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7" r:id="rId3"/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1 - Qual a oportunidade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Solução:  Nossa solução usou as plataformas Goul, SQL e o Google Maps, além das bases de dados fornecidas com os BOs gerados entre 2017 e 2018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PROBLEMA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Qual a solução</a:t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Quais os diferenciais, vantagens competitivas da solução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9bf296f8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49bf296f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Quais os diferenciais, vantagens competitivas da solução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panorâmica com legenda">
  <p:cSld name="Imagem panorâmica com legenda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visita">
  <p:cSld name="Cartão de visit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visita da citação">
  <p:cSld name="Cartão de visita da citaçã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31851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02" name="Google Shape;202;p28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36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61" name="Google Shape;261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7" name="Google Shape;277;p40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42180" l="0" r="0" t="37430"/>
          <a:stretch/>
        </p:blipFill>
        <p:spPr>
          <a:xfrm>
            <a:off x="0" y="2402005"/>
            <a:ext cx="12192000" cy="165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1848750" y="4542425"/>
            <a:ext cx="8494500" cy="1807500"/>
          </a:xfrm>
          <a:prstGeom prst="rect">
            <a:avLst/>
          </a:prstGeom>
          <a:solidFill>
            <a:srgbClr val="38146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Analisamos toda a informação sobre boletins de ocorrência de furtos e assalto a carros e celulares de 2017 e 2018 (Base de dados 08 - Transparência Dados BO)</a:t>
            </a:r>
            <a:endParaRPr b="0" i="0" sz="2600" u="none" cap="none" strike="noStrike">
              <a:solidFill>
                <a:srgbClr val="F4B4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00" y="669600"/>
            <a:ext cx="557109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300" y="669600"/>
            <a:ext cx="526997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41087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/>
          <p:nvPr/>
        </p:nvSpPr>
        <p:spPr>
          <a:xfrm>
            <a:off x="7601803" y="5281684"/>
            <a:ext cx="2729552" cy="382137"/>
          </a:xfrm>
          <a:prstGeom prst="wedgeRectCallout">
            <a:avLst>
              <a:gd fmla="val -28833" name="adj1"/>
              <a:gd fmla="val -105357" name="adj2"/>
            </a:avLst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Ocorrências de madrugada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6676030" y="1012209"/>
            <a:ext cx="2729552" cy="382137"/>
          </a:xfrm>
          <a:prstGeom prst="wedgeRectCallout">
            <a:avLst>
              <a:gd fmla="val -39833" name="adj1"/>
              <a:gd fmla="val 105357" name="adj2"/>
            </a:avLst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Ocorrências de manhã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875" y="-1"/>
            <a:ext cx="6143626" cy="3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588" y="3498474"/>
            <a:ext cx="5964200" cy="33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/>
          <p:nvPr/>
        </p:nvSpPr>
        <p:spPr>
          <a:xfrm>
            <a:off x="182300" y="364567"/>
            <a:ext cx="6208800" cy="5948100"/>
          </a:xfrm>
          <a:prstGeom prst="ellipse">
            <a:avLst/>
          </a:prstGeom>
          <a:solidFill>
            <a:srgbClr val="551E60"/>
          </a:solidFill>
          <a:ln cap="flat" cmpd="sng" w="76200">
            <a:solidFill>
              <a:srgbClr val="551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892367" y="890233"/>
            <a:ext cx="4798800" cy="457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6935175" y="454650"/>
            <a:ext cx="47355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Através de análises temporais foram detectados os </a:t>
            </a:r>
            <a:r>
              <a:rPr b="0" i="0" lang="pt-BR" sz="2800" u="none" cap="none" strike="noStrike">
                <a:solidFill>
                  <a:srgbClr val="551E60"/>
                </a:solidFill>
                <a:latin typeface="Arial"/>
                <a:ea typeface="Arial"/>
                <a:cs typeface="Arial"/>
                <a:sym typeface="Arial"/>
              </a:rPr>
              <a:t>horários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picos da ocorrência de delitos em diferentes regiões</a:t>
            </a:r>
            <a:endParaRPr b="1" i="0" sz="28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7035958" y="2899475"/>
            <a:ext cx="49308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dos dados para geração de rotas otimizadas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1994367" y="2036934"/>
            <a:ext cx="2619300" cy="2420100"/>
          </a:xfrm>
          <a:prstGeom prst="ellipse">
            <a:avLst/>
          </a:prstGeom>
          <a:solidFill>
            <a:srgbClr val="551E60"/>
          </a:solidFill>
          <a:ln cap="flat" cmpd="sng" w="228600">
            <a:solidFill>
              <a:srgbClr val="551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2272675" y="2899467"/>
            <a:ext cx="2213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b="1" i="0" sz="3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2422525" y="4612313"/>
            <a:ext cx="191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551E60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b="1" i="0" sz="3100" u="none" cap="none" strike="noStrike">
              <a:solidFill>
                <a:srgbClr val="551E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2347033" y="5589292"/>
            <a:ext cx="191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b="1" i="0" sz="3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4" name="Google Shape;334;p47"/>
          <p:cNvCxnSpPr>
            <a:endCxn id="335" idx="1"/>
          </p:cNvCxnSpPr>
          <p:nvPr/>
        </p:nvCxnSpPr>
        <p:spPr>
          <a:xfrm flipH="1" rot="10800000">
            <a:off x="4312175" y="5329692"/>
            <a:ext cx="2516100" cy="3432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47"/>
          <p:cNvCxnSpPr>
            <a:endCxn id="329" idx="1"/>
          </p:cNvCxnSpPr>
          <p:nvPr/>
        </p:nvCxnSpPr>
        <p:spPr>
          <a:xfrm flipH="1" rot="10800000">
            <a:off x="4376758" y="3640025"/>
            <a:ext cx="2659200" cy="9723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47"/>
          <p:cNvCxnSpPr/>
          <p:nvPr/>
        </p:nvCxnSpPr>
        <p:spPr>
          <a:xfrm flipH="1" rot="10800000">
            <a:off x="4486267" y="1236250"/>
            <a:ext cx="2448900" cy="19524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5" name="Google Shape;335;p47"/>
          <p:cNvSpPr txBox="1"/>
          <p:nvPr/>
        </p:nvSpPr>
        <p:spPr>
          <a:xfrm>
            <a:off x="6828275" y="4804092"/>
            <a:ext cx="52020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ferramenta que recebe a posição do policial e trabalha para gerar uma rota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44172" y="380725"/>
            <a:ext cx="3659439" cy="6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i="0" sz="28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go lang"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327" y="2799959"/>
            <a:ext cx="3045412" cy="1595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jupyter" id="345" name="Google Shape;34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210" y="1156596"/>
            <a:ext cx="1460840" cy="1460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895898" y="1545117"/>
            <a:ext cx="3689750" cy="6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Exploratória: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945460" y="3287596"/>
            <a:ext cx="3689750" cy="62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do Serviço: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895898" y="5144002"/>
            <a:ext cx="3689750" cy="62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das rotas: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python" id="349" name="Google Shape;34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5210" y="4668800"/>
            <a:ext cx="1560874" cy="1560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lask python" id="350" name="Google Shape;35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3466" y="2930948"/>
            <a:ext cx="2381250" cy="133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374" y="4787337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6075" y="1277075"/>
            <a:ext cx="2100876" cy="11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8"/>
          <p:cNvSpPr txBox="1"/>
          <p:nvPr/>
        </p:nvSpPr>
        <p:spPr>
          <a:xfrm>
            <a:off x="7359350" y="5112236"/>
            <a:ext cx="3578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Haversine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/>
          <p:nvPr/>
        </p:nvPicPr>
        <p:blipFill rotWithShape="1">
          <a:blip r:embed="rId3">
            <a:alphaModFix/>
          </a:blip>
          <a:srcRect b="17478" l="3447" r="20442" t="9018"/>
          <a:stretch/>
        </p:blipFill>
        <p:spPr>
          <a:xfrm>
            <a:off x="351775" y="474500"/>
            <a:ext cx="10893200" cy="590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