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7" r:id="rId3"/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1 - Qual a oportunidade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2 - Solução:  Nossa solução usou as plataformas Goul, SQL e o Google Maps, além das bases de dados fornecidas com os BOs gerados entre 2017 e 2018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PROBLEMA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Qual a solução</a:t>
            </a:r>
            <a:endParaRPr/>
          </a:p>
        </p:txBody>
      </p:sp>
      <p:sp>
        <p:nvSpPr>
          <p:cNvPr id="324" name="Google Shape;3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Quais os diferenciais, vantagens competitivas da solução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panorâmica com legenda">
  <p:cSld name="Imagem panorâmica com legenda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196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9" name="Google Shape;8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6" name="Google Shape;9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visita">
  <p:cSld name="Cartão de visita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6" name="Google Shape;10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visita da citação">
  <p:cSld name="Cartão de visita da citação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3" name="Google Shape;11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iro ou Falso">
  <p:cSld name="Verdadeiro ou Falso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3" name="Google Shape;12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1" name="Google Shape;13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8" name="Google Shape;13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158" name="Google Shape;158;p21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1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831851" y="1709739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831851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839788" y="1681163"/>
            <a:ext cx="51579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2" type="body"/>
          </p:nvPr>
        </p:nvSpPr>
        <p:spPr>
          <a:xfrm>
            <a:off x="839788" y="2505075"/>
            <a:ext cx="51579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24"/>
          <p:cNvSpPr txBox="1"/>
          <p:nvPr>
            <p:ph idx="3" type="body"/>
          </p:nvPr>
        </p:nvSpPr>
        <p:spPr>
          <a:xfrm>
            <a:off x="6172200" y="1681163"/>
            <a:ext cx="5183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4" type="body"/>
          </p:nvPr>
        </p:nvSpPr>
        <p:spPr>
          <a:xfrm>
            <a:off x="6172200" y="2505075"/>
            <a:ext cx="51831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24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186" name="Google Shape;186;p25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25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27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02" name="Google Shape;202;p28"/>
          <p:cNvSpPr/>
          <p:nvPr>
            <p:ph idx="2" type="pic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28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9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9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30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30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33" name="Google Shape;233;p3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3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3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839788" y="1681163"/>
            <a:ext cx="51579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36"/>
          <p:cNvSpPr txBox="1"/>
          <p:nvPr>
            <p:ph idx="2" type="body"/>
          </p:nvPr>
        </p:nvSpPr>
        <p:spPr>
          <a:xfrm>
            <a:off x="839788" y="2505075"/>
            <a:ext cx="51579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36"/>
          <p:cNvSpPr txBox="1"/>
          <p:nvPr>
            <p:ph idx="3" type="body"/>
          </p:nvPr>
        </p:nvSpPr>
        <p:spPr>
          <a:xfrm>
            <a:off x="6172200" y="1681163"/>
            <a:ext cx="5183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36"/>
          <p:cNvSpPr txBox="1"/>
          <p:nvPr>
            <p:ph idx="4" type="body"/>
          </p:nvPr>
        </p:nvSpPr>
        <p:spPr>
          <a:xfrm>
            <a:off x="6172200" y="2505075"/>
            <a:ext cx="51831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3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3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61" name="Google Shape;261;p3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3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Google Shape;263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" name="Google Shape;266;p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3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3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77" name="Google Shape;277;p40"/>
          <p:cNvSpPr/>
          <p:nvPr>
            <p:ph idx="2" type="pic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4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4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Google Shape;291;p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Google Shape;292;p4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" name="Google Shape;293;p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196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4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19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Google Shape;223;p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9.jp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3"/>
          <p:cNvPicPr preferRelativeResize="0"/>
          <p:nvPr/>
        </p:nvPicPr>
        <p:blipFill rotWithShape="1">
          <a:blip r:embed="rId3">
            <a:alphaModFix/>
          </a:blip>
          <a:srcRect b="42180" l="0" r="0" t="37430"/>
          <a:stretch/>
        </p:blipFill>
        <p:spPr>
          <a:xfrm>
            <a:off x="0" y="2402005"/>
            <a:ext cx="12192000" cy="1651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/>
        </p:nvSpPr>
        <p:spPr>
          <a:xfrm>
            <a:off x="1848750" y="4542425"/>
            <a:ext cx="8494500" cy="1807500"/>
          </a:xfrm>
          <a:prstGeom prst="rect">
            <a:avLst/>
          </a:prstGeom>
          <a:solidFill>
            <a:srgbClr val="381460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BR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Analisamos toda a informação sobre boletins de ocorrência de furtos e assalto a carros e celulares de 2017 e 2018 (Base de dados 08 - Transparência Dados BO)</a:t>
            </a:r>
            <a:endParaRPr b="0" i="0" sz="2600" u="none" cap="none" strike="noStrike">
              <a:solidFill>
                <a:srgbClr val="F4B4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600" y="669600"/>
            <a:ext cx="5571098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0300" y="669600"/>
            <a:ext cx="5269976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/>
        </p:nvSpPr>
        <p:spPr>
          <a:xfrm>
            <a:off x="3971600" y="564867"/>
            <a:ext cx="424890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175">
            <a:noAutofit/>
          </a:bodyPr>
          <a:lstStyle/>
          <a:p>
            <a:pPr indent="0" lvl="0" marL="622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2230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41087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5"/>
          <p:cNvSpPr/>
          <p:nvPr/>
        </p:nvSpPr>
        <p:spPr>
          <a:xfrm>
            <a:off x="7601803" y="5281684"/>
            <a:ext cx="2729552" cy="382137"/>
          </a:xfrm>
          <a:prstGeom prst="wedgeRectCallout">
            <a:avLst>
              <a:gd fmla="val -28833" name="adj1"/>
              <a:gd fmla="val -105357" name="adj2"/>
            </a:avLst>
          </a:prstGeom>
          <a:solidFill>
            <a:schemeClr val="lt1"/>
          </a:solidFill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Mais Ocorrências de madrugada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5"/>
          <p:cNvSpPr/>
          <p:nvPr/>
        </p:nvSpPr>
        <p:spPr>
          <a:xfrm>
            <a:off x="6676030" y="1012209"/>
            <a:ext cx="2729552" cy="382137"/>
          </a:xfrm>
          <a:prstGeom prst="wedgeRectCallout">
            <a:avLst>
              <a:gd fmla="val -39833" name="adj1"/>
              <a:gd fmla="val 105357" name="adj2"/>
            </a:avLst>
          </a:prstGeom>
          <a:solidFill>
            <a:schemeClr val="lt1"/>
          </a:solidFill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Mais Ocorrências de manhã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/>
        </p:nvSpPr>
        <p:spPr>
          <a:xfrm>
            <a:off x="3971600" y="564867"/>
            <a:ext cx="424890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175">
            <a:noAutofit/>
          </a:bodyPr>
          <a:lstStyle/>
          <a:p>
            <a:pPr indent="0" lvl="0" marL="622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2230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7875" y="-1"/>
            <a:ext cx="6143626" cy="34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7588" y="3498474"/>
            <a:ext cx="5964200" cy="33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/>
          <p:nvPr/>
        </p:nvSpPr>
        <p:spPr>
          <a:xfrm>
            <a:off x="182300" y="364567"/>
            <a:ext cx="6208800" cy="5948100"/>
          </a:xfrm>
          <a:prstGeom prst="ellipse">
            <a:avLst/>
          </a:prstGeom>
          <a:solidFill>
            <a:srgbClr val="551E60"/>
          </a:solidFill>
          <a:ln cap="flat" cmpd="sng" w="76200">
            <a:solidFill>
              <a:srgbClr val="551E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7"/>
          <p:cNvSpPr/>
          <p:nvPr/>
        </p:nvSpPr>
        <p:spPr>
          <a:xfrm>
            <a:off x="892367" y="890233"/>
            <a:ext cx="4798800" cy="4577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7"/>
          <p:cNvSpPr txBox="1"/>
          <p:nvPr/>
        </p:nvSpPr>
        <p:spPr>
          <a:xfrm>
            <a:off x="6935175" y="454650"/>
            <a:ext cx="47355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Através de análises temporais foram detectados os </a:t>
            </a:r>
            <a:r>
              <a:rPr b="0" i="0" lang="pt-BR" sz="2800" u="none" cap="none" strike="noStrike">
                <a:solidFill>
                  <a:srgbClr val="551E60"/>
                </a:solidFill>
                <a:latin typeface="Arial"/>
                <a:ea typeface="Arial"/>
                <a:cs typeface="Arial"/>
                <a:sym typeface="Arial"/>
              </a:rPr>
              <a:t>horários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picos da ocorrência de delitos em diferentes regiões</a:t>
            </a:r>
            <a:endParaRPr b="1" i="0" sz="2800" u="none" cap="none" strike="noStrike">
              <a:solidFill>
                <a:srgbClr val="3814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9" name="Google Shape;329;p47"/>
          <p:cNvSpPr txBox="1"/>
          <p:nvPr/>
        </p:nvSpPr>
        <p:spPr>
          <a:xfrm>
            <a:off x="7035958" y="2899475"/>
            <a:ext cx="4930800" cy="14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Análise dos dados para geração de rotas otimizadas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814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0" name="Google Shape;330;p47"/>
          <p:cNvSpPr/>
          <p:nvPr/>
        </p:nvSpPr>
        <p:spPr>
          <a:xfrm>
            <a:off x="1994367" y="2036934"/>
            <a:ext cx="2619300" cy="2420100"/>
          </a:xfrm>
          <a:prstGeom prst="ellipse">
            <a:avLst/>
          </a:prstGeom>
          <a:solidFill>
            <a:srgbClr val="551E60"/>
          </a:solidFill>
          <a:ln cap="flat" cmpd="sng" w="228600">
            <a:solidFill>
              <a:srgbClr val="551E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7"/>
          <p:cNvSpPr txBox="1"/>
          <p:nvPr/>
        </p:nvSpPr>
        <p:spPr>
          <a:xfrm>
            <a:off x="2272675" y="2899467"/>
            <a:ext cx="22137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POR QUÊ?</a:t>
            </a:r>
            <a:endParaRPr b="1" i="0" sz="31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Google Shape;332;p47"/>
          <p:cNvSpPr txBox="1"/>
          <p:nvPr/>
        </p:nvSpPr>
        <p:spPr>
          <a:xfrm>
            <a:off x="2422525" y="4612313"/>
            <a:ext cx="1914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pt-BR" sz="3100" u="none" cap="none" strike="noStrike">
                <a:solidFill>
                  <a:srgbClr val="551E60"/>
                </a:solidFill>
                <a:latin typeface="Trebuchet MS"/>
                <a:ea typeface="Trebuchet MS"/>
                <a:cs typeface="Trebuchet MS"/>
                <a:sym typeface="Trebuchet MS"/>
              </a:rPr>
              <a:t>COMO?</a:t>
            </a:r>
            <a:endParaRPr b="1" i="0" sz="3100" u="none" cap="none" strike="noStrike">
              <a:solidFill>
                <a:srgbClr val="551E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3" name="Google Shape;333;p47"/>
          <p:cNvSpPr txBox="1"/>
          <p:nvPr/>
        </p:nvSpPr>
        <p:spPr>
          <a:xfrm>
            <a:off x="2347033" y="5589292"/>
            <a:ext cx="1914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 QUÊ?</a:t>
            </a:r>
            <a:endParaRPr b="1" i="0" sz="31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34" name="Google Shape;334;p47"/>
          <p:cNvCxnSpPr>
            <a:endCxn id="335" idx="1"/>
          </p:cNvCxnSpPr>
          <p:nvPr/>
        </p:nvCxnSpPr>
        <p:spPr>
          <a:xfrm flipH="1" rot="10800000">
            <a:off x="4312175" y="5329692"/>
            <a:ext cx="2516100" cy="343200"/>
          </a:xfrm>
          <a:prstGeom prst="straightConnector1">
            <a:avLst/>
          </a:prstGeom>
          <a:noFill/>
          <a:ln cap="flat" cmpd="sng" w="38100">
            <a:solidFill>
              <a:srgbClr val="38146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36" name="Google Shape;336;p47"/>
          <p:cNvCxnSpPr>
            <a:endCxn id="329" idx="1"/>
          </p:cNvCxnSpPr>
          <p:nvPr/>
        </p:nvCxnSpPr>
        <p:spPr>
          <a:xfrm flipH="1" rot="10800000">
            <a:off x="4376758" y="3640025"/>
            <a:ext cx="2659200" cy="972300"/>
          </a:xfrm>
          <a:prstGeom prst="straightConnector1">
            <a:avLst/>
          </a:prstGeom>
          <a:noFill/>
          <a:ln cap="flat" cmpd="sng" w="38100">
            <a:solidFill>
              <a:srgbClr val="38146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37" name="Google Shape;337;p47"/>
          <p:cNvCxnSpPr/>
          <p:nvPr/>
        </p:nvCxnSpPr>
        <p:spPr>
          <a:xfrm flipH="1" rot="10800000">
            <a:off x="4486267" y="1236250"/>
            <a:ext cx="2448900" cy="1952400"/>
          </a:xfrm>
          <a:prstGeom prst="straightConnector1">
            <a:avLst/>
          </a:prstGeom>
          <a:noFill/>
          <a:ln cap="flat" cmpd="sng" w="38100">
            <a:solidFill>
              <a:srgbClr val="38146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35" name="Google Shape;335;p47"/>
          <p:cNvSpPr txBox="1"/>
          <p:nvPr/>
        </p:nvSpPr>
        <p:spPr>
          <a:xfrm>
            <a:off x="6828275" y="4804092"/>
            <a:ext cx="52020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ferramenta que recebe a posição do policial e trabalha para gerar uma rota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/>
          <p:nvPr/>
        </p:nvSpPr>
        <p:spPr>
          <a:xfrm>
            <a:off x="3971600" y="564867"/>
            <a:ext cx="424890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175">
            <a:noAutofit/>
          </a:bodyPr>
          <a:lstStyle/>
          <a:p>
            <a:pPr indent="0" lvl="0" marL="622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2230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8"/>
          <p:cNvSpPr txBox="1"/>
          <p:nvPr/>
        </p:nvSpPr>
        <p:spPr>
          <a:xfrm>
            <a:off x="544172" y="380725"/>
            <a:ext cx="3659439" cy="683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Tecnologias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1" i="0" sz="2800" u="none" cap="none" strike="noStrike">
              <a:solidFill>
                <a:srgbClr val="3814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sultado de imagem para go lang" id="344" name="Google Shape;34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8327" y="2799959"/>
            <a:ext cx="3045412" cy="15954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jupyter" id="345" name="Google Shape;34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5210" y="1156596"/>
            <a:ext cx="1460840" cy="1460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8"/>
          <p:cNvSpPr txBox="1"/>
          <p:nvPr/>
        </p:nvSpPr>
        <p:spPr>
          <a:xfrm>
            <a:off x="895898" y="1545117"/>
            <a:ext cx="3689750" cy="683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Análise Exploratória:</a:t>
            </a:r>
            <a:endParaRPr b="1" i="0" sz="2400" u="none" cap="none" strike="noStrike">
              <a:solidFill>
                <a:srgbClr val="3814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7" name="Google Shape;347;p48"/>
          <p:cNvSpPr txBox="1"/>
          <p:nvPr/>
        </p:nvSpPr>
        <p:spPr>
          <a:xfrm>
            <a:off x="945460" y="3287596"/>
            <a:ext cx="3689750" cy="620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 do Serviço:</a:t>
            </a:r>
            <a:endParaRPr b="1" i="0" sz="2400" u="none" cap="none" strike="noStrike">
              <a:solidFill>
                <a:srgbClr val="3814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8" name="Google Shape;348;p48"/>
          <p:cNvSpPr txBox="1"/>
          <p:nvPr/>
        </p:nvSpPr>
        <p:spPr>
          <a:xfrm>
            <a:off x="895898" y="5144002"/>
            <a:ext cx="3689750" cy="620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Algoritmo das rotas:</a:t>
            </a:r>
            <a:endParaRPr b="1" i="0" sz="2400" u="none" cap="none" strike="noStrike">
              <a:solidFill>
                <a:srgbClr val="3814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sultado de imagem para python" id="349" name="Google Shape;349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35210" y="4668800"/>
            <a:ext cx="1560874" cy="1560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flask python" id="350" name="Google Shape;350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63466" y="2930948"/>
            <a:ext cx="2381250" cy="133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9374" y="4787337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6075" y="1277075"/>
            <a:ext cx="2100876" cy="11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8"/>
          <p:cNvSpPr txBox="1"/>
          <p:nvPr/>
        </p:nvSpPr>
        <p:spPr>
          <a:xfrm>
            <a:off x="7359350" y="5112236"/>
            <a:ext cx="35787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Haversine</a:t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