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9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1" r:id="rId18"/>
    <p:sldId id="280" r:id="rId19"/>
    <p:sldId id="258" r:id="rId20"/>
    <p:sldId id="28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73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25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98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46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7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9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8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87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8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42E5-FE81-4B95-9106-7E1CBAB3F0C7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C449-D527-413E-9768-E997262E9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1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dGRmRHBwII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UNAERP | Ribeirão Prêto S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35" y="5730798"/>
            <a:ext cx="1939730" cy="7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243648" y="4602447"/>
            <a:ext cx="7542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Orientadora: Prof.ª Dra. </a:t>
            </a:r>
            <a:r>
              <a:rPr lang="pt-BR" sz="2800" dirty="0" err="1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Tamiris</a:t>
            </a:r>
            <a:r>
              <a:rPr lang="pt-BR" sz="2800" dirty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Luiza Soares </a:t>
            </a:r>
            <a:r>
              <a:rPr lang="pt-BR" sz="2800" dirty="0" err="1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Lanini</a:t>
            </a:r>
            <a:endParaRPr lang="pt-BR" sz="2800" dirty="0">
              <a:solidFill>
                <a:srgbClr val="173A5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153864" y="3429000"/>
            <a:ext cx="5722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4000" dirty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Pedro Sartori Dias dos Reis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39E8DD-98B8-1829-9122-4270B2ABF3D0}"/>
              </a:ext>
            </a:extLst>
          </p:cNvPr>
          <p:cNvSpPr/>
          <p:nvPr/>
        </p:nvSpPr>
        <p:spPr>
          <a:xfrm>
            <a:off x="0" y="503852"/>
            <a:ext cx="12192000" cy="2388637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239E958-73BA-A5AD-A96E-ADEA21D72DD4}"/>
              </a:ext>
            </a:extLst>
          </p:cNvPr>
          <p:cNvSpPr/>
          <p:nvPr/>
        </p:nvSpPr>
        <p:spPr>
          <a:xfrm>
            <a:off x="652102" y="998615"/>
            <a:ext cx="107260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 EDUCACIONAL PARA VERIFICAÇÃO DE ESFORÇOS EM ESTRUTURAS</a:t>
            </a:r>
          </a:p>
        </p:txBody>
      </p:sp>
    </p:spTree>
    <p:extLst>
      <p:ext uri="{BB962C8B-B14F-4D97-AF65-F5344CB8AC3E}">
        <p14:creationId xmlns:p14="http://schemas.microsoft.com/office/powerpoint/2010/main" val="282776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601220F-28B2-FF1D-A8DE-370795E6706A}"/>
              </a:ext>
            </a:extLst>
          </p:cNvPr>
          <p:cNvSpPr/>
          <p:nvPr/>
        </p:nvSpPr>
        <p:spPr>
          <a:xfrm>
            <a:off x="3745078" y="298580"/>
            <a:ext cx="3574246" cy="626084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26AF65C-BE45-4682-B4E7-EC3D2D54B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787" y="1006613"/>
            <a:ext cx="3421677" cy="547925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989AB4-4231-863B-EFA4-50E64706AD90}"/>
              </a:ext>
            </a:extLst>
          </p:cNvPr>
          <p:cNvSpPr txBox="1"/>
          <p:nvPr/>
        </p:nvSpPr>
        <p:spPr>
          <a:xfrm>
            <a:off x="4155407" y="298727"/>
            <a:ext cx="275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Cálculo de estruturas isostáticas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54B98D8-0808-9594-D2A7-617E18BCD270}"/>
              </a:ext>
            </a:extLst>
          </p:cNvPr>
          <p:cNvSpPr/>
          <p:nvPr/>
        </p:nvSpPr>
        <p:spPr>
          <a:xfrm>
            <a:off x="8304237" y="298580"/>
            <a:ext cx="3574246" cy="626084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F3A3E6-0CB5-0963-9A3F-C9D102572CCC}"/>
              </a:ext>
            </a:extLst>
          </p:cNvPr>
          <p:cNvSpPr txBox="1"/>
          <p:nvPr/>
        </p:nvSpPr>
        <p:spPr>
          <a:xfrm>
            <a:off x="8714566" y="298727"/>
            <a:ext cx="275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Cálculo de estruturas hiperestáticas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A914F23-953A-C6EC-3FCB-F0A876D3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54" y="1006613"/>
            <a:ext cx="3292963" cy="5366918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0F3B3C0-54F8-2FAB-7F95-7B1917B5F465}"/>
              </a:ext>
            </a:extLst>
          </p:cNvPr>
          <p:cNvSpPr/>
          <p:nvPr/>
        </p:nvSpPr>
        <p:spPr>
          <a:xfrm>
            <a:off x="0" y="1716832"/>
            <a:ext cx="3275655" cy="3578584"/>
          </a:xfrm>
          <a:prstGeom prst="rightArrow">
            <a:avLst/>
          </a:prstGeom>
          <a:solidFill>
            <a:srgbClr val="173A59"/>
          </a:solidFill>
          <a:ln w="57150">
            <a:solidFill>
              <a:srgbClr val="173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195B7A-3AD5-828F-1DE0-CDC6DB845AE3}"/>
              </a:ext>
            </a:extLst>
          </p:cNvPr>
          <p:cNvSpPr txBox="1"/>
          <p:nvPr/>
        </p:nvSpPr>
        <p:spPr>
          <a:xfrm>
            <a:off x="192218" y="2828835"/>
            <a:ext cx="2308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Método das seções e método da força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87C8EE0-F98E-2F6F-43A0-9ED5D37C82F0}"/>
              </a:ext>
            </a:extLst>
          </p:cNvPr>
          <p:cNvSpPr/>
          <p:nvPr/>
        </p:nvSpPr>
        <p:spPr>
          <a:xfrm>
            <a:off x="7454089" y="3182265"/>
            <a:ext cx="763288" cy="846899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173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5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601220F-28B2-FF1D-A8DE-370795E6706A}"/>
              </a:ext>
            </a:extLst>
          </p:cNvPr>
          <p:cNvSpPr/>
          <p:nvPr/>
        </p:nvSpPr>
        <p:spPr>
          <a:xfrm>
            <a:off x="3638939" y="298581"/>
            <a:ext cx="4086807" cy="2724538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989AB4-4231-863B-EFA4-50E64706AD90}"/>
              </a:ext>
            </a:extLst>
          </p:cNvPr>
          <p:cNvSpPr txBox="1"/>
          <p:nvPr/>
        </p:nvSpPr>
        <p:spPr>
          <a:xfrm>
            <a:off x="3950241" y="298580"/>
            <a:ext cx="357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Seleção de itens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54B98D8-0808-9594-D2A7-617E18BCD270}"/>
              </a:ext>
            </a:extLst>
          </p:cNvPr>
          <p:cNvSpPr/>
          <p:nvPr/>
        </p:nvSpPr>
        <p:spPr>
          <a:xfrm>
            <a:off x="8304237" y="298580"/>
            <a:ext cx="3574246" cy="2724538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F3A3E6-0CB5-0963-9A3F-C9D102572CCC}"/>
              </a:ext>
            </a:extLst>
          </p:cNvPr>
          <p:cNvSpPr txBox="1"/>
          <p:nvPr/>
        </p:nvSpPr>
        <p:spPr>
          <a:xfrm>
            <a:off x="8714566" y="298727"/>
            <a:ext cx="275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Inserção e remoção de elementos</a:t>
            </a:r>
          </a:p>
        </p:txBody>
      </p:sp>
      <p:sp>
        <p:nvSpPr>
          <p:cNvPr id="5" name="Fluxograma: Documento 4">
            <a:extLst>
              <a:ext uri="{FF2B5EF4-FFF2-40B4-BE49-F238E27FC236}">
                <a16:creationId xmlns:a16="http://schemas.microsoft.com/office/drawing/2014/main" id="{9DE1F036-D3EF-4245-DA91-1370008FC618}"/>
              </a:ext>
            </a:extLst>
          </p:cNvPr>
          <p:cNvSpPr/>
          <p:nvPr/>
        </p:nvSpPr>
        <p:spPr>
          <a:xfrm>
            <a:off x="449423" y="1"/>
            <a:ext cx="2962469" cy="2174032"/>
          </a:xfrm>
          <a:prstGeom prst="flowChartDocumen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8D880E-3260-94B0-B77C-6D190D52E448}"/>
              </a:ext>
            </a:extLst>
          </p:cNvPr>
          <p:cNvSpPr txBox="1"/>
          <p:nvPr/>
        </p:nvSpPr>
        <p:spPr>
          <a:xfrm>
            <a:off x="449422" y="521538"/>
            <a:ext cx="2962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Gerenciador de Ambiente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BCFD51A-7BA2-5240-6F2B-22989A34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77" y="698690"/>
            <a:ext cx="3878033" cy="222177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0A69A02-56D8-F60E-2560-CCA8EEA31944}"/>
              </a:ext>
            </a:extLst>
          </p:cNvPr>
          <p:cNvSpPr/>
          <p:nvPr/>
        </p:nvSpPr>
        <p:spPr>
          <a:xfrm>
            <a:off x="238791" y="3320578"/>
            <a:ext cx="5262335" cy="3015884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8A2601-B997-1589-5AC3-FF45378E31CE}"/>
              </a:ext>
            </a:extLst>
          </p:cNvPr>
          <p:cNvSpPr txBox="1"/>
          <p:nvPr/>
        </p:nvSpPr>
        <p:spPr>
          <a:xfrm>
            <a:off x="649120" y="3320725"/>
            <a:ext cx="405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Atualização das estruturas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8197C7E-EA12-6E9C-D6F6-AD700B05B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2" y="3720835"/>
            <a:ext cx="5027732" cy="251979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21D0CEC-6EA7-76AA-512D-A5E76540A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142" y="968520"/>
            <a:ext cx="3406435" cy="1951949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01B95F3A-C55C-24DB-6067-A6FC4422FFBC}"/>
              </a:ext>
            </a:extLst>
          </p:cNvPr>
          <p:cNvSpPr/>
          <p:nvPr/>
        </p:nvSpPr>
        <p:spPr>
          <a:xfrm>
            <a:off x="6096000" y="3320578"/>
            <a:ext cx="5698577" cy="3015884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30E527E-3623-60AC-89DA-74CD5168ACC8}"/>
              </a:ext>
            </a:extLst>
          </p:cNvPr>
          <p:cNvSpPr txBox="1"/>
          <p:nvPr/>
        </p:nvSpPr>
        <p:spPr>
          <a:xfrm>
            <a:off x="6636958" y="3350704"/>
            <a:ext cx="4390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Outras funcionalidades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0F1E6FF-35A4-B0F9-5FC9-F13F1183C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158" y="3803760"/>
            <a:ext cx="5535989" cy="24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1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5104D79-6A9D-D005-8D40-B2D10991C0CF}"/>
              </a:ext>
            </a:extLst>
          </p:cNvPr>
          <p:cNvSpPr/>
          <p:nvPr/>
        </p:nvSpPr>
        <p:spPr>
          <a:xfrm>
            <a:off x="0" y="0"/>
            <a:ext cx="3937517" cy="685800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3822E2F-B37E-E06E-3316-B176A12E690B}"/>
              </a:ext>
            </a:extLst>
          </p:cNvPr>
          <p:cNvSpPr/>
          <p:nvPr/>
        </p:nvSpPr>
        <p:spPr>
          <a:xfrm>
            <a:off x="33574" y="1124053"/>
            <a:ext cx="5632405" cy="2326398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559982-6260-908F-E61B-82F0464ABA31}"/>
              </a:ext>
            </a:extLst>
          </p:cNvPr>
          <p:cNvSpPr txBox="1"/>
          <p:nvPr/>
        </p:nvSpPr>
        <p:spPr>
          <a:xfrm>
            <a:off x="-1" y="84973"/>
            <a:ext cx="3937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Cálculo de estruturas isostáticas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314B6F-686A-2273-558C-963A68958B2D}"/>
              </a:ext>
            </a:extLst>
          </p:cNvPr>
          <p:cNvSpPr txBox="1"/>
          <p:nvPr/>
        </p:nvSpPr>
        <p:spPr>
          <a:xfrm>
            <a:off x="708335" y="3382699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60A463-727C-861F-09BA-EFB71E14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7" y="1204546"/>
            <a:ext cx="4843780" cy="215726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702640D-D6B6-2EB9-6846-9EE037015BF4}"/>
              </a:ext>
            </a:extLst>
          </p:cNvPr>
          <p:cNvSpPr/>
          <p:nvPr/>
        </p:nvSpPr>
        <p:spPr>
          <a:xfrm>
            <a:off x="5956216" y="3032449"/>
            <a:ext cx="5632405" cy="3480319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DB1434-E4F1-FDDF-353A-D64881FB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115259"/>
            <a:ext cx="5497439" cy="3324829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68A9572-658E-A733-9E10-9C2B0826FF45}"/>
              </a:ext>
            </a:extLst>
          </p:cNvPr>
          <p:cNvSpPr/>
          <p:nvPr/>
        </p:nvSpPr>
        <p:spPr>
          <a:xfrm>
            <a:off x="6913436" y="292245"/>
            <a:ext cx="4227315" cy="2399933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F6AE218-6150-8A57-3950-29337DDA8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37" y="345232"/>
            <a:ext cx="4080869" cy="227234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65E54A-2B4E-FCD2-00CF-09585F6DAC22}"/>
              </a:ext>
            </a:extLst>
          </p:cNvPr>
          <p:cNvSpPr txBox="1"/>
          <p:nvPr/>
        </p:nvSpPr>
        <p:spPr>
          <a:xfrm>
            <a:off x="7768961" y="2670563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221D34-342D-39BD-0CD5-99209CB8F6BF}"/>
              </a:ext>
            </a:extLst>
          </p:cNvPr>
          <p:cNvSpPr txBox="1"/>
          <p:nvPr/>
        </p:nvSpPr>
        <p:spPr>
          <a:xfrm>
            <a:off x="7511809" y="6512768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BD36D72-1973-3631-228B-B1D23082361E}"/>
              </a:ext>
            </a:extLst>
          </p:cNvPr>
          <p:cNvSpPr/>
          <p:nvPr/>
        </p:nvSpPr>
        <p:spPr>
          <a:xfrm>
            <a:off x="1" y="3793096"/>
            <a:ext cx="5402424" cy="2646991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7978EA2-B26F-D52E-9BDB-CB64B94CD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25" y="3922794"/>
            <a:ext cx="4572002" cy="241107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02E6FE-00B6-BDA7-D1E0-11F27A53D811}"/>
              </a:ext>
            </a:extLst>
          </p:cNvPr>
          <p:cNvSpPr txBox="1"/>
          <p:nvPr/>
        </p:nvSpPr>
        <p:spPr>
          <a:xfrm>
            <a:off x="674761" y="6354627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</p:spTree>
    <p:extLst>
      <p:ext uri="{BB962C8B-B14F-4D97-AF65-F5344CB8AC3E}">
        <p14:creationId xmlns:p14="http://schemas.microsoft.com/office/powerpoint/2010/main" val="231340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5104D79-6A9D-D005-8D40-B2D10991C0CF}"/>
              </a:ext>
            </a:extLst>
          </p:cNvPr>
          <p:cNvSpPr/>
          <p:nvPr/>
        </p:nvSpPr>
        <p:spPr>
          <a:xfrm>
            <a:off x="0" y="0"/>
            <a:ext cx="3937517" cy="685800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3822E2F-B37E-E06E-3316-B176A12E690B}"/>
              </a:ext>
            </a:extLst>
          </p:cNvPr>
          <p:cNvSpPr/>
          <p:nvPr/>
        </p:nvSpPr>
        <p:spPr>
          <a:xfrm>
            <a:off x="33574" y="1124053"/>
            <a:ext cx="5632405" cy="2326398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559982-6260-908F-E61B-82F0464ABA31}"/>
              </a:ext>
            </a:extLst>
          </p:cNvPr>
          <p:cNvSpPr txBox="1"/>
          <p:nvPr/>
        </p:nvSpPr>
        <p:spPr>
          <a:xfrm>
            <a:off x="-1" y="84973"/>
            <a:ext cx="3937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Cálculo de estruturas isostáticas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314B6F-686A-2273-558C-963A68958B2D}"/>
              </a:ext>
            </a:extLst>
          </p:cNvPr>
          <p:cNvSpPr txBox="1"/>
          <p:nvPr/>
        </p:nvSpPr>
        <p:spPr>
          <a:xfrm>
            <a:off x="708335" y="3382699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60A463-727C-861F-09BA-EFB71E14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7" y="1204546"/>
            <a:ext cx="4843780" cy="215726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702640D-D6B6-2EB9-6846-9EE037015BF4}"/>
              </a:ext>
            </a:extLst>
          </p:cNvPr>
          <p:cNvSpPr/>
          <p:nvPr/>
        </p:nvSpPr>
        <p:spPr>
          <a:xfrm>
            <a:off x="6047176" y="2676319"/>
            <a:ext cx="5632405" cy="3480319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68A9572-658E-A733-9E10-9C2B0826FF45}"/>
              </a:ext>
            </a:extLst>
          </p:cNvPr>
          <p:cNvSpPr/>
          <p:nvPr/>
        </p:nvSpPr>
        <p:spPr>
          <a:xfrm>
            <a:off x="6913436" y="292246"/>
            <a:ext cx="4227315" cy="1611199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65E54A-2B4E-FCD2-00CF-09585F6DAC22}"/>
              </a:ext>
            </a:extLst>
          </p:cNvPr>
          <p:cNvSpPr txBox="1"/>
          <p:nvPr/>
        </p:nvSpPr>
        <p:spPr>
          <a:xfrm>
            <a:off x="7899590" y="1964875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221D34-342D-39BD-0CD5-99209CB8F6BF}"/>
              </a:ext>
            </a:extLst>
          </p:cNvPr>
          <p:cNvSpPr txBox="1"/>
          <p:nvPr/>
        </p:nvSpPr>
        <p:spPr>
          <a:xfrm>
            <a:off x="7602769" y="6156638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BD36D72-1973-3631-228B-B1D23082361E}"/>
              </a:ext>
            </a:extLst>
          </p:cNvPr>
          <p:cNvSpPr/>
          <p:nvPr/>
        </p:nvSpPr>
        <p:spPr>
          <a:xfrm>
            <a:off x="1" y="3793096"/>
            <a:ext cx="5402424" cy="2646991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7978EA2-B26F-D52E-9BDB-CB64B94C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5" y="3922794"/>
            <a:ext cx="4572002" cy="241107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02E6FE-00B6-BDA7-D1E0-11F27A53D811}"/>
              </a:ext>
            </a:extLst>
          </p:cNvPr>
          <p:cNvSpPr txBox="1"/>
          <p:nvPr/>
        </p:nvSpPr>
        <p:spPr>
          <a:xfrm>
            <a:off x="674761" y="6354627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3214A1-45C7-E9B7-E1C7-51FFE7495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760" y="2749317"/>
            <a:ext cx="5497439" cy="332162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966089F-1B2B-785A-2C80-782B14269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664" y="353676"/>
            <a:ext cx="4042013" cy="14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6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702E6FE-00B6-BDA7-D1E0-11F27A53D811}"/>
              </a:ext>
            </a:extLst>
          </p:cNvPr>
          <p:cNvSpPr txBox="1"/>
          <p:nvPr/>
        </p:nvSpPr>
        <p:spPr>
          <a:xfrm>
            <a:off x="7390046" y="6310632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  <p:sp>
        <p:nvSpPr>
          <p:cNvPr id="6" name="Fluxograma: Documento 5">
            <a:extLst>
              <a:ext uri="{FF2B5EF4-FFF2-40B4-BE49-F238E27FC236}">
                <a16:creationId xmlns:a16="http://schemas.microsoft.com/office/drawing/2014/main" id="{91AB300D-A668-19FE-F215-6AEF47B94360}"/>
              </a:ext>
            </a:extLst>
          </p:cNvPr>
          <p:cNvSpPr/>
          <p:nvPr/>
        </p:nvSpPr>
        <p:spPr>
          <a:xfrm flipV="1">
            <a:off x="7951590" y="4710896"/>
            <a:ext cx="2962469" cy="2147104"/>
          </a:xfrm>
          <a:prstGeom prst="flowChartDocumen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E37993-371F-9289-6CF6-7112E9F1E62E}"/>
              </a:ext>
            </a:extLst>
          </p:cNvPr>
          <p:cNvSpPr txBox="1"/>
          <p:nvPr/>
        </p:nvSpPr>
        <p:spPr>
          <a:xfrm>
            <a:off x="7951590" y="5086155"/>
            <a:ext cx="29624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Cálculo de estruturas hiperestáticas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79AEAC9-2A41-5917-FD7C-5C357BA30213}"/>
              </a:ext>
            </a:extLst>
          </p:cNvPr>
          <p:cNvSpPr/>
          <p:nvPr/>
        </p:nvSpPr>
        <p:spPr>
          <a:xfrm>
            <a:off x="0" y="0"/>
            <a:ext cx="3937517" cy="685800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8DA69F1-D697-9AFE-9F78-EBEB863ED073}"/>
              </a:ext>
            </a:extLst>
          </p:cNvPr>
          <p:cNvSpPr/>
          <p:nvPr/>
        </p:nvSpPr>
        <p:spPr>
          <a:xfrm>
            <a:off x="648182" y="306951"/>
            <a:ext cx="5914520" cy="2999792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0B4F86-9817-03A2-21E5-92053A41953C}"/>
              </a:ext>
            </a:extLst>
          </p:cNvPr>
          <p:cNvSpPr txBox="1"/>
          <p:nvPr/>
        </p:nvSpPr>
        <p:spPr>
          <a:xfrm>
            <a:off x="3717198" y="2546650"/>
            <a:ext cx="237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48FCDBE-5FBE-3E78-FF4B-2FE34C36BFE7}"/>
              </a:ext>
            </a:extLst>
          </p:cNvPr>
          <p:cNvSpPr/>
          <p:nvPr/>
        </p:nvSpPr>
        <p:spPr>
          <a:xfrm>
            <a:off x="617281" y="3404214"/>
            <a:ext cx="5023413" cy="3261387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4D29E547-F1E1-E10D-E46B-E0BB5EF0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74" y="429163"/>
            <a:ext cx="5686971" cy="276561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59E8699-6967-4885-8B14-6B43CD1E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4" y="3549820"/>
            <a:ext cx="4700883" cy="300122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803BB0A-7AE1-480A-6E7A-79656FB44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84" y="232834"/>
            <a:ext cx="4374259" cy="4290432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FEC145CE-BBA6-41AB-E40B-F3E69CB91D0A}"/>
              </a:ext>
            </a:extLst>
          </p:cNvPr>
          <p:cNvSpPr txBox="1"/>
          <p:nvPr/>
        </p:nvSpPr>
        <p:spPr>
          <a:xfrm>
            <a:off x="712048" y="3168243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51F917A-B7B8-64E2-BC58-536FD677A6C8}"/>
              </a:ext>
            </a:extLst>
          </p:cNvPr>
          <p:cNvSpPr txBox="1"/>
          <p:nvPr/>
        </p:nvSpPr>
        <p:spPr>
          <a:xfrm>
            <a:off x="672684" y="6572457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7A231B7-CA69-A300-2E8A-4F678B5C8AE6}"/>
              </a:ext>
            </a:extLst>
          </p:cNvPr>
          <p:cNvSpPr txBox="1"/>
          <p:nvPr/>
        </p:nvSpPr>
        <p:spPr>
          <a:xfrm rot="16200000">
            <a:off x="6031047" y="2239550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</p:spTree>
    <p:extLst>
      <p:ext uri="{BB962C8B-B14F-4D97-AF65-F5344CB8AC3E}">
        <p14:creationId xmlns:p14="http://schemas.microsoft.com/office/powerpoint/2010/main" val="321319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ocumento 1">
            <a:extLst>
              <a:ext uri="{FF2B5EF4-FFF2-40B4-BE49-F238E27FC236}">
                <a16:creationId xmlns:a16="http://schemas.microsoft.com/office/drawing/2014/main" id="{25DD7930-FFE6-8CA0-A42E-238171E2407C}"/>
              </a:ext>
            </a:extLst>
          </p:cNvPr>
          <p:cNvSpPr/>
          <p:nvPr/>
        </p:nvSpPr>
        <p:spPr>
          <a:xfrm>
            <a:off x="0" y="0"/>
            <a:ext cx="12192000" cy="1198879"/>
          </a:xfrm>
          <a:prstGeom prst="flowChartDocumen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BDAFB5-44B9-5F10-CA63-BB2387F094C4}"/>
              </a:ext>
            </a:extLst>
          </p:cNvPr>
          <p:cNvSpPr txBox="1"/>
          <p:nvPr/>
        </p:nvSpPr>
        <p:spPr>
          <a:xfrm>
            <a:off x="0" y="28193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Cálculo do sistema principal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E6BF235-4421-6F7E-783B-14D6FB1401A7}"/>
                  </a:ext>
                </a:extLst>
              </p:cNvPr>
              <p:cNvSpPr/>
              <p:nvPr/>
            </p:nvSpPr>
            <p:spPr>
              <a:xfrm>
                <a:off x="1004083" y="5441907"/>
                <a:ext cx="1805173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1.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212,63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E6BF235-4421-6F7E-783B-14D6FB14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83" y="5441907"/>
                <a:ext cx="1805173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6E08E5D-06E8-596D-59C4-86FD93607F6F}"/>
                  </a:ext>
                </a:extLst>
              </p:cNvPr>
              <p:cNvSpPr/>
              <p:nvPr/>
            </p:nvSpPr>
            <p:spPr>
              <a:xfrm>
                <a:off x="3104150" y="5442371"/>
                <a:ext cx="1642557" cy="495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1.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−519,69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6E08E5D-06E8-596D-59C4-86FD93607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150" y="5442371"/>
                <a:ext cx="1642557" cy="495200"/>
              </a:xfrm>
              <a:prstGeom prst="rect">
                <a:avLst/>
              </a:prstGeom>
              <a:blipFill>
                <a:blip r:embed="rId3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931E6D-0F5B-BEFE-DB42-ABD2E6412355}"/>
              </a:ext>
            </a:extLst>
          </p:cNvPr>
          <p:cNvSpPr txBox="1"/>
          <p:nvPr/>
        </p:nvSpPr>
        <p:spPr>
          <a:xfrm>
            <a:off x="7533437" y="5914344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6CB99F-0DE1-FEDB-8C91-41A37E941F29}"/>
              </a:ext>
            </a:extLst>
          </p:cNvPr>
          <p:cNvSpPr txBox="1"/>
          <p:nvPr/>
        </p:nvSpPr>
        <p:spPr>
          <a:xfrm rot="16200000">
            <a:off x="-786422" y="3445806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8A455DB-846F-4D95-BFCE-2E889FA6F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72" y="1818032"/>
            <a:ext cx="4126908" cy="144528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B274C45-5D14-46BE-BC7C-D22DB1B7B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72" y="3653264"/>
            <a:ext cx="3985605" cy="123454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7FF2978-F9A8-43B1-8AD9-F420C000115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75" y="1480816"/>
            <a:ext cx="6526678" cy="4266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0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ocumento 1">
            <a:extLst>
              <a:ext uri="{FF2B5EF4-FFF2-40B4-BE49-F238E27FC236}">
                <a16:creationId xmlns:a16="http://schemas.microsoft.com/office/drawing/2014/main" id="{25DD7930-FFE6-8CA0-A42E-238171E2407C}"/>
              </a:ext>
            </a:extLst>
          </p:cNvPr>
          <p:cNvSpPr/>
          <p:nvPr/>
        </p:nvSpPr>
        <p:spPr>
          <a:xfrm>
            <a:off x="1" y="1"/>
            <a:ext cx="12192000" cy="1198879"/>
          </a:xfrm>
          <a:prstGeom prst="flowChartDocumen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BDAFB5-44B9-5F10-CA63-BB2387F094C4}"/>
              </a:ext>
            </a:extLst>
          </p:cNvPr>
          <p:cNvSpPr txBox="1"/>
          <p:nvPr/>
        </p:nvSpPr>
        <p:spPr>
          <a:xfrm>
            <a:off x="0" y="27724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Cálculo do sistema unitário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E6BF235-4421-6F7E-783B-14D6FB1401A7}"/>
                  </a:ext>
                </a:extLst>
              </p:cNvPr>
              <p:cNvSpPr/>
              <p:nvPr/>
            </p:nvSpPr>
            <p:spPr>
              <a:xfrm>
                <a:off x="1260756" y="5442933"/>
                <a:ext cx="1598719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1.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E6BF235-4421-6F7E-783B-14D6FB14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56" y="5442933"/>
                <a:ext cx="1598719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6E08E5D-06E8-596D-59C4-86FD93607F6F}"/>
                  </a:ext>
                </a:extLst>
              </p:cNvPr>
              <p:cNvSpPr/>
              <p:nvPr/>
            </p:nvSpPr>
            <p:spPr>
              <a:xfrm>
                <a:off x="3209720" y="5563222"/>
                <a:ext cx="1151341" cy="490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6E08E5D-06E8-596D-59C4-86FD93607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720" y="5563222"/>
                <a:ext cx="1151341" cy="490391"/>
              </a:xfrm>
              <a:prstGeom prst="rect">
                <a:avLst/>
              </a:prstGeom>
              <a:blipFill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931E6D-0F5B-BEFE-DB42-ABD2E6412355}"/>
              </a:ext>
            </a:extLst>
          </p:cNvPr>
          <p:cNvSpPr txBox="1"/>
          <p:nvPr/>
        </p:nvSpPr>
        <p:spPr>
          <a:xfrm>
            <a:off x="7533437" y="5914344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6CB99F-0DE1-FEDB-8C91-41A37E941F29}"/>
              </a:ext>
            </a:extLst>
          </p:cNvPr>
          <p:cNvSpPr txBox="1"/>
          <p:nvPr/>
        </p:nvSpPr>
        <p:spPr>
          <a:xfrm rot="16200000">
            <a:off x="-786422" y="3445806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681AE76-05DD-43BE-A827-DF40F524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20" y="3724293"/>
            <a:ext cx="4157509" cy="151109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A3AA3D0-859E-443E-AF00-A2C5BBA27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63" y="1699814"/>
            <a:ext cx="4196966" cy="16966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0887083-A383-4E81-8F42-1ECEB3BE68E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74" y="1631577"/>
            <a:ext cx="6378223" cy="4305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14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ocumento 1">
            <a:extLst>
              <a:ext uri="{FF2B5EF4-FFF2-40B4-BE49-F238E27FC236}">
                <a16:creationId xmlns:a16="http://schemas.microsoft.com/office/drawing/2014/main" id="{25DD7930-FFE6-8CA0-A42E-238171E2407C}"/>
              </a:ext>
            </a:extLst>
          </p:cNvPr>
          <p:cNvSpPr/>
          <p:nvPr/>
        </p:nvSpPr>
        <p:spPr>
          <a:xfrm>
            <a:off x="1" y="1"/>
            <a:ext cx="12192000" cy="1198879"/>
          </a:xfrm>
          <a:prstGeom prst="flowChartDocumen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BDAFB5-44B9-5F10-CA63-BB2387F094C4}"/>
              </a:ext>
            </a:extLst>
          </p:cNvPr>
          <p:cNvSpPr txBox="1"/>
          <p:nvPr/>
        </p:nvSpPr>
        <p:spPr>
          <a:xfrm>
            <a:off x="0" y="27724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Cálculo do sistema unitário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384A50-9F78-46FA-BB29-28AFB87C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6" y="1415067"/>
            <a:ext cx="4652268" cy="21692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E3F416-9E4C-252B-0B97-ED27AA8D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3" y="3790333"/>
            <a:ext cx="4303517" cy="16052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BEED223-C585-3E65-550F-82F760D1C7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81" y="1592282"/>
            <a:ext cx="6140132" cy="429319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E6BF235-4421-6F7E-783B-14D6FB1401A7}"/>
                  </a:ext>
                </a:extLst>
              </p:cNvPr>
              <p:cNvSpPr/>
              <p:nvPr/>
            </p:nvSpPr>
            <p:spPr>
              <a:xfrm>
                <a:off x="1260756" y="5442933"/>
                <a:ext cx="1598719" cy="609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E6BF235-4421-6F7E-783B-14D6FB14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56" y="5442933"/>
                <a:ext cx="1598719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6E08E5D-06E8-596D-59C4-86FD93607F6F}"/>
                  </a:ext>
                </a:extLst>
              </p:cNvPr>
              <p:cNvSpPr/>
              <p:nvPr/>
            </p:nvSpPr>
            <p:spPr>
              <a:xfrm>
                <a:off x="3209720" y="5563222"/>
                <a:ext cx="1113253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6E08E5D-06E8-596D-59C4-86FD93607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720" y="5563222"/>
                <a:ext cx="1113253" cy="491096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931E6D-0F5B-BEFE-DB42-ABD2E6412355}"/>
              </a:ext>
            </a:extLst>
          </p:cNvPr>
          <p:cNvSpPr txBox="1"/>
          <p:nvPr/>
        </p:nvSpPr>
        <p:spPr>
          <a:xfrm>
            <a:off x="7533437" y="5914344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6CB99F-0DE1-FEDB-8C91-41A37E941F29}"/>
              </a:ext>
            </a:extLst>
          </p:cNvPr>
          <p:cNvSpPr txBox="1"/>
          <p:nvPr/>
        </p:nvSpPr>
        <p:spPr>
          <a:xfrm rot="16200000">
            <a:off x="-786422" y="3445806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</p:spTree>
    <p:extLst>
      <p:ext uri="{BB962C8B-B14F-4D97-AF65-F5344CB8AC3E}">
        <p14:creationId xmlns:p14="http://schemas.microsoft.com/office/powerpoint/2010/main" val="412039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ocumento 1">
            <a:extLst>
              <a:ext uri="{FF2B5EF4-FFF2-40B4-BE49-F238E27FC236}">
                <a16:creationId xmlns:a16="http://schemas.microsoft.com/office/drawing/2014/main" id="{25DD7930-FFE6-8CA0-A42E-238171E2407C}"/>
              </a:ext>
            </a:extLst>
          </p:cNvPr>
          <p:cNvSpPr/>
          <p:nvPr/>
        </p:nvSpPr>
        <p:spPr>
          <a:xfrm>
            <a:off x="1" y="1"/>
            <a:ext cx="12192000" cy="1198879"/>
          </a:xfrm>
          <a:prstGeom prst="flowChartDocumen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BDAFB5-44B9-5F10-CA63-BB2387F094C4}"/>
              </a:ext>
            </a:extLst>
          </p:cNvPr>
          <p:cNvSpPr txBox="1"/>
          <p:nvPr/>
        </p:nvSpPr>
        <p:spPr>
          <a:xfrm>
            <a:off x="0" y="27724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Cálculo da viga hiperestática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D65116-9958-A875-2FE9-E4F49962CE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9483" y="1388225"/>
            <a:ext cx="5308464" cy="366102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302F811-4E8B-B7FB-5C99-CAA62CED844C}"/>
              </a:ext>
            </a:extLst>
          </p:cNvPr>
          <p:cNvSpPr txBox="1"/>
          <p:nvPr/>
        </p:nvSpPr>
        <p:spPr>
          <a:xfrm>
            <a:off x="2230045" y="5059957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8C59FFA-F065-0812-672E-06BA89B066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3181" y="1377514"/>
            <a:ext cx="5401828" cy="368244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A01128-B7C2-4706-532F-09A596D38048}"/>
              </a:ext>
            </a:extLst>
          </p:cNvPr>
          <p:cNvSpPr txBox="1"/>
          <p:nvPr/>
        </p:nvSpPr>
        <p:spPr>
          <a:xfrm>
            <a:off x="7707385" y="5086376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86F60B-9306-4E5E-AB8F-135DB39B1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996" y="5638787"/>
            <a:ext cx="2743438" cy="30482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675BA05-4434-4922-BE9A-1FD9D939F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031" y="5943613"/>
            <a:ext cx="2865368" cy="35817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3DEF853-F6DB-4F4D-88F6-C22346CF3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822" y="5593063"/>
            <a:ext cx="1676545" cy="3505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DE3116-B6EE-4616-8FE1-EDDBF40F47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6786" y="5943613"/>
            <a:ext cx="1554615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5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ídia Online 1" title="video">
            <a:hlinkClick r:id="" action="ppaction://media"/>
            <a:extLst>
              <a:ext uri="{FF2B5EF4-FFF2-40B4-BE49-F238E27FC236}">
                <a16:creationId xmlns:a16="http://schemas.microsoft.com/office/drawing/2014/main" id="{77CC89D6-B386-4251-91C7-93AA38B8C95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90044" y="1004047"/>
            <a:ext cx="10011911" cy="5656730"/>
          </a:xfrm>
          <a:prstGeom prst="rect">
            <a:avLst/>
          </a:prstGeom>
        </p:spPr>
      </p:pic>
      <p:sp>
        <p:nvSpPr>
          <p:cNvPr id="7" name="Fluxograma: Documento 6">
            <a:extLst>
              <a:ext uri="{FF2B5EF4-FFF2-40B4-BE49-F238E27FC236}">
                <a16:creationId xmlns:a16="http://schemas.microsoft.com/office/drawing/2014/main" id="{28C543F6-795E-40F9-9604-E686B4835731}"/>
              </a:ext>
            </a:extLst>
          </p:cNvPr>
          <p:cNvSpPr/>
          <p:nvPr/>
        </p:nvSpPr>
        <p:spPr>
          <a:xfrm>
            <a:off x="1" y="2"/>
            <a:ext cx="12192000" cy="905434"/>
          </a:xfrm>
          <a:prstGeom prst="flowChartDocumen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7D2D5ED-E327-4A8D-AF35-319CC6CF4CDC}"/>
              </a:ext>
            </a:extLst>
          </p:cNvPr>
          <p:cNvSpPr txBox="1"/>
          <p:nvPr/>
        </p:nvSpPr>
        <p:spPr>
          <a:xfrm>
            <a:off x="0" y="762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Outros resultados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284BF6-33CC-4A9D-96AC-03FBB7BA4C31}"/>
              </a:ext>
            </a:extLst>
          </p:cNvPr>
          <p:cNvSpPr txBox="1"/>
          <p:nvPr/>
        </p:nvSpPr>
        <p:spPr>
          <a:xfrm rot="16200000">
            <a:off x="-1552391" y="4120779"/>
            <a:ext cx="47722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Fonte: https://www.youtube.com/watch?v=XdGRmRHBwII</a:t>
            </a:r>
          </a:p>
        </p:txBody>
      </p:sp>
    </p:spTree>
    <p:extLst>
      <p:ext uri="{BB962C8B-B14F-4D97-AF65-F5344CB8AC3E}">
        <p14:creationId xmlns:p14="http://schemas.microsoft.com/office/powerpoint/2010/main" val="12995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7676C1-82DE-0C26-ED20-465FE637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12" y="1434196"/>
            <a:ext cx="9918297" cy="4378003"/>
          </a:xfrm>
          <a:prstGeom prst="rect">
            <a:avLst/>
          </a:prstGeom>
        </p:spPr>
      </p:pic>
      <p:sp>
        <p:nvSpPr>
          <p:cNvPr id="20" name="Fluxograma: Documento 19">
            <a:extLst>
              <a:ext uri="{FF2B5EF4-FFF2-40B4-BE49-F238E27FC236}">
                <a16:creationId xmlns:a16="http://schemas.microsoft.com/office/drawing/2014/main" id="{0A899569-835F-9C73-D3F5-868595CD4743}"/>
              </a:ext>
            </a:extLst>
          </p:cNvPr>
          <p:cNvSpPr/>
          <p:nvPr/>
        </p:nvSpPr>
        <p:spPr>
          <a:xfrm>
            <a:off x="449423" y="0"/>
            <a:ext cx="2962469" cy="2640563"/>
          </a:xfrm>
          <a:prstGeom prst="flowChartDocumen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DE8ED6-7741-ECEC-81EE-8A3B9F9B7045}"/>
              </a:ext>
            </a:extLst>
          </p:cNvPr>
          <p:cNvSpPr txBox="1"/>
          <p:nvPr/>
        </p:nvSpPr>
        <p:spPr>
          <a:xfrm>
            <a:off x="449423" y="202601"/>
            <a:ext cx="2962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A dificuldade em se calcular estruturas hiperestáticas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2B01797-D1C8-2B44-2B05-489A74121A80}"/>
              </a:ext>
            </a:extLst>
          </p:cNvPr>
          <p:cNvSpPr txBox="1"/>
          <p:nvPr/>
        </p:nvSpPr>
        <p:spPr>
          <a:xfrm>
            <a:off x="9179479" y="5812199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</p:spTree>
    <p:extLst>
      <p:ext uri="{BB962C8B-B14F-4D97-AF65-F5344CB8AC3E}">
        <p14:creationId xmlns:p14="http://schemas.microsoft.com/office/powerpoint/2010/main" val="337903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UNAERP | Ribeirão Prêto S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Pós-graduação Unaerp – Gradu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35" y="5730798"/>
            <a:ext cx="1939730" cy="7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243648" y="4602447"/>
            <a:ext cx="7542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Orientadora: Prof.ª Dra. </a:t>
            </a:r>
            <a:r>
              <a:rPr lang="pt-BR" sz="2800" dirty="0" err="1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Tamiris</a:t>
            </a:r>
            <a:r>
              <a:rPr lang="pt-BR" sz="2800" dirty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Luiza Soares </a:t>
            </a:r>
            <a:r>
              <a:rPr lang="pt-BR" sz="2800" dirty="0" err="1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Lanini</a:t>
            </a:r>
            <a:endParaRPr lang="pt-BR" sz="2800" dirty="0">
              <a:solidFill>
                <a:srgbClr val="173A5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153864" y="3429000"/>
            <a:ext cx="5722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4000" dirty="0">
                <a:solidFill>
                  <a:srgbClr val="173A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Pedro Sartori Dias dos Reis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39E8DD-98B8-1829-9122-4270B2ABF3D0}"/>
              </a:ext>
            </a:extLst>
          </p:cNvPr>
          <p:cNvSpPr/>
          <p:nvPr/>
        </p:nvSpPr>
        <p:spPr>
          <a:xfrm>
            <a:off x="0" y="503852"/>
            <a:ext cx="12192000" cy="2388637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239E958-73BA-A5AD-A96E-ADEA21D72DD4}"/>
              </a:ext>
            </a:extLst>
          </p:cNvPr>
          <p:cNvSpPr/>
          <p:nvPr/>
        </p:nvSpPr>
        <p:spPr>
          <a:xfrm>
            <a:off x="652099" y="1098005"/>
            <a:ext cx="10726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7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44180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D2B01797-D1C8-2B44-2B05-489A74121A80}"/>
              </a:ext>
            </a:extLst>
          </p:cNvPr>
          <p:cNvSpPr txBox="1"/>
          <p:nvPr/>
        </p:nvSpPr>
        <p:spPr>
          <a:xfrm>
            <a:off x="2049436" y="5861354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FB9AB8E-CAE0-0142-6BC1-FB8EEE6C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47" y="1653248"/>
            <a:ext cx="4738903" cy="420810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70CADE5-7C6D-F6E1-4239-4E010CDF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1648301"/>
            <a:ext cx="4483677" cy="43334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4445765-F52B-EBBE-1187-F32D151A99EE}"/>
              </a:ext>
            </a:extLst>
          </p:cNvPr>
          <p:cNvSpPr txBox="1"/>
          <p:nvPr/>
        </p:nvSpPr>
        <p:spPr>
          <a:xfrm>
            <a:off x="8069439" y="5925159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9" name="Fluxograma: Documento 8">
            <a:extLst>
              <a:ext uri="{FF2B5EF4-FFF2-40B4-BE49-F238E27FC236}">
                <a16:creationId xmlns:a16="http://schemas.microsoft.com/office/drawing/2014/main" id="{542886D4-604A-642F-F4F5-24AA952AE790}"/>
              </a:ext>
            </a:extLst>
          </p:cNvPr>
          <p:cNvSpPr/>
          <p:nvPr/>
        </p:nvSpPr>
        <p:spPr>
          <a:xfrm>
            <a:off x="1" y="1"/>
            <a:ext cx="12192000" cy="1296212"/>
          </a:xfrm>
          <a:prstGeom prst="flowChartDocumen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F7D588-D311-E2FA-02FE-1E4C524E32D0}"/>
              </a:ext>
            </a:extLst>
          </p:cNvPr>
          <p:cNvSpPr txBox="1"/>
          <p:nvPr/>
        </p:nvSpPr>
        <p:spPr>
          <a:xfrm>
            <a:off x="0" y="27724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A dificuldade em se calcular estruturas hiperestáticas</a:t>
            </a:r>
          </a:p>
        </p:txBody>
      </p:sp>
    </p:spTree>
    <p:extLst>
      <p:ext uri="{BB962C8B-B14F-4D97-AF65-F5344CB8AC3E}">
        <p14:creationId xmlns:p14="http://schemas.microsoft.com/office/powerpoint/2010/main" val="86326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4445765-F52B-EBBE-1187-F32D151A99EE}"/>
              </a:ext>
            </a:extLst>
          </p:cNvPr>
          <p:cNvSpPr txBox="1"/>
          <p:nvPr/>
        </p:nvSpPr>
        <p:spPr>
          <a:xfrm>
            <a:off x="8031638" y="6000745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17A10A-9F60-F0D0-9B53-6A6805C9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92" y="382088"/>
            <a:ext cx="4535470" cy="561865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48C0F41-8DF2-1462-9CCC-64DF5D1D321C}"/>
              </a:ext>
            </a:extLst>
          </p:cNvPr>
          <p:cNvSpPr/>
          <p:nvPr/>
        </p:nvSpPr>
        <p:spPr>
          <a:xfrm>
            <a:off x="0" y="0"/>
            <a:ext cx="6204857" cy="685800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5C74F44-56CE-468A-669C-5333E2192D1E}"/>
                  </a:ext>
                </a:extLst>
              </p:cNvPr>
              <p:cNvSpPr txBox="1"/>
              <p:nvPr/>
            </p:nvSpPr>
            <p:spPr>
              <a:xfrm>
                <a:off x="7396" y="382088"/>
                <a:ext cx="6097554" cy="5866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1.</m:t>
                      </m:r>
                      <m:sSub>
                        <m:sSub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12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𝐸𝐼</m:t>
                              </m:r>
                            </m:den>
                          </m:f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limLoc m:val="subSup"/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(−3,5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+31,5</m:t>
                                  </m:r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).(−0,11</m:t>
                                  </m:r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𝐸𝐼</m:t>
                                  </m:r>
                                </m:den>
                              </m:f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212,63</m:t>
                                  </m:r>
                                </m:num>
                                <m:den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𝐸𝐼</m:t>
                                  </m:r>
                                </m:den>
                              </m:f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pt-BR" sz="12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1.</m:t>
                      </m:r>
                      <m:sSub>
                        <m:sSub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12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𝐸𝐼</m:t>
                              </m:r>
                            </m:den>
                          </m:f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𝐸𝐼</m:t>
                              </m:r>
                            </m:den>
                          </m:f>
                          <m:d>
                            <m:d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subSup"/>
                                  <m:ctrlP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−3,5</m:t>
                                      </m:r>
                                      <m:sSup>
                                        <m:sSupPr>
                                          <m:ctrlP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+31,5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−0,33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limLoc m:val="subSup"/>
                                      <m:ctrlP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6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−3,5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12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2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2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+31,5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.(0,67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−6). 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−519,69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𝐸𝐼</m:t>
                              </m:r>
                            </m:den>
                          </m:f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pt-BR" sz="12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1.</m:t>
                      </m:r>
                      <m:sSub>
                        <m:sSub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pt-BR" sz="12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𝐸𝐼</m:t>
                              </m:r>
                            </m:den>
                          </m:f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limLoc m:val="subSup"/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(−0,11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+1)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𝐸𝐼</m:t>
                                  </m:r>
                                </m:den>
                              </m:f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𝐸𝐼</m:t>
                                  </m:r>
                                </m:den>
                              </m:f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1.</m:t>
                      </m:r>
                      <m:sSub>
                        <m:sSub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𝑏𝑏</m:t>
                          </m:r>
                        </m:sub>
                      </m:sSub>
                      <m:r>
                        <a:rPr lang="pt-BR" sz="12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𝐸𝐼</m:t>
                              </m:r>
                            </m:den>
                          </m:f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𝐸𝐼</m:t>
                              </m:r>
                            </m:den>
                          </m:f>
                          <m:d>
                            <m:d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subSup"/>
                                  <m:ctrlP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(−0,33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limLoc m:val="subSup"/>
                                      <m:ctrlP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6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(0,67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−6)</m:t>
                                          </m:r>
                                        </m:e>
                                        <m:sup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𝐸𝐼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pt-BR" sz="12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1.</m:t>
                      </m:r>
                      <m:sSub>
                        <m:sSub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pt-BR" sz="12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=1.</m:t>
                      </m:r>
                      <m:sSub>
                        <m:sSub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pt-BR" sz="12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𝐸𝐼</m:t>
                              </m:r>
                            </m:den>
                          </m:f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𝐸𝐼</m:t>
                              </m:r>
                            </m:den>
                          </m:f>
                          <m:d>
                            <m:d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subSup"/>
                                  <m:ctrlP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−0,11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.(−0,33</m:t>
                                  </m:r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).</m:t>
                                  </m:r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limLoc m:val="subSup"/>
                                      <m:ctrlP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6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−0,11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0,67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−6</m:t>
                                          </m:r>
                                        </m:e>
                                      </m:d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pt-BR" sz="12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𝐸𝐼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t-BR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5C74F44-56CE-468A-669C-5333E219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" y="382088"/>
                <a:ext cx="6097554" cy="5866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5104D79-6A9D-D005-8D40-B2D10991C0CF}"/>
              </a:ext>
            </a:extLst>
          </p:cNvPr>
          <p:cNvSpPr/>
          <p:nvPr/>
        </p:nvSpPr>
        <p:spPr>
          <a:xfrm>
            <a:off x="1" y="0"/>
            <a:ext cx="3257376" cy="685800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3822E2F-B37E-E06E-3316-B176A12E690B}"/>
              </a:ext>
            </a:extLst>
          </p:cNvPr>
          <p:cNvSpPr/>
          <p:nvPr/>
        </p:nvSpPr>
        <p:spPr>
          <a:xfrm>
            <a:off x="569167" y="2230016"/>
            <a:ext cx="3415004" cy="3853543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071F33-C89E-0E46-DCDA-0CD19DDE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2" y="2306510"/>
            <a:ext cx="3257375" cy="368759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559982-6260-908F-E61B-82F0464ABA31}"/>
              </a:ext>
            </a:extLst>
          </p:cNvPr>
          <p:cNvSpPr txBox="1"/>
          <p:nvPr/>
        </p:nvSpPr>
        <p:spPr>
          <a:xfrm>
            <a:off x="0" y="501468"/>
            <a:ext cx="3181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Ambiente tridimensional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314B6F-686A-2273-558C-963A68958B2D}"/>
              </a:ext>
            </a:extLst>
          </p:cNvPr>
          <p:cNvSpPr txBox="1"/>
          <p:nvPr/>
        </p:nvSpPr>
        <p:spPr>
          <a:xfrm>
            <a:off x="569167" y="6021553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A503D1D-FD69-8024-AE3F-809B8032482F}"/>
              </a:ext>
            </a:extLst>
          </p:cNvPr>
          <p:cNvSpPr/>
          <p:nvPr/>
        </p:nvSpPr>
        <p:spPr>
          <a:xfrm>
            <a:off x="4246880" y="1455575"/>
            <a:ext cx="7618550" cy="4023257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7364D87-B3AC-09A0-67E5-7F137D054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951" y="1547315"/>
            <a:ext cx="7472033" cy="386493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0F72EB-4348-6863-A5AA-8C3DBFCE0E6C}"/>
              </a:ext>
            </a:extLst>
          </p:cNvPr>
          <p:cNvSpPr txBox="1"/>
          <p:nvPr/>
        </p:nvSpPr>
        <p:spPr>
          <a:xfrm>
            <a:off x="6951121" y="5570572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</p:spTree>
    <p:extLst>
      <p:ext uri="{BB962C8B-B14F-4D97-AF65-F5344CB8AC3E}">
        <p14:creationId xmlns:p14="http://schemas.microsoft.com/office/powerpoint/2010/main" val="360462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F1D8100-6036-4011-1A9B-3063B759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69" y="1720957"/>
            <a:ext cx="3490262" cy="4221846"/>
          </a:xfrm>
          <a:prstGeom prst="rect">
            <a:avLst/>
          </a:prstGeom>
        </p:spPr>
      </p:pic>
      <p:sp>
        <p:nvSpPr>
          <p:cNvPr id="2" name="Fluxograma: Documento 1">
            <a:extLst>
              <a:ext uri="{FF2B5EF4-FFF2-40B4-BE49-F238E27FC236}">
                <a16:creationId xmlns:a16="http://schemas.microsoft.com/office/drawing/2014/main" id="{CDC5B85B-A835-2814-6376-737AC04D290A}"/>
              </a:ext>
            </a:extLst>
          </p:cNvPr>
          <p:cNvSpPr/>
          <p:nvPr/>
        </p:nvSpPr>
        <p:spPr>
          <a:xfrm>
            <a:off x="1" y="1"/>
            <a:ext cx="12192000" cy="1296212"/>
          </a:xfrm>
          <a:prstGeom prst="flowChartDocumen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FDB6AF-7B1A-76A6-3864-C55BC58516A8}"/>
              </a:ext>
            </a:extLst>
          </p:cNvPr>
          <p:cNvSpPr txBox="1"/>
          <p:nvPr/>
        </p:nvSpPr>
        <p:spPr>
          <a:xfrm>
            <a:off x="0" y="27724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Ambiente tridimensional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EDB8F6-98C3-B33E-BEFD-B4C04ECC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0" y="1488761"/>
            <a:ext cx="3252590" cy="468623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601220F-28B2-FF1D-A8DE-370795E6706A}"/>
              </a:ext>
            </a:extLst>
          </p:cNvPr>
          <p:cNvSpPr/>
          <p:nvPr/>
        </p:nvSpPr>
        <p:spPr>
          <a:xfrm>
            <a:off x="335280" y="1573458"/>
            <a:ext cx="3759200" cy="4847662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6703D9A9-C5D5-7E72-3BD1-5F58CF3B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0" y="1707462"/>
            <a:ext cx="3570671" cy="458847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D0C3600-59E1-327A-39AE-0335B594F544}"/>
              </a:ext>
            </a:extLst>
          </p:cNvPr>
          <p:cNvSpPr txBox="1"/>
          <p:nvPr/>
        </p:nvSpPr>
        <p:spPr>
          <a:xfrm>
            <a:off x="1698401" y="6416624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10CC8D8-AABE-86D5-42C2-7FDDB9F70F9F}"/>
              </a:ext>
            </a:extLst>
          </p:cNvPr>
          <p:cNvSpPr txBox="1"/>
          <p:nvPr/>
        </p:nvSpPr>
        <p:spPr>
          <a:xfrm>
            <a:off x="5155190" y="5942803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C8E3CB0-4EF2-E1C7-D23F-18D8A65A4180}"/>
              </a:ext>
            </a:extLst>
          </p:cNvPr>
          <p:cNvSpPr txBox="1"/>
          <p:nvPr/>
        </p:nvSpPr>
        <p:spPr>
          <a:xfrm>
            <a:off x="8944870" y="6174999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</p:spTree>
    <p:extLst>
      <p:ext uri="{BB962C8B-B14F-4D97-AF65-F5344CB8AC3E}">
        <p14:creationId xmlns:p14="http://schemas.microsoft.com/office/powerpoint/2010/main" val="33874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7B8221-90EF-127D-90D0-F44E96F3FAAA}"/>
              </a:ext>
            </a:extLst>
          </p:cNvPr>
          <p:cNvSpPr/>
          <p:nvPr/>
        </p:nvSpPr>
        <p:spPr>
          <a:xfrm>
            <a:off x="8934623" y="1"/>
            <a:ext cx="3257376" cy="6857998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F1F4AC-1CFC-4F8D-8B85-4F30D57BF320}"/>
              </a:ext>
            </a:extLst>
          </p:cNvPr>
          <p:cNvSpPr txBox="1"/>
          <p:nvPr/>
        </p:nvSpPr>
        <p:spPr>
          <a:xfrm>
            <a:off x="9186517" y="258873"/>
            <a:ext cx="2753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Criação das estruturas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7E1A71B-71F0-21DE-464D-874ADC538815}"/>
              </a:ext>
            </a:extLst>
          </p:cNvPr>
          <p:cNvSpPr/>
          <p:nvPr/>
        </p:nvSpPr>
        <p:spPr>
          <a:xfrm>
            <a:off x="6531429" y="2883159"/>
            <a:ext cx="5412812" cy="3666929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CF30250-E5E2-0E09-D925-4D774FA9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538" y="2995128"/>
            <a:ext cx="5126230" cy="345232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F220E3-F53B-7797-FEA1-B81A3B4C51FC}"/>
              </a:ext>
            </a:extLst>
          </p:cNvPr>
          <p:cNvSpPr txBox="1"/>
          <p:nvPr/>
        </p:nvSpPr>
        <p:spPr>
          <a:xfrm>
            <a:off x="9430821" y="6447454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AF29922-F314-489C-33DD-BB86389E5C4E}"/>
              </a:ext>
            </a:extLst>
          </p:cNvPr>
          <p:cNvSpPr/>
          <p:nvPr/>
        </p:nvSpPr>
        <p:spPr>
          <a:xfrm>
            <a:off x="3893958" y="130629"/>
            <a:ext cx="4782533" cy="2015412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6CD0EE04-9A6C-F4FD-B238-20DF5B0F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167" y="503849"/>
            <a:ext cx="4600116" cy="1548883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BC53707-D964-944B-CB40-78262B2882BC}"/>
              </a:ext>
            </a:extLst>
          </p:cNvPr>
          <p:cNvSpPr txBox="1"/>
          <p:nvPr/>
        </p:nvSpPr>
        <p:spPr>
          <a:xfrm>
            <a:off x="4979438" y="117184"/>
            <a:ext cx="2753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Viga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28FB13B-1530-987A-3CCA-5340EFCCA45A}"/>
              </a:ext>
            </a:extLst>
          </p:cNvPr>
          <p:cNvSpPr/>
          <p:nvPr/>
        </p:nvSpPr>
        <p:spPr>
          <a:xfrm>
            <a:off x="231153" y="2351314"/>
            <a:ext cx="5065526" cy="1884784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36F3B52-86B4-EF3E-7926-8BF271785136}"/>
              </a:ext>
            </a:extLst>
          </p:cNvPr>
          <p:cNvSpPr txBox="1"/>
          <p:nvPr/>
        </p:nvSpPr>
        <p:spPr>
          <a:xfrm>
            <a:off x="1316633" y="2337869"/>
            <a:ext cx="291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Estrutura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5E95EE8A-DBF2-7527-0E51-01CDA88EB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6" y="2710543"/>
            <a:ext cx="4897107" cy="1436914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2E823D02-9315-2781-CA7F-A4B5197B0E85}"/>
              </a:ext>
            </a:extLst>
          </p:cNvPr>
          <p:cNvSpPr/>
          <p:nvPr/>
        </p:nvSpPr>
        <p:spPr>
          <a:xfrm>
            <a:off x="1409903" y="4581337"/>
            <a:ext cx="4632151" cy="1884784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C8B4749-A577-1B27-C32D-3E4C48556F70}"/>
              </a:ext>
            </a:extLst>
          </p:cNvPr>
          <p:cNvSpPr txBox="1"/>
          <p:nvPr/>
        </p:nvSpPr>
        <p:spPr>
          <a:xfrm>
            <a:off x="2495383" y="4567892"/>
            <a:ext cx="266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Pilar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43AFC1C2-3FCA-76F1-2D19-04D3A7F91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887" y="4917238"/>
            <a:ext cx="4489554" cy="1436913"/>
          </a:xfrm>
          <a:prstGeom prst="rect">
            <a:avLst/>
          </a:prstGeom>
        </p:spPr>
      </p:pic>
      <p:sp>
        <p:nvSpPr>
          <p:cNvPr id="38" name="Seta: Dobrada para Cima 37">
            <a:extLst>
              <a:ext uri="{FF2B5EF4-FFF2-40B4-BE49-F238E27FC236}">
                <a16:creationId xmlns:a16="http://schemas.microsoft.com/office/drawing/2014/main" id="{2A36E6D1-C556-D9A9-66D3-98F737D90DF7}"/>
              </a:ext>
            </a:extLst>
          </p:cNvPr>
          <p:cNvSpPr/>
          <p:nvPr/>
        </p:nvSpPr>
        <p:spPr>
          <a:xfrm rot="16200000">
            <a:off x="8188477" y="1849226"/>
            <a:ext cx="2307085" cy="977284"/>
          </a:xfrm>
          <a:prstGeom prst="bentUpArrow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Dobrada para Cima 38">
            <a:extLst>
              <a:ext uri="{FF2B5EF4-FFF2-40B4-BE49-F238E27FC236}">
                <a16:creationId xmlns:a16="http://schemas.microsoft.com/office/drawing/2014/main" id="{AA32AA9F-3B11-5330-DEA9-8FEC9C66E140}"/>
              </a:ext>
            </a:extLst>
          </p:cNvPr>
          <p:cNvSpPr/>
          <p:nvPr/>
        </p:nvSpPr>
        <p:spPr>
          <a:xfrm rot="10800000">
            <a:off x="1409987" y="927189"/>
            <a:ext cx="2307085" cy="1250299"/>
          </a:xfrm>
          <a:prstGeom prst="bentUpArrow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Dobrada para Cima 39">
            <a:extLst>
              <a:ext uri="{FF2B5EF4-FFF2-40B4-BE49-F238E27FC236}">
                <a16:creationId xmlns:a16="http://schemas.microsoft.com/office/drawing/2014/main" id="{48D794E6-790F-3348-4451-D761EC8B230A}"/>
              </a:ext>
            </a:extLst>
          </p:cNvPr>
          <p:cNvSpPr/>
          <p:nvPr/>
        </p:nvSpPr>
        <p:spPr>
          <a:xfrm rot="10800000" flipV="1">
            <a:off x="438231" y="4506686"/>
            <a:ext cx="878401" cy="1331943"/>
          </a:xfrm>
          <a:prstGeom prst="bentUpArrow">
            <a:avLst>
              <a:gd name="adj1" fmla="val 26371"/>
              <a:gd name="adj2" fmla="val 25000"/>
              <a:gd name="adj3" fmla="val 25000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9916062A-56FE-6B46-D18F-FB0D30EA42AA}"/>
              </a:ext>
            </a:extLst>
          </p:cNvPr>
          <p:cNvSpPr/>
          <p:nvPr/>
        </p:nvSpPr>
        <p:spPr>
          <a:xfrm flipH="1">
            <a:off x="6123299" y="4968002"/>
            <a:ext cx="1346172" cy="485191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173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70CDABF-CC63-0835-1524-789DFBC32794}"/>
              </a:ext>
            </a:extLst>
          </p:cNvPr>
          <p:cNvSpPr txBox="1"/>
          <p:nvPr/>
        </p:nvSpPr>
        <p:spPr>
          <a:xfrm>
            <a:off x="6224450" y="2134364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63A7C15-201E-0614-1AE4-22265C4613C7}"/>
              </a:ext>
            </a:extLst>
          </p:cNvPr>
          <p:cNvSpPr txBox="1"/>
          <p:nvPr/>
        </p:nvSpPr>
        <p:spPr>
          <a:xfrm>
            <a:off x="2960576" y="4238419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26E8A47-5107-6A3E-E7C8-AF127C025B75}"/>
              </a:ext>
            </a:extLst>
          </p:cNvPr>
          <p:cNvSpPr txBox="1"/>
          <p:nvPr/>
        </p:nvSpPr>
        <p:spPr>
          <a:xfrm>
            <a:off x="3769910" y="6453240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</p:spTree>
    <p:extLst>
      <p:ext uri="{BB962C8B-B14F-4D97-AF65-F5344CB8AC3E}">
        <p14:creationId xmlns:p14="http://schemas.microsoft.com/office/powerpoint/2010/main" val="169160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5104D79-6A9D-D005-8D40-B2D10991C0CF}"/>
              </a:ext>
            </a:extLst>
          </p:cNvPr>
          <p:cNvSpPr/>
          <p:nvPr/>
        </p:nvSpPr>
        <p:spPr>
          <a:xfrm>
            <a:off x="1" y="0"/>
            <a:ext cx="3257376" cy="685800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3822E2F-B37E-E06E-3316-B176A12E690B}"/>
              </a:ext>
            </a:extLst>
          </p:cNvPr>
          <p:cNvSpPr/>
          <p:nvPr/>
        </p:nvSpPr>
        <p:spPr>
          <a:xfrm>
            <a:off x="587496" y="1091411"/>
            <a:ext cx="3415004" cy="3853543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559982-6260-908F-E61B-82F0464ABA31}"/>
              </a:ext>
            </a:extLst>
          </p:cNvPr>
          <p:cNvSpPr txBox="1"/>
          <p:nvPr/>
        </p:nvSpPr>
        <p:spPr>
          <a:xfrm>
            <a:off x="0" y="114494"/>
            <a:ext cx="3181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Relações entre as estruturas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314B6F-686A-2273-558C-963A68958B2D}"/>
              </a:ext>
            </a:extLst>
          </p:cNvPr>
          <p:cNvSpPr txBox="1"/>
          <p:nvPr/>
        </p:nvSpPr>
        <p:spPr>
          <a:xfrm>
            <a:off x="774437" y="4845285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A396055-A7E0-AF86-C652-F2966E58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29" y="1183095"/>
            <a:ext cx="3110411" cy="36841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77A0EA2-6900-4E1A-741C-57D6AC66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92" y="840014"/>
            <a:ext cx="2807472" cy="4873172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9F8D577E-6D44-C3FC-8DF8-55F7FF6FBDFE}"/>
              </a:ext>
            </a:extLst>
          </p:cNvPr>
          <p:cNvSpPr/>
          <p:nvPr/>
        </p:nvSpPr>
        <p:spPr>
          <a:xfrm>
            <a:off x="1628689" y="5180432"/>
            <a:ext cx="2030345" cy="1423568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A8CCA50-43BE-B098-B55E-B5A63777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242" y="5288014"/>
            <a:ext cx="1600339" cy="122692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67B5EB4-36D7-1300-A62B-E22E4D343309}"/>
              </a:ext>
            </a:extLst>
          </p:cNvPr>
          <p:cNvSpPr txBox="1"/>
          <p:nvPr/>
        </p:nvSpPr>
        <p:spPr>
          <a:xfrm>
            <a:off x="944786" y="6531167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Fonte: Elaborado pelo autor, 2023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99DED4C1-8F59-27C7-84FF-47AED5B85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614" y="445782"/>
            <a:ext cx="3964306" cy="266981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450C214D-4C0D-CAB1-5CA4-88D7E1D20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7614" y="3569727"/>
            <a:ext cx="4016890" cy="2595131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F62EC200-B9F5-960A-CBFF-D4B7C65B8786}"/>
              </a:ext>
            </a:extLst>
          </p:cNvPr>
          <p:cNvSpPr txBox="1"/>
          <p:nvPr/>
        </p:nvSpPr>
        <p:spPr>
          <a:xfrm>
            <a:off x="4366614" y="5697051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C7D5A69-A513-1F43-F347-579B844F4D32}"/>
              </a:ext>
            </a:extLst>
          </p:cNvPr>
          <p:cNvSpPr txBox="1"/>
          <p:nvPr/>
        </p:nvSpPr>
        <p:spPr>
          <a:xfrm>
            <a:off x="8339349" y="6164858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04B0640-7914-6AFB-02CF-1158174CF289}"/>
              </a:ext>
            </a:extLst>
          </p:cNvPr>
          <p:cNvSpPr txBox="1"/>
          <p:nvPr/>
        </p:nvSpPr>
        <p:spPr>
          <a:xfrm>
            <a:off x="8313057" y="3115595"/>
            <a:ext cx="251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Elaborado pelo autor, 2023</a:t>
            </a:r>
          </a:p>
        </p:txBody>
      </p:sp>
    </p:spTree>
    <p:extLst>
      <p:ext uri="{BB962C8B-B14F-4D97-AF65-F5344CB8AC3E}">
        <p14:creationId xmlns:p14="http://schemas.microsoft.com/office/powerpoint/2010/main" val="321562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601220F-28B2-FF1D-A8DE-370795E6706A}"/>
              </a:ext>
            </a:extLst>
          </p:cNvPr>
          <p:cNvSpPr/>
          <p:nvPr/>
        </p:nvSpPr>
        <p:spPr>
          <a:xfrm>
            <a:off x="425267" y="214604"/>
            <a:ext cx="5910219" cy="2920481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989AB4-4231-863B-EFA4-50E64706AD90}"/>
              </a:ext>
            </a:extLst>
          </p:cNvPr>
          <p:cNvSpPr txBox="1"/>
          <p:nvPr/>
        </p:nvSpPr>
        <p:spPr>
          <a:xfrm>
            <a:off x="513183" y="214752"/>
            <a:ext cx="564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Resolução de sistemas lineares por escalonamento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499E655-FF91-1FD9-345B-57F54602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3" y="614862"/>
            <a:ext cx="5743593" cy="2408955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217CA31E-31A5-C869-E829-79F1D9238798}"/>
              </a:ext>
            </a:extLst>
          </p:cNvPr>
          <p:cNvSpPr/>
          <p:nvPr/>
        </p:nvSpPr>
        <p:spPr>
          <a:xfrm>
            <a:off x="425267" y="3429000"/>
            <a:ext cx="4977157" cy="2814138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75348DB-8706-7B38-FDF1-D71BD7D171A8}"/>
              </a:ext>
            </a:extLst>
          </p:cNvPr>
          <p:cNvSpPr txBox="1"/>
          <p:nvPr/>
        </p:nvSpPr>
        <p:spPr>
          <a:xfrm>
            <a:off x="513184" y="3429147"/>
            <a:ext cx="468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Resolução de integrais e derivadas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7C255141-DDB4-03D1-1FA4-80169FA7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" y="3829257"/>
            <a:ext cx="4764297" cy="2291625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556BEEE7-FC82-3EBF-9D88-87D7F33B0EF3}"/>
              </a:ext>
            </a:extLst>
          </p:cNvPr>
          <p:cNvSpPr/>
          <p:nvPr/>
        </p:nvSpPr>
        <p:spPr>
          <a:xfrm>
            <a:off x="6996284" y="2406340"/>
            <a:ext cx="4601665" cy="3817179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91C013-B409-BA0B-FF6D-75E7EDE0C712}"/>
              </a:ext>
            </a:extLst>
          </p:cNvPr>
          <p:cNvSpPr txBox="1"/>
          <p:nvPr/>
        </p:nvSpPr>
        <p:spPr>
          <a:xfrm>
            <a:off x="7084201" y="2406488"/>
            <a:ext cx="468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Equações de esforços internos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74ACB059-79B7-1C66-C713-2DE8658F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48" y="2806597"/>
            <a:ext cx="4442256" cy="3314285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EFE708-ACAE-7609-9596-B72E258405D7}"/>
              </a:ext>
            </a:extLst>
          </p:cNvPr>
          <p:cNvSpPr txBox="1"/>
          <p:nvPr/>
        </p:nvSpPr>
        <p:spPr>
          <a:xfrm>
            <a:off x="6423402" y="214605"/>
            <a:ext cx="2305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173A59"/>
                </a:solidFill>
              </a:rPr>
              <a:t>...</a:t>
            </a:r>
          </a:p>
          <a:p>
            <a:pPr algn="ctr"/>
            <a:r>
              <a:rPr lang="pt-BR" sz="2000" b="1" dirty="0">
                <a:solidFill>
                  <a:srgbClr val="173A59"/>
                </a:solidFill>
              </a:rPr>
              <a:t>E muitas outras funcionalidades</a:t>
            </a: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F55ED25C-599B-0B9C-D6B6-402DDFFA0889}"/>
              </a:ext>
            </a:extLst>
          </p:cNvPr>
          <p:cNvSpPr/>
          <p:nvPr/>
        </p:nvSpPr>
        <p:spPr>
          <a:xfrm>
            <a:off x="8816818" y="512225"/>
            <a:ext cx="3275655" cy="1400550"/>
          </a:xfrm>
          <a:prstGeom prst="rightArrow">
            <a:avLst/>
          </a:prstGeom>
          <a:solidFill>
            <a:srgbClr val="173A59"/>
          </a:solidFill>
          <a:ln w="57150">
            <a:solidFill>
              <a:srgbClr val="173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510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504</Words>
  <Application>Microsoft Office PowerPoint</Application>
  <PresentationFormat>Widescreen</PresentationFormat>
  <Paragraphs>90</Paragraphs>
  <Slides>20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 Sartori Dias dos Reis</cp:lastModifiedBy>
  <cp:revision>187</cp:revision>
  <dcterms:created xsi:type="dcterms:W3CDTF">2023-11-01T12:47:52Z</dcterms:created>
  <dcterms:modified xsi:type="dcterms:W3CDTF">2023-12-04T02:48:00Z</dcterms:modified>
</cp:coreProperties>
</file>