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9" r:id="rId3"/>
    <p:sldId id="292" r:id="rId4"/>
    <p:sldId id="273" r:id="rId5"/>
    <p:sldId id="324" r:id="rId6"/>
    <p:sldId id="325" r:id="rId7"/>
    <p:sldId id="327" r:id="rId8"/>
    <p:sldId id="359" r:id="rId9"/>
    <p:sldId id="360" r:id="rId10"/>
    <p:sldId id="329" r:id="rId11"/>
    <p:sldId id="334" r:id="rId12"/>
    <p:sldId id="339" r:id="rId13"/>
    <p:sldId id="343" r:id="rId14"/>
    <p:sldId id="352" r:id="rId15"/>
    <p:sldId id="354" r:id="rId16"/>
    <p:sldId id="364" r:id="rId17"/>
    <p:sldId id="371" r:id="rId18"/>
    <p:sldId id="369" r:id="rId19"/>
    <p:sldId id="31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9"/>
            <p14:sldId id="292"/>
          </p14:sldIdLst>
        </p14:section>
        <p14:section name="01-开发流程简介" id="{4C832947-2092-B242-8FF3-4D96B6007803}">
          <p14:sldIdLst>
            <p14:sldId id="273"/>
          </p14:sldIdLst>
        </p14:section>
        <p14:section name="02-界面常见的交互反馈" id="{D0694AD4-1618-4491-9BA9-29D73A7AE3DE}">
          <p14:sldIdLst>
            <p14:sldId id="324"/>
            <p14:sldId id="325"/>
            <p14:sldId id="327"/>
            <p14:sldId id="359"/>
            <p14:sldId id="360"/>
          </p14:sldIdLst>
        </p14:section>
        <p14:section name="03-发起HTTPS网络通信" id="{B7D5C882-39DB-4992-B5C3-311FDDDCB968}">
          <p14:sldIdLst>
            <p14:sldId id="329"/>
            <p14:sldId id="334"/>
          </p14:sldIdLst>
        </p14:section>
        <p14:section name="04-微信登录" id="{765215D0-00CB-4139-A301-BEE152817895}">
          <p14:sldIdLst>
            <p14:sldId id="339"/>
            <p14:sldId id="343"/>
          </p14:sldIdLst>
        </p14:section>
        <p14:section name="05-本地数据缓存" id="{3995A5C2-42B3-40E2-8257-B2C0D0566451}">
          <p14:sldIdLst>
            <p14:sldId id="352"/>
            <p14:sldId id="354"/>
            <p14:sldId id="364"/>
            <p14:sldId id="371"/>
          </p14:sldIdLst>
        </p14:section>
        <p14:section name="06-设备能力" id="{C2FC742E-33C8-48F5-B8DD-F2FE96066DF7}">
          <p14:sldIdLst>
            <p14:sldId id="369"/>
          </p14:sldIdLst>
        </p14:section>
        <p14:section name="总结" id="{378FA1C4-70FB-4E13-BA6D-BA86308BDC03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6F6F6"/>
    <a:srgbClr val="E3E3E3"/>
    <a:srgbClr val="00A5E3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6764" autoAdjust="0"/>
  </p:normalViewPr>
  <p:slideViewPr>
    <p:cSldViewPr snapToGrid="0">
      <p:cViewPr varScale="1">
        <p:scale>
          <a:sx n="105" d="100"/>
          <a:sy n="105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2021/1/15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wxamp/devprofile/get_profile?token=46554619&amp;lang=zh_CN" TargetMode="External"/><Relationship Id="rId2" Type="http://schemas.openxmlformats.org/officeDocument/2006/relationships/hyperlink" Target="https://developers.weixin.qq.com/miniprogram/dev/api/network/request/wx.reques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wxamp/devprofile/get_profile?token=75117929&amp;lang=zh_CN" TargetMode="External"/><Relationship Id="rId2" Type="http://schemas.openxmlformats.org/officeDocument/2006/relationships/hyperlink" Target="https://api.weixin.qq.com/sns/jscode2session?appid=%3cAppId%3e&amp;secret=%3cAppSecret%3e&amp;js_code=%3ccode%3e&amp;grant_type=authorization_cod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component/camera.html" TargetMode="External"/><Relationship Id="rId2" Type="http://schemas.openxmlformats.org/officeDocument/2006/relationships/hyperlink" Target="https://developers.weixin.qq.com/miniprogram/dev/api/device/scan/wx.scanCo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weixin.qq.com/miniprogram/dev/api/device/screen/wx.setScreenBrightness.html" TargetMode="External"/><Relationship Id="rId5" Type="http://schemas.openxmlformats.org/officeDocument/2006/relationships/hyperlink" Target="https://developers.weixin.qq.com/miniprogram/dev/api/device/network/wx.onNetworkStatusChange.html" TargetMode="External"/><Relationship Id="rId4" Type="http://schemas.openxmlformats.org/officeDocument/2006/relationships/hyperlink" Target="https://developers.weixin.qq.com/miniprogram/dev/api/device/bluetooth/wx.stopBluetoothDevicesDiscovery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s.weixin.qq.com/miniprogram/dev/api/ui/interaction/wx.showToas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s.weixin.qq.com/miniprogram/dev/api/ui/interaction/wx.showModal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component/scroll-view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/>
              <a:t>微信小程序应用场景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HTTPS</a:t>
            </a:r>
            <a:r>
              <a:rPr lang="zh-CN" altLang="en-US"/>
              <a:t>网络通信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wx.</a:t>
            </a:r>
            <a:r>
              <a:rPr lang="en-US" altLang="zh-CN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request() </a:t>
            </a:r>
            <a:r>
              <a:rPr lang="zh-CN" altLang="en-US"/>
              <a:t>的作用：往服务器传递数据，从服务器拉取信息。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request() </a:t>
            </a:r>
            <a:r>
              <a:rPr lang="zh-CN" altLang="en-US"/>
              <a:t>有两种方法把数据传递到服务器：</a:t>
            </a:r>
            <a:endParaRPr lang="en-US" altLang="zh-CN"/>
          </a:p>
          <a:p>
            <a:pPr marL="971550" lvl="1" indent="-285750"/>
            <a:r>
              <a:rPr lang="en-US" altLang="zh-CN" sz="1600">
                <a:solidFill>
                  <a:srgbClr val="00B0F0"/>
                </a:solidFill>
              </a:rPr>
              <a:t>get</a:t>
            </a:r>
            <a:r>
              <a:rPr lang="zh-CN" altLang="en-US" sz="1600"/>
              <a:t>请求：通过</a:t>
            </a:r>
            <a:r>
              <a:rPr lang="en-US" altLang="zh-CN" sz="1600"/>
              <a:t>url</a:t>
            </a:r>
            <a:r>
              <a:rPr lang="zh-CN" altLang="en-US" sz="1600"/>
              <a:t>传递参数，如 </a:t>
            </a:r>
            <a:r>
              <a:rPr lang="en-US" altLang="zh-CN" sz="1600"/>
              <a:t>url:</a:t>
            </a:r>
            <a:r>
              <a:rPr lang="en-US" altLang="zh-CN" sz="1600">
                <a:solidFill>
                  <a:srgbClr val="00B0F0"/>
                </a:solidFill>
              </a:rPr>
              <a:t>'https</a:t>
            </a:r>
            <a:r>
              <a:rPr lang="en-US" altLang="zh-CN" sz="1600"/>
              <a:t>://test.com/getinfo?</a:t>
            </a:r>
            <a:r>
              <a:rPr lang="en-US" altLang="zh-CN" sz="1600">
                <a:solidFill>
                  <a:srgbClr val="00B0F0"/>
                </a:solidFill>
              </a:rPr>
              <a:t>id</a:t>
            </a:r>
            <a:r>
              <a:rPr lang="en-US" altLang="zh-CN" sz="1600"/>
              <a:t>=1&amp;</a:t>
            </a:r>
            <a:r>
              <a:rPr lang="en-US" altLang="zh-CN" sz="1600">
                <a:solidFill>
                  <a:srgbClr val="00B0F0"/>
                </a:solidFill>
              </a:rPr>
              <a:t>version</a:t>
            </a:r>
            <a:r>
              <a:rPr lang="en-US" altLang="zh-CN" sz="1600"/>
              <a:t>=1.0.0'</a:t>
            </a:r>
          </a:p>
          <a:p>
            <a:pPr marL="971550" lvl="1" indent="-285750"/>
            <a:r>
              <a:rPr lang="en-US" altLang="zh-CN" sz="1600">
                <a:solidFill>
                  <a:srgbClr val="00B0F0"/>
                </a:solidFill>
              </a:rPr>
              <a:t>post</a:t>
            </a:r>
            <a:r>
              <a:rPr lang="en-US" altLang="zh-CN" sz="1600"/>
              <a:t> </a:t>
            </a:r>
            <a:r>
              <a:rPr lang="zh-CN" altLang="en-US" sz="1600"/>
              <a:t>请求：通过</a:t>
            </a:r>
            <a:r>
              <a:rPr lang="en-US" altLang="zh-CN" sz="1600"/>
              <a:t>data</a:t>
            </a:r>
            <a:r>
              <a:rPr lang="zh-CN" altLang="en-US" sz="1600"/>
              <a:t>传递参数，如：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: { </a:t>
            </a:r>
            <a:r>
              <a:rPr lang="en-US" altLang="zh-CN" sz="16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:1, </a:t>
            </a:r>
            <a:r>
              <a:rPr lang="en-US" altLang="zh-CN" sz="16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version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:'1.0.0’ },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建议使用</a:t>
            </a:r>
            <a:r>
              <a:rPr lang="en-US" altLang="zh-CN" sz="1600">
                <a:solidFill>
                  <a:srgbClr val="00B0F0"/>
                </a:solidFill>
              </a:rPr>
              <a:t>post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传递数据，因为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的最大长度是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字节，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上的参数需要拼接到字符串里，参数的值还要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urlEncode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开发中的小程序的</a:t>
            </a:r>
            <a:r>
              <a:rPr lang="en-US" altLang="zh-CN"/>
              <a:t>request </a:t>
            </a:r>
            <a:r>
              <a:rPr lang="zh-CN" altLang="en-US"/>
              <a:t>请求可以任意写，而正式版的小程序则必须遵循以下条件：</a:t>
            </a:r>
            <a:endParaRPr lang="en-US" altLang="zh-CN"/>
          </a:p>
          <a:p>
            <a:pPr marL="971550" lvl="1" indent="-285750"/>
            <a:r>
              <a:rPr lang="zh-CN" altLang="en-US" sz="1600"/>
              <a:t>遵循</a:t>
            </a:r>
            <a:r>
              <a:rPr lang="en-US" altLang="zh-CN" sz="1600">
                <a:solidFill>
                  <a:schemeClr val="accent2"/>
                </a:solidFill>
              </a:rPr>
              <a:t>https</a:t>
            </a:r>
            <a:r>
              <a:rPr lang="en-US" altLang="zh-CN" sz="1600"/>
              <a:t> </a:t>
            </a:r>
            <a:r>
              <a:rPr lang="zh-CN" altLang="en-US" sz="1600"/>
              <a:t>协议。</a:t>
            </a:r>
            <a:endParaRPr lang="en-US" altLang="zh-CN" sz="1600"/>
          </a:p>
          <a:p>
            <a:pPr marL="971550" lvl="1" indent="-285750"/>
            <a:r>
              <a:rPr lang="zh-CN" altLang="en-US" sz="1600"/>
              <a:t>在</a:t>
            </a:r>
            <a:r>
              <a:rPr lang="zh-CN" altLang="en-US" sz="1600">
                <a:hlinkClick r:id="rId3"/>
              </a:rPr>
              <a:t>管理平台注册</a:t>
            </a:r>
            <a:r>
              <a:rPr lang="zh-CN" altLang="en-US" sz="1600"/>
              <a:t>了。</a:t>
            </a:r>
            <a:endParaRPr lang="en-US" altLang="zh-CN" sz="1600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04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311140"/>
          </a:xfrm>
        </p:spPr>
        <p:txBody>
          <a:bodyPr>
            <a:normAutofit/>
          </a:bodyPr>
          <a:lstStyle/>
          <a:p>
            <a:r>
              <a:rPr lang="en-US" altLang="zh-CN"/>
              <a:t>1.</a:t>
            </a:r>
            <a:r>
              <a:rPr lang="zh-CN" altLang="en-US"/>
              <a:t>使用</a:t>
            </a:r>
            <a:r>
              <a:rPr lang="en-US" altLang="zh-CN"/>
              <a:t>id </a:t>
            </a:r>
            <a:r>
              <a:rPr lang="zh-CN" altLang="en-US"/>
              <a:t>请求新闻内容</a:t>
            </a:r>
            <a:endParaRPr lang="en-US" altLang="zh-CN"/>
          </a:p>
          <a:p>
            <a:r>
              <a:rPr lang="en-US" altLang="zh-CN"/>
              <a:t>url</a:t>
            </a:r>
            <a:r>
              <a:rPr lang="zh-CN" altLang="en-US"/>
              <a:t>：</a:t>
            </a:r>
            <a:r>
              <a:rPr lang="en-US" altLang="zh-CN"/>
              <a:t>http://localhost:9000/getNews?id=1</a:t>
            </a:r>
          </a:p>
          <a:p>
            <a:r>
              <a:rPr lang="en-US" altLang="zh-CN"/>
              <a:t>method</a:t>
            </a:r>
            <a:r>
              <a:rPr lang="zh-CN" altLang="en-US"/>
              <a:t>：</a:t>
            </a:r>
            <a:r>
              <a:rPr lang="en-US" altLang="zh-CN"/>
              <a:t>’GET’</a:t>
            </a:r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使用</a:t>
            </a:r>
            <a:r>
              <a:rPr lang="en-US" altLang="zh-CN"/>
              <a:t>id </a:t>
            </a:r>
            <a:r>
              <a:rPr lang="zh-CN" altLang="en-US"/>
              <a:t>请求用户名</a:t>
            </a:r>
            <a:endParaRPr lang="en-US" altLang="zh-CN"/>
          </a:p>
          <a:p>
            <a:r>
              <a:rPr lang="en-US" altLang="zh-CN"/>
              <a:t>url</a:t>
            </a:r>
            <a:r>
              <a:rPr lang="zh-CN" altLang="en-US"/>
              <a:t>：</a:t>
            </a:r>
            <a:r>
              <a:rPr lang="en-US" altLang="zh-CN"/>
              <a:t>http://localhost:9000/getUserName</a:t>
            </a:r>
          </a:p>
          <a:p>
            <a:r>
              <a:rPr lang="en-US" altLang="zh-CN"/>
              <a:t>method</a:t>
            </a:r>
            <a:r>
              <a:rPr lang="zh-CN" altLang="en-US"/>
              <a:t>：</a:t>
            </a:r>
            <a:r>
              <a:rPr lang="en-US" altLang="zh-CN"/>
              <a:t>'POST’</a:t>
            </a:r>
          </a:p>
          <a:p>
            <a:r>
              <a:rPr lang="en-US" altLang="zh-CN"/>
              <a:t>data:{id:2}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94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微信登录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微信登录面对的问题：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怎么获取用户在微信的信息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怎么获取小程序用户的唯一身份标志</a:t>
            </a:r>
            <a:endParaRPr lang="en-US" altLang="zh-CN"/>
          </a:p>
          <a:p>
            <a:r>
              <a:rPr lang="zh-CN" altLang="en-US"/>
              <a:t>示例：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zh-CN" altLang="en-US"/>
              <a:t>进入一个电商小程序的时候，小程序要显示提示信息：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如果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zh-CN" altLang="en-US">
                <a:solidFill>
                  <a:srgbClr val="C00000"/>
                </a:solidFill>
              </a:rPr>
              <a:t>未登录</a:t>
            </a:r>
            <a:r>
              <a:rPr lang="zh-CN" altLang="en-US"/>
              <a:t>小程序，显示登录按钮，先让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zh-CN" altLang="en-US"/>
              <a:t>登录小程序。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如果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zh-CN" altLang="en-US">
                <a:solidFill>
                  <a:schemeClr val="accent1"/>
                </a:solidFill>
              </a:rPr>
              <a:t>登录了</a:t>
            </a:r>
            <a:r>
              <a:rPr lang="zh-CN" altLang="en-US"/>
              <a:t>小程序：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如果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zh-CN" altLang="en-US"/>
              <a:t>是新用户，小程序显示“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zh-CN" altLang="en-US"/>
              <a:t>您好，欢迎</a:t>
            </a:r>
            <a:r>
              <a:rPr lang="zh-CN" altLang="en-US">
                <a:solidFill>
                  <a:srgbClr val="00B0F0"/>
                </a:solidFill>
              </a:rPr>
              <a:t>新</a:t>
            </a:r>
            <a:r>
              <a:rPr lang="zh-CN" altLang="en-US"/>
              <a:t>用户光临本店！”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如果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zh-CN" altLang="en-US"/>
              <a:t>是老用户，小程序显示“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zh-CN" altLang="en-US"/>
              <a:t>您好，欢迎</a:t>
            </a:r>
            <a:r>
              <a:rPr lang="zh-CN" altLang="en-US">
                <a:solidFill>
                  <a:schemeClr val="accent2"/>
                </a:solidFill>
              </a:rPr>
              <a:t>老</a:t>
            </a:r>
            <a:r>
              <a:rPr lang="zh-CN" altLang="en-US"/>
              <a:t>用户光临本店！”</a:t>
            </a:r>
            <a:endParaRPr lang="en-US" altLang="zh-CN"/>
          </a:p>
          <a:p>
            <a:r>
              <a:rPr lang="zh-CN" altLang="en-US"/>
              <a:t>在这里面，“海哥”这个昵称，我们可以通过获取用户信息的方法来得到。</a:t>
            </a:r>
            <a:endParaRPr lang="en-US" altLang="zh-CN"/>
          </a:p>
          <a:p>
            <a:r>
              <a:rPr lang="zh-CN" altLang="en-US"/>
              <a:t>然而，在我们判断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zh-CN" altLang="en-US"/>
              <a:t>是新用户还是老用户的时候，并不能用昵称判断，因为叫</a:t>
            </a:r>
            <a:r>
              <a:rPr lang="en-US" altLang="zh-CN"/>
              <a:t>”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en-US" altLang="zh-CN"/>
              <a:t>”</a:t>
            </a:r>
            <a:r>
              <a:rPr lang="zh-CN" altLang="en-US"/>
              <a:t>的肯定有很多。我们要用</a:t>
            </a:r>
            <a:r>
              <a:rPr lang="en-US" altLang="zh-CN">
                <a:solidFill>
                  <a:srgbClr val="00B0F0"/>
                </a:solidFill>
              </a:rPr>
              <a:t>openid</a:t>
            </a:r>
            <a:r>
              <a:rPr lang="en-US" altLang="zh-CN"/>
              <a:t> </a:t>
            </a:r>
            <a:r>
              <a:rPr lang="zh-CN" altLang="en-US"/>
              <a:t>来判断用户的唯一性。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75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openid </a:t>
            </a:r>
            <a:r>
              <a:rPr lang="zh-CN" altLang="en-US"/>
              <a:t>的获取方法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login</a:t>
            </a:r>
            <a:r>
              <a:rPr lang="en-US" altLang="zh-CN"/>
              <a:t>() </a:t>
            </a:r>
            <a:r>
              <a:rPr lang="zh-CN" altLang="en-US"/>
              <a:t>方法可以获取微信登录凭证</a:t>
            </a:r>
            <a:r>
              <a:rPr lang="en-US" altLang="zh-CN">
                <a:solidFill>
                  <a:srgbClr val="00B0F0"/>
                </a:solidFill>
              </a:rPr>
              <a:t>code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使用</a:t>
            </a:r>
            <a:r>
              <a:rPr lang="en-US" altLang="zh-CN">
                <a:solidFill>
                  <a:srgbClr val="00B0F0"/>
                </a:solidFill>
              </a:rPr>
              <a:t>code </a:t>
            </a:r>
            <a:r>
              <a:rPr lang="zh-CN" altLang="en-US"/>
              <a:t>可以向微信服务器换取微信用户的唯一识别标志</a:t>
            </a:r>
            <a:r>
              <a:rPr lang="en-US" altLang="zh-CN"/>
              <a:t>openid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微信服务器提供的接口地址：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https://api.weixin.qq.com/sns/</a:t>
            </a:r>
            <a:r>
              <a:rPr lang="en-US" altLang="zh-CN" b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jscode2session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r>
              <a:rPr lang="en-US" altLang="zh-CN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appid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=&lt;</a:t>
            </a:r>
            <a:r>
              <a:rPr lang="en-US" altLang="zh-CN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AppId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&gt;&amp;</a:t>
            </a:r>
            <a:r>
              <a:rPr lang="en-US" altLang="zh-CN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secret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=&lt;</a:t>
            </a:r>
            <a:r>
              <a:rPr lang="en-US" altLang="zh-CN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AppSecret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&gt;&amp;</a:t>
            </a:r>
            <a:r>
              <a:rPr lang="en-US" altLang="zh-CN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js_code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=&lt;</a:t>
            </a:r>
            <a:r>
              <a:rPr lang="en-US" altLang="zh-CN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&gt;&amp;grant_type=authorization_code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B0F0"/>
                </a:solidFill>
              </a:rPr>
              <a:t>AppId</a:t>
            </a:r>
            <a:r>
              <a:rPr lang="zh-CN" altLang="en-US"/>
              <a:t>和</a:t>
            </a:r>
            <a:r>
              <a:rPr lang="en-US" altLang="zh-CN">
                <a:solidFill>
                  <a:srgbClr val="00B0F0"/>
                </a:solidFill>
              </a:rPr>
              <a:t>AppSecret</a:t>
            </a:r>
            <a:r>
              <a:rPr lang="zh-CN" altLang="en-US">
                <a:solidFill>
                  <a:srgbClr val="00B0F0"/>
                </a:solidFill>
              </a:rPr>
              <a:t> </a:t>
            </a:r>
            <a:r>
              <a:rPr lang="zh-CN" altLang="en-US"/>
              <a:t>是为了确保用</a:t>
            </a:r>
            <a:r>
              <a:rPr lang="en-US" altLang="zh-CN"/>
              <a:t>code</a:t>
            </a:r>
            <a:r>
              <a:rPr lang="zh-CN" altLang="en-US"/>
              <a:t>换</a:t>
            </a:r>
            <a:r>
              <a:rPr lang="en-US" altLang="zh-CN"/>
              <a:t>openid</a:t>
            </a:r>
            <a:r>
              <a:rPr lang="zh-CN" altLang="en-US"/>
              <a:t>的人是当前小程序的开发者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注意：</a:t>
            </a:r>
            <a:endParaRPr lang="en-US" altLang="zh-CN"/>
          </a:p>
          <a:p>
            <a:r>
              <a:rPr lang="en-US" altLang="zh-CN"/>
              <a:t>AppId </a:t>
            </a:r>
            <a:r>
              <a:rPr lang="zh-CN" altLang="en-US"/>
              <a:t>是公开信息，泄露</a:t>
            </a:r>
            <a:r>
              <a:rPr lang="en-US" altLang="zh-CN"/>
              <a:t>AppId</a:t>
            </a:r>
            <a:r>
              <a:rPr lang="zh-CN" altLang="en-US"/>
              <a:t>不会带来安全风险</a:t>
            </a:r>
            <a:endParaRPr lang="en-US" altLang="zh-CN"/>
          </a:p>
          <a:p>
            <a:r>
              <a:rPr lang="en-US" altLang="zh-CN"/>
              <a:t>AppSecret </a:t>
            </a:r>
            <a:r>
              <a:rPr lang="zh-CN" altLang="en-US"/>
              <a:t>是小程序秘钥，不能泄露，如果发现泄露需要到</a:t>
            </a:r>
            <a:r>
              <a:rPr lang="zh-CN" altLang="en-US">
                <a:hlinkClick r:id="rId3"/>
              </a:rPr>
              <a:t>小程序管理平台</a:t>
            </a:r>
            <a:r>
              <a:rPr lang="zh-CN" altLang="en-US"/>
              <a:t>进行重置。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AppId</a:t>
            </a:r>
            <a:r>
              <a:rPr lang="zh-CN" altLang="en-US"/>
              <a:t>：</a:t>
            </a:r>
            <a:r>
              <a:rPr lang="en-US" altLang="zh-CN"/>
              <a:t>wx3b70d5eb01fb536c</a:t>
            </a:r>
            <a:endParaRPr lang="en-US" altLang="zh-CN" dirty="0"/>
          </a:p>
          <a:p>
            <a:r>
              <a:rPr lang="en-US" altLang="zh-CN"/>
              <a:t>AppSecret</a:t>
            </a:r>
            <a:r>
              <a:rPr lang="zh-CN" altLang="en-US"/>
              <a:t>：</a:t>
            </a:r>
            <a:r>
              <a:rPr lang="en-US" altLang="zh-CN"/>
              <a:t>084e6e828ca65b61b009276c79b05cef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290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本地数据缓存的概念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333809"/>
          </a:xfrm>
        </p:spPr>
        <p:txBody>
          <a:bodyPr>
            <a:normAutofit/>
          </a:bodyPr>
          <a:lstStyle/>
          <a:p>
            <a:r>
              <a:rPr lang="zh-CN" altLang="en-US"/>
              <a:t>本地数据缓存：就是将小程序的数据存储在当前设备硬盘上。</a:t>
            </a:r>
            <a:endParaRPr lang="en-US" altLang="zh-CN"/>
          </a:p>
          <a:p>
            <a:r>
              <a:rPr lang="zh-CN" altLang="en-US"/>
              <a:t>本地数据缓存的作用：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存储用户在小程序上产生的操作，在用户关闭小程序重新打开时可以恢复之前的状态。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缓存一些服务端非实时的数据，从而提高小程序获取数据的速度。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593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读取缓存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4556760" cy="5333809"/>
          </a:xfrm>
        </p:spPr>
        <p:txBody>
          <a:bodyPr>
            <a:normAutofit/>
          </a:bodyPr>
          <a:lstStyle/>
          <a:p>
            <a:r>
              <a:rPr lang="en-US" altLang="zh-CN"/>
              <a:t>// </a:t>
            </a:r>
            <a:r>
              <a:rPr lang="zh-CN" altLang="en-US">
                <a:solidFill>
                  <a:srgbClr val="00B0F0"/>
                </a:solidFill>
              </a:rPr>
              <a:t>异步读取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getStorage</a:t>
            </a:r>
            <a:r>
              <a:rPr lang="en-US" altLang="zh-CN"/>
              <a:t>({</a:t>
            </a:r>
          </a:p>
          <a:p>
            <a:r>
              <a:rPr lang="en-US" altLang="zh-CN"/>
              <a:t>  key: 'key1',</a:t>
            </a:r>
          </a:p>
          <a:p>
            <a:r>
              <a:rPr lang="en-US" altLang="zh-CN"/>
              <a:t>  success: function(res) {</a:t>
            </a:r>
          </a:p>
          <a:p>
            <a:r>
              <a:rPr lang="en-US" altLang="zh-CN"/>
              <a:t>    // </a:t>
            </a:r>
            <a:r>
              <a:rPr lang="zh-CN" altLang="en-US"/>
              <a:t>异步接口在</a:t>
            </a:r>
            <a:r>
              <a:rPr lang="en-US" altLang="zh-CN"/>
              <a:t>success</a:t>
            </a:r>
            <a:r>
              <a:rPr lang="zh-CN" altLang="en-US"/>
              <a:t>回调才能拿到返回值</a:t>
            </a:r>
          </a:p>
          <a:p>
            <a:r>
              <a:rPr lang="zh-CN" altLang="en-US"/>
              <a:t>    </a:t>
            </a:r>
            <a:r>
              <a:rPr lang="en-US" altLang="zh-CN"/>
              <a:t>var value1 = res.data</a:t>
            </a:r>
          </a:p>
          <a:p>
            <a:r>
              <a:rPr lang="en-US" altLang="zh-CN"/>
              <a:t>  },</a:t>
            </a:r>
          </a:p>
          <a:p>
            <a:r>
              <a:rPr lang="en-US" altLang="zh-CN"/>
              <a:t>  fail: function() {</a:t>
            </a:r>
          </a:p>
          <a:p>
            <a:r>
              <a:rPr lang="en-US" altLang="zh-CN"/>
              <a:t>    console.log('</a:t>
            </a:r>
            <a:r>
              <a:rPr lang="zh-CN" altLang="en-US"/>
              <a:t>读取</a:t>
            </a:r>
            <a:r>
              <a:rPr lang="en-US" altLang="zh-CN"/>
              <a:t>key1</a:t>
            </a:r>
            <a:r>
              <a:rPr lang="zh-CN" altLang="en-US"/>
              <a:t>发生错误</a:t>
            </a:r>
            <a:r>
              <a:rPr lang="en-US" altLang="zh-CN"/>
              <a:t>')</a:t>
            </a:r>
          </a:p>
          <a:p>
            <a:r>
              <a:rPr lang="en-US" altLang="zh-CN"/>
              <a:t>  }</a:t>
            </a:r>
          </a:p>
          <a:p>
            <a:r>
              <a:rPr lang="en-US" altLang="zh-CN"/>
              <a:t>})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4C677AA4-A03A-4CB3-9A8B-3518003B64D5}"/>
              </a:ext>
            </a:extLst>
          </p:cNvPr>
          <p:cNvSpPr txBox="1">
            <a:spLocks/>
          </p:cNvSpPr>
          <p:nvPr/>
        </p:nvSpPr>
        <p:spPr>
          <a:xfrm>
            <a:off x="6096000" y="1215483"/>
            <a:ext cx="4556760" cy="533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// </a:t>
            </a:r>
            <a:r>
              <a:rPr lang="zh-CN" altLang="en-US">
                <a:solidFill>
                  <a:srgbClr val="00B0F0"/>
                </a:solidFill>
              </a:rPr>
              <a:t>同步读取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try{</a:t>
            </a:r>
          </a:p>
          <a:p>
            <a:r>
              <a:rPr lang="en-US" altLang="zh-CN"/>
              <a:t>  // </a:t>
            </a:r>
            <a:r>
              <a:rPr lang="zh-CN" altLang="en-US"/>
              <a:t>同步接口立即返回值</a:t>
            </a:r>
          </a:p>
          <a:p>
            <a:r>
              <a:rPr lang="zh-CN" altLang="en-US"/>
              <a:t>  </a:t>
            </a:r>
            <a:r>
              <a:rPr lang="en-US" altLang="zh-CN"/>
              <a:t>var value2 = wx.</a:t>
            </a:r>
            <a:r>
              <a:rPr lang="en-US" altLang="zh-CN">
                <a:solidFill>
                  <a:srgbClr val="00B0F0"/>
                </a:solidFill>
              </a:rPr>
              <a:t>getStorageSync</a:t>
            </a:r>
            <a:r>
              <a:rPr lang="en-US" altLang="zh-CN"/>
              <a:t>('key2')</a:t>
            </a:r>
          </a:p>
          <a:p>
            <a:r>
              <a:rPr lang="en-US" altLang="zh-CN"/>
              <a:t>}catch (e) {</a:t>
            </a:r>
          </a:p>
          <a:p>
            <a:r>
              <a:rPr lang="en-US" altLang="zh-CN"/>
              <a:t>  console.log('</a:t>
            </a:r>
            <a:r>
              <a:rPr lang="zh-CN" altLang="en-US"/>
              <a:t>读取</a:t>
            </a:r>
            <a:r>
              <a:rPr lang="en-US" altLang="zh-CN"/>
              <a:t>key2</a:t>
            </a:r>
            <a:r>
              <a:rPr lang="zh-CN" altLang="en-US"/>
              <a:t>发生错误</a:t>
            </a:r>
            <a:r>
              <a:rPr lang="en-US" altLang="zh-CN"/>
              <a:t>')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673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写入缓存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4556760" cy="5333809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00B0F0"/>
                </a:solidFill>
              </a:rPr>
              <a:t>// </a:t>
            </a:r>
            <a:r>
              <a:rPr lang="zh-CN" altLang="en-US">
                <a:solidFill>
                  <a:srgbClr val="00B0F0"/>
                </a:solidFill>
              </a:rPr>
              <a:t>异步写入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setStorage</a:t>
            </a:r>
            <a:r>
              <a:rPr lang="en-US" altLang="zh-CN"/>
              <a:t>({</a:t>
            </a:r>
          </a:p>
          <a:p>
            <a:r>
              <a:rPr lang="en-US" altLang="zh-CN"/>
              <a:t>  key:"key",</a:t>
            </a:r>
          </a:p>
          <a:p>
            <a:r>
              <a:rPr lang="en-US" altLang="zh-CN"/>
              <a:t>  data:"value1"</a:t>
            </a:r>
          </a:p>
          <a:p>
            <a:r>
              <a:rPr lang="en-US" altLang="zh-CN"/>
              <a:t>  success: function() {</a:t>
            </a:r>
          </a:p>
          <a:p>
            <a:r>
              <a:rPr lang="en-US" altLang="zh-CN"/>
              <a:t>    console.log('</a:t>
            </a:r>
            <a:r>
              <a:rPr lang="zh-CN" altLang="en-US"/>
              <a:t>写入</a:t>
            </a:r>
            <a:r>
              <a:rPr lang="en-US" altLang="zh-CN"/>
              <a:t>value1</a:t>
            </a:r>
            <a:r>
              <a:rPr lang="zh-CN" altLang="en-US"/>
              <a:t>成功</a:t>
            </a:r>
            <a:r>
              <a:rPr lang="en-US" altLang="zh-CN"/>
              <a:t>')</a:t>
            </a:r>
          </a:p>
          <a:p>
            <a:r>
              <a:rPr lang="en-US" altLang="zh-CN"/>
              <a:t>  },</a:t>
            </a:r>
          </a:p>
          <a:p>
            <a:r>
              <a:rPr lang="en-US" altLang="zh-CN"/>
              <a:t>  fail: function() {</a:t>
            </a:r>
          </a:p>
          <a:p>
            <a:r>
              <a:rPr lang="en-US" altLang="zh-CN"/>
              <a:t>    console.log('</a:t>
            </a:r>
            <a:r>
              <a:rPr lang="zh-CN" altLang="en-US"/>
              <a:t>写入</a:t>
            </a:r>
            <a:r>
              <a:rPr lang="en-US" altLang="zh-CN"/>
              <a:t>value1</a:t>
            </a:r>
            <a:r>
              <a:rPr lang="zh-CN" altLang="en-US"/>
              <a:t>发生错误</a:t>
            </a:r>
            <a:r>
              <a:rPr lang="en-US" altLang="zh-CN"/>
              <a:t>')</a:t>
            </a:r>
          </a:p>
          <a:p>
            <a:r>
              <a:rPr lang="en-US" altLang="zh-CN"/>
              <a:t>  }</a:t>
            </a:r>
          </a:p>
          <a:p>
            <a:r>
              <a:rPr lang="en-US" altLang="zh-CN"/>
              <a:t>})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4C677AA4-A03A-4CB3-9A8B-3518003B64D5}"/>
              </a:ext>
            </a:extLst>
          </p:cNvPr>
          <p:cNvSpPr txBox="1">
            <a:spLocks/>
          </p:cNvSpPr>
          <p:nvPr/>
        </p:nvSpPr>
        <p:spPr>
          <a:xfrm>
            <a:off x="6096000" y="1215483"/>
            <a:ext cx="4556760" cy="533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// </a:t>
            </a:r>
            <a:r>
              <a:rPr lang="zh-CN" altLang="en-US">
                <a:solidFill>
                  <a:srgbClr val="00B0F0"/>
                </a:solidFill>
              </a:rPr>
              <a:t>同步写入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try{</a:t>
            </a:r>
          </a:p>
          <a:p>
            <a:r>
              <a:rPr lang="zh-CN" altLang="en-US"/>
              <a:t>  </a:t>
            </a: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setStorageSync</a:t>
            </a:r>
            <a:r>
              <a:rPr lang="en-US" altLang="zh-CN"/>
              <a:t>('key', 'value2')</a:t>
            </a:r>
          </a:p>
          <a:p>
            <a:r>
              <a:rPr lang="en-US" altLang="zh-CN"/>
              <a:t>  console.log('</a:t>
            </a:r>
            <a:r>
              <a:rPr lang="zh-CN" altLang="en-US"/>
              <a:t>写入</a:t>
            </a:r>
            <a:r>
              <a:rPr lang="en-US" altLang="zh-CN"/>
              <a:t>value2</a:t>
            </a:r>
            <a:r>
              <a:rPr lang="zh-CN" altLang="en-US"/>
              <a:t>成功</a:t>
            </a:r>
            <a:r>
              <a:rPr lang="en-US" altLang="zh-CN"/>
              <a:t>')</a:t>
            </a:r>
          </a:p>
          <a:p>
            <a:r>
              <a:rPr lang="en-US" altLang="zh-CN"/>
              <a:t>}catch (e) {</a:t>
            </a:r>
          </a:p>
          <a:p>
            <a:r>
              <a:rPr lang="en-US" altLang="zh-CN"/>
              <a:t>  console.log('</a:t>
            </a:r>
            <a:r>
              <a:rPr lang="zh-CN" altLang="en-US"/>
              <a:t>写入</a:t>
            </a:r>
            <a:r>
              <a:rPr lang="en-US" altLang="zh-CN"/>
              <a:t>value2</a:t>
            </a:r>
            <a:r>
              <a:rPr lang="zh-CN" altLang="en-US"/>
              <a:t>发生错误</a:t>
            </a:r>
            <a:r>
              <a:rPr lang="en-US" altLang="zh-CN"/>
              <a:t>')</a:t>
            </a:r>
          </a:p>
          <a:p>
            <a:r>
              <a:rPr lang="en-US" altLang="zh-C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734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案例：利用</a:t>
            </a:r>
            <a:r>
              <a:rPr lang="zh-CN" altLang="en-US" dirty="0"/>
              <a:t>本地缓存</a:t>
            </a:r>
            <a:r>
              <a:rPr lang="zh-CN" altLang="en-US"/>
              <a:t>提前渲染的商城页面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333809"/>
          </a:xfrm>
        </p:spPr>
        <p:txBody>
          <a:bodyPr>
            <a:normAutofit/>
          </a:bodyPr>
          <a:lstStyle/>
          <a:p>
            <a:r>
              <a:rPr lang="zh-CN" altLang="en-US"/>
              <a:t>有些商城页面一开始加载数据的时候，就会先把本地缓存的数据显示出来。等新的数据加载完成之后，就再用新的数据更新视图。</a:t>
            </a:r>
            <a:endParaRPr lang="en-US" altLang="zh-CN"/>
          </a:p>
          <a:p>
            <a:r>
              <a:rPr lang="zh-CN" altLang="en-US"/>
              <a:t>这种方式适用于对</a:t>
            </a:r>
            <a:r>
              <a:rPr lang="zh-CN" altLang="en-US">
                <a:solidFill>
                  <a:srgbClr val="00B0F0"/>
                </a:solidFill>
              </a:rPr>
              <a:t>数据实时性</a:t>
            </a:r>
            <a:r>
              <a:rPr lang="en-US" altLang="zh-CN">
                <a:solidFill>
                  <a:srgbClr val="00B0F0"/>
                </a:solidFill>
              </a:rPr>
              <a:t>/</a:t>
            </a:r>
            <a:r>
              <a:rPr lang="zh-CN" altLang="en-US">
                <a:solidFill>
                  <a:srgbClr val="00B0F0"/>
                </a:solidFill>
              </a:rPr>
              <a:t>一致性</a:t>
            </a:r>
            <a:r>
              <a:rPr lang="zh-CN" altLang="en-US"/>
              <a:t>要求不高的页面。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256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扩展：设备能力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086257"/>
          </a:xfrm>
        </p:spPr>
        <p:txBody>
          <a:bodyPr>
            <a:normAutofit/>
          </a:bodyPr>
          <a:lstStyle/>
          <a:p>
            <a:r>
              <a:rPr lang="zh-CN" altLang="en-US"/>
              <a:t>小程序的宿主环境提供了很多的操作设备的能力，可以让我们提高开发效率，增强用户体验。</a:t>
            </a:r>
            <a:endParaRPr lang="en-US" altLang="zh-CN"/>
          </a:p>
          <a:p>
            <a:r>
              <a:rPr lang="zh-CN" altLang="en-US"/>
              <a:t>常见的设备能力：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2"/>
              </a:rPr>
              <a:t>扫码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3"/>
              </a:rPr>
              <a:t>拍照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4"/>
              </a:rPr>
              <a:t>操控蓝牙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5"/>
              </a:rPr>
              <a:t>获取设备网络状态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6"/>
              </a:rPr>
              <a:t>调整屏幕亮度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080864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本章我们主要讲解了项目开发流程、界面常见的交互反馈、</a:t>
            </a:r>
            <a:r>
              <a:rPr lang="en-US" altLang="zh-CN"/>
              <a:t>https </a:t>
            </a:r>
            <a:r>
              <a:rPr lang="zh-CN" altLang="en-US"/>
              <a:t>网络通信、微信登录、本地数据缓存、设备能力。</a:t>
            </a:r>
          </a:p>
          <a:p>
            <a:r>
              <a:rPr lang="zh-CN" altLang="en-US"/>
              <a:t>学到这里，大家离独立完成一个小程序更近了一步，下一章我们来说微信小程序里必备的知识点</a:t>
            </a:r>
            <a:r>
              <a:rPr lang="en-US" altLang="zh-CN"/>
              <a:t>-</a:t>
            </a:r>
            <a:r>
              <a:rPr lang="zh-CN" altLang="en-US"/>
              <a:t>云开发。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55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了解微信小程序的基本开发流程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掌握小程序在实际开发中的一些技巧和注意事项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开发流程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界面常见的交互反馈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发起</a:t>
            </a:r>
            <a:r>
              <a:rPr lang="en-US" altLang="zh-CN"/>
              <a:t>https </a:t>
            </a:r>
            <a:r>
              <a:rPr lang="zh-CN" altLang="en-US"/>
              <a:t>网络通信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微信登录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本地数据缓存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设备能力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开发流程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在开发前，首先要有</a:t>
            </a:r>
            <a:r>
              <a:rPr lang="zh-CN" altLang="en-US">
                <a:solidFill>
                  <a:srgbClr val="00B0F0"/>
                </a:solidFill>
              </a:rPr>
              <a:t>原型图</a:t>
            </a:r>
            <a:r>
              <a:rPr lang="zh-CN" altLang="en-US"/>
              <a:t>和</a:t>
            </a:r>
            <a:r>
              <a:rPr lang="en-US" altLang="zh-CN">
                <a:solidFill>
                  <a:srgbClr val="00B0F0"/>
                </a:solidFill>
              </a:rPr>
              <a:t>UI</a:t>
            </a:r>
            <a:r>
              <a:rPr lang="zh-CN" altLang="en-US">
                <a:solidFill>
                  <a:srgbClr val="00B0F0"/>
                </a:solidFill>
              </a:rPr>
              <a:t>视觉图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>
                <a:solidFill>
                  <a:srgbClr val="00B0F0"/>
                </a:solidFill>
              </a:rPr>
              <a:t>原型图</a:t>
            </a:r>
            <a:r>
              <a:rPr lang="zh-CN" altLang="en-US"/>
              <a:t>通常是由产品经理使用</a:t>
            </a:r>
            <a:r>
              <a:rPr lang="en-US" altLang="zh-CN"/>
              <a:t>Axure </a:t>
            </a:r>
            <a:r>
              <a:rPr lang="zh-CN" altLang="en-US"/>
              <a:t>绘制，原型图会用简单的图形和文字展示页面功能，比如页面元素的布局和交互逻辑。</a:t>
            </a:r>
            <a:endParaRPr lang="en-US" altLang="zh-CN"/>
          </a:p>
          <a:p>
            <a:r>
              <a:rPr lang="en-US" altLang="zh-CN">
                <a:solidFill>
                  <a:srgbClr val="00B0F0"/>
                </a:solidFill>
              </a:rPr>
              <a:t>UI</a:t>
            </a:r>
            <a:r>
              <a:rPr lang="zh-CN" altLang="en-US">
                <a:solidFill>
                  <a:srgbClr val="00B0F0"/>
                </a:solidFill>
              </a:rPr>
              <a:t>视觉图</a:t>
            </a:r>
            <a:r>
              <a:rPr lang="zh-CN" altLang="en-US"/>
              <a:t>就是基于原型图的页面布局出的最终视觉效果图。</a:t>
            </a:r>
            <a:endParaRPr lang="en-US" altLang="zh-CN"/>
          </a:p>
          <a:p>
            <a:r>
              <a:rPr lang="zh-CN" altLang="en-US"/>
              <a:t>当然，若页面不复杂，</a:t>
            </a:r>
            <a:r>
              <a:rPr lang="zh-CN" altLang="en-US">
                <a:solidFill>
                  <a:srgbClr val="00B0F0"/>
                </a:solidFill>
              </a:rPr>
              <a:t>原型图</a:t>
            </a:r>
            <a:r>
              <a:rPr lang="zh-CN" altLang="en-US"/>
              <a:t>和</a:t>
            </a:r>
            <a:r>
              <a:rPr lang="en-US" altLang="zh-CN">
                <a:solidFill>
                  <a:srgbClr val="00B0F0"/>
                </a:solidFill>
              </a:rPr>
              <a:t>UI </a:t>
            </a:r>
            <a:r>
              <a:rPr lang="zh-CN" altLang="en-US">
                <a:solidFill>
                  <a:srgbClr val="00B0F0"/>
                </a:solidFill>
              </a:rPr>
              <a:t>视觉图</a:t>
            </a:r>
            <a:r>
              <a:rPr lang="zh-CN" altLang="en-US"/>
              <a:t>也可能都画在一起。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我们开发者要做的，就是基于</a:t>
            </a:r>
            <a:r>
              <a:rPr lang="en-US" altLang="zh-CN">
                <a:solidFill>
                  <a:srgbClr val="00B0F0"/>
                </a:solidFill>
              </a:rPr>
              <a:t>UI</a:t>
            </a:r>
            <a:r>
              <a:rPr lang="zh-CN" altLang="en-US">
                <a:solidFill>
                  <a:srgbClr val="00B0F0"/>
                </a:solidFill>
              </a:rPr>
              <a:t>视觉图</a:t>
            </a:r>
            <a:r>
              <a:rPr lang="zh-CN" altLang="en-US"/>
              <a:t>和</a:t>
            </a:r>
            <a:r>
              <a:rPr lang="zh-CN" altLang="en-US">
                <a:solidFill>
                  <a:srgbClr val="00B0F0"/>
                </a:solidFill>
              </a:rPr>
              <a:t>原型图</a:t>
            </a:r>
            <a:r>
              <a:rPr lang="zh-CN" altLang="en-US"/>
              <a:t>的交互逻辑开发小程序。</a:t>
            </a:r>
            <a:endParaRPr lang="en-US" altLang="zh-CN"/>
          </a:p>
          <a:p>
            <a:r>
              <a:rPr lang="zh-CN" altLang="en-US"/>
              <a:t>我们可以按照以下三步走：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WXML+WXSS</a:t>
            </a:r>
            <a:r>
              <a:rPr lang="zh-CN" altLang="en-US">
                <a:solidFill>
                  <a:srgbClr val="00B0F0"/>
                </a:solidFill>
              </a:rPr>
              <a:t>还原设计稿</a:t>
            </a:r>
            <a:r>
              <a:rPr lang="zh-CN" altLang="en-US"/>
              <a:t>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按照页面交互，梳理出每个页面的</a:t>
            </a:r>
            <a:r>
              <a:rPr lang="en-US" altLang="zh-CN">
                <a:solidFill>
                  <a:srgbClr val="00B0F0"/>
                </a:solidFill>
              </a:rPr>
              <a:t>data</a:t>
            </a:r>
            <a:r>
              <a:rPr lang="zh-CN" altLang="en-US">
                <a:solidFill>
                  <a:srgbClr val="00B0F0"/>
                </a:solidFill>
              </a:rPr>
              <a:t>部分</a:t>
            </a:r>
            <a:r>
              <a:rPr lang="zh-CN" altLang="en-US"/>
              <a:t>，填充</a:t>
            </a:r>
            <a:r>
              <a:rPr lang="en-US" altLang="zh-CN"/>
              <a:t>WXML</a:t>
            </a:r>
            <a:r>
              <a:rPr lang="zh-CN" altLang="en-US"/>
              <a:t>的模板语法。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完成</a:t>
            </a:r>
            <a:r>
              <a:rPr lang="en-US" altLang="zh-CN">
                <a:solidFill>
                  <a:srgbClr val="00B0F0"/>
                </a:solidFill>
              </a:rPr>
              <a:t>JS</a:t>
            </a:r>
            <a:r>
              <a:rPr lang="zh-CN" altLang="en-US">
                <a:solidFill>
                  <a:srgbClr val="00B0F0"/>
                </a:solidFill>
              </a:rPr>
              <a:t>逻辑</a:t>
            </a:r>
            <a:r>
              <a:rPr lang="zh-CN" altLang="en-US"/>
              <a:t>部分。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注意：高效的开发流程有很多种方式，具体还得看团队的工作节奏，我们刚才说的只是最常规的。</a:t>
            </a:r>
            <a:endParaRPr lang="en-US" altLang="zh-CN"/>
          </a:p>
          <a:p>
            <a:r>
              <a:rPr lang="zh-CN" altLang="en-US"/>
              <a:t>比如，若产品</a:t>
            </a:r>
            <a:r>
              <a:rPr lang="zh-CN" altLang="en-US">
                <a:solidFill>
                  <a:srgbClr val="00B0F0"/>
                </a:solidFill>
              </a:rPr>
              <a:t>交互体验</a:t>
            </a:r>
            <a:r>
              <a:rPr lang="zh-CN" altLang="en-US"/>
              <a:t>还不明确，我们可以先完成一些</a:t>
            </a:r>
            <a:r>
              <a:rPr lang="zh-CN" altLang="en-US">
                <a:solidFill>
                  <a:srgbClr val="00B0F0"/>
                </a:solidFill>
              </a:rPr>
              <a:t>局部功能</a:t>
            </a:r>
            <a:r>
              <a:rPr lang="zh-CN" altLang="en-US"/>
              <a:t>，比如与后端数据的对接，并且做好测试。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交互反馈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用户在小程序上进行交互的时候，某些操作可能比较耗时，需要我们予以及时的反馈，去舒缓用户等待的不良情绪，这样的反馈就是</a:t>
            </a:r>
            <a:r>
              <a:rPr lang="zh-CN" altLang="en-US">
                <a:solidFill>
                  <a:srgbClr val="00B0F0"/>
                </a:solidFill>
              </a:rPr>
              <a:t>交互反馈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常见的交互反馈有：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触摸反馈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Toast</a:t>
            </a:r>
            <a:r>
              <a:rPr lang="zh-CN" altLang="en-US"/>
              <a:t>和模态对话框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界面滚动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58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触摸反馈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10515599" cy="4961480"/>
          </a:xfrm>
        </p:spPr>
        <p:txBody>
          <a:bodyPr>
            <a:normAutofit/>
          </a:bodyPr>
          <a:lstStyle/>
          <a:p>
            <a:r>
              <a:rPr lang="zh-CN" altLang="en-US"/>
              <a:t>通常页面会摆放一些</a:t>
            </a:r>
            <a:r>
              <a:rPr lang="en-US" altLang="zh-CN">
                <a:solidFill>
                  <a:srgbClr val="00B0F0"/>
                </a:solidFill>
              </a:rPr>
              <a:t>button</a:t>
            </a:r>
            <a:r>
              <a:rPr lang="zh-CN" altLang="en-US"/>
              <a:t>按钮或者</a:t>
            </a:r>
            <a:r>
              <a:rPr lang="en-US" altLang="zh-CN">
                <a:solidFill>
                  <a:srgbClr val="00B0F0"/>
                </a:solidFill>
              </a:rPr>
              <a:t>view</a:t>
            </a:r>
            <a:r>
              <a:rPr lang="zh-CN" altLang="en-US"/>
              <a:t>区域，用户触摸按钮之后会给按钮换个颜色。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用户触摸后的样式设置可用通过组件的</a:t>
            </a:r>
            <a:r>
              <a:rPr lang="en-US" altLang="zh-CN">
                <a:solidFill>
                  <a:srgbClr val="00B0F0"/>
                </a:solidFill>
              </a:rPr>
              <a:t>hover-class</a:t>
            </a:r>
            <a:r>
              <a:rPr lang="zh-CN" altLang="en-US"/>
              <a:t>属性实现，如：</a:t>
            </a:r>
            <a:endParaRPr lang="en-US" altLang="zh-CN"/>
          </a:p>
          <a:p>
            <a:r>
              <a:rPr lang="zh-CN" altLang="en-US"/>
              <a:t>如果按钮是要加载数据的，按钮要显示一个</a:t>
            </a:r>
            <a:r>
              <a:rPr lang="en-US" altLang="zh-CN"/>
              <a:t>loading</a:t>
            </a:r>
            <a:r>
              <a:rPr lang="zh-CN" altLang="en-US"/>
              <a:t>的状态。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按钮</a:t>
            </a:r>
            <a:r>
              <a:rPr lang="en-US" altLang="zh-CN"/>
              <a:t>loading </a:t>
            </a:r>
            <a:r>
              <a:rPr lang="zh-CN" altLang="en-US"/>
              <a:t>状态的显示，可以通过</a:t>
            </a:r>
            <a:r>
              <a:rPr lang="en-US" altLang="zh-CN"/>
              <a:t>&lt;button&gt; </a:t>
            </a:r>
            <a:r>
              <a:rPr lang="zh-CN" altLang="en-US"/>
              <a:t>组件的</a:t>
            </a:r>
            <a:r>
              <a:rPr lang="en-US" altLang="zh-CN">
                <a:solidFill>
                  <a:srgbClr val="00B0F0"/>
                </a:solidFill>
              </a:rPr>
              <a:t>loading</a:t>
            </a:r>
            <a:r>
              <a:rPr lang="en-US" altLang="zh-CN"/>
              <a:t> </a:t>
            </a:r>
            <a:r>
              <a:rPr lang="zh-CN" altLang="en-US"/>
              <a:t>属性实现：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440BF9-CC69-49C3-A10B-4C2CA8CF3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8" y="3696223"/>
            <a:ext cx="34290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1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Toast</a:t>
            </a:r>
            <a:r>
              <a:rPr lang="zh-CN" altLang="en-US"/>
              <a:t> 提示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</a:t>
            </a:r>
            <a:r>
              <a:rPr lang="zh-CN" altLang="en-US">
                <a:solidFill>
                  <a:srgbClr val="00B0F0"/>
                </a:solidFill>
              </a:rPr>
              <a:t>某个操作成功</a:t>
            </a:r>
            <a:r>
              <a:rPr lang="zh-CN" altLang="en-US"/>
              <a:t>之后，我们希望</a:t>
            </a:r>
            <a:r>
              <a:rPr lang="zh-CN" altLang="en-US">
                <a:solidFill>
                  <a:srgbClr val="00B0F0"/>
                </a:solidFill>
              </a:rPr>
              <a:t>提示用户</a:t>
            </a:r>
            <a:r>
              <a:rPr lang="zh-CN" altLang="en-US"/>
              <a:t>这次操作成功，并且</a:t>
            </a:r>
            <a:r>
              <a:rPr lang="zh-CN" altLang="en-US">
                <a:solidFill>
                  <a:srgbClr val="00B0F0"/>
                </a:solidFill>
              </a:rPr>
              <a:t>不打断用户</a:t>
            </a:r>
            <a:r>
              <a:rPr lang="zh-CN" altLang="en-US"/>
              <a:t>接下来的操作。这就需要使用弹出式提示</a:t>
            </a:r>
            <a:r>
              <a:rPr lang="en-US" altLang="zh-CN"/>
              <a:t>Toast</a:t>
            </a:r>
            <a:r>
              <a:rPr lang="zh-CN" altLang="en-US"/>
              <a:t>，</a:t>
            </a:r>
            <a:r>
              <a:rPr lang="en-US" altLang="zh-CN"/>
              <a:t>Toast</a:t>
            </a:r>
            <a:r>
              <a:rPr lang="zh-CN" altLang="en-US"/>
              <a:t>提示默认</a:t>
            </a:r>
            <a:r>
              <a:rPr lang="en-US" altLang="zh-CN"/>
              <a:t>1.5</a:t>
            </a:r>
            <a:r>
              <a:rPr lang="zh-CN" altLang="en-US"/>
              <a:t>秒后自动消失。</a:t>
            </a:r>
            <a:r>
              <a:rPr lang="zh-CN" altLang="en-US">
                <a:hlinkClick r:id="rId2"/>
              </a:rPr>
              <a:t>更多</a:t>
            </a:r>
            <a:r>
              <a:rPr lang="en-US" altLang="zh-CN"/>
              <a:t> </a:t>
            </a:r>
          </a:p>
          <a:p>
            <a:endParaRPr lang="en-US" altLang="zh-CN"/>
          </a:p>
          <a:p>
            <a:r>
              <a:rPr lang="en-US" altLang="zh-CN"/>
              <a:t>    // </a:t>
            </a:r>
            <a:r>
              <a:rPr lang="zh-CN" altLang="en-US"/>
              <a:t>显示</a:t>
            </a:r>
            <a:r>
              <a:rPr lang="en-US" altLang="zh-CN"/>
              <a:t>Toast</a:t>
            </a:r>
          </a:p>
          <a:p>
            <a:r>
              <a:rPr lang="en-US" altLang="zh-CN"/>
              <a:t>    wx.</a:t>
            </a:r>
            <a:r>
              <a:rPr lang="en-US" altLang="zh-CN">
                <a:solidFill>
                  <a:srgbClr val="00B0F0"/>
                </a:solidFill>
              </a:rPr>
              <a:t>showToast</a:t>
            </a:r>
            <a:r>
              <a:rPr lang="en-US" altLang="zh-CN"/>
              <a:t>({ </a:t>
            </a:r>
          </a:p>
          <a:p>
            <a:r>
              <a:rPr lang="en-US" altLang="zh-CN"/>
              <a:t>      title: '</a:t>
            </a:r>
            <a:r>
              <a:rPr lang="zh-CN" altLang="en-US"/>
              <a:t>已发送</a:t>
            </a:r>
            <a:r>
              <a:rPr lang="en-US" altLang="zh-CN"/>
              <a:t>',</a:t>
            </a:r>
          </a:p>
          <a:p>
            <a:r>
              <a:rPr lang="en-US" altLang="zh-CN"/>
              <a:t>      icon: 'success',</a:t>
            </a:r>
          </a:p>
          <a:p>
            <a:r>
              <a:rPr lang="en-US" altLang="zh-CN"/>
              <a:t>      duration: 1500</a:t>
            </a:r>
          </a:p>
          <a:p>
            <a:r>
              <a:rPr lang="en-US" altLang="zh-CN"/>
              <a:t>    })</a:t>
            </a:r>
          </a:p>
          <a:p>
            <a:r>
              <a:rPr lang="en-US" altLang="zh-CN"/>
              <a:t>    // </a:t>
            </a:r>
            <a:r>
              <a:rPr lang="zh-CN" altLang="en-US"/>
              <a:t>隐藏</a:t>
            </a:r>
            <a:r>
              <a:rPr lang="en-US" altLang="zh-CN"/>
              <a:t>Toast</a:t>
            </a:r>
          </a:p>
          <a:p>
            <a:r>
              <a:rPr lang="en-US" altLang="zh-CN"/>
              <a:t>    wx.</a:t>
            </a:r>
            <a:r>
              <a:rPr lang="en-US" altLang="zh-CN">
                <a:solidFill>
                  <a:srgbClr val="00B0F0"/>
                </a:solidFill>
              </a:rPr>
              <a:t>hideToast</a:t>
            </a:r>
            <a:r>
              <a:rPr lang="en-US" altLang="zh-CN"/>
              <a:t>()</a:t>
            </a:r>
          </a:p>
          <a:p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A5AAE0-4F24-4E80-8ED1-4228CEA8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773" y="2123123"/>
            <a:ext cx="2292660" cy="40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5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模态框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080"/>
            <a:ext cx="10515600" cy="553212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在做</a:t>
            </a:r>
            <a:r>
              <a:rPr lang="zh-CN" altLang="en-US">
                <a:solidFill>
                  <a:srgbClr val="00B0F0"/>
                </a:solidFill>
              </a:rPr>
              <a:t>错误提示</a:t>
            </a:r>
            <a:r>
              <a:rPr lang="zh-CN" altLang="en-US"/>
              <a:t>的时候，</a:t>
            </a:r>
            <a:r>
              <a:rPr lang="en-US" altLang="zh-CN"/>
              <a:t>Toast </a:t>
            </a:r>
            <a:r>
              <a:rPr lang="zh-CN" altLang="en-US"/>
              <a:t>是不合适的，因为错误提示需要</a:t>
            </a:r>
            <a:r>
              <a:rPr lang="zh-CN" altLang="en-US">
                <a:solidFill>
                  <a:srgbClr val="00B0F0"/>
                </a:solidFill>
              </a:rPr>
              <a:t>明确告知用户具体原因</a:t>
            </a:r>
            <a:r>
              <a:rPr lang="zh-CN" altLang="en-US"/>
              <a:t>，因此不适合一闪而过的</a:t>
            </a:r>
            <a:r>
              <a:rPr lang="en-US" altLang="zh-CN"/>
              <a:t>Toast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错误提示需要使用</a:t>
            </a:r>
            <a:r>
              <a:rPr lang="zh-CN" altLang="en-US">
                <a:solidFill>
                  <a:srgbClr val="00B0F0"/>
                </a:solidFill>
              </a:rPr>
              <a:t>模态框</a:t>
            </a:r>
            <a:r>
              <a:rPr lang="zh-CN" altLang="en-US"/>
              <a:t>，模态框可以让用户明确知晓自己的操作结果，同时附带</a:t>
            </a:r>
            <a:r>
              <a:rPr lang="zh-CN" altLang="en-US">
                <a:solidFill>
                  <a:srgbClr val="00B0F0"/>
                </a:solidFill>
              </a:rPr>
              <a:t>下一步操作</a:t>
            </a:r>
            <a:r>
              <a:rPr lang="zh-CN" altLang="en-US"/>
              <a:t>的指引。</a:t>
            </a:r>
            <a:r>
              <a:rPr lang="zh-CN" altLang="en-US">
                <a:hlinkClick r:id="rId2"/>
              </a:rPr>
              <a:t>更多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wx.</a:t>
            </a:r>
            <a:r>
              <a:rPr lang="en-US" altLang="zh-CN">
                <a:solidFill>
                  <a:schemeClr val="accent2"/>
                </a:solidFill>
              </a:rPr>
              <a:t>showModal</a:t>
            </a:r>
            <a:r>
              <a:rPr lang="en-US" altLang="zh-CN"/>
              <a:t>({</a:t>
            </a:r>
          </a:p>
          <a:p>
            <a:r>
              <a:rPr lang="en-US" altLang="zh-CN"/>
              <a:t>      </a:t>
            </a:r>
            <a:r>
              <a:rPr lang="en-US" altLang="zh-CN">
                <a:solidFill>
                  <a:srgbClr val="00B0F0"/>
                </a:solidFill>
              </a:rPr>
              <a:t>title</a:t>
            </a:r>
            <a:r>
              <a:rPr lang="en-US" altLang="zh-CN"/>
              <a:t>: '</a:t>
            </a:r>
            <a:r>
              <a:rPr lang="zh-CN" altLang="en-US"/>
              <a:t>标题</a:t>
            </a:r>
            <a:r>
              <a:rPr lang="en-US" altLang="zh-CN"/>
              <a:t>',</a:t>
            </a:r>
          </a:p>
          <a:p>
            <a:r>
              <a:rPr lang="en-US" altLang="zh-CN"/>
              <a:t>      </a:t>
            </a:r>
            <a:r>
              <a:rPr lang="en-US" altLang="zh-CN">
                <a:solidFill>
                  <a:srgbClr val="00B0F0"/>
                </a:solidFill>
              </a:rPr>
              <a:t>content</a:t>
            </a:r>
            <a:r>
              <a:rPr lang="en-US" altLang="zh-CN"/>
              <a:t>: '</a:t>
            </a:r>
            <a:r>
              <a:rPr lang="zh-CN" altLang="en-US"/>
              <a:t>告知当前状态，信息和解决方法</a:t>
            </a:r>
            <a:r>
              <a:rPr lang="en-US" altLang="zh-CN"/>
              <a:t>',</a:t>
            </a:r>
          </a:p>
          <a:p>
            <a:r>
              <a:rPr lang="en-US" altLang="zh-CN"/>
              <a:t>      </a:t>
            </a:r>
            <a:r>
              <a:rPr lang="en-US" altLang="zh-CN">
                <a:solidFill>
                  <a:srgbClr val="00B0F0"/>
                </a:solidFill>
              </a:rPr>
              <a:t>confirmText</a:t>
            </a:r>
            <a:r>
              <a:rPr lang="en-US" altLang="zh-CN"/>
              <a:t>: '</a:t>
            </a:r>
            <a:r>
              <a:rPr lang="zh-CN" altLang="en-US"/>
              <a:t>主操作</a:t>
            </a:r>
            <a:r>
              <a:rPr lang="en-US" altLang="zh-CN"/>
              <a:t>',</a:t>
            </a:r>
          </a:p>
          <a:p>
            <a:r>
              <a:rPr lang="en-US" altLang="zh-CN"/>
              <a:t>      </a:t>
            </a:r>
            <a:r>
              <a:rPr lang="en-US" altLang="zh-CN">
                <a:solidFill>
                  <a:srgbClr val="00B0F0"/>
                </a:solidFill>
              </a:rPr>
              <a:t>cancelText</a:t>
            </a:r>
            <a:r>
              <a:rPr lang="en-US" altLang="zh-CN"/>
              <a:t>: '</a:t>
            </a:r>
            <a:r>
              <a:rPr lang="zh-CN" altLang="en-US"/>
              <a:t>次要操作</a:t>
            </a:r>
            <a:r>
              <a:rPr lang="en-US" altLang="zh-CN"/>
              <a:t>',</a:t>
            </a:r>
          </a:p>
          <a:p>
            <a:r>
              <a:rPr lang="en-US" altLang="zh-CN"/>
              <a:t>      </a:t>
            </a:r>
            <a:r>
              <a:rPr lang="en-US" altLang="zh-CN">
                <a:solidFill>
                  <a:srgbClr val="00B0F0"/>
                </a:solidFill>
              </a:rPr>
              <a:t>success</a:t>
            </a:r>
            <a:r>
              <a:rPr lang="en-US" altLang="zh-CN"/>
              <a:t>: function(res) {</a:t>
            </a:r>
          </a:p>
          <a:p>
            <a:r>
              <a:rPr lang="en-US" altLang="zh-CN"/>
              <a:t>        if (res.</a:t>
            </a:r>
            <a:r>
              <a:rPr lang="en-US" altLang="zh-CN">
                <a:solidFill>
                  <a:srgbClr val="00B0F0"/>
                </a:solidFill>
              </a:rPr>
              <a:t>confirm</a:t>
            </a:r>
            <a:r>
              <a:rPr lang="en-US" altLang="zh-CN"/>
              <a:t>) {</a:t>
            </a:r>
          </a:p>
          <a:p>
            <a:r>
              <a:rPr lang="en-US" altLang="zh-CN"/>
              <a:t>          console.log('</a:t>
            </a:r>
            <a:r>
              <a:rPr lang="zh-CN" altLang="en-US"/>
              <a:t>用户点击主操作</a:t>
            </a:r>
            <a:r>
              <a:rPr lang="en-US" altLang="zh-CN"/>
              <a:t>')</a:t>
            </a:r>
          </a:p>
          <a:p>
            <a:r>
              <a:rPr lang="en-US" altLang="zh-CN"/>
              <a:t>        } else if (res.</a:t>
            </a:r>
            <a:r>
              <a:rPr lang="en-US" altLang="zh-CN">
                <a:solidFill>
                  <a:srgbClr val="00B0F0"/>
                </a:solidFill>
              </a:rPr>
              <a:t>cancel</a:t>
            </a:r>
            <a:r>
              <a:rPr lang="en-US" altLang="zh-CN"/>
              <a:t>) {</a:t>
            </a:r>
          </a:p>
          <a:p>
            <a:r>
              <a:rPr lang="en-US" altLang="zh-CN"/>
              <a:t>          console.log('</a:t>
            </a:r>
            <a:r>
              <a:rPr lang="zh-CN" altLang="en-US"/>
              <a:t>用户点击次要操作</a:t>
            </a:r>
            <a:r>
              <a:rPr lang="en-US" altLang="zh-CN"/>
              <a:t>')</a:t>
            </a:r>
          </a:p>
          <a:p>
            <a:r>
              <a:rPr lang="en-US" altLang="zh-CN"/>
              <a:t>        }</a:t>
            </a:r>
          </a:p>
          <a:p>
            <a:r>
              <a:rPr lang="en-US" altLang="zh-CN"/>
              <a:t>      }</a:t>
            </a:r>
          </a:p>
          <a:p>
            <a:r>
              <a:rPr lang="en-US" altLang="zh-CN"/>
              <a:t>    })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318231-F3EE-4A11-BB21-22E7A3832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745" y="2093797"/>
            <a:ext cx="2487955" cy="439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9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界面滚动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080"/>
            <a:ext cx="10515600" cy="5372100"/>
          </a:xfrm>
        </p:spPr>
        <p:txBody>
          <a:bodyPr>
            <a:normAutofit/>
          </a:bodyPr>
          <a:lstStyle/>
          <a:p>
            <a:r>
              <a:rPr lang="zh-CN" altLang="en-US"/>
              <a:t>往往手机屏幕是承载不了所有信息的，所以就有了界面滚动。</a:t>
            </a:r>
            <a:endParaRPr lang="en-US" altLang="zh-CN"/>
          </a:p>
          <a:p>
            <a:r>
              <a:rPr lang="zh-CN" altLang="en-US"/>
              <a:t>常见的界面滚动有：下拉刷新、上拉加载。</a:t>
            </a:r>
            <a:endParaRPr lang="en-US" altLang="zh-CN"/>
          </a:p>
          <a:p>
            <a:r>
              <a:rPr lang="zh-CN" altLang="en-US"/>
              <a:t>下拉刷新：用户下拉整个界面时，可以刷新当前页面。</a:t>
            </a:r>
            <a:endParaRPr lang="en-US" altLang="zh-CN"/>
          </a:p>
          <a:p>
            <a:r>
              <a:rPr lang="zh-CN" altLang="en-US"/>
              <a:t>上拉加载：用户上拉整个界面，触底时，加载更多信息。这种交互操作叫为上拉触底。</a:t>
            </a:r>
            <a:endParaRPr lang="en-US" altLang="zh-CN"/>
          </a:p>
          <a:p>
            <a:r>
              <a:rPr lang="zh-CN" altLang="en-US"/>
              <a:t>注：</a:t>
            </a:r>
            <a:r>
              <a:rPr lang="en-US" altLang="zh-CN">
                <a:solidFill>
                  <a:srgbClr val="00B0F0"/>
                </a:solidFill>
                <a:hlinkClick r:id="rId2"/>
              </a:rPr>
              <a:t>scroll-view</a:t>
            </a:r>
            <a:r>
              <a:rPr lang="zh-CN" altLang="en-US">
                <a:solidFill>
                  <a:srgbClr val="00B0F0"/>
                </a:solidFill>
                <a:hlinkClick r:id="rId2"/>
              </a:rPr>
              <a:t> </a:t>
            </a:r>
            <a:r>
              <a:rPr lang="zh-CN" altLang="en-US"/>
              <a:t>滚动视图组件，提供了提供了丰富的滚动回调触发事件，可以实现界面中某一区域的滚动。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486264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19388</TotalTime>
  <Words>1680</Words>
  <Application>Microsoft Office PowerPoint</Application>
  <PresentationFormat>宽屏</PresentationFormat>
  <Paragraphs>174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Microsoft YaHei</vt:lpstr>
      <vt:lpstr>Microsoft YaHei</vt:lpstr>
      <vt:lpstr>Arial</vt:lpstr>
      <vt:lpstr>主题1</vt:lpstr>
      <vt:lpstr>微信小程序应用场景</vt:lpstr>
      <vt:lpstr>课堂目标</vt:lpstr>
      <vt:lpstr>知识点</vt:lpstr>
      <vt:lpstr>开发流程</vt:lpstr>
      <vt:lpstr>交互反馈</vt:lpstr>
      <vt:lpstr>触摸反馈</vt:lpstr>
      <vt:lpstr>Toast 提示</vt:lpstr>
      <vt:lpstr>模态框</vt:lpstr>
      <vt:lpstr>界面滚动</vt:lpstr>
      <vt:lpstr>HTTPS网络通信</vt:lpstr>
      <vt:lpstr>示例</vt:lpstr>
      <vt:lpstr>微信登录</vt:lpstr>
      <vt:lpstr>openid 的获取方法</vt:lpstr>
      <vt:lpstr>本地数据缓存的概念</vt:lpstr>
      <vt:lpstr>读取缓存</vt:lpstr>
      <vt:lpstr>写入缓存</vt:lpstr>
      <vt:lpstr>案例：利用本地缓存提前渲染的商城页面</vt:lpstr>
      <vt:lpstr>扩展：设备能力</vt:lpstr>
      <vt:lpstr>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641</cp:revision>
  <dcterms:created xsi:type="dcterms:W3CDTF">2019-05-19T07:46:27Z</dcterms:created>
  <dcterms:modified xsi:type="dcterms:W3CDTF">2021-01-15T13:40:37Z</dcterms:modified>
</cp:coreProperties>
</file>