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92" r:id="rId4"/>
    <p:sldId id="273" r:id="rId5"/>
    <p:sldId id="297" r:id="rId6"/>
    <p:sldId id="298" r:id="rId7"/>
    <p:sldId id="357" r:id="rId8"/>
    <p:sldId id="371" r:id="rId9"/>
    <p:sldId id="327" r:id="rId10"/>
    <p:sldId id="359" r:id="rId11"/>
    <p:sldId id="325" r:id="rId12"/>
    <p:sldId id="324" r:id="rId13"/>
    <p:sldId id="372" r:id="rId14"/>
    <p:sldId id="373" r:id="rId15"/>
    <p:sldId id="329" r:id="rId16"/>
    <p:sldId id="339" r:id="rId17"/>
    <p:sldId id="374" r:id="rId18"/>
    <p:sldId id="375" r:id="rId19"/>
    <p:sldId id="376" r:id="rId20"/>
    <p:sldId id="316" r:id="rId21"/>
    <p:sldId id="37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</p14:sldIdLst>
        </p14:section>
        <p14:section name="01-云开发简介" id="{4C832947-2092-B242-8FF3-4D96B6007803}">
          <p14:sldIdLst>
            <p14:sldId id="273"/>
          </p14:sldIdLst>
        </p14:section>
        <p14:section name="02-云开发小程序的建立" id="{B246245B-75F7-4F7B-B71E-6CC6FD8E8CA7}">
          <p14:sldIdLst>
            <p14:sldId id="297"/>
            <p14:sldId id="298"/>
            <p14:sldId id="357"/>
            <p14:sldId id="371"/>
          </p14:sldIdLst>
        </p14:section>
        <p14:section name="03-云开发能力" id="{D0694AD4-1618-4491-9BA9-29D73A7AE3DE}">
          <p14:sldIdLst>
            <p14:sldId id="327"/>
            <p14:sldId id="359"/>
            <p14:sldId id="325"/>
            <p14:sldId id="324"/>
            <p14:sldId id="372"/>
            <p14:sldId id="373"/>
          </p14:sldIdLst>
        </p14:section>
        <p14:section name="04-资源环境" id="{B7D5C882-39DB-4992-B5C3-311FDDDCB968}">
          <p14:sldIdLst>
            <p14:sldId id="329"/>
          </p14:sldIdLst>
        </p14:section>
        <p14:section name="05-配额" id="{765215D0-00CB-4139-A301-BEE152817895}">
          <p14:sldIdLst>
            <p14:sldId id="339"/>
          </p14:sldIdLst>
        </p14:section>
        <p14:section name="案例" id="{FFF15FE0-D6DF-4EEA-99F3-A313AB95FEA1}">
          <p14:sldIdLst>
            <p14:sldId id="374"/>
            <p14:sldId id="375"/>
            <p14:sldId id="376"/>
          </p14:sldIdLst>
        </p14:section>
        <p14:section name="总结" id="{378FA1C4-70FB-4E13-BA6D-BA86308BDC03}">
          <p14:sldIdLst>
            <p14:sldId id="316"/>
          </p14:sldIdLst>
        </p14:section>
        <p14:section name="作业" id="{50EC4F13-26F0-4ADE-95A7-199052AB5180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6F6F6"/>
    <a:srgbClr val="E3E3E3"/>
    <a:srgbClr val="00A5E3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8" autoAdjust="0"/>
    <p:restoredTop sz="96764" autoAdjust="0"/>
  </p:normalViewPr>
  <p:slideViewPr>
    <p:cSldViewPr snapToGrid="0">
      <p:cViewPr varScale="1">
        <p:scale>
          <a:sx n="111" d="100"/>
          <a:sy n="111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wxcloud/guide/openapi/openapi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developers.weixin.qq.com/miniprogram/dev/wxcloud/basis/concepts/environmen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wxcloud/billing/quota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api/network/websocket/wx.sendSocketMessag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s.weixin.qq.com/miniprogram/dev/wxcloud/basis/capabilities.html#%E4%BA%91%E5%87%BD%E6%95%B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微信小程序云开发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云调用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1080"/>
            <a:ext cx="10515600" cy="5532120"/>
          </a:xfrm>
        </p:spPr>
        <p:txBody>
          <a:bodyPr>
            <a:normAutofit/>
          </a:bodyPr>
          <a:lstStyle/>
          <a:p>
            <a:r>
              <a:rPr lang="zh-CN" altLang="en-US"/>
              <a:t>云调用在云函数中调用</a:t>
            </a:r>
            <a:r>
              <a:rPr lang="zh-CN" altLang="en-US">
                <a:solidFill>
                  <a:schemeClr val="accent1"/>
                </a:solidFill>
              </a:rPr>
              <a:t>微信服务端接口</a:t>
            </a:r>
            <a:r>
              <a:rPr lang="zh-CN" altLang="en-US"/>
              <a:t>的一种能力，如获取用户的</a:t>
            </a:r>
            <a:r>
              <a:rPr lang="en-US" altLang="zh-CN"/>
              <a:t>appid</a:t>
            </a:r>
            <a:r>
              <a:rPr lang="zh-CN" altLang="en-US"/>
              <a:t>、</a:t>
            </a:r>
            <a:r>
              <a:rPr lang="en-US" altLang="zh-CN"/>
              <a:t>openid</a:t>
            </a:r>
            <a:r>
              <a:rPr lang="zh-CN" altLang="en-US"/>
              <a:t>、</a:t>
            </a:r>
            <a:r>
              <a:rPr lang="en-US" altLang="zh-CN"/>
              <a:t>unionid</a:t>
            </a:r>
          </a:p>
          <a:p>
            <a:r>
              <a:rPr lang="zh-CN" altLang="en-US"/>
              <a:t>详情可见具体</a:t>
            </a:r>
            <a:r>
              <a:rPr lang="zh-CN" altLang="en-US">
                <a:hlinkClick r:id="rId2"/>
              </a:rPr>
              <a:t>开发指引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扩展：</a:t>
            </a:r>
            <a:endParaRPr lang="en-US" altLang="zh-CN"/>
          </a:p>
          <a:p>
            <a:r>
              <a:rPr lang="en-US" altLang="zh-CN"/>
              <a:t>appid</a:t>
            </a:r>
            <a:r>
              <a:rPr lang="zh-CN" altLang="en-US"/>
              <a:t>：发布到线上的小程序的唯一标志</a:t>
            </a:r>
            <a:endParaRPr lang="en-US" altLang="zh-CN"/>
          </a:p>
          <a:p>
            <a:r>
              <a:rPr lang="en-US" altLang="zh-CN"/>
              <a:t>openid</a:t>
            </a:r>
            <a:r>
              <a:rPr lang="zh-CN" altLang="en-US"/>
              <a:t>：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同一用户同一应用唯一，即一个用户在不同小程序中分别拥有一个唯一的用户标志，可以用于在同一个小程序中做用户唯一性的判断</a:t>
            </a:r>
            <a:endParaRPr lang="en-US" altLang="zh-CN"/>
          </a:p>
          <a:p>
            <a:r>
              <a:rPr lang="en-US" altLang="zh-CN"/>
              <a:t>unionid</a:t>
            </a:r>
            <a:r>
              <a:rPr lang="zh-CN" altLang="en-US"/>
              <a:t>：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同一用户不同应用唯一</a:t>
            </a:r>
            <a:r>
              <a:rPr lang="zh-CN" altLang="en-US"/>
              <a:t>，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即一个用户在不同小程序中都有一个共同的联合</a:t>
            </a:r>
            <a:r>
              <a:rPr lang="en-US" altLang="zh-CN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id</a:t>
            </a:r>
            <a:r>
              <a:rPr lang="zh-CN" altLang="en-US" b="0" i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US"/>
              <a:t>可以用于用户量去重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299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云存储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5483"/>
            <a:ext cx="10515599" cy="4961480"/>
          </a:xfrm>
        </p:spPr>
        <p:txBody>
          <a:bodyPr>
            <a:normAutofit/>
          </a:bodyPr>
          <a:lstStyle/>
          <a:p>
            <a:r>
              <a:rPr lang="zh-CN" altLang="en-US"/>
              <a:t>云开发有一块存储空间，我们可以向这里面上传或下载文件。</a:t>
            </a:r>
            <a:endParaRPr lang="en-US" altLang="zh-CN"/>
          </a:p>
          <a:p>
            <a:r>
              <a:rPr lang="zh-CN" altLang="en-US"/>
              <a:t>我们在小程序端和云函数里都可以通过 </a:t>
            </a:r>
            <a:r>
              <a:rPr lang="en-US" altLang="zh-CN"/>
              <a:t>API </a:t>
            </a:r>
            <a:r>
              <a:rPr lang="zh-CN" altLang="en-US"/>
              <a:t>使用云存储功能。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文件上传：</a:t>
            </a:r>
            <a:r>
              <a:rPr lang="en-US" altLang="zh-CN"/>
              <a:t>wx.cloud.uploadFile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下载云文件：</a:t>
            </a:r>
            <a:r>
              <a:rPr lang="en-US" altLang="zh-CN"/>
              <a:t>wx.cloud.downloadFile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89BD54-19B9-4F32-B824-D8C22256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8" y="3242918"/>
            <a:ext cx="36671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01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368"/>
            <a:ext cx="10515600" cy="5274595"/>
          </a:xfrm>
        </p:spPr>
        <p:txBody>
          <a:bodyPr/>
          <a:lstStyle/>
          <a:p>
            <a:r>
              <a:rPr lang="zh-CN" altLang="en-US"/>
              <a:t>一个数据库由多个</a:t>
            </a:r>
            <a:r>
              <a:rPr lang="zh-CN" altLang="en-US">
                <a:solidFill>
                  <a:srgbClr val="00B0F0"/>
                </a:solidFill>
              </a:rPr>
              <a:t>集合</a:t>
            </a:r>
            <a:r>
              <a:rPr lang="zh-CN" altLang="en-US"/>
              <a:t>组成。</a:t>
            </a:r>
            <a:endParaRPr lang="en-US" altLang="zh-CN"/>
          </a:p>
          <a:p>
            <a:r>
              <a:rPr lang="zh-CN" altLang="en-US"/>
              <a:t>集合可看做一个 </a:t>
            </a:r>
            <a:r>
              <a:rPr lang="en-US" altLang="zh-CN">
                <a:solidFill>
                  <a:srgbClr val="00B0F0"/>
                </a:solidFill>
              </a:rPr>
              <a:t>JSON</a:t>
            </a:r>
            <a:r>
              <a:rPr lang="en-US" altLang="zh-CN"/>
              <a:t> </a:t>
            </a:r>
            <a:r>
              <a:rPr lang="zh-CN" altLang="en-US"/>
              <a:t>数组。</a:t>
            </a:r>
            <a:endParaRPr lang="en-US" altLang="zh-CN"/>
          </a:p>
          <a:p>
            <a:r>
              <a:rPr lang="zh-CN" altLang="en-US"/>
              <a:t>集合中的每个对象就是一条</a:t>
            </a:r>
            <a:r>
              <a:rPr lang="zh-CN" altLang="en-US">
                <a:solidFill>
                  <a:srgbClr val="00B0F0"/>
                </a:solidFill>
              </a:rPr>
              <a:t>记录</a:t>
            </a:r>
            <a:r>
              <a:rPr lang="zh-CN" altLang="en-US"/>
              <a:t>，记录的格式是 </a:t>
            </a:r>
            <a:r>
              <a:rPr lang="en-US" altLang="zh-CN"/>
              <a:t>JSON</a:t>
            </a:r>
            <a:r>
              <a:rPr lang="zh-CN" altLang="en-US"/>
              <a:t>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368"/>
            <a:ext cx="10515600" cy="5274595"/>
          </a:xfrm>
        </p:spPr>
        <p:txBody>
          <a:bodyPr/>
          <a:lstStyle/>
          <a:p>
            <a:r>
              <a:rPr lang="zh-CN" altLang="en-US"/>
              <a:t>数据的增删改查，可以通过云开发控制台或</a:t>
            </a:r>
            <a:r>
              <a:rPr lang="en-US" altLang="zh-CN"/>
              <a:t>js</a:t>
            </a:r>
            <a:r>
              <a:rPr lang="zh-CN" altLang="en-US"/>
              <a:t>实现。</a:t>
            </a:r>
            <a:endParaRPr lang="en-US" altLang="zh-CN"/>
          </a:p>
          <a:p>
            <a:r>
              <a:rPr lang="zh-CN" altLang="en-US"/>
              <a:t>集合中每条记录都有两个字段：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_id</a:t>
            </a:r>
            <a:r>
              <a:rPr lang="zh-CN" altLang="en-US"/>
              <a:t>：记录的唯一标志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_openid</a:t>
            </a:r>
            <a:r>
              <a:rPr lang="zh-CN" altLang="en-US"/>
              <a:t>：记录的创建者</a:t>
            </a:r>
            <a:endParaRPr lang="en-US" altLang="zh-CN"/>
          </a:p>
          <a:p>
            <a:r>
              <a:rPr lang="zh-CN" altLang="en-US"/>
              <a:t>注：在管理端控制台中创建的记录不会有 </a:t>
            </a:r>
            <a:r>
              <a:rPr lang="en-US" altLang="zh-CN"/>
              <a:t>_openid </a:t>
            </a:r>
            <a:r>
              <a:rPr lang="zh-CN" altLang="en-US"/>
              <a:t>字段，因为这是属于管理员创建的记录。</a:t>
            </a:r>
            <a:endParaRPr lang="en-US" altLang="zh-CN"/>
          </a:p>
          <a:p>
            <a:r>
              <a:rPr lang="zh-CN" altLang="en-US"/>
              <a:t>开发者可以自定义 </a:t>
            </a:r>
            <a:r>
              <a:rPr lang="en-US" altLang="zh-CN"/>
              <a:t>_id</a:t>
            </a:r>
            <a:r>
              <a:rPr lang="zh-CN" altLang="en-US"/>
              <a:t>，但不可自定义和修改 </a:t>
            </a:r>
            <a:r>
              <a:rPr lang="en-US" altLang="zh-CN"/>
              <a:t>_openid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_openid </a:t>
            </a:r>
            <a:r>
              <a:rPr lang="zh-CN" altLang="en-US"/>
              <a:t>是在文档创建时由系统根据小程序用户默认创建的，开发者可使用其来标识和定位文档。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E9B513-4063-4297-97B9-8B72F117F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90" y="4151498"/>
            <a:ext cx="58102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17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数据的增删改查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368"/>
            <a:ext cx="10515600" cy="5274595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在对数据进行增删改查之前，要先获取数据库和集合。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获取数据库：</a:t>
            </a:r>
            <a:r>
              <a:rPr lang="en-US" altLang="zh-CN"/>
              <a:t>wx.cloud.database()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获取集合：</a:t>
            </a:r>
            <a:r>
              <a:rPr lang="en-US" altLang="zh-CN"/>
              <a:t>db.collection(</a:t>
            </a:r>
            <a:r>
              <a:rPr lang="zh-CN" altLang="en-US"/>
              <a:t>集合名称</a:t>
            </a:r>
            <a:r>
              <a:rPr lang="en-US" altLang="zh-CN"/>
              <a:t>)</a:t>
            </a:r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获取了集合之后，就可以对其中的数据进行增删改查了。</a:t>
            </a:r>
            <a:endParaRPr lang="en-US" altLang="zh-CN"/>
          </a:p>
          <a:p>
            <a:r>
              <a:rPr lang="zh-CN" altLang="en-US"/>
              <a:t>増：</a:t>
            </a:r>
            <a:r>
              <a:rPr lang="en-US" altLang="zh-CN">
                <a:solidFill>
                  <a:srgbClr val="00B0F0"/>
                </a:solidFill>
              </a:rPr>
              <a:t>add</a:t>
            </a:r>
            <a:r>
              <a:rPr lang="en-US" altLang="zh-CN"/>
              <a:t>({data </a:t>
            </a:r>
            <a:r>
              <a:rPr lang="zh-CN" altLang="en-US"/>
              <a:t>新增数据</a:t>
            </a:r>
            <a:r>
              <a:rPr lang="en-US" altLang="zh-CN"/>
              <a:t>,success,fail})</a:t>
            </a:r>
          </a:p>
          <a:p>
            <a:r>
              <a:rPr lang="zh-CN" altLang="en-US"/>
              <a:t>查：</a:t>
            </a:r>
            <a:r>
              <a:rPr lang="en-US" altLang="zh-CN">
                <a:solidFill>
                  <a:srgbClr val="00B0F0"/>
                </a:solidFill>
              </a:rPr>
              <a:t>where</a:t>
            </a:r>
            <a:r>
              <a:rPr lang="en-US" altLang="zh-CN"/>
              <a:t>({data </a:t>
            </a:r>
            <a:r>
              <a:rPr lang="zh-CN" altLang="en-US"/>
              <a:t>查询依据</a:t>
            </a:r>
            <a:r>
              <a:rPr lang="en-US" altLang="zh-CN"/>
              <a:t>}).</a:t>
            </a:r>
            <a:r>
              <a:rPr lang="en-US" altLang="zh-CN">
                <a:solidFill>
                  <a:srgbClr val="00B0F0"/>
                </a:solidFill>
              </a:rPr>
              <a:t>get</a:t>
            </a:r>
            <a:r>
              <a:rPr lang="en-US" altLang="zh-CN"/>
              <a:t>({success,fail}) </a:t>
            </a:r>
            <a:r>
              <a:rPr lang="zh-CN" altLang="en-US"/>
              <a:t>，</a:t>
            </a:r>
            <a:r>
              <a:rPr lang="en-US" altLang="zh-CN">
                <a:solidFill>
                  <a:srgbClr val="00B0F0"/>
                </a:solidFill>
              </a:rPr>
              <a:t>doc</a:t>
            </a:r>
            <a:r>
              <a:rPr lang="en-US" altLang="zh-CN"/>
              <a:t>( _id).get({success,fail}) </a:t>
            </a:r>
          </a:p>
          <a:p>
            <a:r>
              <a:rPr lang="zh-CN" altLang="en-US"/>
              <a:t>改：</a:t>
            </a:r>
            <a:r>
              <a:rPr lang="en-US" altLang="zh-CN"/>
              <a:t>doc( _id).</a:t>
            </a:r>
            <a:r>
              <a:rPr lang="en-US" altLang="zh-CN">
                <a:solidFill>
                  <a:srgbClr val="00B0F0"/>
                </a:solidFill>
              </a:rPr>
              <a:t>update</a:t>
            </a:r>
            <a:r>
              <a:rPr lang="en-US" altLang="zh-CN"/>
              <a:t>({data </a:t>
            </a:r>
            <a:r>
              <a:rPr lang="zh-CN" altLang="en-US"/>
              <a:t>要更新的数据</a:t>
            </a:r>
            <a:r>
              <a:rPr lang="en-US" altLang="zh-CN"/>
              <a:t>,success,fail}) </a:t>
            </a:r>
          </a:p>
          <a:p>
            <a:r>
              <a:rPr lang="zh-CN" altLang="en-US"/>
              <a:t>删：</a:t>
            </a:r>
            <a:r>
              <a:rPr lang="en-US" altLang="zh-CN"/>
              <a:t>doc( _id).</a:t>
            </a:r>
            <a:r>
              <a:rPr lang="en-US" altLang="zh-CN">
                <a:solidFill>
                  <a:srgbClr val="00B0F0"/>
                </a:solidFill>
              </a:rPr>
              <a:t>remove</a:t>
            </a:r>
            <a:r>
              <a:rPr lang="en-US" altLang="zh-CN"/>
              <a:t>({success,fail}) 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33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资源环境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hlinkClick r:id="rId2" action="ppaction://hlinkfile"/>
              </a:rPr>
              <a:t>资源环境</a:t>
            </a:r>
            <a:r>
              <a:rPr lang="zh-CN" altLang="en-US"/>
              <a:t>就是一个具有独立云开发资源的环境，其云开发资源包括数据库、存储空间、云函数等。</a:t>
            </a:r>
            <a:endParaRPr lang="en-US" altLang="zh-CN"/>
          </a:p>
          <a:p>
            <a:r>
              <a:rPr lang="zh-CN" altLang="en-US"/>
              <a:t>资源环境默认最多</a:t>
            </a:r>
            <a:r>
              <a:rPr lang="zh-CN" altLang="en-US">
                <a:solidFill>
                  <a:srgbClr val="00B0F0"/>
                </a:solidFill>
              </a:rPr>
              <a:t>两个</a:t>
            </a:r>
            <a:r>
              <a:rPr lang="zh-CN" altLang="en-US"/>
              <a:t>，各个环境是相互独立的。</a:t>
            </a:r>
            <a:endParaRPr lang="en-US" altLang="zh-CN"/>
          </a:p>
          <a:p>
            <a:r>
              <a:rPr lang="zh-CN" altLang="en-US"/>
              <a:t>在实际开发中，建议每一个</a:t>
            </a:r>
            <a:r>
              <a:rPr lang="zh-CN" altLang="en-US">
                <a:solidFill>
                  <a:srgbClr val="00B0F0"/>
                </a:solidFill>
              </a:rPr>
              <a:t>正式环境</a:t>
            </a:r>
            <a:r>
              <a:rPr lang="zh-CN" altLang="en-US"/>
              <a:t>都搭配一个</a:t>
            </a:r>
            <a:r>
              <a:rPr lang="zh-CN" altLang="en-US">
                <a:solidFill>
                  <a:srgbClr val="00B0F0"/>
                </a:solidFill>
              </a:rPr>
              <a:t>测试环境</a:t>
            </a:r>
            <a:r>
              <a:rPr lang="zh-CN" altLang="en-US"/>
              <a:t>，所有功能先在测试环境测试完毕后再上到正式环境。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30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配额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2"/>
              </a:rPr>
              <a:t>配额</a:t>
            </a:r>
            <a:r>
              <a:rPr lang="zh-CN" altLang="en-US"/>
              <a:t>就是腾讯云服务的型号，不同型号的云服务具有不同的存储和计算能力，大家可以根据自己的实际情况做选择。</a:t>
            </a:r>
            <a:endParaRPr lang="en-US" altLang="zh-CN"/>
          </a:p>
          <a:p>
            <a:r>
              <a:rPr lang="zh-CN" altLang="en-US"/>
              <a:t>资源配额可分为四类：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资源均衡型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CDN </a:t>
            </a:r>
            <a:r>
              <a:rPr lang="zh-CN" altLang="en-US"/>
              <a:t>资源消耗型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云函数资源消耗型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数据库资源消耗型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5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《</a:t>
            </a:r>
            <a:r>
              <a:rPr lang="zh-CN" altLang="en-US"/>
              <a:t>猜猜谁准</a:t>
            </a:r>
            <a:r>
              <a:rPr lang="en-US" altLang="zh-CN"/>
              <a:t>》</a:t>
            </a:r>
            <a:r>
              <a:rPr lang="zh-CN" altLang="en-US"/>
              <a:t>多人游戏案例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核心知识点：</a:t>
            </a:r>
            <a:endParaRPr lang="en-US" altLang="zh-CN"/>
          </a:p>
          <a:p>
            <a:r>
              <a:rPr lang="zh-CN" altLang="en-US"/>
              <a:t>用户信息和</a:t>
            </a:r>
            <a:r>
              <a:rPr lang="en-US" altLang="zh-CN"/>
              <a:t>openid</a:t>
            </a:r>
            <a:r>
              <a:rPr lang="zh-CN" altLang="en-US"/>
              <a:t>的获取</a:t>
            </a:r>
            <a:endParaRPr lang="en-US" altLang="zh-CN"/>
          </a:p>
          <a:p>
            <a:r>
              <a:rPr lang="en-US" altLang="zh-CN"/>
              <a:t>webSocket </a:t>
            </a:r>
            <a:r>
              <a:rPr lang="zh-CN" altLang="en-US"/>
              <a:t>通信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49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webSocket </a:t>
            </a:r>
            <a:r>
              <a:rPr lang="zh-CN" altLang="en-US"/>
              <a:t>通信原理</a:t>
            </a:r>
            <a:endParaRPr lang="en-US" altLang="zh-CN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30AE3E66-2F33-4A32-A9D5-A6100F78882A}"/>
              </a:ext>
            </a:extLst>
          </p:cNvPr>
          <p:cNvGrpSpPr/>
          <p:nvPr/>
        </p:nvGrpSpPr>
        <p:grpSpPr>
          <a:xfrm>
            <a:off x="-179077" y="1765458"/>
            <a:ext cx="10208170" cy="3158235"/>
            <a:chOff x="-138047" y="2143527"/>
            <a:chExt cx="10208170" cy="315823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B0285A-2DFE-4620-805D-FB1A3DDAD00E}"/>
                </a:ext>
              </a:extLst>
            </p:cNvPr>
            <p:cNvSpPr/>
            <p:nvPr/>
          </p:nvSpPr>
          <p:spPr>
            <a:xfrm>
              <a:off x="6597161" y="2725265"/>
              <a:ext cx="3472962" cy="257649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1EB338E-42E3-4726-84FB-A1BD7A217987}"/>
                </a:ext>
              </a:extLst>
            </p:cNvPr>
            <p:cNvSpPr txBox="1"/>
            <p:nvPr/>
          </p:nvSpPr>
          <p:spPr>
            <a:xfrm>
              <a:off x="6597161" y="2143527"/>
              <a:ext cx="34729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后端</a:t>
              </a:r>
              <a:r>
                <a:rPr lang="en-US" altLang="zh-CN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webSocket </a:t>
              </a: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C4A1DA5-EAAF-4E89-871B-4495CC4ADFF3}"/>
                </a:ext>
              </a:extLst>
            </p:cNvPr>
            <p:cNvSpPr txBox="1"/>
            <p:nvPr/>
          </p:nvSpPr>
          <p:spPr>
            <a:xfrm>
              <a:off x="-138047" y="3100550"/>
              <a:ext cx="30274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小程序端</a:t>
              </a: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5491937-CC57-4002-A448-7AC6149058CD}"/>
                </a:ext>
              </a:extLst>
            </p:cNvPr>
            <p:cNvGrpSpPr/>
            <p:nvPr/>
          </p:nvGrpSpPr>
          <p:grpSpPr>
            <a:xfrm>
              <a:off x="2203937" y="3062302"/>
              <a:ext cx="7669824" cy="445828"/>
              <a:chOff x="3487614" y="2402879"/>
              <a:chExt cx="7669824" cy="445828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7D50BD-A542-4D1F-A5A2-9148F73BA1BE}"/>
                  </a:ext>
                </a:extLst>
              </p:cNvPr>
              <p:cNvSpPr/>
              <p:nvPr/>
            </p:nvSpPr>
            <p:spPr>
              <a:xfrm>
                <a:off x="8129953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753A805-340B-4D1B-A91A-B03B9B4488A4}"/>
                  </a:ext>
                </a:extLst>
              </p:cNvPr>
              <p:cNvSpPr/>
              <p:nvPr/>
            </p:nvSpPr>
            <p:spPr>
              <a:xfrm>
                <a:off x="3487614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E938B781-CB4D-416E-9EAF-750AC10D0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099" y="2555457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2D9A4EE-28F8-41F6-AE5D-0D77CCC42D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099" y="2678545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7EB4351-8FEE-4F7C-BA03-246351736E1E}"/>
                </a:ext>
              </a:extLst>
            </p:cNvPr>
            <p:cNvGrpSpPr/>
            <p:nvPr/>
          </p:nvGrpSpPr>
          <p:grpSpPr>
            <a:xfrm>
              <a:off x="2203937" y="3783271"/>
              <a:ext cx="7669824" cy="445828"/>
              <a:chOff x="3487614" y="2402879"/>
              <a:chExt cx="7669824" cy="445828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2289689-AB2B-4F32-A4DF-0DE4182168E9}"/>
                  </a:ext>
                </a:extLst>
              </p:cNvPr>
              <p:cNvSpPr/>
              <p:nvPr/>
            </p:nvSpPr>
            <p:spPr>
              <a:xfrm>
                <a:off x="8129953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843592E-13F0-4486-B718-F5F4EFCB3142}"/>
                  </a:ext>
                </a:extLst>
              </p:cNvPr>
              <p:cNvSpPr/>
              <p:nvPr/>
            </p:nvSpPr>
            <p:spPr>
              <a:xfrm>
                <a:off x="3487614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B3076348-F8E1-403C-9771-93E2BDD3E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099" y="2555457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711893BA-A323-47BB-86B0-6CD5D28A5B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099" y="2678545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A0A208FA-8E93-47EF-9945-3B3D6378F594}"/>
                </a:ext>
              </a:extLst>
            </p:cNvPr>
            <p:cNvGrpSpPr/>
            <p:nvPr/>
          </p:nvGrpSpPr>
          <p:grpSpPr>
            <a:xfrm>
              <a:off x="2203937" y="4521825"/>
              <a:ext cx="7669824" cy="445828"/>
              <a:chOff x="3487614" y="2402879"/>
              <a:chExt cx="7669824" cy="44582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36CF7D8-D3E6-4689-8A3F-FBBA02017810}"/>
                  </a:ext>
                </a:extLst>
              </p:cNvPr>
              <p:cNvSpPr/>
              <p:nvPr/>
            </p:nvSpPr>
            <p:spPr>
              <a:xfrm>
                <a:off x="8129953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93CD1A1-5624-418F-8A36-57AF9079C422}"/>
                  </a:ext>
                </a:extLst>
              </p:cNvPr>
              <p:cNvSpPr/>
              <p:nvPr/>
            </p:nvSpPr>
            <p:spPr>
              <a:xfrm>
                <a:off x="3487614" y="2402879"/>
                <a:ext cx="3027485" cy="445828"/>
              </a:xfrm>
              <a:prstGeom prst="rect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用户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webSocket </a:t>
                </a:r>
                <a:r>
                  <a:rPr lang="zh-CN" altLang="en-US"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对象</a:t>
                </a:r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7E727723-9B16-42A5-B2EA-B2F3014D39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5099" y="2555457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045B18C4-57A5-45AF-9481-FDC167686A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15099" y="2678545"/>
                <a:ext cx="1614854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2D838E-A685-4912-98FA-68E437AFD3F3}"/>
                </a:ext>
              </a:extLst>
            </p:cNvPr>
            <p:cNvSpPr txBox="1"/>
            <p:nvPr/>
          </p:nvSpPr>
          <p:spPr>
            <a:xfrm>
              <a:off x="-138047" y="3800346"/>
              <a:ext cx="30274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小程序端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D088160-37EE-4B08-BFEB-294DE24D6415}"/>
                </a:ext>
              </a:extLst>
            </p:cNvPr>
            <p:cNvSpPr txBox="1"/>
            <p:nvPr/>
          </p:nvSpPr>
          <p:spPr>
            <a:xfrm>
              <a:off x="-138047" y="4556126"/>
              <a:ext cx="30274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小程序端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54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webSocket </a:t>
            </a:r>
            <a:r>
              <a:rPr lang="zh-CN" altLang="en-US"/>
              <a:t>多人通信的核心逻辑</a:t>
            </a:r>
            <a:endParaRPr lang="en-US" altLang="zh-CN"/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6DE4E9D-109E-4D92-9187-34EC3B492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r>
              <a:rPr lang="zh-CN" altLang="en-US"/>
              <a:t>模拟一个场景：有多个玩家，连接后端服务，每个玩家向后端发送的信息，都会通过后端分享给其它玩家。</a:t>
            </a:r>
            <a:endParaRPr lang="en-US" altLang="zh-CN"/>
          </a:p>
          <a:p>
            <a:r>
              <a:rPr lang="zh-CN" altLang="en-US"/>
              <a:t>微信小程序中的</a:t>
            </a:r>
            <a:r>
              <a:rPr lang="en-US" altLang="zh-CN">
                <a:hlinkClick r:id="rId2"/>
              </a:rPr>
              <a:t>webSocket</a:t>
            </a:r>
            <a:r>
              <a:rPr lang="en-US" altLang="zh-CN"/>
              <a:t> </a:t>
            </a:r>
            <a:r>
              <a:rPr lang="zh-CN" altLang="en-US"/>
              <a:t>方法和事件：</a:t>
            </a:r>
            <a:endParaRPr lang="en-US" altLang="zh-CN"/>
          </a:p>
          <a:p>
            <a:r>
              <a:rPr lang="en-US" altLang="zh-CN"/>
              <a:t>connectSocket({url})  </a:t>
            </a:r>
            <a:r>
              <a:rPr lang="zh-CN" altLang="en-US"/>
              <a:t>连接后端</a:t>
            </a:r>
            <a:r>
              <a:rPr lang="en-US" altLang="zh-CN"/>
              <a:t>webSocket </a:t>
            </a:r>
            <a:r>
              <a:rPr lang="zh-CN" altLang="en-US"/>
              <a:t>服务</a:t>
            </a:r>
            <a:endParaRPr lang="en-US" altLang="zh-CN"/>
          </a:p>
          <a:p>
            <a:r>
              <a:rPr lang="en-US" altLang="zh-CN"/>
              <a:t>onSocketOpen()   </a:t>
            </a:r>
            <a:r>
              <a:rPr lang="zh-CN" altLang="en-US"/>
              <a:t>与后端</a:t>
            </a:r>
            <a:r>
              <a:rPr lang="en-US" altLang="zh-CN"/>
              <a:t>webSocket </a:t>
            </a:r>
            <a:r>
              <a:rPr lang="zh-CN" altLang="en-US"/>
              <a:t>服务连接成功事件</a:t>
            </a:r>
            <a:endParaRPr lang="en-US" altLang="zh-CN"/>
          </a:p>
          <a:p>
            <a:r>
              <a:rPr lang="en-US" altLang="zh-CN"/>
              <a:t>onSocketMessage()  </a:t>
            </a:r>
            <a:r>
              <a:rPr lang="zh-CN" altLang="en-US"/>
              <a:t>接收到后端</a:t>
            </a:r>
            <a:r>
              <a:rPr lang="en-US" altLang="zh-CN"/>
              <a:t>webSocket </a:t>
            </a:r>
            <a:r>
              <a:rPr lang="zh-CN" altLang="en-US"/>
              <a:t>信息事件</a:t>
            </a:r>
            <a:endParaRPr lang="en-US" altLang="zh-CN"/>
          </a:p>
          <a:p>
            <a:r>
              <a:rPr lang="en-US" altLang="zh-CN"/>
              <a:t>sendSocketMessage() </a:t>
            </a:r>
            <a:r>
              <a:rPr lang="zh-CN" altLang="en-US"/>
              <a:t>向后端</a:t>
            </a:r>
            <a:r>
              <a:rPr lang="en-US" altLang="zh-CN"/>
              <a:t>webSocket  </a:t>
            </a:r>
            <a:r>
              <a:rPr lang="zh-CN" altLang="en-US"/>
              <a:t>发送信息</a:t>
            </a:r>
            <a:endParaRPr lang="en-US" altLang="zh-CN"/>
          </a:p>
          <a:p>
            <a:r>
              <a:rPr lang="en-US" altLang="zh-CN"/>
              <a:t>……</a:t>
            </a:r>
          </a:p>
          <a:p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webSocket </a:t>
            </a:r>
            <a:r>
              <a:rPr lang="zh-CN" altLang="en-US"/>
              <a:t>只支持</a:t>
            </a:r>
            <a:r>
              <a:rPr lang="en-US" altLang="zh-CN" b="0" i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wss</a:t>
            </a:r>
            <a:r>
              <a:rPr lang="en-US" altLang="zh-CN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i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协议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30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认识云开发的基本概念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掌握云开发的使用方法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这一章主要讲了云开发的概念和基本使用方法。</a:t>
            </a:r>
            <a:endParaRPr lang="en-US" altLang="zh-CN"/>
          </a:p>
          <a:p>
            <a:r>
              <a:rPr lang="zh-CN" altLang="en-US"/>
              <a:t>通过这一章的学习大家应该掌握了云函数、云调用、云存储和云端数据的增删改查。</a:t>
            </a:r>
            <a:endParaRPr lang="en-US" altLang="zh-CN"/>
          </a:p>
          <a:p>
            <a:r>
              <a:rPr lang="zh-CN" altLang="en-US"/>
              <a:t>云开发还有许多具体的知识，大家可以在将官方文档的云开发统览一遍，以后遇到了具体的需求，再以需求来驱动学习。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用微信小程序自拍的案例。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8A254F-E64F-48CA-8EB0-F770F6E65BDD}"/>
              </a:ext>
            </a:extLst>
          </p:cNvPr>
          <p:cNvSpPr txBox="1"/>
          <p:nvPr/>
        </p:nvSpPr>
        <p:spPr>
          <a:xfrm>
            <a:off x="6313128" y="2127711"/>
            <a:ext cx="109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48DFD14-FA51-4105-A566-8E6967D352AA}"/>
              </a:ext>
            </a:extLst>
          </p:cNvPr>
          <p:cNvCxnSpPr>
            <a:cxnSpLocks/>
          </p:cNvCxnSpPr>
          <p:nvPr/>
        </p:nvCxnSpPr>
        <p:spPr>
          <a:xfrm>
            <a:off x="7776630" y="2312377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F93D0B8-20A7-4EC8-978F-251FFD658FDB}"/>
              </a:ext>
            </a:extLst>
          </p:cNvPr>
          <p:cNvSpPr txBox="1"/>
          <p:nvPr/>
        </p:nvSpPr>
        <p:spPr>
          <a:xfrm>
            <a:off x="6306111" y="3511828"/>
            <a:ext cx="105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F13AE1F-AB07-411B-B34D-8709103060AB}"/>
              </a:ext>
            </a:extLst>
          </p:cNvPr>
          <p:cNvCxnSpPr>
            <a:cxnSpLocks/>
          </p:cNvCxnSpPr>
          <p:nvPr/>
        </p:nvCxnSpPr>
        <p:spPr>
          <a:xfrm>
            <a:off x="7776630" y="3696494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F9E6A2B-DDA3-454B-8CE4-F7E811E4A7BB}"/>
              </a:ext>
            </a:extLst>
          </p:cNvPr>
          <p:cNvSpPr txBox="1"/>
          <p:nvPr/>
        </p:nvSpPr>
        <p:spPr>
          <a:xfrm>
            <a:off x="6413822" y="4901012"/>
            <a:ext cx="136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0B88B0C-578C-4DE4-8807-AA5C5BBA58FF}"/>
              </a:ext>
            </a:extLst>
          </p:cNvPr>
          <p:cNvCxnSpPr>
            <a:cxnSpLocks/>
          </p:cNvCxnSpPr>
          <p:nvPr/>
        </p:nvCxnSpPr>
        <p:spPr>
          <a:xfrm>
            <a:off x="7776630" y="5085678"/>
            <a:ext cx="483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/>
        </p:nvSpPr>
        <p:spPr>
          <a:xfrm>
            <a:off x="838200" y="948260"/>
            <a:ext cx="5281498" cy="48608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建立三个组件：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button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组件、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组件可以展示摄像头中的场景。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button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按钮时，会把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camera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组件中当前展示的一帧图片静态显示在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Image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注：若同学不喜自拍，也可以拍摄自己喜欢的物品。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代码截图：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部分：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js.jpg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wxml.jpg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拍摄截图：效果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.jpg  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参考案例：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https://developers.weixin.qq.com/miniprogram/dev/component/camera.html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FCAA5DC5-641C-4DAD-9D6A-DE8394C33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22" y="1216025"/>
            <a:ext cx="3398040" cy="4960938"/>
          </a:xfrm>
        </p:spPr>
      </p:pic>
    </p:spTree>
    <p:extLst>
      <p:ext uri="{BB962C8B-B14F-4D97-AF65-F5344CB8AC3E}">
        <p14:creationId xmlns:p14="http://schemas.microsoft.com/office/powerpoint/2010/main" val="161975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云开发简介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云开发小程序的建立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云开发能力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环境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配额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什么是云开发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云开发就是在开发微信小程序、小游戏，无需搭建服务器，使用微信云平台的</a:t>
            </a:r>
            <a:r>
              <a:rPr lang="en-US" altLang="zh-CN"/>
              <a:t>API </a:t>
            </a:r>
            <a:r>
              <a:rPr lang="zh-CN" altLang="en-US"/>
              <a:t>进行核心业务开发，从而实现快速上线和迭代。</a:t>
            </a:r>
            <a:endParaRPr lang="en-US" altLang="zh-CN"/>
          </a:p>
          <a:p>
            <a:r>
              <a:rPr lang="zh-CN" altLang="en-US"/>
              <a:t>云开发的四大基础功能：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云函数</a:t>
            </a:r>
            <a:r>
              <a:rPr lang="zh-CN" altLang="en-US"/>
              <a:t>	：无需自建服务器。在云端运行的代码，微信私有协议天然鉴权，开发者只需编写自身业务逻辑代码。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数据库	</a:t>
            </a:r>
            <a:r>
              <a:rPr lang="zh-CN" altLang="en-US"/>
              <a:t>：无需自建数据库。一个既可在小程序前端操作，也能在云函数中读写的 </a:t>
            </a:r>
            <a:r>
              <a:rPr lang="en-US" altLang="zh-CN"/>
              <a:t>JSON </a:t>
            </a:r>
            <a:r>
              <a:rPr lang="zh-CN" altLang="en-US"/>
              <a:t>数据库。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云存储</a:t>
            </a:r>
            <a:r>
              <a:rPr lang="zh-CN" altLang="en-US"/>
              <a:t>：无需自建存储和 </a:t>
            </a:r>
            <a:r>
              <a:rPr lang="en-US" altLang="zh-CN"/>
              <a:t>CDN</a:t>
            </a:r>
            <a:r>
              <a:rPr lang="zh-CN" altLang="en-US"/>
              <a:t>。在小程序前端直接上传</a:t>
            </a:r>
            <a:r>
              <a:rPr lang="en-US" altLang="zh-CN"/>
              <a:t>/</a:t>
            </a:r>
            <a:r>
              <a:rPr lang="zh-CN" altLang="en-US"/>
              <a:t>下载云端文件，在云开发控制台可视化管理。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云调用</a:t>
            </a:r>
            <a:r>
              <a:rPr lang="zh-CN" altLang="en-US"/>
              <a:t>	：原生微信服务集成。基于云函数免鉴权使用小程序开放接口的能力，包括服务端调用、获取开放数据等能力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新建云开发模板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5EC1962-87EF-4674-B23C-3DA60154F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207" y="1049770"/>
            <a:ext cx="7315586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开通云服务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778"/>
            <a:ext cx="5068340" cy="5146185"/>
          </a:xfrm>
        </p:spPr>
        <p:txBody>
          <a:bodyPr>
            <a:normAutofit/>
          </a:bodyPr>
          <a:lstStyle/>
          <a:p>
            <a:r>
              <a:rPr lang="zh-CN" altLang="en-US"/>
              <a:t>在开发者工具工具栏左侧，点击 “云开发” 按钮即可打开云控制台，根据提示开通云开发、创建云环境。</a:t>
            </a:r>
            <a:endParaRPr lang="en-US" altLang="zh-CN"/>
          </a:p>
          <a:p>
            <a:r>
              <a:rPr lang="zh-CN" altLang="en-US"/>
              <a:t>默认配额下可以创建</a:t>
            </a:r>
            <a:r>
              <a:rPr lang="zh-CN" altLang="en-US">
                <a:solidFill>
                  <a:schemeClr val="accent2"/>
                </a:solidFill>
              </a:rPr>
              <a:t>两个</a:t>
            </a:r>
            <a:r>
              <a:rPr lang="zh-CN" altLang="en-US"/>
              <a:t>环境，各个环境相互隔离，每个环境都包含独立的数据库实例、存储空间、云函数配置等资源。</a:t>
            </a:r>
            <a:endParaRPr lang="en-US" altLang="zh-CN"/>
          </a:p>
          <a:p>
            <a:r>
              <a:rPr lang="zh-CN" altLang="en-US"/>
              <a:t>每个环境都有唯一的环境 </a:t>
            </a:r>
            <a:r>
              <a:rPr lang="en-US" altLang="zh-CN"/>
              <a:t>ID </a:t>
            </a:r>
            <a:r>
              <a:rPr lang="zh-CN" altLang="en-US"/>
              <a:t>标识，初始创建的环境自动成为默认环境。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898670-184F-4DAF-ADD4-DE2E2B3B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70" y="4246072"/>
            <a:ext cx="5334000" cy="1581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EB4D1A-8406-4455-A85D-BC77BC95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461" y="902368"/>
            <a:ext cx="542925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8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zh-CN" altLang="en-US"/>
              <a:t>体验小程序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开通环境后，在项目目录中的“</a:t>
            </a:r>
            <a:r>
              <a:rPr lang="en-US" altLang="zh-CN">
                <a:solidFill>
                  <a:srgbClr val="00B0F0"/>
                </a:solidFill>
              </a:rPr>
              <a:t>cloudfunctions</a:t>
            </a:r>
            <a:r>
              <a:rPr lang="zh-CN" altLang="en-US"/>
              <a:t>”文件夹上右击 </a:t>
            </a:r>
            <a:r>
              <a:rPr lang="en-US" altLang="zh-CN"/>
              <a:t>&gt; </a:t>
            </a:r>
            <a:r>
              <a:rPr lang="zh-CN" altLang="en-US"/>
              <a:t>更多设置 </a:t>
            </a:r>
            <a:r>
              <a:rPr lang="en-US" altLang="zh-CN"/>
              <a:t>&gt; </a:t>
            </a:r>
            <a:r>
              <a:rPr lang="zh-CN" altLang="en-US"/>
              <a:t>选择刚才建立的环境</a:t>
            </a:r>
            <a:endParaRPr lang="en-US" altLang="zh-CN"/>
          </a:p>
          <a:p>
            <a:r>
              <a:rPr lang="zh-CN" altLang="en-US"/>
              <a:t>之后就可以体验云开发的部分基础能力了。</a:t>
            </a:r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4D3BC5-AAFC-4EFD-B4A0-6DE58739E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9817"/>
            <a:ext cx="29908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4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4. </a:t>
            </a:r>
            <a:r>
              <a:rPr lang="zh-CN" altLang="en-US"/>
              <a:t>查看控制台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839393" cy="4961480"/>
          </a:xfrm>
        </p:spPr>
        <p:txBody>
          <a:bodyPr>
            <a:normAutofit/>
          </a:bodyPr>
          <a:lstStyle/>
          <a:p>
            <a:r>
              <a:rPr lang="zh-CN" altLang="en-US"/>
              <a:t>控制台具备以下能力：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运营分析</a:t>
            </a:r>
            <a:r>
              <a:rPr lang="zh-CN" altLang="en-US"/>
              <a:t>：查看云开发监控、配额使用量、用户访问情况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数据库</a:t>
            </a:r>
            <a:r>
              <a:rPr lang="zh-CN" altLang="en-US"/>
              <a:t>：管理数据库，可查看、增加、更新、查找、删除数据、管理索引、管理数据库访问权限等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存储管理</a:t>
            </a:r>
            <a:r>
              <a:rPr lang="zh-CN" altLang="en-US"/>
              <a:t>：查看和管理存储空间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00B0F0"/>
                </a:solidFill>
              </a:rPr>
              <a:t>云函数</a:t>
            </a:r>
            <a:r>
              <a:rPr lang="zh-CN" altLang="en-US"/>
              <a:t>：查看云函数列表、配置、日志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注：若要销毁环境，需要通过工单联系微信服务人员。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8A578D-1660-42BC-94DF-27E14E9A7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699" y="1215483"/>
            <a:ext cx="6405302" cy="56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895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云函数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r>
              <a:rPr lang="zh-CN" altLang="en-US"/>
              <a:t>云函数是一段运行在云端的代码，不需要搭建服务器，在开发工具内编写、一键上传部署即可运行后端代码。</a:t>
            </a:r>
          </a:p>
          <a:p>
            <a:r>
              <a:rPr lang="zh-CN" altLang="en-US"/>
              <a:t>小程序内提供了专门用于</a:t>
            </a:r>
            <a:r>
              <a:rPr lang="zh-CN" altLang="en-US">
                <a:hlinkClick r:id="rId2"/>
              </a:rPr>
              <a:t>云函数</a:t>
            </a:r>
            <a:r>
              <a:rPr lang="zh-CN" altLang="en-US"/>
              <a:t>调用的 </a:t>
            </a:r>
            <a:r>
              <a:rPr lang="en-US" altLang="zh-CN"/>
              <a:t>API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在页面的</a:t>
            </a:r>
            <a:r>
              <a:rPr lang="en-US" altLang="zh-CN"/>
              <a:t>js </a:t>
            </a:r>
            <a:r>
              <a:rPr lang="zh-CN" altLang="en-US"/>
              <a:t>文件里调用云函数的方法：</a:t>
            </a:r>
            <a:endParaRPr lang="en-US" altLang="zh-CN"/>
          </a:p>
          <a:p>
            <a:r>
              <a:rPr lang="en-US" altLang="zh-CN"/>
              <a:t>wx.cloud.</a:t>
            </a:r>
            <a:r>
              <a:rPr lang="en-US" altLang="zh-CN">
                <a:solidFill>
                  <a:srgbClr val="00B0F0"/>
                </a:solidFill>
              </a:rPr>
              <a:t>callFunction</a:t>
            </a:r>
            <a:r>
              <a:rPr lang="en-US" altLang="zh-CN"/>
              <a:t>({</a:t>
            </a:r>
          </a:p>
          <a:p>
            <a:r>
              <a:rPr lang="en-US" altLang="zh-CN"/>
              <a:t>	name:</a:t>
            </a:r>
            <a:r>
              <a:rPr lang="zh-CN" altLang="en-US"/>
              <a:t>云函数名</a:t>
            </a:r>
            <a:r>
              <a:rPr lang="en-US" altLang="zh-CN"/>
              <a:t>,</a:t>
            </a:r>
          </a:p>
          <a:p>
            <a:r>
              <a:rPr lang="en-US" altLang="zh-CN"/>
              <a:t>	data:{</a:t>
            </a:r>
            <a:r>
              <a:rPr lang="zh-CN" altLang="en-US"/>
              <a:t>传给云函数的参数</a:t>
            </a:r>
            <a:r>
              <a:rPr lang="en-US" altLang="zh-CN"/>
              <a:t>},</a:t>
            </a:r>
          </a:p>
          <a:p>
            <a:r>
              <a:rPr lang="en-US" altLang="zh-CN"/>
              <a:t>	success:</a:t>
            </a:r>
            <a:r>
              <a:rPr lang="zh-CN" altLang="en-US"/>
              <a:t>成功回调</a:t>
            </a:r>
            <a:endParaRPr lang="en-US" altLang="zh-CN"/>
          </a:p>
          <a:p>
            <a:r>
              <a:rPr lang="en-US" altLang="zh-CN"/>
              <a:t>})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6DD48E-87EF-489D-BCE7-11FFBEFF6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9564"/>
            <a:ext cx="2933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5347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21282</TotalTime>
  <Words>1427</Words>
  <Application>Microsoft Office PowerPoint</Application>
  <PresentationFormat>宽屏</PresentationFormat>
  <Paragraphs>132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Microsoft YaHei</vt:lpstr>
      <vt:lpstr>Microsoft YaHei</vt:lpstr>
      <vt:lpstr>Arial</vt:lpstr>
      <vt:lpstr>Consolas</vt:lpstr>
      <vt:lpstr>主题1</vt:lpstr>
      <vt:lpstr>微信小程序云开发</vt:lpstr>
      <vt:lpstr>课堂目标</vt:lpstr>
      <vt:lpstr>知识点</vt:lpstr>
      <vt:lpstr>什么是云开发</vt:lpstr>
      <vt:lpstr>1.新建云开发模板</vt:lpstr>
      <vt:lpstr>2.开通云服务</vt:lpstr>
      <vt:lpstr>3. 体验小程序</vt:lpstr>
      <vt:lpstr>4. 查看控制台</vt:lpstr>
      <vt:lpstr>云函数</vt:lpstr>
      <vt:lpstr>云调用</vt:lpstr>
      <vt:lpstr>云存储</vt:lpstr>
      <vt:lpstr>数据库</vt:lpstr>
      <vt:lpstr>数据库</vt:lpstr>
      <vt:lpstr>数据的增删改查 </vt:lpstr>
      <vt:lpstr>资源环境</vt:lpstr>
      <vt:lpstr>配额</vt:lpstr>
      <vt:lpstr>《猜猜谁准》多人游戏案例</vt:lpstr>
      <vt:lpstr>webSocket 通信原理</vt:lpstr>
      <vt:lpstr>webSocket 多人通信的核心逻辑</vt:lpstr>
      <vt:lpstr> 总结</vt:lpstr>
      <vt:lpstr> 用微信小程序自拍的案例。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649</cp:revision>
  <dcterms:created xsi:type="dcterms:W3CDTF">2019-05-19T07:46:27Z</dcterms:created>
  <dcterms:modified xsi:type="dcterms:W3CDTF">2021-01-15T14:50:57Z</dcterms:modified>
</cp:coreProperties>
</file>