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81" r:id="rId5"/>
    <p:sldId id="272" r:id="rId6"/>
    <p:sldId id="273" r:id="rId7"/>
    <p:sldId id="283" r:id="rId8"/>
    <p:sldId id="274" r:id="rId9"/>
    <p:sldId id="284" r:id="rId10"/>
    <p:sldId id="275" r:id="rId11"/>
    <p:sldId id="285" r:id="rId12"/>
    <p:sldId id="276" r:id="rId13"/>
    <p:sldId id="277" r:id="rId14"/>
    <p:sldId id="279" r:id="rId15"/>
    <p:sldId id="287" r:id="rId16"/>
    <p:sldId id="290" r:id="rId17"/>
    <p:sldId id="293" r:id="rId18"/>
    <p:sldId id="292" r:id="rId19"/>
    <p:sldId id="29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  <p14:sldId id="281"/>
          </p14:sldIdLst>
        </p14:section>
        <p14:section name="01-折线图 line" id="{4C832947-2092-B242-8FF3-4D96B6007803}">
          <p14:sldIdLst>
            <p14:sldId id="272"/>
          </p14:sldIdLst>
        </p14:section>
        <p14:section name="02-饼图 pie" id="{F9A33404-FE25-4166-839D-4555A6A41632}">
          <p14:sldIdLst>
            <p14:sldId id="273"/>
            <p14:sldId id="283"/>
          </p14:sldIdLst>
        </p14:section>
        <p14:section name="03-散点图 scatter" id="{D67B6D8B-F816-411F-AFD9-E57CB8852184}">
          <p14:sldIdLst>
            <p14:sldId id="274"/>
            <p14:sldId id="284"/>
          </p14:sldIdLst>
        </p14:section>
        <p14:section name="04-K线 candlestick" id="{E064C0D5-640C-4EF7-99BA-A55596A8BE41}">
          <p14:sldIdLst>
            <p14:sldId id="275"/>
            <p14:sldId id="285"/>
          </p14:sldIdLst>
        </p14:section>
        <p14:section name="05-雷达 radar" id="{79E0BDF2-7306-4B20-ADCD-C38856F16A8C}">
          <p14:sldIdLst>
            <p14:sldId id="276"/>
          </p14:sldIdLst>
        </p14:section>
        <p14:section name="06-仪表盘 gauge" id="{94647107-0CC7-4D10-924B-91260E4428DC}">
          <p14:sldIdLst>
            <p14:sldId id="277"/>
          </p14:sldIdLst>
        </p14:section>
        <p14:section name="07-地图 map" id="{00FF03D7-75FE-4390-B01E-25E115386EDE}">
          <p14:sldIdLst>
            <p14:sldId id="279"/>
            <p14:sldId id="287"/>
            <p14:sldId id="290"/>
          </p14:sldIdLst>
        </p14:section>
        <p14:section name="案例" id="{0B044AD7-AB49-4BDB-B7AF-CEE7CD14A687}">
          <p14:sldIdLst>
            <p14:sldId id="293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AD2846E0-F37A-4D42-B646-5A3E95FE3F21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7" autoAdjust="0"/>
    <p:restoredTop sz="96764" autoAdjust="0"/>
  </p:normalViewPr>
  <p:slideViewPr>
    <p:cSldViewPr snapToGrid="0">
      <p:cViewPr varScale="1">
        <p:scale>
          <a:sx n="105" d="100"/>
          <a:sy n="105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76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58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45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8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23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2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07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6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4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v.aliyun.com/tools/atlas/#&amp;lat=33.521903996156105&amp;lng=104.29849999999999&amp;zoom=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scatt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echartsjs.com/zh/option.html#series-lin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.baidu.com/chartusage/lin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 </a:t>
            </a:r>
            <a:r>
              <a:rPr lang="zh-CN" altLang="en-US"/>
              <a:t>常用图表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K </a:t>
            </a:r>
            <a:r>
              <a:rPr lang="zh-CN" altLang="en-US"/>
              <a:t>线通常用于表示股票走势。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3C97463-C8C2-4BAF-9C12-780ADC63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258"/>
            <a:ext cx="5685263" cy="414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69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K </a:t>
            </a:r>
            <a:r>
              <a:rPr lang="zh-CN" altLang="en-US"/>
              <a:t>线图用法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4D15AF-EDA3-4BB5-9856-DDE62DB2F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9" y="3667511"/>
            <a:ext cx="5631668" cy="2987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429C4E-B329-4F56-ADCF-D0A9CD71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69" y="902368"/>
            <a:ext cx="7629525" cy="261937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0995CA-A168-4C20-BCCF-96B2C2B951E2}"/>
              </a:ext>
            </a:extLst>
          </p:cNvPr>
          <p:cNvCxnSpPr>
            <a:cxnSpLocks/>
          </p:cNvCxnSpPr>
          <p:nvPr/>
        </p:nvCxnSpPr>
        <p:spPr>
          <a:xfrm flipH="1">
            <a:off x="1650380" y="2865863"/>
            <a:ext cx="446050" cy="270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F37165-96BA-49FB-AD27-A141C6A9AFBE}"/>
              </a:ext>
            </a:extLst>
          </p:cNvPr>
          <p:cNvCxnSpPr>
            <a:cxnSpLocks/>
          </p:cNvCxnSpPr>
          <p:nvPr/>
        </p:nvCxnSpPr>
        <p:spPr>
          <a:xfrm flipH="1">
            <a:off x="1650380" y="2854712"/>
            <a:ext cx="847493" cy="2274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F767B9-D6E2-48E3-9523-83746E967540}"/>
              </a:ext>
            </a:extLst>
          </p:cNvPr>
          <p:cNvCxnSpPr/>
          <p:nvPr/>
        </p:nvCxnSpPr>
        <p:spPr>
          <a:xfrm flipH="1">
            <a:off x="1650380" y="2865863"/>
            <a:ext cx="1204332" cy="314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D83366-26EB-4B17-AB6B-FC032B108024}"/>
              </a:ext>
            </a:extLst>
          </p:cNvPr>
          <p:cNvCxnSpPr/>
          <p:nvPr/>
        </p:nvCxnSpPr>
        <p:spPr>
          <a:xfrm flipH="1">
            <a:off x="1650380" y="2854712"/>
            <a:ext cx="1628079" cy="2029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F6348FE-C7D9-40CA-9F0A-AE02DA1E3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320" y="3550718"/>
            <a:ext cx="3149407" cy="310409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3BDDC0D-29A6-4BD6-8B53-99D50B1011EE}"/>
              </a:ext>
            </a:extLst>
          </p:cNvPr>
          <p:cNvCxnSpPr/>
          <p:nvPr/>
        </p:nvCxnSpPr>
        <p:spPr>
          <a:xfrm flipH="1">
            <a:off x="3045481" y="2854712"/>
            <a:ext cx="695246" cy="177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50A3B7B-FE28-4F0C-A422-35904CD386C0}"/>
              </a:ext>
            </a:extLst>
          </p:cNvPr>
          <p:cNvCxnSpPr/>
          <p:nvPr/>
        </p:nvCxnSpPr>
        <p:spPr>
          <a:xfrm flipH="1">
            <a:off x="3166393" y="2854712"/>
            <a:ext cx="952186" cy="202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9FD417D-57B9-48C9-899C-CFE3C72EC1A5}"/>
              </a:ext>
            </a:extLst>
          </p:cNvPr>
          <p:cNvCxnSpPr/>
          <p:nvPr/>
        </p:nvCxnSpPr>
        <p:spPr>
          <a:xfrm flipH="1">
            <a:off x="3136165" y="2865863"/>
            <a:ext cx="1390493" cy="226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FEC9F7C-1CA5-4439-98D5-CAD93EC220C7}"/>
              </a:ext>
            </a:extLst>
          </p:cNvPr>
          <p:cNvCxnSpPr/>
          <p:nvPr/>
        </p:nvCxnSpPr>
        <p:spPr>
          <a:xfrm flipH="1">
            <a:off x="2932126" y="2854712"/>
            <a:ext cx="1942155" cy="1142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8507D2B-009D-4A67-BCE5-C0232C8EAB79}"/>
              </a:ext>
            </a:extLst>
          </p:cNvPr>
          <p:cNvSpPr/>
          <p:nvPr/>
        </p:nvSpPr>
        <p:spPr>
          <a:xfrm>
            <a:off x="8335953" y="2625253"/>
            <a:ext cx="248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// [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开盘，收盘，最低，最高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8514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雷达图用法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雷达图的每个变量都有一个从中心向外发射的轴线，所有的轴之间的夹角相等，同时每个轴有相同的刻度。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雷达图表适合</a:t>
            </a:r>
            <a:r>
              <a:rPr lang="zh-CN" altLang="en-US">
                <a:solidFill>
                  <a:srgbClr val="00A5E3"/>
                </a:solidFill>
              </a:rPr>
              <a:t>对比变量</a:t>
            </a:r>
            <a:r>
              <a:rPr lang="zh-CN" altLang="en-US" dirty="0">
                <a:solidFill>
                  <a:srgbClr val="00A5E3"/>
                </a:solidFill>
              </a:rPr>
              <a:t>在数据</a:t>
            </a:r>
            <a:r>
              <a:rPr lang="zh-CN" altLang="en-US">
                <a:solidFill>
                  <a:srgbClr val="00A5E3"/>
                </a:solidFill>
              </a:rPr>
              <a:t>集内的高低</a:t>
            </a:r>
            <a:r>
              <a:rPr lang="zh-CN" altLang="en-US"/>
              <a:t>，比如产品性能、排名、评估等。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C173F-05DA-457A-B449-22A691F0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8216"/>
            <a:ext cx="4248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仪表盘的用法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仪表盘适合表示量的变化，如速度、体积、温度、进度、完成率、满意度等。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3353B1-64D4-4EFD-B909-F491FA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96" y="2480089"/>
            <a:ext cx="3055885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地图 </a:t>
            </a:r>
            <a:r>
              <a:rPr lang="en-US" altLang="zh-CN"/>
              <a:t>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B839C-046C-40CE-82F4-B7772E6F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862254"/>
            <a:ext cx="7461152" cy="463062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DF3A1-E496-4386-9DBF-064BCB20B40B}"/>
              </a:ext>
            </a:extLst>
          </p:cNvPr>
          <p:cNvSpPr/>
          <p:nvPr/>
        </p:nvSpPr>
        <p:spPr>
          <a:xfrm>
            <a:off x="838199" y="115169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-apple-system"/>
              </a:rPr>
              <a:t>地图主要用于地理区域数据的可视化。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地图的绘制步骤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hlinkClick r:id="rId3"/>
              </a:rPr>
              <a:t>下载地图文件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注册地图：</a:t>
            </a:r>
            <a:r>
              <a:rPr lang="en-US" altLang="zh-CN"/>
              <a:t>echarts.</a:t>
            </a:r>
            <a:r>
              <a:rPr lang="en-US" altLang="zh-CN">
                <a:solidFill>
                  <a:srgbClr val="00A5E3"/>
                </a:solidFill>
              </a:rPr>
              <a:t>registerMap</a:t>
            </a:r>
            <a:r>
              <a:rPr lang="en-US" altLang="zh-CN"/>
              <a:t>('china', data);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配置地图：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series: [{</a:t>
            </a:r>
          </a:p>
          <a:p>
            <a:pPr marL="0" indent="0">
              <a:buNone/>
            </a:pPr>
            <a:r>
              <a:rPr lang="en-US" altLang="zh-CN"/>
              <a:t>		type: </a:t>
            </a:r>
            <a:r>
              <a:rPr lang="en-US" altLang="zh-CN">
                <a:solidFill>
                  <a:srgbClr val="00A5E3"/>
                </a:solidFill>
              </a:rPr>
              <a:t>'map</a:t>
            </a:r>
            <a:r>
              <a:rPr lang="en-US" altLang="zh-CN"/>
              <a:t>’,</a:t>
            </a:r>
          </a:p>
          <a:p>
            <a:pPr marL="0" indent="0">
              <a:buNone/>
            </a:pPr>
            <a:r>
              <a:rPr lang="en-US" altLang="zh-CN"/>
              <a:t>		</a:t>
            </a:r>
            <a:r>
              <a:rPr lang="en-US" altLang="zh-CN">
                <a:solidFill>
                  <a:schemeClr val="accent2"/>
                </a:solidFill>
              </a:rPr>
              <a:t>map</a:t>
            </a:r>
            <a:r>
              <a:rPr lang="en-US" altLang="zh-CN"/>
              <a:t>: 'china’</a:t>
            </a:r>
          </a:p>
          <a:p>
            <a:pPr marL="0" indent="0">
              <a:buNone/>
            </a:pPr>
            <a:r>
              <a:rPr lang="en-US" altLang="zh-CN"/>
              <a:t>	}]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地理坐标系组件 </a:t>
            </a:r>
            <a:r>
              <a:rPr lang="en-US" altLang="zh-CN"/>
              <a:t>geo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是地理坐标系组件，它也可以画地图。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geo </a:t>
            </a:r>
            <a:r>
              <a:rPr lang="zh-CN" altLang="en-US"/>
              <a:t>和</a:t>
            </a:r>
            <a:r>
              <a:rPr lang="en-US" altLang="zh-CN"/>
              <a:t>map </a:t>
            </a:r>
            <a:r>
              <a:rPr lang="zh-CN" altLang="en-US"/>
              <a:t>的区别在于，</a:t>
            </a:r>
            <a:r>
              <a:rPr lang="en-US" altLang="zh-CN"/>
              <a:t>geo</a:t>
            </a:r>
            <a:r>
              <a:rPr lang="zh-CN" altLang="en-US"/>
              <a:t>支持</a:t>
            </a:r>
            <a:r>
              <a:rPr lang="zh-CN" altLang="en-US" dirty="0"/>
              <a:t>在地理坐标系上绘制</a:t>
            </a:r>
            <a:r>
              <a:rPr lang="zh-CN" altLang="en-US" dirty="0">
                <a:hlinkClick r:id="rId3"/>
              </a:rPr>
              <a:t>散点图</a:t>
            </a:r>
            <a:r>
              <a:rPr lang="zh-CN" altLang="en-US" dirty="0"/>
              <a:t>，</a:t>
            </a:r>
            <a:r>
              <a:rPr lang="zh-CN" altLang="en-US">
                <a:hlinkClick r:id="rId4"/>
              </a:rPr>
              <a:t>线集</a:t>
            </a:r>
            <a:r>
              <a:rPr lang="zh-CN" altLang="en-US"/>
              <a:t>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CA508E-8179-4AFC-8C32-6FC82667A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88110"/>
            <a:ext cx="5048892" cy="365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疫情折线图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DE71A8-65B5-4036-B702-CFA884170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942"/>
            <a:ext cx="5257800" cy="375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348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我们之前所说的图表是经常用到的。</a:t>
            </a:r>
            <a:r>
              <a:rPr lang="en-US" altLang="zh-CN"/>
              <a:t>echarts </a:t>
            </a:r>
            <a:r>
              <a:rPr lang="zh-CN" altLang="en-US"/>
              <a:t>还有许多，比如关系图、河流图、象形图</a:t>
            </a:r>
            <a:r>
              <a:rPr lang="en-US" altLang="zh-CN"/>
              <a:t>……</a:t>
            </a:r>
          </a:p>
          <a:p>
            <a:pPr marL="0" indent="0">
              <a:buNone/>
            </a:pPr>
            <a:r>
              <a:rPr lang="zh-CN" altLang="en-US"/>
              <a:t>因为课时原因，我无法一一演示。</a:t>
            </a:r>
            <a:r>
              <a:rPr lang="en-US" altLang="zh-CN"/>
              <a:t>echarts </a:t>
            </a:r>
            <a:r>
              <a:rPr lang="zh-CN" altLang="en-US"/>
              <a:t>的绘图原理都是相通的，理解了常用的图表，也就会明白</a:t>
            </a:r>
            <a:r>
              <a:rPr lang="en-US" altLang="zh-CN"/>
              <a:t>echarts </a:t>
            </a:r>
            <a:r>
              <a:rPr lang="zh-CN" altLang="en-US"/>
              <a:t>的绘图的基本原理，再学习其它的图表也就简单了。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树图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根据官方案例，自己学习、绘制一个树图。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树图的标题叫“</a:t>
            </a:r>
            <a:r>
              <a:rPr lang="zh-CN" altLang="en-US">
                <a:solidFill>
                  <a:srgbClr val="00A5E3"/>
                </a:solidFill>
              </a:rPr>
              <a:t>树图</a:t>
            </a:r>
            <a:r>
              <a:rPr lang="zh-CN" altLang="en-US"/>
              <a:t>”。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标题颜色为深红色</a:t>
            </a:r>
            <a:r>
              <a:rPr lang="en-US" altLang="zh-CN">
                <a:solidFill>
                  <a:srgbClr val="00A5E3"/>
                </a:solidFill>
              </a:rPr>
              <a:t>maroon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9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熟悉</a:t>
            </a:r>
            <a:r>
              <a:rPr lang="en-US" altLang="zh-CN">
                <a:solidFill>
                  <a:schemeClr val="tx1"/>
                </a:solidFill>
              </a:rPr>
              <a:t>echats </a:t>
            </a:r>
            <a:r>
              <a:rPr lang="zh-CN" altLang="en-US">
                <a:solidFill>
                  <a:schemeClr val="tx1"/>
                </a:solidFill>
              </a:rPr>
              <a:t>常用图表基本功能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可以灵活熟练的绘制常用图表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折线图 </a:t>
            </a:r>
            <a:r>
              <a:rPr lang="en-US" altLang="zh-CN">
                <a:solidFill>
                  <a:schemeClr val="tx1"/>
                </a:solidFill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饼图 </a:t>
            </a:r>
            <a:r>
              <a:rPr lang="en-US" altLang="zh-CN">
                <a:solidFill>
                  <a:schemeClr val="tx1"/>
                </a:solidFill>
              </a:rPr>
              <a:t>pie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散点图 </a:t>
            </a:r>
            <a:r>
              <a:rPr lang="en-US" altLang="zh-CN">
                <a:solidFill>
                  <a:schemeClr val="tx1"/>
                </a:solidFill>
              </a:rPr>
              <a:t>scatter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K </a:t>
            </a:r>
            <a:r>
              <a:rPr lang="zh-CN" altLang="en-US">
                <a:solidFill>
                  <a:schemeClr val="tx1"/>
                </a:solidFill>
              </a:rPr>
              <a:t>线 </a:t>
            </a:r>
            <a:r>
              <a:rPr lang="en-US" altLang="zh-CN">
                <a:solidFill>
                  <a:schemeClr val="tx1"/>
                </a:solidFill>
              </a:rPr>
              <a:t>candlestick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雷达 </a:t>
            </a:r>
            <a:r>
              <a:rPr lang="en-US" altLang="zh-CN">
                <a:solidFill>
                  <a:schemeClr val="tx1"/>
                </a:solidFill>
              </a:rPr>
              <a:t>radar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仪表盘 </a:t>
            </a:r>
            <a:r>
              <a:rPr lang="en-US" altLang="zh-CN">
                <a:solidFill>
                  <a:schemeClr val="tx1"/>
                </a:solidFill>
              </a:rPr>
              <a:t>gauge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地图 </a:t>
            </a:r>
            <a:r>
              <a:rPr lang="en-US" altLang="zh-CN">
                <a:solidFill>
                  <a:schemeClr val="tx1"/>
                </a:solidFill>
              </a:rPr>
              <a:t>map</a:t>
            </a: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在学习图表的绘制方法前，我最好先理解一下图表的功能和规范。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  <a:hlinkClick r:id="rId3"/>
              </a:rPr>
              <a:t>ECharts </a:t>
            </a:r>
            <a:r>
              <a:rPr lang="zh-CN" altLang="en-US">
                <a:solidFill>
                  <a:schemeClr val="tx1"/>
                </a:solidFill>
                <a:hlinkClick r:id="rId3"/>
              </a:rPr>
              <a:t>数据可视化实验室</a:t>
            </a:r>
            <a:r>
              <a:rPr lang="zh-CN" altLang="en-US">
                <a:solidFill>
                  <a:schemeClr val="tx1"/>
                </a:solidFill>
              </a:rPr>
              <a:t>里就有相关的规范。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9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折线图用法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折线图主要用来展示</a:t>
            </a:r>
            <a:r>
              <a:rPr lang="zh-CN" altLang="en-US" dirty="0">
                <a:solidFill>
                  <a:srgbClr val="00A5E3"/>
                </a:solidFill>
              </a:rPr>
              <a:t>数据相随着时间</a:t>
            </a:r>
            <a:r>
              <a:rPr lang="zh-CN" altLang="en-US">
                <a:solidFill>
                  <a:srgbClr val="00A5E3"/>
                </a:solidFill>
              </a:rPr>
              <a:t>推移的变化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折线图</a:t>
            </a:r>
            <a:r>
              <a:rPr lang="zh-CN" altLang="en-US" dirty="0"/>
              <a:t>非常适合用于展示一个连续的二维数据，如某网站访问人数或商品销量价格的波动。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259011-B8FF-43A0-8E89-25673001E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3288"/>
            <a:ext cx="5867908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饼图主要用于展现</a:t>
            </a:r>
            <a:r>
              <a:rPr lang="zh-CN" altLang="en-US">
                <a:solidFill>
                  <a:srgbClr val="00A5E3"/>
                </a:solidFill>
              </a:rPr>
              <a:t>不同类别数值</a:t>
            </a:r>
            <a:r>
              <a:rPr lang="zh-CN" altLang="en-US"/>
              <a:t>相对于</a:t>
            </a:r>
            <a:r>
              <a:rPr lang="zh-CN" altLang="en-US">
                <a:solidFill>
                  <a:srgbClr val="00A5E3"/>
                </a:solidFill>
              </a:rPr>
              <a:t>总数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占比</a:t>
            </a:r>
            <a:r>
              <a:rPr lang="zh-CN" altLang="en-US"/>
              <a:t>情况。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图中扇形的弧长表示该类别的占比大小，所有扇形的弧长的总和为</a:t>
            </a:r>
            <a:r>
              <a:rPr lang="en-US" altLang="zh-CN"/>
              <a:t>100%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5072B-2398-434C-B021-7D67B430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0426"/>
            <a:ext cx="3513124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饼图用法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当</a:t>
            </a:r>
            <a:r>
              <a:rPr lang="zh-CN" altLang="en-US" dirty="0"/>
              <a:t>各类别数据占比较</a:t>
            </a:r>
            <a:r>
              <a:rPr lang="zh-CN" altLang="en-US"/>
              <a:t>接近时，建议</a:t>
            </a:r>
            <a:r>
              <a:rPr lang="zh-CN" altLang="en-US" dirty="0"/>
              <a:t>选用柱状图或南丁格尔玫瑰图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76B8F-A6F7-4F03-B226-50E57F14E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9" y="2020469"/>
            <a:ext cx="3528366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4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散点图用法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</a:t>
            </a:r>
            <a:r>
              <a:rPr lang="zh-CN" altLang="en-US" dirty="0"/>
              <a:t>通常用来识别</a:t>
            </a:r>
            <a:r>
              <a:rPr lang="zh-CN" altLang="en-US" dirty="0">
                <a:solidFill>
                  <a:srgbClr val="ED7D31"/>
                </a:solidFill>
              </a:rPr>
              <a:t>两个变量之间的相关性</a:t>
            </a:r>
            <a:r>
              <a:rPr lang="zh-CN" altLang="en-US" dirty="0"/>
              <a:t>或用来观察他们的关系，从而发现某种趋势，对于查找异常值或理解数据分布也很</a:t>
            </a:r>
            <a:r>
              <a:rPr lang="zh-CN" altLang="en-US"/>
              <a:t>有效。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如下</a:t>
            </a:r>
            <a:r>
              <a:rPr lang="zh-CN" altLang="en-US" dirty="0"/>
              <a:t>图某个班级学生</a:t>
            </a:r>
            <a:r>
              <a:rPr lang="zh-CN" altLang="en-US" dirty="0">
                <a:solidFill>
                  <a:srgbClr val="00A5E3"/>
                </a:solidFill>
              </a:rPr>
              <a:t>身高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A5E3"/>
                </a:solidFill>
              </a:rPr>
              <a:t>体重</a:t>
            </a:r>
            <a:r>
              <a:rPr lang="zh-CN" altLang="en-US" dirty="0"/>
              <a:t>的分布</a:t>
            </a:r>
            <a:r>
              <a:rPr lang="zh-CN" altLang="en-US"/>
              <a:t>状况。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AB9B4-2DCF-4E71-8735-85170E03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0261"/>
            <a:ext cx="76009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气泡图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散点图可以将一个对象的两个变量映射到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位置上。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如果此对象还有一个变量，那就可以映射到散点的大小上，这就变成了气泡图。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D795D-24C4-4EF8-BDF7-CF0BE7E4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0758"/>
            <a:ext cx="567739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08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13549</TotalTime>
  <Words>575</Words>
  <Application>Microsoft Office PowerPoint</Application>
  <PresentationFormat>宽屏</PresentationFormat>
  <Paragraphs>81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-apple-system</vt:lpstr>
      <vt:lpstr>等线</vt:lpstr>
      <vt:lpstr>微软雅黑</vt:lpstr>
      <vt:lpstr>微软雅黑</vt:lpstr>
      <vt:lpstr>Arial</vt:lpstr>
      <vt:lpstr>主题1</vt:lpstr>
      <vt:lpstr>echarts 常用图表</vt:lpstr>
      <vt:lpstr>课堂目标</vt:lpstr>
      <vt:lpstr>知识点综述</vt:lpstr>
      <vt:lpstr>前言</vt:lpstr>
      <vt:lpstr>折线图用法</vt:lpstr>
      <vt:lpstr>饼图用法</vt:lpstr>
      <vt:lpstr>饼图用法</vt:lpstr>
      <vt:lpstr>散点图用法</vt:lpstr>
      <vt:lpstr>气泡图</vt:lpstr>
      <vt:lpstr>K 线图用法</vt:lpstr>
      <vt:lpstr>K 线图用法</vt:lpstr>
      <vt:lpstr>雷达图用法</vt:lpstr>
      <vt:lpstr>仪表盘的用法</vt:lpstr>
      <vt:lpstr>地图 map</vt:lpstr>
      <vt:lpstr>地图的绘制步骤</vt:lpstr>
      <vt:lpstr>扩展-地理坐标系组件 geo</vt:lpstr>
      <vt:lpstr>疫情折线图</vt:lpstr>
      <vt:lpstr>总结</vt:lpstr>
      <vt:lpstr>树图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459</cp:revision>
  <dcterms:created xsi:type="dcterms:W3CDTF">2019-05-19T07:46:27Z</dcterms:created>
  <dcterms:modified xsi:type="dcterms:W3CDTF">2021-01-06T14:33:41Z</dcterms:modified>
</cp:coreProperties>
</file>