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391" r:id="rId5"/>
    <p:sldId id="392" r:id="rId6"/>
    <p:sldId id="393" r:id="rId7"/>
    <p:sldId id="394" r:id="rId8"/>
    <p:sldId id="272" r:id="rId9"/>
    <p:sldId id="280" r:id="rId10"/>
    <p:sldId id="390" r:id="rId11"/>
    <p:sldId id="378" r:id="rId12"/>
    <p:sldId id="297" r:id="rId13"/>
    <p:sldId id="39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svg绘图方式" id="{D85A5B3F-4F63-4F6E-A257-DFF974EE5A94}">
          <p14:sldIdLst>
            <p14:sldId id="391"/>
            <p14:sldId id="392"/>
          </p14:sldIdLst>
        </p14:section>
        <p14:section name="02-svg图形" id="{50DBC96F-F9E4-4AEB-BD08-ED69C906F59A}">
          <p14:sldIdLst>
            <p14:sldId id="393"/>
            <p14:sldId id="394"/>
          </p14:sldIdLst>
        </p14:section>
        <p14:section name="03-svg样式" id="{7620EA0B-7DC6-47FA-96F0-11FE1746529D}">
          <p14:sldIdLst>
            <p14:sldId id="272"/>
            <p14:sldId id="280"/>
          </p14:sldIdLst>
        </p14:section>
        <p14:section name="案例" id="{0C8908E7-528C-456B-8517-D7B9270324E8}">
          <p14:sldIdLst>
            <p14:sldId id="390"/>
          </p14:sldIdLst>
        </p14:section>
        <p14:section name="总结" id="{B594E76A-3042-491D-BD2D-54AACF10867C}">
          <p14:sldIdLst>
            <p14:sldId id="378"/>
          </p14:sldIdLst>
        </p14:section>
        <p14:section name="作业" id="{4D180B3A-5AA1-48D4-826A-8DE310722E17}">
          <p14:sldIdLst>
            <p14:sldId id="297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  <a:srgbClr val="00A5E3"/>
    <a:srgbClr val="ED7D31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3" autoAdjust="0"/>
    <p:restoredTop sz="96764" autoAdjust="0"/>
  </p:normalViewPr>
  <p:slideViewPr>
    <p:cSldViewPr snapToGrid="0">
      <p:cViewPr varScale="1">
        <p:scale>
          <a:sx n="109" d="100"/>
          <a:sy n="109" d="100"/>
        </p:scale>
        <p:origin x="12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09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82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41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2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53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2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d3</a:t>
            </a:r>
            <a:r>
              <a:rPr lang="zh-CN" altLang="en-US"/>
              <a:t>操作</a:t>
            </a:r>
            <a:r>
              <a:rPr lang="en-US" altLang="zh-CN"/>
              <a:t>svg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机器人</a:t>
            </a:r>
            <a:r>
              <a:rPr lang="en-US" altLang="zh-CN"/>
              <a:t>-</a:t>
            </a:r>
            <a:r>
              <a:rPr lang="zh-CN" altLang="en-US"/>
              <a:t>用</a:t>
            </a:r>
            <a:r>
              <a:rPr lang="en-US" altLang="zh-CN"/>
              <a:t>d3</a:t>
            </a:r>
            <a:r>
              <a:rPr lang="zh-CN" altLang="en-US"/>
              <a:t>操作</a:t>
            </a:r>
            <a:r>
              <a:rPr lang="en-US" altLang="zh-CN"/>
              <a:t>svg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E324888-B4F4-4EA8-87F0-DE18DDC7E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0588" y="1216025"/>
            <a:ext cx="4990823" cy="4960938"/>
          </a:xfrm>
        </p:spPr>
      </p:pic>
    </p:spTree>
    <p:extLst>
      <p:ext uri="{BB962C8B-B14F-4D97-AF65-F5344CB8AC3E}">
        <p14:creationId xmlns:p14="http://schemas.microsoft.com/office/powerpoint/2010/main" val="303408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总结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咱们这一章主要说了</a:t>
            </a:r>
            <a:r>
              <a:rPr lang="en-US" altLang="zh-CN"/>
              <a:t>svg</a:t>
            </a:r>
            <a:r>
              <a:rPr lang="zh-CN" altLang="en-US"/>
              <a:t>基本用法，以及</a:t>
            </a:r>
            <a:r>
              <a:rPr lang="en-US" altLang="zh-CN"/>
              <a:t>d3 </a:t>
            </a:r>
            <a:r>
              <a:rPr lang="zh-CN" altLang="en-US"/>
              <a:t>对</a:t>
            </a:r>
            <a:r>
              <a:rPr lang="en-US" altLang="zh-CN"/>
              <a:t>svg</a:t>
            </a:r>
            <a:r>
              <a:rPr lang="zh-CN" altLang="en-US"/>
              <a:t>的操作。下一章，我们会基于</a:t>
            </a:r>
            <a:r>
              <a:rPr lang="en-US" altLang="zh-CN"/>
              <a:t>svg</a:t>
            </a:r>
            <a:r>
              <a:rPr lang="zh-CN" altLang="en-US"/>
              <a:t>，用</a:t>
            </a:r>
            <a:r>
              <a:rPr lang="en-US" altLang="zh-CN"/>
              <a:t>d3</a:t>
            </a:r>
            <a:r>
              <a:rPr lang="zh-CN" altLang="en-US"/>
              <a:t>绘制柱状图。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0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d3</a:t>
            </a:r>
            <a:r>
              <a:rPr lang="zh-CN" altLang="en-US"/>
              <a:t>修改机器人案例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914938" cy="4961480"/>
          </a:xfrm>
        </p:spPr>
        <p:txBody>
          <a:bodyPr/>
          <a:lstStyle/>
          <a:p>
            <a:r>
              <a:rPr lang="zh-CN" altLang="en-US">
                <a:solidFill>
                  <a:srgbClr val="494949"/>
                </a:solidFill>
              </a:rPr>
              <a:t>将机器人的天线变成虚线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机器人的眼睛变色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机器人的嘴巴变成弧线</a:t>
            </a:r>
            <a:endParaRPr lang="en-US" altLang="zh-CN">
              <a:solidFill>
                <a:srgbClr val="494949"/>
              </a:solidFill>
            </a:endParaRPr>
          </a:p>
          <a:p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效果截图</a:t>
            </a:r>
            <a:r>
              <a:rPr lang="en-US" altLang="zh-CN">
                <a:solidFill>
                  <a:srgbClr val="494949"/>
                </a:solidFill>
              </a:rPr>
              <a:t>.jpg</a:t>
            </a: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代码截图</a:t>
            </a:r>
            <a:r>
              <a:rPr lang="en-US" altLang="zh-CN">
                <a:solidFill>
                  <a:srgbClr val="494949"/>
                </a:solidFill>
              </a:rPr>
              <a:t>.jpg</a:t>
            </a: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代码压缩包</a:t>
            </a:r>
            <a:endParaRPr lang="en-US" altLang="zh-CN">
              <a:solidFill>
                <a:srgbClr val="494949"/>
              </a:solidFill>
            </a:endParaRPr>
          </a:p>
          <a:p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57EF1-041A-4413-947E-4CEBB72C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06" y="1215483"/>
            <a:ext cx="48006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599AA-603F-408C-B8CD-43CC5FB3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8EF25-68F5-4BF8-A3DE-9EF4517EC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正弦</a:t>
            </a:r>
          </a:p>
        </p:txBody>
      </p:sp>
    </p:spTree>
    <p:extLst>
      <p:ext uri="{BB962C8B-B14F-4D97-AF65-F5344CB8AC3E}">
        <p14:creationId xmlns:p14="http://schemas.microsoft.com/office/powerpoint/2010/main" val="365977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理解</a:t>
            </a:r>
            <a:r>
              <a:rPr lang="en-US" altLang="zh-CN"/>
              <a:t>svg</a:t>
            </a:r>
            <a:r>
              <a:rPr lang="zh-CN" altLang="en-US"/>
              <a:t>的绘图原理</a:t>
            </a:r>
            <a:endParaRPr lang="en-US" altLang="zh-CN"/>
          </a:p>
          <a:p>
            <a:r>
              <a:rPr lang="zh-CN" altLang="en-US"/>
              <a:t>可以使用</a:t>
            </a:r>
            <a:r>
              <a:rPr lang="en-US" altLang="zh-CN"/>
              <a:t>svg</a:t>
            </a:r>
            <a:r>
              <a:rPr lang="zh-CN" altLang="en-US"/>
              <a:t>绘制基础图形</a:t>
            </a:r>
            <a:endParaRPr lang="en-US" altLang="zh-CN"/>
          </a:p>
          <a:p>
            <a:r>
              <a:rPr lang="zh-CN" altLang="en-US"/>
              <a:t>可以为</a:t>
            </a:r>
            <a:r>
              <a:rPr lang="en-US" altLang="zh-CN"/>
              <a:t>svg</a:t>
            </a:r>
            <a:r>
              <a:rPr lang="zh-CN" altLang="en-US"/>
              <a:t>图形添加样式</a:t>
            </a:r>
            <a:endParaRPr lang="en-US" altLang="zh-CN"/>
          </a:p>
          <a:p>
            <a:r>
              <a:rPr lang="zh-CN" altLang="en-US"/>
              <a:t>可以使用</a:t>
            </a:r>
            <a:r>
              <a:rPr lang="en-US" altLang="zh-CN"/>
              <a:t>d3</a:t>
            </a:r>
            <a:r>
              <a:rPr lang="zh-CN" altLang="en-US"/>
              <a:t>绘制</a:t>
            </a:r>
            <a:r>
              <a:rPr lang="en-US" altLang="zh-CN"/>
              <a:t>svg</a:t>
            </a:r>
            <a:r>
              <a:rPr lang="zh-CN" altLang="en-US"/>
              <a:t>图形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图形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机器人案例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认识</a:t>
            </a:r>
            <a:r>
              <a:rPr lang="en-US" altLang="zh-CN"/>
              <a:t>svg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SVG</a:t>
            </a:r>
            <a:r>
              <a:rPr lang="zh-CN" altLang="en-US"/>
              <a:t>是一种</a:t>
            </a:r>
            <a:r>
              <a:rPr lang="en-US" altLang="zh-CN"/>
              <a:t>XML</a:t>
            </a:r>
            <a:r>
              <a:rPr lang="zh-CN" altLang="en-US"/>
              <a:t>语言，可以绘制矢量图形。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SVG</a:t>
            </a:r>
            <a:r>
              <a:rPr lang="zh-CN" altLang="en-US"/>
              <a:t>的优点是缩放不失真，实现了</a:t>
            </a:r>
            <a:r>
              <a:rPr lang="en-US" altLang="zh-CN"/>
              <a:t>DOM</a:t>
            </a:r>
            <a:r>
              <a:rPr lang="zh-CN" altLang="en-US"/>
              <a:t>接口，可以监听鼠标事件。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SVG</a:t>
            </a:r>
            <a:r>
              <a:rPr lang="zh-CN" altLang="en-US"/>
              <a:t>的缺点是不适合图形数量较大的场景，比如粒子特效。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72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svg</a:t>
            </a:r>
            <a:r>
              <a:rPr lang="zh-CN" altLang="en-US"/>
              <a:t>绘图方式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从</a:t>
            </a:r>
            <a:r>
              <a:rPr lang="en-US" altLang="zh-CN"/>
              <a:t>svg</a:t>
            </a:r>
            <a:r>
              <a:rPr lang="zh-CN" altLang="en-US"/>
              <a:t>根元素开始开始绘图。</a:t>
            </a:r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svg</a:t>
            </a:r>
            <a:r>
              <a:rPr lang="zh-CN" altLang="en-US"/>
              <a:t>中，通过不同的标签元素，绘制不同的图形元素。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在图形元素中，通过不同的属性设置其形状和样式。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&lt;svg version="1.1"</a:t>
            </a:r>
          </a:p>
          <a:p>
            <a:pPr marL="0" indent="0">
              <a:buNone/>
            </a:pPr>
            <a:r>
              <a:rPr lang="en-US" altLang="zh-CN"/>
              <a:t>     baseProfile="full"</a:t>
            </a:r>
          </a:p>
          <a:p>
            <a:pPr marL="0" indent="0">
              <a:buNone/>
            </a:pPr>
            <a:r>
              <a:rPr lang="en-US" altLang="zh-CN"/>
              <a:t>     width="300" height="200"</a:t>
            </a:r>
          </a:p>
          <a:p>
            <a:pPr marL="0" indent="0">
              <a:buNone/>
            </a:pPr>
            <a:r>
              <a:rPr lang="en-US" altLang="zh-CN"/>
              <a:t>     xmlns="http://www.w3.org/2000/svg"&gt;</a:t>
            </a:r>
          </a:p>
          <a:p>
            <a:pPr marL="0" indent="0">
              <a:buNone/>
            </a:pPr>
            <a:r>
              <a:rPr lang="en-US" altLang="zh-CN"/>
              <a:t>    &lt;rect width="100%" height="100%" fill="red"&gt;&lt;/rect&gt;</a:t>
            </a:r>
          </a:p>
          <a:p>
            <a:pPr marL="0" indent="0">
              <a:buNone/>
            </a:pPr>
            <a:r>
              <a:rPr lang="en-US" altLang="zh-CN"/>
              <a:t>&lt;/svg&gt;</a:t>
            </a:r>
          </a:p>
        </p:txBody>
      </p:sp>
    </p:spTree>
    <p:extLst>
      <p:ext uri="{BB962C8B-B14F-4D97-AF65-F5344CB8AC3E}">
        <p14:creationId xmlns:p14="http://schemas.microsoft.com/office/powerpoint/2010/main" val="263428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svg</a:t>
            </a:r>
            <a:r>
              <a:rPr lang="zh-CN" altLang="en-US"/>
              <a:t>图形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svg </a:t>
            </a:r>
            <a:r>
              <a:rPr lang="zh-CN" altLang="en-US"/>
              <a:t>中内置了很多现成的图形元素，可以让我们快速绘图，比如线段</a:t>
            </a:r>
            <a:r>
              <a:rPr lang="en-US" altLang="zh-CN"/>
              <a:t>line </a:t>
            </a:r>
            <a:r>
              <a:rPr lang="zh-CN" altLang="en-US"/>
              <a:t>、矩形</a:t>
            </a:r>
            <a:r>
              <a:rPr lang="en-US" altLang="zh-CN"/>
              <a:t>rect</a:t>
            </a:r>
            <a:r>
              <a:rPr lang="zh-CN" altLang="en-US"/>
              <a:t>、圆形</a:t>
            </a:r>
            <a:r>
              <a:rPr lang="en-US" altLang="zh-CN"/>
              <a:t>circle</a:t>
            </a:r>
            <a:r>
              <a:rPr lang="zh-CN" altLang="en-US"/>
              <a:t>、椭圆形</a:t>
            </a:r>
            <a:r>
              <a:rPr lang="en-US" altLang="zh-CN"/>
              <a:t>ellipse </a:t>
            </a:r>
            <a:r>
              <a:rPr lang="zh-CN" altLang="en-US"/>
              <a:t>等；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svg </a:t>
            </a:r>
            <a:r>
              <a:rPr lang="zh-CN" altLang="en-US"/>
              <a:t>中还有万能型的绘图元素</a:t>
            </a:r>
            <a:r>
              <a:rPr lang="en-US" altLang="zh-CN"/>
              <a:t>—</a:t>
            </a:r>
            <a:r>
              <a:rPr lang="zh-CN" altLang="en-US"/>
              <a:t>路径</a:t>
            </a:r>
            <a:r>
              <a:rPr lang="en-US" altLang="zh-CN"/>
              <a:t>path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16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svg</a:t>
            </a:r>
            <a:r>
              <a:rPr lang="zh-CN" altLang="en-US"/>
              <a:t>图形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/>
              <a:t>rect </a:t>
            </a:r>
            <a:r>
              <a:rPr lang="zh-CN" altLang="en-US"/>
              <a:t>矩形</a:t>
            </a:r>
            <a:endParaRPr lang="en-US" altLang="zh-CN"/>
          </a:p>
          <a:p>
            <a:r>
              <a:rPr lang="en-US" altLang="zh-CN"/>
              <a:t>x|y </a:t>
            </a:r>
            <a:r>
              <a:rPr lang="zh-CN" altLang="en-US"/>
              <a:t>矩形左上角点位置</a:t>
            </a:r>
          </a:p>
          <a:p>
            <a:r>
              <a:rPr lang="en-US" altLang="zh-CN"/>
              <a:t>width|height </a:t>
            </a:r>
            <a:r>
              <a:rPr lang="zh-CN" altLang="en-US"/>
              <a:t>尺寸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circle </a:t>
            </a:r>
            <a:r>
              <a:rPr lang="zh-CN" altLang="en-US"/>
              <a:t>圆形</a:t>
            </a:r>
            <a:endParaRPr lang="en-US" altLang="zh-CN"/>
          </a:p>
          <a:p>
            <a:r>
              <a:rPr lang="en-US" altLang="zh-CN"/>
              <a:t>cx|cy </a:t>
            </a:r>
            <a:r>
              <a:rPr lang="zh-CN" altLang="en-US"/>
              <a:t>圆心位置</a:t>
            </a:r>
          </a:p>
          <a:p>
            <a:r>
              <a:rPr lang="en-US" altLang="zh-CN"/>
              <a:t>r </a:t>
            </a:r>
            <a:r>
              <a:rPr lang="zh-CN" altLang="en-US"/>
              <a:t>半径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path </a:t>
            </a:r>
            <a:r>
              <a:rPr lang="zh-CN" altLang="en-US"/>
              <a:t>路径</a:t>
            </a:r>
            <a:endParaRPr lang="en-US" altLang="zh-CN"/>
          </a:p>
          <a:p>
            <a:r>
              <a:rPr lang="en-US" altLang="zh-CN"/>
              <a:t>d </a:t>
            </a:r>
            <a:r>
              <a:rPr lang="zh-CN" altLang="en-US"/>
              <a:t>路径形状，大写字母为绝对点位，小写字母为相对点位</a:t>
            </a:r>
          </a:p>
          <a:p>
            <a:pPr lvl="1"/>
            <a:r>
              <a:rPr lang="zh-CN" altLang="en-US"/>
              <a:t>起点</a:t>
            </a:r>
            <a:r>
              <a:rPr lang="en-US" altLang="zh-CN"/>
              <a:t>: M|m</a:t>
            </a:r>
          </a:p>
          <a:p>
            <a:pPr lvl="2"/>
            <a:r>
              <a:rPr lang="zh-CN" altLang="en-US"/>
              <a:t>下一个点</a:t>
            </a:r>
            <a:r>
              <a:rPr lang="en-US" altLang="zh-CN"/>
              <a:t>: L|l</a:t>
            </a:r>
          </a:p>
          <a:p>
            <a:pPr lvl="2"/>
            <a:r>
              <a:rPr lang="zh-CN" altLang="en-US"/>
              <a:t>圆弧</a:t>
            </a:r>
            <a:r>
              <a:rPr lang="en-US" altLang="zh-CN"/>
              <a:t>: A, a</a:t>
            </a:r>
          </a:p>
          <a:p>
            <a:pPr lvl="2"/>
            <a:r>
              <a:rPr lang="zh-CN" altLang="en-US"/>
              <a:t>二次贝塞尔曲线</a:t>
            </a:r>
            <a:r>
              <a:rPr lang="en-US" altLang="zh-CN"/>
              <a:t>: Q|q, T|t</a:t>
            </a:r>
          </a:p>
          <a:p>
            <a:pPr lvl="2"/>
            <a:r>
              <a:rPr lang="zh-CN" altLang="en-US"/>
              <a:t>三次贝塞尔曲线</a:t>
            </a:r>
            <a:r>
              <a:rPr lang="en-US" altLang="zh-CN"/>
              <a:t>(): C|c, S|s</a:t>
            </a:r>
          </a:p>
          <a:p>
            <a:pPr lvl="1"/>
            <a:r>
              <a:rPr lang="zh-CN" altLang="en-US"/>
              <a:t>闭合路径</a:t>
            </a:r>
            <a:r>
              <a:rPr lang="en-US" altLang="zh-CN"/>
              <a:t>(): Z|z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99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svg</a:t>
            </a:r>
            <a:r>
              <a:rPr lang="zh-CN" altLang="en-US"/>
              <a:t>图形的着色区域有两种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描边区域：</a:t>
            </a:r>
            <a:r>
              <a:rPr lang="en-US" altLang="zh-CN">
                <a:solidFill>
                  <a:schemeClr val="tx1"/>
                </a:solidFill>
              </a:rPr>
              <a:t> stroke</a:t>
            </a:r>
            <a:r>
              <a:rPr lang="zh-CN" altLang="en-US">
                <a:solidFill>
                  <a:schemeClr val="tx1"/>
                </a:solidFill>
              </a:rPr>
              <a:t> 代表了描边样式，默认</a:t>
            </a:r>
            <a:r>
              <a:rPr lang="en-US" altLang="zh-CN">
                <a:solidFill>
                  <a:schemeClr val="tx1"/>
                </a:solidFill>
              </a:rPr>
              <a:t>none</a:t>
            </a:r>
          </a:p>
          <a:p>
            <a:r>
              <a:rPr lang="zh-CN" altLang="en-US">
                <a:solidFill>
                  <a:schemeClr val="tx1"/>
                </a:solidFill>
              </a:rPr>
              <a:t>填充区域：</a:t>
            </a:r>
            <a:r>
              <a:rPr lang="en-US" altLang="zh-CN">
                <a:solidFill>
                  <a:schemeClr val="tx1"/>
                </a:solidFill>
              </a:rPr>
              <a:t> fill </a:t>
            </a:r>
            <a:r>
              <a:rPr lang="zh-CN" altLang="en-US">
                <a:solidFill>
                  <a:schemeClr val="tx1"/>
                </a:solidFill>
              </a:rPr>
              <a:t>代表了填充样式，默认</a:t>
            </a:r>
            <a:r>
              <a:rPr lang="en-US" altLang="zh-CN">
                <a:solidFill>
                  <a:schemeClr val="tx1"/>
                </a:solidFill>
              </a:rPr>
              <a:t>black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F90A2F-C443-404C-B548-5934F1486BEB}"/>
              </a:ext>
            </a:extLst>
          </p:cNvPr>
          <p:cNvSpPr/>
          <p:nvPr/>
        </p:nvSpPr>
        <p:spPr>
          <a:xfrm>
            <a:off x="1233615" y="2746035"/>
            <a:ext cx="2069757" cy="136592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0ED454-1159-4C94-9A32-2000862D8E24}"/>
              </a:ext>
            </a:extLst>
          </p:cNvPr>
          <p:cNvSpPr/>
          <p:nvPr/>
        </p:nvSpPr>
        <p:spPr>
          <a:xfrm>
            <a:off x="4479323" y="2746035"/>
            <a:ext cx="2069757" cy="1365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15482-B596-48CE-AC7E-4539136E1087}"/>
              </a:ext>
            </a:extLst>
          </p:cNvPr>
          <p:cNvSpPr/>
          <p:nvPr/>
        </p:nvSpPr>
        <p:spPr>
          <a:xfrm>
            <a:off x="1765791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描边区域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A060F5-A540-4A0D-8AB2-B1FCA2ED1799}"/>
              </a:ext>
            </a:extLst>
          </p:cNvPr>
          <p:cNvSpPr/>
          <p:nvPr/>
        </p:nvSpPr>
        <p:spPr>
          <a:xfrm>
            <a:off x="5011499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填充区域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图形的着色方式有</a:t>
            </a:r>
            <a:r>
              <a:rPr lang="en-US" altLang="zh-CN"/>
              <a:t>3</a:t>
            </a:r>
            <a:r>
              <a:rPr lang="zh-CN" altLang="en-US"/>
              <a:t>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纯色：</a:t>
            </a:r>
            <a:r>
              <a:rPr lang="en-US" altLang="zh-CN"/>
              <a:t>#000, black, rgb(0,0,0), rgba(0,0,0,1)</a:t>
            </a:r>
            <a:endParaRPr lang="zh-CN" altLang="en-US"/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渐变</a:t>
            </a:r>
            <a:endParaRPr lang="en-US" altLang="zh-CN"/>
          </a:p>
          <a:p>
            <a:pPr lvl="1"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线性渐变：</a:t>
            </a:r>
            <a:r>
              <a:rPr lang="en-US" altLang="zh-CN"/>
              <a:t>linearGradient</a:t>
            </a:r>
            <a:endParaRPr lang="zh-CN" altLang="en-US"/>
          </a:p>
          <a:p>
            <a:pPr lvl="1"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径向渐变：</a:t>
            </a:r>
            <a:r>
              <a:rPr lang="en-US" altLang="zh-CN"/>
              <a:t>radialGradient </a:t>
            </a:r>
            <a:endParaRPr lang="zh-CN" altLang="en-US"/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纹理：</a:t>
            </a:r>
            <a:r>
              <a:rPr lang="en-US" altLang="zh-CN"/>
              <a:t>pattern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20862</TotalTime>
  <Words>479</Words>
  <Application>Microsoft Office PowerPoint</Application>
  <PresentationFormat>宽屏</PresentationFormat>
  <Paragraphs>81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Helvetica Neue</vt:lpstr>
      <vt:lpstr>等线</vt:lpstr>
      <vt:lpstr>微软雅黑</vt:lpstr>
      <vt:lpstr>微软雅黑</vt:lpstr>
      <vt:lpstr>Arial</vt:lpstr>
      <vt:lpstr>主题1</vt:lpstr>
      <vt:lpstr>使用d3操作svg</vt:lpstr>
      <vt:lpstr>课堂目标</vt:lpstr>
      <vt:lpstr>知识点综述</vt:lpstr>
      <vt:lpstr>认识svg</vt:lpstr>
      <vt:lpstr>svg绘图方式</vt:lpstr>
      <vt:lpstr>svg图形</vt:lpstr>
      <vt:lpstr>svg图形</vt:lpstr>
      <vt:lpstr>svg图形的着色区域有两种</vt:lpstr>
      <vt:lpstr>图形的着色方式有3种</vt:lpstr>
      <vt:lpstr>机器人-用d3操作svg</vt:lpstr>
      <vt:lpstr>总结</vt:lpstr>
      <vt:lpstr>用d3修改机器人案例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574</cp:revision>
  <dcterms:created xsi:type="dcterms:W3CDTF">2019-05-19T07:46:27Z</dcterms:created>
  <dcterms:modified xsi:type="dcterms:W3CDTF">2020-12-30T14:47:57Z</dcterms:modified>
</cp:coreProperties>
</file>