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92" r:id="rId3"/>
    <p:sldId id="400" r:id="rId4"/>
    <p:sldId id="379" r:id="rId5"/>
    <p:sldId id="381" r:id="rId6"/>
    <p:sldId id="394" r:id="rId7"/>
    <p:sldId id="409" r:id="rId8"/>
    <p:sldId id="408"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一、首页" id="{35617BEE-A331-4298-8E40-D3507A08CC2F}">
          <p14:sldIdLst>
            <p14:sldId id="256"/>
          </p14:sldIdLst>
        </p14:section>
        <p14:section name="二、前置部分" id="{E51481FA-7153-4520-8AAE-7F7F74FB6327}">
          <p14:sldIdLst>
            <p14:sldId id="292"/>
            <p14:sldId id="400"/>
          </p14:sldIdLst>
        </p14:section>
        <p14:section name="01-微信开发者工具存在的意义" id="{4C832947-2092-B242-8FF3-4D96B6007803}">
          <p14:sldIdLst>
            <p14:sldId id="379"/>
            <p14:sldId id="381"/>
          </p14:sldIdLst>
        </p14:section>
        <p14:section name="02-代码编译" id="{B246245B-75F7-4F7B-B71E-6CC6FD8E8CA7}">
          <p14:sldIdLst>
            <p14:sldId id="394"/>
          </p14:sldIdLst>
        </p14:section>
        <p14:section name="03-开发者工具的常用功能" id="{0A866420-32B0-4CA0-BF69-B42CFFC06F6A}">
          <p14:sldIdLst>
            <p14:sldId id="409"/>
          </p14:sldIdLst>
        </p14:section>
        <p14:section name="总结" id="{378FA1C4-70FB-4E13-BA6D-BA86308BDC03}">
          <p14:sldIdLst>
            <p14:sldId id="4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DEDEDE"/>
    <a:srgbClr val="F6F6F6"/>
    <a:srgbClr val="E3E3E3"/>
    <a:srgbClr val="00A5E3"/>
    <a:srgbClr val="3FB1F1"/>
    <a:srgbClr val="009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6764" autoAdjust="0"/>
  </p:normalViewPr>
  <p:slideViewPr>
    <p:cSldViewPr snapToGrid="0">
      <p:cViewPr varScale="1">
        <p:scale>
          <a:sx n="124" d="100"/>
          <a:sy n="124" d="100"/>
        </p:scale>
        <p:origin x="126"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D2F9A9-6227-8A44-9772-286E30E69980}" type="datetimeFigureOut">
              <a:rPr kumimoji="1" lang="zh-CN" altLang="en-US" smtClean="0"/>
              <a:t>2020/12/24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0A84E-B558-7040-A1FC-87D304809FDD}" type="slidenum">
              <a:rPr kumimoji="1" lang="zh-CN" altLang="en-US" smtClean="0"/>
              <a:t>‹#›</a:t>
            </a:fld>
            <a:endParaRPr kumimoji="1" lang="zh-CN" altLang="en-US"/>
          </a:p>
        </p:txBody>
      </p:sp>
    </p:spTree>
    <p:extLst>
      <p:ext uri="{BB962C8B-B14F-4D97-AF65-F5344CB8AC3E}">
        <p14:creationId xmlns:p14="http://schemas.microsoft.com/office/powerpoint/2010/main" val="1553086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857AE-34D6-4FD2-AC0E-0C1FE17EB8D9}"/>
              </a:ext>
            </a:extLst>
          </p:cNvPr>
          <p:cNvSpPr>
            <a:spLocks noGrp="1"/>
          </p:cNvSpPr>
          <p:nvPr>
            <p:ph type="ctrTitle"/>
          </p:nvPr>
        </p:nvSpPr>
        <p:spPr>
          <a:xfrm>
            <a:off x="1524000" y="1122362"/>
            <a:ext cx="9144000" cy="2459037"/>
          </a:xfrm>
        </p:spPr>
        <p:txBody>
          <a:bodyPr anchor="b">
            <a:normAutofit/>
          </a:bodyPr>
          <a:lstStyle>
            <a:lvl1pPr marL="0" algn="ctr" defTabSz="457200" rtl="0" eaLnBrk="1" latinLnBrk="0" hangingPunct="1">
              <a:defRPr lang="zh-CN" altLang="en-US" sz="3600" b="1" kern="1200" dirty="0">
                <a:solidFill>
                  <a:srgbClr val="00B0F0"/>
                </a:solidFill>
                <a:latin typeface="Arial"/>
                <a:ea typeface="Microsoft YaHei"/>
                <a:cs typeface="Aria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8CD06EF9-DD59-4648-A167-72FA8E47274A}"/>
              </a:ext>
            </a:extLst>
          </p:cNvPr>
          <p:cNvSpPr>
            <a:spLocks noGrp="1"/>
          </p:cNvSpPr>
          <p:nvPr>
            <p:ph type="subTitle" idx="1"/>
          </p:nvPr>
        </p:nvSpPr>
        <p:spPr>
          <a:xfrm>
            <a:off x="1524000" y="3975780"/>
            <a:ext cx="9144000" cy="1282019"/>
          </a:xfrm>
        </p:spPr>
        <p:txBody>
          <a:bodyPr>
            <a:normAutofit/>
          </a:bodyPr>
          <a:lstStyle>
            <a:lvl1pPr marL="0" indent="0" algn="ctr" defTabSz="457200" rtl="0" eaLnBrk="1" latinLnBrk="0" hangingPunct="1">
              <a:buNone/>
              <a:defRPr lang="zh-CN" altLang="en-US" sz="1400" b="0" kern="1200" dirty="0">
                <a:solidFill>
                  <a:schemeClr val="tx1">
                    <a:lumMod val="65000"/>
                    <a:lumOff val="35000"/>
                  </a:schemeClr>
                </a:solidFill>
                <a:latin typeface="Arial"/>
                <a:ea typeface="Microsoft YaHei"/>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AA12F226-4752-47AD-9F33-6BA58B45711E}"/>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604D8100-DE57-4E16-863D-3519CFEBB8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D62D5C-377A-468E-ABCA-B4BF8B9BAB43}"/>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cxnSp>
        <p:nvCxnSpPr>
          <p:cNvPr id="20" name="直线连接符 2">
            <a:extLst>
              <a:ext uri="{FF2B5EF4-FFF2-40B4-BE49-F238E27FC236}">
                <a16:creationId xmlns:a16="http://schemas.microsoft.com/office/drawing/2014/main" id="{9931CC72-F3E0-4722-B70A-462086C6F39F}"/>
              </a:ext>
            </a:extLst>
          </p:cNvPr>
          <p:cNvCxnSpPr/>
          <p:nvPr/>
        </p:nvCxnSpPr>
        <p:spPr>
          <a:xfrm flipV="1">
            <a:off x="0" y="1835357"/>
            <a:ext cx="417285" cy="439964"/>
          </a:xfrm>
          <a:prstGeom prst="line">
            <a:avLst/>
          </a:prstGeom>
          <a:noFill/>
          <a:ln w="25400" cap="flat" cmpd="sng" algn="ctr">
            <a:solidFill>
              <a:srgbClr val="F79646"/>
            </a:solidFill>
            <a:prstDash val="solid"/>
          </a:ln>
          <a:effectLst>
            <a:outerShdw blurRad="40000" dist="20000" dir="5400000" rotWithShape="0">
              <a:srgbClr val="000000">
                <a:alpha val="38000"/>
              </a:srgbClr>
            </a:outerShdw>
          </a:effectLst>
        </p:spPr>
      </p:cxnSp>
      <p:cxnSp>
        <p:nvCxnSpPr>
          <p:cNvPr id="21" name="直线连接符 3">
            <a:extLst>
              <a:ext uri="{FF2B5EF4-FFF2-40B4-BE49-F238E27FC236}">
                <a16:creationId xmlns:a16="http://schemas.microsoft.com/office/drawing/2014/main" id="{4A4202A4-11B3-42A1-AC11-426CBE474E62}"/>
              </a:ext>
            </a:extLst>
          </p:cNvPr>
          <p:cNvCxnSpPr/>
          <p:nvPr/>
        </p:nvCxnSpPr>
        <p:spPr>
          <a:xfrm flipV="1">
            <a:off x="0" y="1617642"/>
            <a:ext cx="852714" cy="877661"/>
          </a:xfrm>
          <a:prstGeom prst="line">
            <a:avLst/>
          </a:prstGeom>
          <a:noFill/>
          <a:ln w="25400" cap="flat" cmpd="sng" algn="ctr">
            <a:solidFill>
              <a:srgbClr val="0F8DE4"/>
            </a:solidFill>
            <a:prstDash val="solid"/>
          </a:ln>
          <a:effectLst>
            <a:outerShdw blurRad="40000" dist="20000" dir="5400000" rotWithShape="0">
              <a:srgbClr val="000000">
                <a:alpha val="38000"/>
              </a:srgbClr>
            </a:outerShdw>
          </a:effectLst>
        </p:spPr>
      </p:cxnSp>
      <p:cxnSp>
        <p:nvCxnSpPr>
          <p:cNvPr id="22" name="直线连接符 4">
            <a:extLst>
              <a:ext uri="{FF2B5EF4-FFF2-40B4-BE49-F238E27FC236}">
                <a16:creationId xmlns:a16="http://schemas.microsoft.com/office/drawing/2014/main" id="{F65A231A-756A-4F47-9EF4-D29CC8C285AC}"/>
              </a:ext>
            </a:extLst>
          </p:cNvPr>
          <p:cNvCxnSpPr>
            <a:cxnSpLocks/>
          </p:cNvCxnSpPr>
          <p:nvPr/>
        </p:nvCxnSpPr>
        <p:spPr>
          <a:xfrm flipV="1">
            <a:off x="11761296" y="2899064"/>
            <a:ext cx="426357" cy="417905"/>
          </a:xfrm>
          <a:prstGeom prst="line">
            <a:avLst/>
          </a:prstGeom>
          <a:noFill/>
          <a:ln w="25400" cap="flat" cmpd="sng" algn="ctr">
            <a:solidFill>
              <a:sysClr val="window" lastClr="FFFFFF">
                <a:lumMod val="65000"/>
              </a:sysClr>
            </a:solidFill>
            <a:prstDash val="solid"/>
          </a:ln>
          <a:effectLst>
            <a:outerShdw blurRad="40000" dist="20000" dir="5400000" rotWithShape="0">
              <a:srgbClr val="000000">
                <a:alpha val="38000"/>
              </a:srgbClr>
            </a:outerShdw>
          </a:effectLst>
        </p:spPr>
      </p:cxnSp>
      <p:cxnSp>
        <p:nvCxnSpPr>
          <p:cNvPr id="23" name="直线连接符 5">
            <a:extLst>
              <a:ext uri="{FF2B5EF4-FFF2-40B4-BE49-F238E27FC236}">
                <a16:creationId xmlns:a16="http://schemas.microsoft.com/office/drawing/2014/main" id="{90509B3E-E95F-4F57-9BF9-F626C691792F}"/>
              </a:ext>
            </a:extLst>
          </p:cNvPr>
          <p:cNvCxnSpPr/>
          <p:nvPr/>
        </p:nvCxnSpPr>
        <p:spPr>
          <a:xfrm flipV="1">
            <a:off x="11334939" y="3098120"/>
            <a:ext cx="852714" cy="877661"/>
          </a:xfrm>
          <a:prstGeom prst="line">
            <a:avLst/>
          </a:prstGeom>
          <a:noFill/>
          <a:ln w="25400" cap="flat" cmpd="sng" algn="ctr">
            <a:solidFill>
              <a:srgbClr val="7DBA18"/>
            </a:solidFill>
            <a:prstDash val="solid"/>
          </a:ln>
          <a:effectLst>
            <a:outerShdw blurRad="40000" dist="20000" dir="5400000" rotWithShape="0">
              <a:srgbClr val="000000">
                <a:alpha val="38000"/>
              </a:srgbClr>
            </a:outerShdw>
          </a:effectLst>
        </p:spPr>
      </p:cxnSp>
      <p:cxnSp>
        <p:nvCxnSpPr>
          <p:cNvPr id="11" name="直线连接符 10">
            <a:extLst>
              <a:ext uri="{FF2B5EF4-FFF2-40B4-BE49-F238E27FC236}">
                <a16:creationId xmlns:a16="http://schemas.microsoft.com/office/drawing/2014/main" id="{DB7AD254-B35D-C54E-86B5-E0815BBD7ED8}"/>
              </a:ext>
            </a:extLst>
          </p:cNvPr>
          <p:cNvCxnSpPr>
            <a:cxnSpLocks/>
          </p:cNvCxnSpPr>
          <p:nvPr userDrawn="1"/>
        </p:nvCxnSpPr>
        <p:spPr>
          <a:xfrm>
            <a:off x="2857500" y="3802063"/>
            <a:ext cx="6489700" cy="0"/>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2814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B1C00-E3E4-49B3-9C35-483BF62202D3}"/>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15621A84-5A5A-4173-8228-8BA6516FB578}"/>
              </a:ext>
            </a:extLst>
          </p:cNvPr>
          <p:cNvSpPr>
            <a:spLocks noGrp="1"/>
          </p:cNvSpPr>
          <p:nvPr>
            <p:ph idx="1"/>
          </p:nvPr>
        </p:nvSpPr>
        <p:spPr/>
        <p:txBody>
          <a:bodyPr/>
          <a:lstStyle>
            <a:lvl1pPr marL="0" indent="0">
              <a:buNone/>
              <a:defRPr/>
            </a:lvl1pPr>
          </a:lstStyle>
          <a:p>
            <a:pPr lvl="0"/>
            <a:endParaRPr lang="zh-CN" altLang="en-US"/>
          </a:p>
        </p:txBody>
      </p:sp>
      <p:sp>
        <p:nvSpPr>
          <p:cNvPr id="4" name="日期占位符 3">
            <a:extLst>
              <a:ext uri="{FF2B5EF4-FFF2-40B4-BE49-F238E27FC236}">
                <a16:creationId xmlns:a16="http://schemas.microsoft.com/office/drawing/2014/main" id="{6CD048A2-812D-4C24-8A8E-338120FB548C}"/>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9B7A6A80-1146-47F5-9C26-C3C10AF65C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B2A0E-537C-4C2A-9791-DE2DDBABC8A6}"/>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10735397-265B-4B0F-9F9B-41A8667D1A6D}"/>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436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F3AAB-37EE-42B7-B1AD-154ABE733E07}"/>
              </a:ext>
            </a:extLst>
          </p:cNvPr>
          <p:cNvSpPr>
            <a:spLocks noGrp="1"/>
          </p:cNvSpPr>
          <p:nvPr>
            <p:ph type="title"/>
          </p:nvPr>
        </p:nvSpPr>
        <p:spPr/>
        <p:txBody>
          <a:body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8D5D722E-086E-48AC-8D2F-A33B5BF669CD}"/>
              </a:ext>
            </a:extLst>
          </p:cNvPr>
          <p:cNvSpPr>
            <a:spLocks noGrp="1"/>
          </p:cNvSpPr>
          <p:nvPr>
            <p:ph sz="half" idx="1"/>
          </p:nvPr>
        </p:nvSpPr>
        <p:spPr>
          <a:xfrm>
            <a:off x="838200" y="1215483"/>
            <a:ext cx="5181600" cy="4961480"/>
          </a:xfrm>
        </p:spPr>
        <p:txBody>
          <a:bodyPr/>
          <a:lstStyle/>
          <a:p>
            <a:pPr lvl="0"/>
            <a:r>
              <a:rPr lang="zh-CN" altLang="en-US"/>
              <a:t>单击此处编辑母版文本样式</a:t>
            </a:r>
          </a:p>
        </p:txBody>
      </p:sp>
      <p:sp>
        <p:nvSpPr>
          <p:cNvPr id="4" name="内容占位符 3">
            <a:extLst>
              <a:ext uri="{FF2B5EF4-FFF2-40B4-BE49-F238E27FC236}">
                <a16:creationId xmlns:a16="http://schemas.microsoft.com/office/drawing/2014/main" id="{F0A91AE1-4986-40C1-AA03-FC7F11C26B7D}"/>
              </a:ext>
            </a:extLst>
          </p:cNvPr>
          <p:cNvSpPr>
            <a:spLocks noGrp="1"/>
          </p:cNvSpPr>
          <p:nvPr>
            <p:ph sz="half" idx="2"/>
          </p:nvPr>
        </p:nvSpPr>
        <p:spPr>
          <a:xfrm>
            <a:off x="6172200" y="1215483"/>
            <a:ext cx="5181600" cy="4961480"/>
          </a:xfrm>
        </p:spPr>
        <p:txBody>
          <a:bodyPr/>
          <a:lstStyle/>
          <a:p>
            <a:pPr lvl="0"/>
            <a:r>
              <a:rPr lang="zh-CN" altLang="en-US"/>
              <a:t>单击此处编辑母版文本样式</a:t>
            </a:r>
          </a:p>
        </p:txBody>
      </p:sp>
      <p:sp>
        <p:nvSpPr>
          <p:cNvPr id="5" name="日期占位符 4">
            <a:extLst>
              <a:ext uri="{FF2B5EF4-FFF2-40B4-BE49-F238E27FC236}">
                <a16:creationId xmlns:a16="http://schemas.microsoft.com/office/drawing/2014/main" id="{0270BC58-BC7D-4DF6-874B-F50A93BFDDFF}"/>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D36B4663-2591-4DA2-A950-617BE645C0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F9F09C-87F7-4126-8774-3043D2F3D7FD}"/>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8" name="矩形 7">
            <a:extLst>
              <a:ext uri="{FF2B5EF4-FFF2-40B4-BE49-F238E27FC236}">
                <a16:creationId xmlns:a16="http://schemas.microsoft.com/office/drawing/2014/main" id="{58079601-3473-274C-8DAF-BA399B10C6C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23383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81784B-2DD8-4EBF-ACEB-ED3C8B2E243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9E6715-0BA9-41D1-B20D-5CC669F5B727}"/>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4" name="页脚占位符 3">
            <a:extLst>
              <a:ext uri="{FF2B5EF4-FFF2-40B4-BE49-F238E27FC236}">
                <a16:creationId xmlns:a16="http://schemas.microsoft.com/office/drawing/2014/main" id="{D9BDB650-FC69-402E-85EA-1F644C7742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BCE715-5016-4689-ADBC-8EFD81306B92}"/>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6" name="矩形 5">
            <a:extLst>
              <a:ext uri="{FF2B5EF4-FFF2-40B4-BE49-F238E27FC236}">
                <a16:creationId xmlns:a16="http://schemas.microsoft.com/office/drawing/2014/main" id="{EECC1602-8C49-44B0-AE30-B85DA58D503B}"/>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8989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D2F79A-AEB1-4453-8D4C-019B041F2B83}"/>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3" name="页脚占位符 2">
            <a:extLst>
              <a:ext uri="{FF2B5EF4-FFF2-40B4-BE49-F238E27FC236}">
                <a16:creationId xmlns:a16="http://schemas.microsoft.com/office/drawing/2014/main" id="{66064D08-45C5-462F-9289-7BDBFAB3137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2E85466-A6EC-418B-8977-4C961D946878}"/>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39422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12440D-F75C-435C-B7C0-D0F8326DECF0}"/>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内容占位符 2">
            <a:extLst>
              <a:ext uri="{FF2B5EF4-FFF2-40B4-BE49-F238E27FC236}">
                <a16:creationId xmlns:a16="http://schemas.microsoft.com/office/drawing/2014/main" id="{2786F627-8DB1-43C4-B6D3-1DAB85D53509}"/>
              </a:ext>
            </a:extLst>
          </p:cNvPr>
          <p:cNvSpPr>
            <a:spLocks noGrp="1"/>
          </p:cNvSpPr>
          <p:nvPr>
            <p:ph idx="1"/>
          </p:nvPr>
        </p:nvSpPr>
        <p:spPr>
          <a:xfrm>
            <a:off x="5183188" y="987425"/>
            <a:ext cx="6172200" cy="4873625"/>
          </a:xfrm>
        </p:spPr>
        <p:txBody>
          <a:bodyPr>
            <a:normAutofit/>
          </a:bodyPr>
          <a:lstStyle>
            <a:lvl1pPr>
              <a:defRPr sz="16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p:txBody>
      </p:sp>
      <p:sp>
        <p:nvSpPr>
          <p:cNvPr id="4" name="文本占位符 3">
            <a:extLst>
              <a:ext uri="{FF2B5EF4-FFF2-40B4-BE49-F238E27FC236}">
                <a16:creationId xmlns:a16="http://schemas.microsoft.com/office/drawing/2014/main" id="{07173453-9167-44DF-A47C-CC79A567A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EC1777-5CDE-4858-AB60-B1877140A019}"/>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2234676F-F354-42A7-BDD9-110BF12BCF1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AE4F74D-BC55-4588-8571-089C3F1BB301}"/>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458234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F018F6-D03D-437B-8705-3A6F10CCE459}"/>
              </a:ext>
            </a:extLst>
          </p:cNvPr>
          <p:cNvSpPr>
            <a:spLocks noGrp="1"/>
          </p:cNvSpPr>
          <p:nvPr>
            <p:ph type="title"/>
          </p:nvPr>
        </p:nvSpPr>
        <p:spPr>
          <a:xfrm>
            <a:off x="839788" y="457200"/>
            <a:ext cx="3932237" cy="1600200"/>
          </a:xfrm>
        </p:spPr>
        <p:txBody>
          <a:bodyPr anchor="ctr">
            <a:normAutofit/>
          </a:bodyPr>
          <a:lstStyle>
            <a:lvl1pPr>
              <a:defRPr sz="1600"/>
            </a:lvl1pPr>
          </a:lstStyle>
          <a:p>
            <a:r>
              <a:rPr lang="zh-CN" altLang="en-US"/>
              <a:t>单击此处编辑母版标题样式</a:t>
            </a:r>
            <a:endParaRPr lang="zh-CN" altLang="en-US" dirty="0"/>
          </a:p>
        </p:txBody>
      </p:sp>
      <p:sp>
        <p:nvSpPr>
          <p:cNvPr id="3" name="图片占位符 2">
            <a:extLst>
              <a:ext uri="{FF2B5EF4-FFF2-40B4-BE49-F238E27FC236}">
                <a16:creationId xmlns:a16="http://schemas.microsoft.com/office/drawing/2014/main" id="{B749E65C-98B7-4762-9C09-E07B9668FCED}"/>
              </a:ext>
            </a:extLst>
          </p:cNvPr>
          <p:cNvSpPr>
            <a:spLocks noGrp="1"/>
          </p:cNvSpPr>
          <p:nvPr>
            <p:ph type="pic" idx="1"/>
          </p:nvPr>
        </p:nvSpPr>
        <p:spPr>
          <a:xfrm>
            <a:off x="5183188" y="987425"/>
            <a:ext cx="6172200" cy="4873625"/>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zh-CN" altLang="en-US" dirty="0"/>
          </a:p>
        </p:txBody>
      </p:sp>
      <p:sp>
        <p:nvSpPr>
          <p:cNvPr id="4" name="文本占位符 3">
            <a:extLst>
              <a:ext uri="{FF2B5EF4-FFF2-40B4-BE49-F238E27FC236}">
                <a16:creationId xmlns:a16="http://schemas.microsoft.com/office/drawing/2014/main" id="{DC4D7FE6-96E0-4196-AEFE-A55C25E4A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0EAF5FA-E4E3-4071-9DE2-EC1B3AA351D8}"/>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6" name="页脚占位符 5">
            <a:extLst>
              <a:ext uri="{FF2B5EF4-FFF2-40B4-BE49-F238E27FC236}">
                <a16:creationId xmlns:a16="http://schemas.microsoft.com/office/drawing/2014/main" id="{17B77344-7560-4758-8D32-EEFFE7C55D5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A4829A8-875C-4D1C-9DE0-A0E7D29442E9}"/>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733275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F741E2-2215-4033-8B88-136D04933E9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AD5374E-D12D-4A1D-9A38-CAE0E95C9898}"/>
              </a:ext>
            </a:extLst>
          </p:cNvPr>
          <p:cNvSpPr>
            <a:spLocks noGrp="1"/>
          </p:cNvSpPr>
          <p:nvPr>
            <p:ph type="body" orient="vert" idx="1"/>
          </p:nvPr>
        </p:nvSpPr>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C543E59C-34D0-4E65-9ABF-51B277D74634}"/>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9BC64C9E-12AC-4D3D-A8F0-EE5D07FDC8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55221-E5BC-46A7-B0A2-DD9100D92F50}"/>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
        <p:nvSpPr>
          <p:cNvPr id="7" name="矩形 6">
            <a:extLst>
              <a:ext uri="{FF2B5EF4-FFF2-40B4-BE49-F238E27FC236}">
                <a16:creationId xmlns:a16="http://schemas.microsoft.com/office/drawing/2014/main" id="{D530409D-7157-0F45-8526-E2FF6768C778}"/>
              </a:ext>
            </a:extLst>
          </p:cNvPr>
          <p:cNvSpPr/>
          <p:nvPr/>
        </p:nvSpPr>
        <p:spPr>
          <a:xfrm>
            <a:off x="804016" y="448435"/>
            <a:ext cx="45719" cy="335113"/>
          </a:xfrm>
          <a:prstGeom prst="rect">
            <a:avLst/>
          </a:prstGeom>
          <a:solidFill>
            <a:srgbClr val="009CE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69010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60216CB-E6B3-449B-A5C5-E4DA87FDBBA1}"/>
              </a:ext>
            </a:extLst>
          </p:cNvPr>
          <p:cNvSpPr>
            <a:spLocks noGrp="1"/>
          </p:cNvSpPr>
          <p:nvPr>
            <p:ph type="title" orient="vert"/>
          </p:nvPr>
        </p:nvSpPr>
        <p:spPr>
          <a:xfrm>
            <a:off x="8724900" y="365125"/>
            <a:ext cx="1690339" cy="5811838"/>
          </a:xfrm>
        </p:spPr>
        <p:txBody>
          <a:bodyPr vert="eaVert"/>
          <a:lstStyle/>
          <a:p>
            <a:r>
              <a:rPr lang="zh-CN" altLang="en-US"/>
              <a:t>单击此处编辑母版标题样式</a:t>
            </a:r>
            <a:endParaRPr lang="zh-CN" altLang="en-US" dirty="0"/>
          </a:p>
        </p:txBody>
      </p:sp>
      <p:sp>
        <p:nvSpPr>
          <p:cNvPr id="3" name="竖排文字占位符 2">
            <a:extLst>
              <a:ext uri="{FF2B5EF4-FFF2-40B4-BE49-F238E27FC236}">
                <a16:creationId xmlns:a16="http://schemas.microsoft.com/office/drawing/2014/main" id="{F2537BA2-564C-4A7E-8252-D4EE2D725E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p:txBody>
      </p:sp>
      <p:sp>
        <p:nvSpPr>
          <p:cNvPr id="4" name="日期占位符 3">
            <a:extLst>
              <a:ext uri="{FF2B5EF4-FFF2-40B4-BE49-F238E27FC236}">
                <a16:creationId xmlns:a16="http://schemas.microsoft.com/office/drawing/2014/main" id="{A51805B6-232E-40DC-A380-BA68F179BE85}"/>
              </a:ext>
            </a:extLst>
          </p:cNvPr>
          <p:cNvSpPr>
            <a:spLocks noGrp="1"/>
          </p:cNvSpPr>
          <p:nvPr>
            <p:ph type="dt" sz="half" idx="10"/>
          </p:nvPr>
        </p:nvSpPr>
        <p:spPr/>
        <p:txBody>
          <a:bodyPr/>
          <a:lstStyle/>
          <a:p>
            <a:fld id="{A2471D6F-EBCB-4AF5-B61E-6ABD99B4C266}"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635ED9A1-E219-4CC3-8246-2DE18005F3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D68C74-5939-4704-AB50-6D016B00E95F}"/>
              </a:ext>
            </a:extLst>
          </p:cNvPr>
          <p:cNvSpPr>
            <a:spLocks noGrp="1"/>
          </p:cNvSpPr>
          <p:nvPr>
            <p:ph type="sldNum" sz="quarter" idx="12"/>
          </p:nvPr>
        </p:nvSpPr>
        <p:spPr/>
        <p:txBody>
          <a:bodyPr/>
          <a:lstStyle/>
          <a:p>
            <a:fld id="{25AE4EFE-52C9-4CF1-9E65-9D977C9F0DC7}" type="slidenum">
              <a:rPr lang="zh-CN" altLang="en-US" smtClean="0"/>
              <a:t>‹#›</a:t>
            </a:fld>
            <a:endParaRPr lang="zh-CN" altLang="en-US"/>
          </a:p>
        </p:txBody>
      </p:sp>
    </p:spTree>
    <p:extLst>
      <p:ext uri="{BB962C8B-B14F-4D97-AF65-F5344CB8AC3E}">
        <p14:creationId xmlns:p14="http://schemas.microsoft.com/office/powerpoint/2010/main" val="259914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3DEB769-90F4-4E95-9218-D0EE1F06C09C}"/>
              </a:ext>
            </a:extLst>
          </p:cNvPr>
          <p:cNvSpPr>
            <a:spLocks noGrp="1"/>
          </p:cNvSpPr>
          <p:nvPr>
            <p:ph type="title"/>
          </p:nvPr>
        </p:nvSpPr>
        <p:spPr>
          <a:xfrm>
            <a:off x="838200" y="365125"/>
            <a:ext cx="10515600" cy="53724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385D4D3-A94F-4002-BBFF-CED97B747E01}"/>
              </a:ext>
            </a:extLst>
          </p:cNvPr>
          <p:cNvSpPr>
            <a:spLocks noGrp="1"/>
          </p:cNvSpPr>
          <p:nvPr>
            <p:ph type="body" idx="1"/>
          </p:nvPr>
        </p:nvSpPr>
        <p:spPr>
          <a:xfrm>
            <a:off x="838200" y="1215483"/>
            <a:ext cx="10515600" cy="4961480"/>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85D1BC90-BF9C-4905-B8A4-D7E867D52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71D6F-EBCB-4AF5-B61E-6ABD99B4C266}" type="datetimeFigureOut">
              <a:rPr lang="zh-CN" altLang="en-US" smtClean="0"/>
              <a:t>2020/12/24</a:t>
            </a:fld>
            <a:endParaRPr lang="zh-CN" altLang="en-US"/>
          </a:p>
        </p:txBody>
      </p:sp>
      <p:sp>
        <p:nvSpPr>
          <p:cNvPr id="5" name="页脚占位符 4">
            <a:extLst>
              <a:ext uri="{FF2B5EF4-FFF2-40B4-BE49-F238E27FC236}">
                <a16:creationId xmlns:a16="http://schemas.microsoft.com/office/drawing/2014/main" id="{2B27BFFA-3257-4D74-B1D4-24034E5189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A4C16F8-32A5-4C84-BE2D-14537AEAD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AE4EFE-52C9-4CF1-9E65-9D977C9F0DC7}" type="slidenum">
              <a:rPr lang="zh-CN" altLang="en-US" smtClean="0"/>
              <a:t>‹#›</a:t>
            </a:fld>
            <a:endParaRPr lang="zh-CN" altLang="en-US"/>
          </a:p>
        </p:txBody>
      </p:sp>
      <p:pic>
        <p:nvPicPr>
          <p:cNvPr id="9" name="图片 8">
            <a:extLst>
              <a:ext uri="{FF2B5EF4-FFF2-40B4-BE49-F238E27FC236}">
                <a16:creationId xmlns:a16="http://schemas.microsoft.com/office/drawing/2014/main" id="{878EC335-4299-4578-9A32-C78E142965A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9810750" y="226093"/>
            <a:ext cx="1543050" cy="676275"/>
          </a:xfrm>
          <a:prstGeom prst="rect">
            <a:avLst/>
          </a:prstGeom>
        </p:spPr>
      </p:pic>
    </p:spTree>
    <p:extLst>
      <p:ext uri="{BB962C8B-B14F-4D97-AF65-F5344CB8AC3E}">
        <p14:creationId xmlns:p14="http://schemas.microsoft.com/office/powerpoint/2010/main" val="38241991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marL="0" algn="l" defTabSz="457200" rtl="0" eaLnBrk="1" latinLnBrk="0" hangingPunct="1">
        <a:lnSpc>
          <a:spcPct val="90000"/>
        </a:lnSpc>
        <a:spcBef>
          <a:spcPct val="0"/>
        </a:spcBef>
        <a:buNone/>
        <a:defRPr lang="zh-CN" altLang="en-US" sz="1800" kern="1200" dirty="0">
          <a:solidFill>
            <a:srgbClr val="009CE0"/>
          </a:solidFill>
          <a:latin typeface="Arial"/>
          <a:ea typeface="Microsoft YaHei"/>
          <a:cs typeface="Arial"/>
        </a:defRPr>
      </a:lvl1pPr>
    </p:titleStyle>
    <p:bodyStyle>
      <a:lvl1pPr marL="0" indent="0" algn="l" defTabSz="457200" rtl="0" eaLnBrk="1" latinLnBrk="0" hangingPunct="1">
        <a:lnSpc>
          <a:spcPct val="150000"/>
        </a:lnSpc>
        <a:spcBef>
          <a:spcPct val="20000"/>
        </a:spcBef>
        <a:buFont typeface="Arial" panose="020B0604020202020204" pitchFamily="34" charset="0"/>
        <a:buNone/>
        <a:defRPr kumimoji="1" lang="zh-CN" altLang="en-US" sz="1600" kern="1200" dirty="0" smtClean="0">
          <a:solidFill>
            <a:schemeClr val="tx1">
              <a:lumMod val="65000"/>
              <a:lumOff val="35000"/>
            </a:schemeClr>
          </a:solidFill>
          <a:latin typeface="Arial"/>
          <a:ea typeface="Microsoft YaHei"/>
          <a:cs typeface="Arial"/>
        </a:defRPr>
      </a:lvl1pPr>
      <a:lvl2pPr marL="685800" indent="-228600" algn="l" defTabSz="914400" rtl="0" eaLnBrk="1" latinLnBrk="0" hangingPunct="1">
        <a:lnSpc>
          <a:spcPct val="150000"/>
        </a:lnSpc>
        <a:spcBef>
          <a:spcPts val="500"/>
        </a:spcBef>
        <a:buFont typeface="Arial" panose="020B0604020202020204" pitchFamily="34" charset="0"/>
        <a:buChar char="•"/>
        <a:defRPr kumimoji="1" lang="zh-CN" altLang="en-US" sz="1400" kern="1200" dirty="0" smtClean="0">
          <a:solidFill>
            <a:schemeClr val="tx1">
              <a:lumMod val="65000"/>
              <a:lumOff val="35000"/>
            </a:schemeClr>
          </a:solidFill>
          <a:latin typeface="Microsoft YaHei" panose="020B0503020204020204" pitchFamily="34" charset="-122"/>
          <a:ea typeface="Microsoft YaHei" panose="020B0503020204020204" pitchFamily="34" charset="-122"/>
          <a:cs typeface="Arial"/>
        </a:defRPr>
      </a:lvl2pPr>
      <a:lvl3pPr marL="11430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400" kern="1200">
          <a:solidFill>
            <a:schemeClr val="tx1">
              <a:lumMod val="65000"/>
              <a:lumOff val="35000"/>
            </a:schemeClr>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A9E4BE-20F3-4933-990A-C361119151D7}"/>
              </a:ext>
            </a:extLst>
          </p:cNvPr>
          <p:cNvSpPr>
            <a:spLocks noGrp="1"/>
          </p:cNvSpPr>
          <p:nvPr>
            <p:ph type="ctrTitle"/>
          </p:nvPr>
        </p:nvSpPr>
        <p:spPr/>
        <p:txBody>
          <a:bodyPr/>
          <a:lstStyle/>
          <a:p>
            <a:r>
              <a:rPr lang="zh-CN" altLang="en-US" b="0"/>
              <a:t>微信开发者工具</a:t>
            </a:r>
            <a:endParaRPr lang="zh-CN" altLang="en-US" b="0" dirty="0"/>
          </a:p>
        </p:txBody>
      </p:sp>
      <p:sp>
        <p:nvSpPr>
          <p:cNvPr id="3" name="副标题 2">
            <a:extLst>
              <a:ext uri="{FF2B5EF4-FFF2-40B4-BE49-F238E27FC236}">
                <a16:creationId xmlns:a16="http://schemas.microsoft.com/office/drawing/2014/main" id="{29877D6E-0937-4A3A-84ED-ED526B86D769}"/>
              </a:ext>
            </a:extLst>
          </p:cNvPr>
          <p:cNvSpPr>
            <a:spLocks noGrp="1"/>
          </p:cNvSpPr>
          <p:nvPr>
            <p:ph type="subTitle" idx="1"/>
          </p:nvPr>
        </p:nvSpPr>
        <p:spPr/>
        <p:txBody>
          <a:bodyPr/>
          <a:lstStyle/>
          <a:p>
            <a:r>
              <a:rPr lang="zh-CN" altLang="en-US"/>
              <a:t>李伟</a:t>
            </a:r>
            <a:endParaRPr lang="zh-CN" altLang="en-US" dirty="0"/>
          </a:p>
        </p:txBody>
      </p:sp>
    </p:spTree>
    <p:extLst>
      <p:ext uri="{BB962C8B-B14F-4D97-AF65-F5344CB8AC3E}">
        <p14:creationId xmlns:p14="http://schemas.microsoft.com/office/powerpoint/2010/main" val="1347295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目标</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r>
              <a:rPr lang="zh-CN" altLang="en-US"/>
              <a:t>深度理解微信开发者工具，让开发者工具为自己的开发效率加成。</a:t>
            </a:r>
            <a:endParaRPr lang="en-US" altLang="zh-CN" dirty="0"/>
          </a:p>
        </p:txBody>
      </p:sp>
    </p:spTree>
    <p:extLst>
      <p:ext uri="{BB962C8B-B14F-4D97-AF65-F5344CB8AC3E}">
        <p14:creationId xmlns:p14="http://schemas.microsoft.com/office/powerpoint/2010/main" val="15083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17FE90-6696-466D-BAE0-0B6B78FD8CE8}"/>
              </a:ext>
            </a:extLst>
          </p:cNvPr>
          <p:cNvSpPr>
            <a:spLocks noGrp="1"/>
          </p:cNvSpPr>
          <p:nvPr>
            <p:ph type="title"/>
          </p:nvPr>
        </p:nvSpPr>
        <p:spPr/>
        <p:txBody>
          <a:bodyPr/>
          <a:lstStyle/>
          <a:p>
            <a:r>
              <a:rPr lang="zh-CN" altLang="en-US"/>
              <a:t>知识点</a:t>
            </a:r>
            <a:endParaRPr lang="zh-CN" altLang="en-US" dirty="0"/>
          </a:p>
        </p:txBody>
      </p:sp>
      <p:sp>
        <p:nvSpPr>
          <p:cNvPr id="3" name="内容占位符 2">
            <a:extLst>
              <a:ext uri="{FF2B5EF4-FFF2-40B4-BE49-F238E27FC236}">
                <a16:creationId xmlns:a16="http://schemas.microsoft.com/office/drawing/2014/main" id="{C5170254-B5D0-4622-AA7C-7A637938306C}"/>
              </a:ext>
            </a:extLst>
          </p:cNvPr>
          <p:cNvSpPr>
            <a:spLocks noGrp="1"/>
          </p:cNvSpPr>
          <p:nvPr>
            <p:ph idx="1"/>
          </p:nvPr>
        </p:nvSpPr>
        <p:spPr/>
        <p:txBody>
          <a:bodyPr/>
          <a:lstStyle/>
          <a:p>
            <a:pPr marL="342900" indent="-342900">
              <a:buFont typeface="+mj-lt"/>
              <a:buAutoNum type="arabicPeriod"/>
            </a:pPr>
            <a:r>
              <a:rPr lang="zh-CN" altLang="en-US"/>
              <a:t>微信开发者工具存在的意义</a:t>
            </a:r>
            <a:endParaRPr lang="en-US" altLang="zh-CN"/>
          </a:p>
          <a:p>
            <a:pPr marL="342900" indent="-342900">
              <a:buFont typeface="+mj-lt"/>
              <a:buAutoNum type="arabicPeriod"/>
            </a:pPr>
            <a:r>
              <a:rPr lang="zh-CN" altLang="en-US"/>
              <a:t>代码编译</a:t>
            </a:r>
            <a:endParaRPr lang="en-US" altLang="zh-CN"/>
          </a:p>
          <a:p>
            <a:pPr marL="342900" indent="-342900">
              <a:buFont typeface="+mj-lt"/>
              <a:buAutoNum type="arabicPeriod"/>
            </a:pPr>
            <a:r>
              <a:rPr lang="zh-CN" altLang="en-US"/>
              <a:t>开发者工具的常用功能</a:t>
            </a:r>
            <a:endParaRPr lang="en-US" altLang="zh-CN" dirty="0"/>
          </a:p>
        </p:txBody>
      </p:sp>
    </p:spTree>
    <p:extLst>
      <p:ext uri="{BB962C8B-B14F-4D97-AF65-F5344CB8AC3E}">
        <p14:creationId xmlns:p14="http://schemas.microsoft.com/office/powerpoint/2010/main" val="26848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微信开发者工具存在的原因</a:t>
            </a:r>
            <a:endParaRPr lang="zh-CN" altLang="en-US"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r>
              <a:rPr lang="zh-CN" altLang="en-US"/>
              <a:t>微信开发者工具存在的原因肯定是因为当时其它开发者工具写不了微信小程序。</a:t>
            </a:r>
            <a:endParaRPr lang="en-US" altLang="zh-CN"/>
          </a:p>
          <a:p>
            <a:r>
              <a:rPr lang="zh-CN" altLang="en-US"/>
              <a:t>因为小程序渲染层和逻辑层分离，</a:t>
            </a:r>
            <a:r>
              <a:rPr lang="en-US" altLang="zh-CN"/>
              <a:t>webstorm </a:t>
            </a:r>
            <a:r>
              <a:rPr lang="zh-CN" altLang="en-US"/>
              <a:t>之类的网页开发工具是写不了写小程序的，必须使用微信开发者工具。</a:t>
            </a:r>
            <a:endParaRPr lang="en-US" altLang="zh-CN"/>
          </a:p>
          <a:p>
            <a:r>
              <a:rPr lang="zh-CN" altLang="en-US"/>
              <a:t>微信开发者工具是小程序开发生态一站式</a:t>
            </a:r>
            <a:r>
              <a:rPr lang="en-US" altLang="zh-CN"/>
              <a:t>IDE</a:t>
            </a:r>
            <a:r>
              <a:rPr lang="zh-CN" altLang="en-US"/>
              <a:t>，其功能有：代码开发、编译运行、界面和逻辑调试、真机预览、发布版本等。</a:t>
            </a:r>
            <a:endParaRPr lang="en-US" altLang="zh-CN"/>
          </a:p>
        </p:txBody>
      </p:sp>
    </p:spTree>
    <p:extLst>
      <p:ext uri="{BB962C8B-B14F-4D97-AF65-F5344CB8AC3E}">
        <p14:creationId xmlns:p14="http://schemas.microsoft.com/office/powerpoint/2010/main" val="350423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dirty="0"/>
              <a:t>微信开发者工具底层框架</a:t>
            </a:r>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a:xfrm>
            <a:off x="838200" y="1215483"/>
            <a:ext cx="3157497" cy="4961480"/>
          </a:xfrm>
        </p:spPr>
        <p:txBody>
          <a:bodyPr>
            <a:normAutofit/>
          </a:bodyPr>
          <a:lstStyle/>
          <a:p>
            <a:r>
              <a:rPr lang="zh-CN" altLang="en-US" sz="1400">
                <a:latin typeface="微软雅黑" panose="020B0503020204020204" pitchFamily="34" charset="-122"/>
                <a:ea typeface="微软雅黑" panose="020B0503020204020204" pitchFamily="34" charset="-122"/>
              </a:rPr>
              <a:t>底层模块：基于</a:t>
            </a:r>
            <a:r>
              <a:rPr lang="en-US" altLang="zh-CN" sz="1400">
                <a:latin typeface="微软雅黑" panose="020B0503020204020204" pitchFamily="34" charset="-122"/>
                <a:ea typeface="微软雅黑" panose="020B0503020204020204" pitchFamily="34" charset="-122"/>
              </a:rPr>
              <a:t>nw.js </a:t>
            </a:r>
            <a:r>
              <a:rPr lang="zh-CN" altLang="en-US" sz="1400">
                <a:latin typeface="微软雅黑" panose="020B0503020204020204" pitchFamily="34" charset="-122"/>
                <a:ea typeface="微软雅黑" panose="020B0503020204020204" pitchFamily="34" charset="-122"/>
              </a:rPr>
              <a:t>，使用</a:t>
            </a:r>
            <a:r>
              <a:rPr lang="en-US" altLang="zh-CN" sz="1400">
                <a:latin typeface="微软雅黑" panose="020B0503020204020204" pitchFamily="34" charset="-122"/>
                <a:ea typeface="微软雅黑" panose="020B0503020204020204" pitchFamily="34" charset="-122"/>
              </a:rPr>
              <a:t>node.js</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chromium</a:t>
            </a:r>
            <a:r>
              <a:rPr lang="zh-CN" altLang="en-US" sz="1400">
                <a:latin typeface="微软雅黑" panose="020B0503020204020204" pitchFamily="34" charset="-122"/>
                <a:ea typeface="微软雅黑" panose="020B0503020204020204" pitchFamily="34" charset="-122"/>
              </a:rPr>
              <a:t>以及系统</a:t>
            </a:r>
            <a:r>
              <a:rPr lang="en-US" altLang="zh-CN" sz="1400">
                <a:latin typeface="微软雅黑" panose="020B0503020204020204" pitchFamily="34" charset="-122"/>
                <a:ea typeface="微软雅黑" panose="020B0503020204020204" pitchFamily="34" charset="-122"/>
              </a:rPr>
              <a:t>API</a:t>
            </a:r>
            <a:r>
              <a:rPr lang="zh-CN" altLang="en-US" sz="1400">
                <a:latin typeface="微软雅黑" panose="020B0503020204020204" pitchFamily="34" charset="-122"/>
                <a:ea typeface="微软雅黑" panose="020B0503020204020204" pitchFamily="34" charset="-122"/>
              </a:rPr>
              <a:t>来实现</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rPr>
              <a:t>用户交互层：使用</a:t>
            </a:r>
            <a:r>
              <a:rPr lang="en-US" altLang="zh-CN" sz="1400">
                <a:latin typeface="微软雅黑" panose="020B0503020204020204" pitchFamily="34" charset="-122"/>
                <a:ea typeface="微软雅黑" panose="020B0503020204020204" pitchFamily="34" charset="-122"/>
              </a:rPr>
              <a:t>React</a:t>
            </a:r>
            <a:r>
              <a:rPr lang="zh-CN" altLang="en-US" sz="1400">
                <a:latin typeface="微软雅黑" panose="020B0503020204020204" pitchFamily="34" charset="-122"/>
                <a:ea typeface="微软雅黑" panose="020B0503020204020204" pitchFamily="34" charset="-122"/>
              </a:rPr>
              <a:t>、</a:t>
            </a:r>
            <a:r>
              <a:rPr lang="en-US" altLang="zh-CN" sz="1400">
                <a:latin typeface="微软雅黑" panose="020B0503020204020204" pitchFamily="34" charset="-122"/>
                <a:ea typeface="微软雅黑" panose="020B0503020204020204" pitchFamily="34" charset="-122"/>
              </a:rPr>
              <a:t>Redux</a:t>
            </a:r>
            <a:r>
              <a:rPr lang="zh-CN" altLang="en-US" sz="1400">
                <a:latin typeface="微软雅黑" panose="020B0503020204020204" pitchFamily="34" charset="-122"/>
                <a:ea typeface="微软雅黑" panose="020B0503020204020204" pitchFamily="34" charset="-122"/>
              </a:rPr>
              <a:t>等前端技术框架来搭建，可以跨</a:t>
            </a:r>
            <a:r>
              <a:rPr lang="en-US" altLang="zh-CN" sz="1400">
                <a:latin typeface="微软雅黑" panose="020B0503020204020204" pitchFamily="34" charset="-122"/>
                <a:ea typeface="微软雅黑" panose="020B0503020204020204" pitchFamily="34" charset="-122"/>
              </a:rPr>
              <a:t>Mac</a:t>
            </a:r>
            <a:r>
              <a:rPr lang="zh-CN" altLang="en-US" sz="1400">
                <a:latin typeface="微软雅黑" panose="020B0503020204020204" pitchFamily="34" charset="-122"/>
                <a:ea typeface="微软雅黑" panose="020B0503020204020204" pitchFamily="34" charset="-122"/>
              </a:rPr>
              <a:t>和</a:t>
            </a:r>
            <a:r>
              <a:rPr lang="en-US" altLang="zh-CN" sz="1400">
                <a:latin typeface="微软雅黑" panose="020B0503020204020204" pitchFamily="34" charset="-122"/>
                <a:ea typeface="微软雅黑" panose="020B0503020204020204" pitchFamily="34" charset="-122"/>
              </a:rPr>
              <a:t>Windows </a:t>
            </a:r>
            <a:r>
              <a:rPr lang="zh-CN" altLang="en-US" sz="1400">
                <a:latin typeface="微软雅黑" panose="020B0503020204020204" pitchFamily="34" charset="-122"/>
                <a:ea typeface="微软雅黑" panose="020B0503020204020204" pitchFamily="34" charset="-122"/>
              </a:rPr>
              <a:t>平台使用。</a:t>
            </a:r>
            <a:endParaRPr lang="en-US" altLang="zh-CN" sz="1400">
              <a:latin typeface="微软雅黑" panose="020B0503020204020204" pitchFamily="34" charset="-122"/>
              <a:ea typeface="微软雅黑" panose="020B0503020204020204" pitchFamily="34" charset="-122"/>
            </a:endParaRPr>
          </a:p>
          <a:p>
            <a:endParaRPr lang="en-US" altLang="zh-CN" sz="140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2C6E3CAC-458F-453C-BAD8-E73FE0BADD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666" y="1057527"/>
            <a:ext cx="7261624" cy="5277392"/>
          </a:xfrm>
          <a:prstGeom prst="rect">
            <a:avLst/>
          </a:prstGeom>
        </p:spPr>
      </p:pic>
    </p:spTree>
    <p:extLst>
      <p:ext uri="{BB962C8B-B14F-4D97-AF65-F5344CB8AC3E}">
        <p14:creationId xmlns:p14="http://schemas.microsoft.com/office/powerpoint/2010/main" val="1152716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文件编译</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微信的渲染环境无法直接理解</a:t>
            </a:r>
            <a:r>
              <a:rPr lang="en-US" altLang="zh-CN">
                <a:solidFill>
                  <a:srgbClr val="00B0F0"/>
                </a:solidFill>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solidFill>
                  <a:srgbClr val="00B0F0"/>
                </a:solidFill>
                <a:latin typeface="微软雅黑" panose="020B0503020204020204" pitchFamily="34" charset="-122"/>
                <a:ea typeface="微软雅黑" panose="020B0503020204020204" pitchFamily="34" charset="-122"/>
              </a:rPr>
              <a:t>wxss</a:t>
            </a:r>
            <a:r>
              <a:rPr lang="zh-CN" altLang="en-US">
                <a:solidFill>
                  <a:srgbClr val="00B0F0"/>
                </a:solidFill>
                <a:latin typeface="微软雅黑" panose="020B0503020204020204" pitchFamily="34" charset="-122"/>
                <a:ea typeface="微软雅黑" panose="020B0503020204020204" pitchFamily="34" charset="-122"/>
              </a:rPr>
              <a:t>文件</a:t>
            </a:r>
            <a:r>
              <a:rPr lang="zh-CN" altLang="en-US">
                <a:latin typeface="微软雅黑" panose="020B0503020204020204" pitchFamily="34" charset="-122"/>
                <a:ea typeface="微软雅黑" panose="020B0503020204020204" pitchFamily="34" charset="-122"/>
              </a:rPr>
              <a:t>，所以微信开发者工具会用一个二进制的</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编译器把</a:t>
            </a:r>
            <a:r>
              <a:rPr lang="en-US" altLang="zh-CN">
                <a:latin typeface="微软雅黑" panose="020B0503020204020204" pitchFamily="34" charset="-122"/>
                <a:ea typeface="微软雅黑" panose="020B0503020204020204" pitchFamily="34" charset="-122"/>
              </a:rPr>
              <a:t>wxml</a:t>
            </a:r>
            <a:r>
              <a:rPr lang="zh-CN" altLang="en-US">
                <a:latin typeface="微软雅黑" panose="020B0503020204020204" pitchFamily="34" charset="-122"/>
                <a:ea typeface="微软雅黑" panose="020B0503020204020204" pitchFamily="34" charset="-122"/>
              </a:rPr>
              <a:t>和</a:t>
            </a:r>
            <a:r>
              <a:rPr lang="en-US" altLang="zh-CN">
                <a:latin typeface="微软雅黑" panose="020B0503020204020204" pitchFamily="34" charset="-122"/>
                <a:ea typeface="微软雅黑" panose="020B0503020204020204" pitchFamily="34" charset="-122"/>
              </a:rPr>
              <a:t>wxss</a:t>
            </a:r>
            <a:r>
              <a:rPr lang="zh-CN" altLang="en-US">
                <a:latin typeface="微软雅黑" panose="020B0503020204020204" pitchFamily="34" charset="-122"/>
                <a:ea typeface="微软雅黑" panose="020B0503020204020204" pitchFamily="34" charset="-122"/>
              </a:rPr>
              <a:t>文件编译成</a:t>
            </a:r>
            <a:r>
              <a:rPr lang="en-US" altLang="zh-CN">
                <a:latin typeface="微软雅黑" panose="020B0503020204020204" pitchFamily="34" charset="-122"/>
                <a:ea typeface="微软雅黑" panose="020B0503020204020204" pitchFamily="34" charset="-122"/>
              </a:rPr>
              <a:t>js</a:t>
            </a:r>
            <a:r>
              <a:rPr lang="zh-CN" altLang="en-US">
                <a:latin typeface="微软雅黑" panose="020B0503020204020204" pitchFamily="34" charset="-122"/>
                <a:ea typeface="微软雅黑" panose="020B0503020204020204" pitchFamily="34" charset="-122"/>
              </a:rPr>
              <a:t> 后放到微信的渲染环境中运行。</a:t>
            </a:r>
            <a:endParaRPr lang="en-US" altLang="zh-CN">
              <a:latin typeface="微软雅黑" panose="020B0503020204020204" pitchFamily="34" charset="-122"/>
              <a:ea typeface="微软雅黑" panose="020B0503020204020204" pitchFamily="34" charset="-122"/>
            </a:endParaRPr>
          </a:p>
          <a:p>
            <a:r>
              <a:rPr lang="zh-CN" altLang="en-US">
                <a:latin typeface="微软雅黑" panose="020B0503020204020204" pitchFamily="34" charset="-122"/>
                <a:ea typeface="微软雅黑" panose="020B0503020204020204" pitchFamily="34" charset="-122"/>
              </a:rPr>
              <a:t>对于</a:t>
            </a:r>
            <a:r>
              <a:rPr lang="en-US" altLang="zh-CN">
                <a:latin typeface="微软雅黑" panose="020B0503020204020204" pitchFamily="34" charset="-122"/>
                <a:ea typeface="微软雅黑" panose="020B0503020204020204" pitchFamily="34" charset="-122"/>
              </a:rPr>
              <a:t>js </a:t>
            </a:r>
            <a:r>
              <a:rPr lang="zh-CN" altLang="en-US">
                <a:latin typeface="微软雅黑" panose="020B0503020204020204" pitchFamily="34" charset="-122"/>
                <a:ea typeface="微软雅黑" panose="020B0503020204020204" pitchFamily="34" charset="-122"/>
              </a:rPr>
              <a:t>文件，在代码上传之前会被</a:t>
            </a:r>
            <a:r>
              <a:rPr lang="en-US" altLang="zh-CN"/>
              <a:t>ES6</a:t>
            </a:r>
            <a:r>
              <a:rPr lang="zh-CN" altLang="en-US"/>
              <a:t>转</a:t>
            </a:r>
            <a:r>
              <a:rPr lang="en-US" altLang="zh-CN"/>
              <a:t>ES5</a:t>
            </a:r>
            <a:r>
              <a:rPr lang="zh-CN" altLang="en-US"/>
              <a:t>、代码压缩等，最后合并成一个</a:t>
            </a:r>
            <a:r>
              <a:rPr lang="en-US" altLang="zh-CN"/>
              <a:t>app-service.js </a:t>
            </a:r>
            <a:endParaRPr lang="en-US" altLang="zh-CN">
              <a:latin typeface="微软雅黑" panose="020B0503020204020204" pitchFamily="34" charset="-122"/>
              <a:ea typeface="微软雅黑" panose="020B0503020204020204" pitchFamily="34" charset="-122"/>
            </a:endParaRPr>
          </a:p>
          <a:p>
            <a:endParaRPr lang="en-US" altLang="zh-CN">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4360D3F-16A8-46F9-BF97-D9A6CE257286}"/>
              </a:ext>
            </a:extLst>
          </p:cNvPr>
          <p:cNvPicPr>
            <a:picLocks noChangeAspect="1"/>
          </p:cNvPicPr>
          <p:nvPr/>
        </p:nvPicPr>
        <p:blipFill>
          <a:blip r:embed="rId2"/>
          <a:stretch>
            <a:fillRect/>
          </a:stretch>
        </p:blipFill>
        <p:spPr>
          <a:xfrm>
            <a:off x="784411" y="2712796"/>
            <a:ext cx="7098102" cy="3241330"/>
          </a:xfrm>
          <a:prstGeom prst="rect">
            <a:avLst/>
          </a:prstGeom>
        </p:spPr>
      </p:pic>
    </p:spTree>
    <p:extLst>
      <p:ext uri="{BB962C8B-B14F-4D97-AF65-F5344CB8AC3E}">
        <p14:creationId xmlns:p14="http://schemas.microsoft.com/office/powerpoint/2010/main" val="279829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zh-CN" altLang="en-US"/>
              <a:t>开发者工具的常用功能</a:t>
            </a:r>
            <a:endParaRPr lang="en-US" altLang="zh-CN" dirty="0"/>
          </a:p>
        </p:txBody>
      </p:sp>
      <p:sp>
        <p:nvSpPr>
          <p:cNvPr id="5" name="内容占位符 4">
            <a:extLst>
              <a:ext uri="{FF2B5EF4-FFF2-40B4-BE49-F238E27FC236}">
                <a16:creationId xmlns:a16="http://schemas.microsoft.com/office/drawing/2014/main" id="{C45B414F-2501-4AE1-AFAD-399FB724CF48}"/>
              </a:ext>
            </a:extLst>
          </p:cNvPr>
          <p:cNvSpPr>
            <a:spLocks noGrp="1"/>
          </p:cNvSpPr>
          <p:nvPr>
            <p:ph idx="1"/>
          </p:nvPr>
        </p:nvSpPr>
        <p:spPr/>
        <p:txBody>
          <a:bodyPr/>
          <a:lstStyle/>
          <a:p>
            <a:pPr marL="285750" indent="-285750">
              <a:buFont typeface="Arial" panose="020B0604020202020204" pitchFamily="34" charset="0"/>
              <a:buChar char="•"/>
            </a:pPr>
            <a:r>
              <a:rPr lang="zh-CN" altLang="en-US"/>
              <a:t>删除项目历史</a:t>
            </a:r>
            <a:endParaRPr lang="en-US" altLang="zh-CN"/>
          </a:p>
          <a:p>
            <a:pPr marL="285750" indent="-285750">
              <a:buFont typeface="Arial" panose="020B0604020202020204" pitchFamily="34" charset="0"/>
              <a:buChar char="•"/>
            </a:pPr>
            <a:r>
              <a:rPr lang="zh-CN" altLang="en-US"/>
              <a:t>建立代码片段</a:t>
            </a:r>
            <a:endParaRPr lang="en-US" altLang="zh-CN"/>
          </a:p>
          <a:p>
            <a:pPr marL="285750" indent="-285750">
              <a:buFont typeface="Arial" panose="020B0604020202020204" pitchFamily="34" charset="0"/>
              <a:buChar char="•"/>
            </a:pPr>
            <a:r>
              <a:rPr lang="zh-CN" altLang="en-US"/>
              <a:t>工作区设置</a:t>
            </a:r>
            <a:endParaRPr lang="en-US" altLang="zh-CN"/>
          </a:p>
          <a:p>
            <a:pPr marL="285750" indent="-285750">
              <a:buFont typeface="Arial" panose="020B0604020202020204" pitchFamily="34" charset="0"/>
              <a:buChar char="•"/>
            </a:pPr>
            <a:r>
              <a:rPr lang="zh-CN" altLang="en-US"/>
              <a:t>窗口面板的显示和隐藏</a:t>
            </a:r>
            <a:endParaRPr lang="en-US" altLang="zh-CN"/>
          </a:p>
          <a:p>
            <a:pPr marL="285750" indent="-285750">
              <a:buFont typeface="Arial" panose="020B0604020202020204" pitchFamily="34" charset="0"/>
              <a:buChar char="•"/>
            </a:pPr>
            <a:r>
              <a:rPr lang="zh-CN" altLang="en-US"/>
              <a:t>快捷键设置</a:t>
            </a:r>
            <a:endParaRPr lang="en-US" altLang="zh-CN"/>
          </a:p>
          <a:p>
            <a:pPr marL="285750" indent="-285750">
              <a:buFont typeface="Arial" panose="020B0604020202020204" pitchFamily="34" charset="0"/>
              <a:buChar char="•"/>
            </a:pPr>
            <a:r>
              <a:rPr lang="zh-CN" altLang="en-US"/>
              <a:t>模拟操作</a:t>
            </a:r>
            <a:endParaRPr lang="en-US" altLang="zh-CN"/>
          </a:p>
          <a:p>
            <a:pPr marL="285750" indent="-285750">
              <a:buFont typeface="Arial" panose="020B0604020202020204" pitchFamily="34" charset="0"/>
              <a:buChar char="•"/>
            </a:pPr>
            <a:r>
              <a:rPr lang="zh-CN" altLang="en-US"/>
              <a:t>添加编译模式</a:t>
            </a:r>
            <a:endParaRPr lang="en-US" altLang="zh-CN"/>
          </a:p>
          <a:p>
            <a:pPr marL="285750" indent="-285750">
              <a:buFont typeface="Arial" panose="020B0604020202020204" pitchFamily="34" charset="0"/>
              <a:buChar char="•"/>
            </a:pPr>
            <a:r>
              <a:rPr lang="en-US" altLang="zh-CN"/>
              <a:t>……</a:t>
            </a:r>
          </a:p>
        </p:txBody>
      </p:sp>
    </p:spTree>
    <p:extLst>
      <p:ext uri="{BB962C8B-B14F-4D97-AF65-F5344CB8AC3E}">
        <p14:creationId xmlns:p14="http://schemas.microsoft.com/office/powerpoint/2010/main" val="28556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28F2C8-2C08-45D1-9254-0A3825F6F765}"/>
              </a:ext>
            </a:extLst>
          </p:cNvPr>
          <p:cNvSpPr>
            <a:spLocks noGrp="1"/>
          </p:cNvSpPr>
          <p:nvPr>
            <p:ph type="title"/>
          </p:nvPr>
        </p:nvSpPr>
        <p:spPr/>
        <p:txBody>
          <a:bodyPr>
            <a:normAutofit/>
          </a:bodyPr>
          <a:lstStyle/>
          <a:p>
            <a:r>
              <a:rPr lang="en-US" altLang="zh-CN"/>
              <a:t> </a:t>
            </a:r>
            <a:r>
              <a:rPr lang="zh-CN" altLang="en-US"/>
              <a:t>总结</a:t>
            </a:r>
            <a:endParaRPr lang="zh-CN" altLang="en-US" dirty="0"/>
          </a:p>
        </p:txBody>
      </p:sp>
      <p:sp>
        <p:nvSpPr>
          <p:cNvPr id="5" name="内容占位符 4">
            <a:extLst>
              <a:ext uri="{FF2B5EF4-FFF2-40B4-BE49-F238E27FC236}">
                <a16:creationId xmlns:a16="http://schemas.microsoft.com/office/drawing/2014/main" id="{66736D87-976D-459A-AE93-8DDCB364DCEF}"/>
              </a:ext>
            </a:extLst>
          </p:cNvPr>
          <p:cNvSpPr>
            <a:spLocks noGrp="1"/>
          </p:cNvSpPr>
          <p:nvPr>
            <p:ph idx="1"/>
          </p:nvPr>
        </p:nvSpPr>
        <p:spPr/>
        <p:txBody>
          <a:bodyPr>
            <a:normAutofit/>
          </a:bodyPr>
          <a:lstStyle/>
          <a:p>
            <a:r>
              <a:rPr lang="zh-CN" altLang="en-US">
                <a:latin typeface="微软雅黑" panose="020B0503020204020204" pitchFamily="34" charset="-122"/>
                <a:ea typeface="微软雅黑" panose="020B0503020204020204" pitchFamily="34" charset="-122"/>
              </a:rPr>
              <a:t>这一章我们主要讲了微信开发者工具的一些概念知识，对开发者工具的灵活使用，还要大家多去尝试。</a:t>
            </a:r>
            <a:endParaRPr lang="en-US" altLang="zh-CN">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0177622"/>
      </p:ext>
    </p:extLst>
  </p:cSld>
  <p:clrMapOvr>
    <a:masterClrMapping/>
  </p:clrMapOvr>
</p:sld>
</file>

<file path=ppt/theme/theme1.xml><?xml version="1.0" encoding="utf-8"?>
<a:theme xmlns:a="http://schemas.openxmlformats.org/drawingml/2006/main" name="主题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1" id="{2409632F-CDA7-0048-8FD3-E92D0F7C6AF6}" vid="{23B7EBFA-8CE8-0848-AD14-D6967B57F88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PPT课件模板主题</Template>
  <TotalTime>17230</TotalTime>
  <Words>333</Words>
  <Application>Microsoft Office PowerPoint</Application>
  <PresentationFormat>宽屏</PresentationFormat>
  <Paragraphs>30</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微软雅黑</vt:lpstr>
      <vt:lpstr>微软雅黑</vt:lpstr>
      <vt:lpstr>Arial</vt:lpstr>
      <vt:lpstr>主题1</vt:lpstr>
      <vt:lpstr>微信开发者工具</vt:lpstr>
      <vt:lpstr>目标</vt:lpstr>
      <vt:lpstr>知识点</vt:lpstr>
      <vt:lpstr>微信开发者工具存在的原因</vt:lpstr>
      <vt:lpstr>微信开发者工具底层框架</vt:lpstr>
      <vt:lpstr>文件编译</vt:lpstr>
      <vt:lpstr>开发者工具的常用功能</vt:lpstr>
      <vt:lpstr> 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EDZ</dc:creator>
  <cp:lastModifiedBy>1051904257@qq.com</cp:lastModifiedBy>
  <cp:revision>707</cp:revision>
  <dcterms:created xsi:type="dcterms:W3CDTF">2019-05-19T07:46:27Z</dcterms:created>
  <dcterms:modified xsi:type="dcterms:W3CDTF">2020-12-24T11:52:04Z</dcterms:modified>
</cp:coreProperties>
</file>