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9" r:id="rId3"/>
    <p:sldId id="292" r:id="rId4"/>
    <p:sldId id="273" r:id="rId5"/>
    <p:sldId id="295" r:id="rId6"/>
    <p:sldId id="293" r:id="rId7"/>
    <p:sldId id="298" r:id="rId8"/>
    <p:sldId id="299" r:id="rId9"/>
    <p:sldId id="300" r:id="rId10"/>
    <p:sldId id="301" r:id="rId11"/>
    <p:sldId id="303" r:id="rId12"/>
    <p:sldId id="304" r:id="rId13"/>
    <p:sldId id="306" r:id="rId14"/>
    <p:sldId id="281" r:id="rId15"/>
    <p:sldId id="307" r:id="rId16"/>
    <p:sldId id="308" r:id="rId17"/>
    <p:sldId id="318" r:id="rId18"/>
    <p:sldId id="291" r:id="rId19"/>
    <p:sldId id="312" r:id="rId20"/>
    <p:sldId id="313" r:id="rId21"/>
    <p:sldId id="272" r:id="rId22"/>
    <p:sldId id="315" r:id="rId23"/>
    <p:sldId id="321" r:id="rId24"/>
    <p:sldId id="314" r:id="rId25"/>
    <p:sldId id="323" r:id="rId26"/>
    <p:sldId id="324" r:id="rId27"/>
    <p:sldId id="31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JSON 配置" id="{4C832947-2092-B242-8FF3-4D96B6007803}">
          <p14:sldIdLst>
            <p14:sldId id="273"/>
            <p14:sldId id="295"/>
          </p14:sldIdLst>
        </p14:section>
        <p14:section name="02-WXML 模板" id="{D0694AD4-1618-4491-9BA9-29D73A7AE3DE}">
          <p14:sldIdLst>
            <p14:sldId id="293"/>
            <p14:sldId id="298"/>
            <p14:sldId id="299"/>
            <p14:sldId id="300"/>
            <p14:sldId id="301"/>
            <p14:sldId id="303"/>
            <p14:sldId id="304"/>
            <p14:sldId id="306"/>
          </p14:sldIdLst>
        </p14:section>
        <p14:section name="03-wxss 样式" id="{B7D5C882-39DB-4992-B5C3-311FDDDCB968}">
          <p14:sldIdLst>
            <p14:sldId id="281"/>
            <p14:sldId id="307"/>
            <p14:sldId id="308"/>
            <p14:sldId id="318"/>
            <p14:sldId id="291"/>
            <p14:sldId id="312"/>
            <p14:sldId id="313"/>
          </p14:sldIdLst>
        </p14:section>
        <p14:section name="04-JavaScript 脚本" id="{765215D0-00CB-4139-A301-BEE152817895}">
          <p14:sldIdLst>
            <p14:sldId id="272"/>
            <p14:sldId id="315"/>
            <p14:sldId id="321"/>
            <p14:sldId id="314"/>
            <p14:sldId id="323"/>
            <p14:sldId id="324"/>
          </p14:sldIdLst>
        </p14:section>
        <p14:section name="总结" id="{247473E2-C149-4742-91C9-606E7B273636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43" autoAdjust="0"/>
    <p:restoredTop sz="96764" autoAdjust="0"/>
  </p:normalViewPr>
  <p:slideViewPr>
    <p:cSldViewPr snapToGrid="0">
      <p:cViewPr varScale="1">
        <p:scale>
          <a:sx n="117" d="100"/>
          <a:sy n="117" d="100"/>
        </p:scale>
        <p:origin x="10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reference/wxml/lis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reference/wxml/lis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framework/view/wxs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weixin.qq.com/miniprogram/dev/extended/weui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wxml/SelectorQuery.html" TargetMode="External"/><Relationship Id="rId2" Type="http://schemas.openxmlformats.org/officeDocument/2006/relationships/hyperlink" Target="https://developers.weixin.qq.com/miniprogram/dev/component/canva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weixin.qq.com/miniprogram/dev/api/wxml/NodesRef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reference/configuration/page.html" TargetMode="External"/><Relationship Id="rId2" Type="http://schemas.openxmlformats.org/officeDocument/2006/relationships/hyperlink" Target="https://developers.weixin.qq.com/miniprogram/dev/reference/configuration/ap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weixin.qq.com/miniprogram/dev/devtools/projectconfi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dirty="0"/>
              <a:t>小程序代码组成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列表渲染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使用</a:t>
            </a:r>
            <a:r>
              <a:rPr lang="en-US" altLang="zh-CN">
                <a:solidFill>
                  <a:srgbClr val="00B0F0"/>
                </a:solidFill>
              </a:rPr>
              <a:t>wx:for </a:t>
            </a:r>
            <a:r>
              <a:rPr lang="zh-CN" altLang="en-US"/>
              <a:t>渲染列表，默认数组的当前项的变量名为</a:t>
            </a:r>
            <a:r>
              <a:rPr lang="en-US" altLang="zh-CN"/>
              <a:t>item</a:t>
            </a:r>
            <a:r>
              <a:rPr lang="zh-CN" altLang="en-US"/>
              <a:t>，下标名为</a:t>
            </a:r>
            <a:r>
              <a:rPr lang="en-US" altLang="zh-CN"/>
              <a:t>index</a:t>
            </a:r>
            <a:r>
              <a:rPr lang="zh-CN" altLang="en-US"/>
              <a:t>。 </a:t>
            </a:r>
            <a:endParaRPr lang="en-US" altLang="zh-CN"/>
          </a:p>
          <a:p>
            <a:r>
              <a:rPr lang="en-US" altLang="zh-CN"/>
              <a:t>&lt;view wx:for="{{food}}" wx:key="id"&gt;</a:t>
            </a:r>
          </a:p>
          <a:p>
            <a:r>
              <a:rPr lang="en-US" altLang="zh-CN"/>
              <a:t>  &lt;text&gt;{{item.name}}&lt;/text&gt;</a:t>
            </a:r>
          </a:p>
          <a:p>
            <a:r>
              <a:rPr lang="en-US" altLang="zh-CN"/>
              <a:t>&lt;/view&gt;</a:t>
            </a:r>
          </a:p>
          <a:p>
            <a:r>
              <a:rPr lang="en-US" altLang="zh-CN"/>
              <a:t>food:[{id:1,name:'</a:t>
            </a:r>
            <a:r>
              <a:rPr lang="zh-CN" altLang="en-US"/>
              <a:t>西红柿鸡蛋面</a:t>
            </a:r>
            <a:r>
              <a:rPr lang="en-US" altLang="zh-CN"/>
              <a:t>'},{id:2,name:'</a:t>
            </a:r>
            <a:r>
              <a:rPr lang="zh-CN" altLang="en-US"/>
              <a:t>香菜蛋花汤</a:t>
            </a:r>
            <a:r>
              <a:rPr lang="en-US" altLang="zh-CN"/>
              <a:t>'},{id:3,name:'</a:t>
            </a:r>
            <a:r>
              <a:rPr lang="zh-CN" altLang="en-US"/>
              <a:t>白菜炖粉条</a:t>
            </a:r>
            <a:r>
              <a:rPr lang="en-US" altLang="zh-CN"/>
              <a:t>'}]</a:t>
            </a:r>
          </a:p>
          <a:p>
            <a:r>
              <a:rPr lang="zh-CN" altLang="en-US">
                <a:hlinkClick r:id="rId2"/>
              </a:rPr>
              <a:t>更多详细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4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列表渲染 </a:t>
            </a:r>
            <a:r>
              <a:rPr lang="en-US" altLang="zh-CN"/>
              <a:t>– </a:t>
            </a:r>
            <a:r>
              <a:rPr lang="zh-CN" altLang="en-US"/>
              <a:t>唯一标志符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wx:key </a:t>
            </a:r>
            <a:r>
              <a:rPr lang="zh-CN" altLang="en-US"/>
              <a:t>是列表中每一个项目的唯一的标识符。</a:t>
            </a:r>
            <a:endParaRPr lang="en-US" altLang="zh-CN"/>
          </a:p>
          <a:p>
            <a:r>
              <a:rPr lang="zh-CN" altLang="en-US"/>
              <a:t>这个标志符可以提高</a:t>
            </a:r>
            <a:r>
              <a:rPr lang="en-US" altLang="zh-CN"/>
              <a:t>wxml </a:t>
            </a:r>
            <a:r>
              <a:rPr lang="zh-CN" altLang="en-US"/>
              <a:t>动态渲染的效率。比如列表数据中的某一项数据发生改变时，微信会根据唯一标志符，找找到</a:t>
            </a:r>
            <a:r>
              <a:rPr lang="en-US" altLang="zh-CN"/>
              <a:t>wxml </a:t>
            </a:r>
            <a:r>
              <a:rPr lang="zh-CN" altLang="en-US"/>
              <a:t>列表中与此条数据对应的项目，然后只对此项目进行渲染。</a:t>
            </a:r>
            <a:endParaRPr lang="en-US" altLang="zh-CN"/>
          </a:p>
          <a:p>
            <a:r>
              <a:rPr lang="zh-CN" altLang="en-US"/>
              <a:t>这和</a:t>
            </a:r>
            <a:r>
              <a:rPr lang="en-US" altLang="zh-CN"/>
              <a:t>vue</a:t>
            </a:r>
            <a:r>
              <a:rPr lang="zh-CN" altLang="en-US"/>
              <a:t>、</a:t>
            </a:r>
            <a:r>
              <a:rPr lang="en-US" altLang="zh-CN"/>
              <a:t>react </a:t>
            </a:r>
            <a:r>
              <a:rPr lang="zh-CN" altLang="en-US"/>
              <a:t>里的</a:t>
            </a:r>
            <a:r>
              <a:rPr lang="en-US" altLang="zh-CN"/>
              <a:t>diff </a:t>
            </a:r>
            <a:r>
              <a:rPr lang="zh-CN" altLang="en-US"/>
              <a:t>算法是一个原理。</a:t>
            </a:r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en-US" altLang="zh-CN"/>
              <a:t>wx:key </a:t>
            </a:r>
            <a:r>
              <a:rPr lang="zh-CN" altLang="en-US"/>
              <a:t>的赋值方式：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列表项目的属性，如</a:t>
            </a:r>
            <a:r>
              <a:rPr lang="en-US" altLang="zh-CN"/>
              <a:t>&lt;view wx:for="{{objectArray}}" wx:key=“</a:t>
            </a:r>
            <a:r>
              <a:rPr lang="en-US" altLang="zh-CN">
                <a:solidFill>
                  <a:srgbClr val="00A5E3"/>
                </a:solidFill>
              </a:rPr>
              <a:t>attr</a:t>
            </a:r>
            <a:r>
              <a:rPr lang="en-US" altLang="zh-CN"/>
              <a:t>" &gt; {{……}} &lt;/view&gt;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列表项目自身，如</a:t>
            </a:r>
            <a:r>
              <a:rPr lang="en-US" altLang="zh-CN"/>
              <a:t>&lt;view wx:for="{{numberArray}}" wx:key="</a:t>
            </a:r>
            <a:r>
              <a:rPr lang="en-US" altLang="zh-CN">
                <a:solidFill>
                  <a:srgbClr val="00A5E3"/>
                </a:solidFill>
              </a:rPr>
              <a:t>*this</a:t>
            </a:r>
            <a:r>
              <a:rPr lang="en-US" altLang="zh-CN"/>
              <a:t>" &gt; {{……}} &lt;/view&gt;</a:t>
            </a:r>
          </a:p>
          <a:p>
            <a:endParaRPr lang="en-US" altLang="zh-CN"/>
          </a:p>
          <a:p>
            <a:r>
              <a:rPr lang="zh-CN" altLang="en-US">
                <a:hlinkClick r:id="rId2"/>
              </a:rPr>
              <a:t>更多详细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041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扩展：模板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中的重复性元素，可以制作成模板，从而方便批量修改。</a:t>
            </a:r>
            <a:endParaRPr lang="en-US" altLang="zh-CN"/>
          </a:p>
          <a:p>
            <a:r>
              <a:rPr lang="en-US" altLang="zh-CN"/>
              <a:t>&lt;!-- template </a:t>
            </a:r>
            <a:r>
              <a:rPr lang="zh-CN" altLang="en-US"/>
              <a:t>模板需要设置</a:t>
            </a:r>
            <a:r>
              <a:rPr lang="en-US" altLang="zh-CN"/>
              <a:t>name --&gt;</a:t>
            </a:r>
          </a:p>
          <a:p>
            <a:r>
              <a:rPr lang="en-US" altLang="zh-CN"/>
              <a:t>&lt;template </a:t>
            </a:r>
            <a:r>
              <a:rPr lang="en-US" altLang="zh-CN">
                <a:solidFill>
                  <a:srgbClr val="00A5E3"/>
                </a:solidFill>
              </a:rPr>
              <a:t>name</a:t>
            </a:r>
            <a:r>
              <a:rPr lang="en-US" altLang="zh-CN"/>
              <a:t>="</a:t>
            </a:r>
            <a:r>
              <a:rPr lang="en-US" altLang="zh-CN">
                <a:solidFill>
                  <a:schemeClr val="accent2"/>
                </a:solidFill>
              </a:rPr>
              <a:t>hotel</a:t>
            </a:r>
            <a:r>
              <a:rPr lang="en-US" altLang="zh-CN"/>
              <a:t>"&gt;</a:t>
            </a:r>
          </a:p>
          <a:p>
            <a:r>
              <a:rPr lang="en-US" altLang="zh-CN"/>
              <a:t>  &lt;text&gt;{{name}}</a:t>
            </a:r>
            <a:r>
              <a:rPr lang="zh-CN" altLang="en-US"/>
              <a:t>：</a:t>
            </a:r>
            <a:r>
              <a:rPr lang="en-US" altLang="zh-CN"/>
              <a:t>&lt;/text&gt;</a:t>
            </a:r>
          </a:p>
          <a:p>
            <a:r>
              <a:rPr lang="en-US" altLang="zh-CN"/>
              <a:t>  &lt;text wx:for="{{food}}" wx:key="id"&gt;{{index?'</a:t>
            </a:r>
            <a:r>
              <a:rPr lang="zh-CN" altLang="en-US"/>
              <a:t>、</a:t>
            </a:r>
            <a:r>
              <a:rPr lang="en-US" altLang="zh-CN"/>
              <a:t>':''}}{{item.name}}&lt;/text&gt;</a:t>
            </a:r>
          </a:p>
          <a:p>
            <a:r>
              <a:rPr lang="en-US" altLang="zh-CN"/>
              <a:t>&lt;/template&gt;</a:t>
            </a:r>
          </a:p>
          <a:p>
            <a:endParaRPr lang="en-US" altLang="zh-CN"/>
          </a:p>
          <a:p>
            <a:r>
              <a:rPr lang="en-US" altLang="zh-CN"/>
              <a:t>&lt;!-- </a:t>
            </a:r>
            <a:r>
              <a:rPr lang="zh-CN" altLang="en-US"/>
              <a:t>使用模板时，</a:t>
            </a:r>
            <a:r>
              <a:rPr lang="en-US" altLang="zh-CN"/>
              <a:t>is </a:t>
            </a:r>
            <a:r>
              <a:rPr lang="zh-CN" altLang="en-US"/>
              <a:t>指定其使用的模板，</a:t>
            </a:r>
            <a:r>
              <a:rPr lang="en-US" altLang="zh-CN"/>
              <a:t>data </a:t>
            </a:r>
            <a:r>
              <a:rPr lang="zh-CN" altLang="en-US"/>
              <a:t>指定模板数据 </a:t>
            </a:r>
            <a:r>
              <a:rPr lang="en-US" altLang="zh-CN"/>
              <a:t>--&gt;</a:t>
            </a:r>
            <a:endParaRPr lang="zh-CN" altLang="en-US"/>
          </a:p>
          <a:p>
            <a:r>
              <a:rPr lang="en-US" altLang="zh-CN"/>
              <a:t>&lt;template </a:t>
            </a:r>
            <a:r>
              <a:rPr lang="en-US" altLang="zh-CN">
                <a:solidFill>
                  <a:srgbClr val="00A5E3"/>
                </a:solidFill>
              </a:rPr>
              <a:t>is</a:t>
            </a:r>
            <a:r>
              <a:rPr lang="en-US" altLang="zh-CN"/>
              <a:t>=“</a:t>
            </a:r>
            <a:r>
              <a:rPr lang="en-US" altLang="zh-CN">
                <a:solidFill>
                  <a:schemeClr val="accent2"/>
                </a:solidFill>
              </a:rPr>
              <a:t>hotel</a:t>
            </a:r>
            <a:r>
              <a:rPr lang="en-US" altLang="zh-CN"/>
              <a:t>” </a:t>
            </a:r>
            <a:r>
              <a:rPr lang="en-US" altLang="zh-CN">
                <a:solidFill>
                  <a:srgbClr val="00A5E3"/>
                </a:solidFill>
              </a:rPr>
              <a:t>data</a:t>
            </a:r>
            <a:r>
              <a:rPr lang="en-US" altLang="zh-CN"/>
              <a:t>=“{{name:'</a:t>
            </a:r>
            <a:r>
              <a:rPr lang="zh-CN" altLang="en-US"/>
              <a:t>呷哺</a:t>
            </a:r>
            <a:r>
              <a:rPr lang="en-US" altLang="zh-CN"/>
              <a:t>',food}}"&gt;&lt;/template&gt;  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21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共同属性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297"/>
            <a:ext cx="10515600" cy="5023666"/>
          </a:xfrm>
        </p:spPr>
        <p:txBody>
          <a:bodyPr>
            <a:normAutofit/>
          </a:bodyPr>
          <a:lstStyle/>
          <a:p>
            <a:r>
              <a:rPr lang="zh-CN" altLang="en-US"/>
              <a:t>所有</a:t>
            </a:r>
            <a:r>
              <a:rPr lang="en-US" altLang="zh-CN"/>
              <a:t>wxml </a:t>
            </a:r>
            <a:r>
              <a:rPr lang="zh-CN" altLang="en-US"/>
              <a:t>标签都支持的属性称之为共同属性</a:t>
            </a:r>
            <a:endParaRPr lang="en-US" altLang="zh-CN"/>
          </a:p>
          <a:p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191667-BBA2-484F-9D9A-493B034D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975296"/>
              </p:ext>
            </p:extLst>
          </p:nvPr>
        </p:nvGraphicFramePr>
        <p:xfrm>
          <a:off x="838200" y="1835906"/>
          <a:ext cx="9277350" cy="3705264"/>
        </p:xfrm>
        <a:graphic>
          <a:graphicData uri="http://schemas.openxmlformats.org/drawingml/2006/table">
            <a:tbl>
              <a:tblPr/>
              <a:tblGrid>
                <a:gridCol w="1390650">
                  <a:extLst>
                    <a:ext uri="{9D8B030D-6E8A-4147-A177-3AD203B41FA5}">
                      <a16:colId xmlns:a16="http://schemas.microsoft.com/office/drawing/2014/main" val="12327871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9046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4933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25522865"/>
                    </a:ext>
                  </a:extLst>
                </a:gridCol>
              </a:tblGrid>
              <a:tr h="27414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属性名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类型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描述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solidFill>
                            <a:srgbClr val="8D8D8D"/>
                          </a:solidFill>
                          <a:effectLst/>
                        </a:rPr>
                        <a:t>注解</a:t>
                      </a:r>
                      <a:endParaRPr lang="zh-CN" altLang="en-US" sz="1400" b="0">
                        <a:solidFill>
                          <a:srgbClr val="8D8D8D"/>
                        </a:solidFill>
                        <a:effectLst/>
                      </a:endParaRPr>
                    </a:p>
                  </a:txBody>
                  <a:tcPr marL="190500" marR="1905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1908"/>
                  </a:ext>
                </a:extLst>
              </a:tr>
              <a:tr h="35477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id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组件的唯一标识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整个页面唯一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016609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class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组件的样式类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在对应的 </a:t>
                      </a:r>
                      <a:r>
                        <a:rPr lang="en-US" altLang="zh-CN" sz="1400">
                          <a:effectLst/>
                        </a:rPr>
                        <a:t>WXSS </a:t>
                      </a:r>
                      <a:r>
                        <a:rPr lang="zh-CN" altLang="en-US" sz="1400">
                          <a:effectLst/>
                        </a:rPr>
                        <a:t>中定义的样式类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831606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style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String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组件的内联样式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可以动态设置的内联样式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297497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hidden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Boolean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组件是否显示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所有组件默认显示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32879"/>
                  </a:ext>
                </a:extLst>
              </a:tr>
              <a:tr h="74179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data-*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Any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自定义属性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组件上触发的事件时，会发送给事件处理函数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927008"/>
                  </a:ext>
                </a:extLst>
              </a:tr>
              <a:tr h="35477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bind*/catch*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EventHandler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组件的事件</a:t>
                      </a:r>
                    </a:p>
                  </a:txBody>
                  <a:tcPr marL="190500" marR="190500" marT="114300" marB="1143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>
                      <a:noFill/>
                    </a:lnL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5496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7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wxss </a:t>
            </a:r>
            <a:r>
              <a:rPr lang="zh-CN" altLang="en-US"/>
              <a:t>是什么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WXSS</a:t>
            </a:r>
            <a:r>
              <a:rPr lang="zh-CN" altLang="en-US"/>
              <a:t>（</a:t>
            </a:r>
            <a:r>
              <a:rPr lang="en-US" altLang="zh-CN"/>
              <a:t>WeiXin Style Sheets</a:t>
            </a:r>
            <a:r>
              <a:rPr lang="zh-CN" altLang="en-US"/>
              <a:t>）是小程序的</a:t>
            </a:r>
            <a:r>
              <a:rPr lang="zh-CN" altLang="en-US">
                <a:solidFill>
                  <a:srgbClr val="00A5E3"/>
                </a:solidFill>
              </a:rPr>
              <a:t>样式语言</a:t>
            </a:r>
            <a:r>
              <a:rPr lang="zh-CN" altLang="en-US"/>
              <a:t>，用于描述</a:t>
            </a:r>
            <a:r>
              <a:rPr lang="en-US" altLang="zh-CN"/>
              <a:t>WXML</a:t>
            </a:r>
            <a:r>
              <a:rPr lang="zh-CN" altLang="en-US"/>
              <a:t>的组件的视觉效果。</a:t>
            </a:r>
            <a:r>
              <a:rPr lang="en-US" altLang="zh-CN"/>
              <a:t>WXSS </a:t>
            </a:r>
            <a:r>
              <a:rPr lang="zh-CN" altLang="en-US"/>
              <a:t>就相当于网页里的</a:t>
            </a:r>
            <a:r>
              <a:rPr lang="en-US" altLang="zh-CN">
                <a:solidFill>
                  <a:srgbClr val="00A5E3"/>
                </a:solidFill>
              </a:rPr>
              <a:t>css</a:t>
            </a:r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66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文件组成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B4A527-6A89-423D-BE51-BD2F7CD18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5" y="1149580"/>
            <a:ext cx="6633519" cy="50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FC32DF-9324-48A2-8CFD-036DE927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821" y="1149580"/>
            <a:ext cx="4829979" cy="332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09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文件组成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项目公共样式：</a:t>
            </a:r>
            <a:r>
              <a:rPr lang="en-US" altLang="zh-CN"/>
              <a:t>app.wxss</a:t>
            </a:r>
            <a:r>
              <a:rPr lang="zh-CN" altLang="en-US"/>
              <a:t>，它会作用到小程序的每个页面。</a:t>
            </a:r>
            <a:endParaRPr lang="en-US" altLang="zh-CN"/>
          </a:p>
          <a:p>
            <a:r>
              <a:rPr lang="zh-CN" altLang="en-US"/>
              <a:t>页面样式：与</a:t>
            </a:r>
            <a:r>
              <a:rPr lang="en-US" altLang="zh-CN"/>
              <a:t>app.json</a:t>
            </a:r>
            <a:r>
              <a:rPr lang="zh-CN" altLang="en-US"/>
              <a:t>注册过的页面同名且位置同级的</a:t>
            </a:r>
            <a:r>
              <a:rPr lang="en-US" altLang="zh-CN"/>
              <a:t>WXSS</a:t>
            </a:r>
            <a:r>
              <a:rPr lang="zh-CN" altLang="en-US"/>
              <a:t>文件。</a:t>
            </a:r>
            <a:endParaRPr lang="en-US" altLang="zh-CN"/>
          </a:p>
          <a:p>
            <a:r>
              <a:rPr lang="zh-CN" altLang="en-US"/>
              <a:t>内联样式：在</a:t>
            </a:r>
            <a:r>
              <a:rPr lang="en-US" altLang="zh-CN"/>
              <a:t>wxml </a:t>
            </a:r>
            <a:r>
              <a:rPr lang="zh-CN" altLang="en-US"/>
              <a:t>中，写在标签的</a:t>
            </a:r>
            <a:r>
              <a:rPr lang="en-US" altLang="zh-CN"/>
              <a:t>style </a:t>
            </a:r>
            <a:r>
              <a:rPr lang="zh-CN" altLang="en-US"/>
              <a:t>属性里的样式</a:t>
            </a:r>
          </a:p>
          <a:p>
            <a:r>
              <a:rPr lang="zh-CN" altLang="en-US"/>
              <a:t>其它样式：可以被项目公共样式和页面样式引用的样式，比如模板文件里的样式。</a:t>
            </a:r>
            <a:endParaRPr lang="en-US" altLang="zh-CN"/>
          </a:p>
          <a:p>
            <a:r>
              <a:rPr lang="zh-CN" altLang="en-US"/>
              <a:t>注：小程序中不需要考虑样式文件的请求数量，不用像前端那样合并</a:t>
            </a:r>
            <a:r>
              <a:rPr lang="en-US" altLang="zh-CN"/>
              <a:t>css </a:t>
            </a:r>
            <a:r>
              <a:rPr lang="zh-CN" altLang="en-US"/>
              <a:t>文件。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659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wxss</a:t>
            </a:r>
            <a:r>
              <a:rPr lang="zh-CN" altLang="en-US"/>
              <a:t>和</a:t>
            </a:r>
            <a:r>
              <a:rPr lang="en-US" altLang="zh-CN"/>
              <a:t>css </a:t>
            </a:r>
            <a:r>
              <a:rPr lang="zh-CN" altLang="en-US"/>
              <a:t>不一样的地方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DF530F-2197-40A9-88EC-BE029B8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wxss</a:t>
            </a:r>
            <a:r>
              <a:rPr lang="zh-CN" altLang="en-US"/>
              <a:t>拥有相对的尺寸单位</a:t>
            </a:r>
            <a:r>
              <a:rPr lang="en-US" altLang="zh-CN">
                <a:hlinkClick r:id="rId2"/>
              </a:rPr>
              <a:t>rpx</a:t>
            </a:r>
            <a:r>
              <a:rPr lang="zh-CN" altLang="en-US"/>
              <a:t>，一个单位的</a:t>
            </a:r>
            <a:r>
              <a:rPr lang="en-US" altLang="zh-CN"/>
              <a:t>rpx </a:t>
            </a:r>
            <a:r>
              <a:rPr lang="zh-CN" altLang="en-US"/>
              <a:t>是手机宽度的</a:t>
            </a:r>
            <a:r>
              <a:rPr lang="en-US" altLang="zh-CN">
                <a:solidFill>
                  <a:srgbClr val="00A5E3"/>
                </a:solidFill>
              </a:rPr>
              <a:t>1/750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外联样式可用</a:t>
            </a:r>
            <a:r>
              <a:rPr lang="en-US" altLang="zh-CN"/>
              <a:t>@import </a:t>
            </a:r>
            <a:r>
              <a:rPr lang="zh-CN" altLang="en-US"/>
              <a:t>导入</a:t>
            </a:r>
            <a:endParaRPr lang="en-US" altLang="zh-CN">
              <a:solidFill>
                <a:srgbClr val="00A5E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background-image </a:t>
            </a:r>
            <a:r>
              <a:rPr lang="zh-CN" altLang="en-US"/>
              <a:t>里的图片为网络图片时，其图片所在网络的域名要经过微信许可。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position </a:t>
            </a:r>
            <a:r>
              <a:rPr lang="zh-CN" altLang="en-US"/>
              <a:t>为</a:t>
            </a:r>
            <a:r>
              <a:rPr lang="en-US" altLang="zh-CN"/>
              <a:t>absolute </a:t>
            </a:r>
            <a:r>
              <a:rPr lang="zh-CN" altLang="en-US"/>
              <a:t>的元素，需要</a:t>
            </a:r>
            <a:r>
              <a:rPr lang="en-US" altLang="zh-CN"/>
              <a:t>position </a:t>
            </a:r>
            <a:r>
              <a:rPr lang="zh-CN" altLang="en-US"/>
              <a:t>为</a:t>
            </a:r>
            <a:r>
              <a:rPr lang="en-US" altLang="zh-CN"/>
              <a:t>fixed </a:t>
            </a:r>
            <a:r>
              <a:rPr lang="zh-CN" altLang="en-US"/>
              <a:t>的容器。（这是由小程序的文档流中不存在</a:t>
            </a:r>
            <a:r>
              <a:rPr lang="en-US" altLang="zh-CN"/>
              <a:t>window</a:t>
            </a:r>
            <a:r>
              <a:rPr lang="zh-CN" altLang="en-US"/>
              <a:t>、</a:t>
            </a:r>
            <a:r>
              <a:rPr lang="en-US" altLang="zh-CN"/>
              <a:t>document</a:t>
            </a:r>
            <a:r>
              <a:rPr lang="zh-CN" altLang="en-US"/>
              <a:t>对象导致的）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08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选择器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学过</a:t>
            </a:r>
            <a:r>
              <a:rPr lang="en-US" altLang="zh-CN"/>
              <a:t>css </a:t>
            </a:r>
            <a:r>
              <a:rPr lang="zh-CN" altLang="en-US"/>
              <a:t>的都知道，选择器就是</a:t>
            </a:r>
            <a:r>
              <a:rPr lang="zh-CN" altLang="en-US">
                <a:solidFill>
                  <a:srgbClr val="00A5E3"/>
                </a:solidFill>
              </a:rPr>
              <a:t>选择</a:t>
            </a:r>
            <a:r>
              <a:rPr lang="en-US" altLang="zh-CN">
                <a:solidFill>
                  <a:srgbClr val="00A5E3"/>
                </a:solidFill>
              </a:rPr>
              <a:t>HTML </a:t>
            </a:r>
            <a:r>
              <a:rPr lang="zh-CN" altLang="en-US">
                <a:solidFill>
                  <a:srgbClr val="00A5E3"/>
                </a:solidFill>
              </a:rPr>
              <a:t>标签的一种方式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小程序里的选择器就是这个意思，它选择的是</a:t>
            </a:r>
            <a:r>
              <a:rPr lang="en-US" altLang="zh-CN"/>
              <a:t>WXML </a:t>
            </a:r>
            <a:r>
              <a:rPr lang="zh-CN" altLang="en-US"/>
              <a:t>元素。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F16D85-C4A3-4869-86BE-805445C8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46119"/>
              </p:ext>
            </p:extLst>
          </p:nvPr>
        </p:nvGraphicFramePr>
        <p:xfrm>
          <a:off x="892776" y="2367051"/>
          <a:ext cx="10406448" cy="3024053"/>
        </p:xfrm>
        <a:graphic>
          <a:graphicData uri="http://schemas.openxmlformats.org/drawingml/2006/table">
            <a:tbl>
              <a:tblPr/>
              <a:tblGrid>
                <a:gridCol w="1883375">
                  <a:extLst>
                    <a:ext uri="{9D8B030D-6E8A-4147-A177-3AD203B41FA5}">
                      <a16:colId xmlns:a16="http://schemas.microsoft.com/office/drawing/2014/main" val="2888192922"/>
                    </a:ext>
                  </a:extLst>
                </a:gridCol>
                <a:gridCol w="1837038">
                  <a:extLst>
                    <a:ext uri="{9D8B030D-6E8A-4147-A177-3AD203B41FA5}">
                      <a16:colId xmlns:a16="http://schemas.microsoft.com/office/drawing/2014/main" val="370558173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577180791"/>
                    </a:ext>
                  </a:extLst>
                </a:gridCol>
                <a:gridCol w="4552435">
                  <a:extLst>
                    <a:ext uri="{9D8B030D-6E8A-4147-A177-3AD203B41FA5}">
                      <a16:colId xmlns:a16="http://schemas.microsoft.com/office/drawing/2014/main" val="4015821190"/>
                    </a:ext>
                  </a:extLst>
                </a:gridCol>
              </a:tblGrid>
              <a:tr h="25513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样例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>
                          <a:solidFill>
                            <a:srgbClr val="8D8D8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样例描述</a:t>
                      </a:r>
                    </a:p>
                  </a:txBody>
                  <a:tcPr marL="185386" marR="185386" marT="55616" marB="556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77789"/>
                  </a:ext>
                </a:extLst>
              </a:tr>
              <a:tr h="510263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.class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.intro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选择所有拥有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class="intro"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的组件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182008"/>
                  </a:ext>
                </a:extLst>
              </a:tr>
              <a:tr h="510263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#id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#firstname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选择拥有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id="firstname"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的组件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968826"/>
                  </a:ext>
                </a:extLst>
              </a:tr>
              <a:tr h="678303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checkbox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选择所有文档的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组件和所有的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checkbox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924917"/>
                  </a:ext>
                </a:extLst>
              </a:tr>
              <a:tr h="500316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伪元素选择器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::after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view::after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组件后边插入内容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659615"/>
                  </a:ext>
                </a:extLst>
              </a:tr>
              <a:tr h="500316"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伪元素选择器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::before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view::before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 </a:t>
                      </a:r>
                      <a:r>
                        <a:rPr 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view </a:t>
                      </a:r>
                      <a:r>
                        <a:rPr lang="zh-CN" altLang="en-US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组件前边插入内容</a:t>
                      </a:r>
                    </a:p>
                  </a:txBody>
                  <a:tcPr marL="185386" marR="185386" marT="111232" marB="11123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12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92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选择器的优先级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WXSS</a:t>
            </a:r>
            <a:r>
              <a:rPr lang="zh-CN" altLang="en-US"/>
              <a:t>优先级与</a:t>
            </a:r>
            <a:r>
              <a:rPr lang="en-US" altLang="zh-CN"/>
              <a:t>CSS</a:t>
            </a:r>
            <a:r>
              <a:rPr lang="zh-CN" altLang="en-US"/>
              <a:t>类似，权重如图：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13396AB-9A7D-45A1-9FA1-C5F57B1F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5831"/>
            <a:ext cx="102489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5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理解微信小程序的代码组成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掌握各种代码文件的书写规则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扩展：</a:t>
            </a:r>
            <a:r>
              <a:rPr lang="en-US" altLang="zh-CN"/>
              <a:t>WeUI</a:t>
            </a:r>
            <a:r>
              <a:rPr lang="en-US" altLang="zh-CN" dirty="0"/>
              <a:t>.wxss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7267832" cy="4961480"/>
          </a:xfrm>
        </p:spPr>
        <p:txBody>
          <a:bodyPr/>
          <a:lstStyle/>
          <a:p>
            <a:r>
              <a:rPr lang="en-US" altLang="zh-CN">
                <a:hlinkClick r:id="rId2"/>
              </a:rPr>
              <a:t>WeUI</a:t>
            </a:r>
            <a:r>
              <a:rPr lang="en-US" altLang="zh-CN"/>
              <a:t> </a:t>
            </a:r>
            <a:r>
              <a:rPr lang="zh-CN" altLang="en-US"/>
              <a:t>是一套与微信原生视觉体验一致的基础样式库</a:t>
            </a:r>
            <a:endParaRPr lang="en-US" altLang="zh-CN"/>
          </a:p>
          <a:p>
            <a:r>
              <a:rPr lang="en-US" altLang="zh-CN"/>
              <a:t>WeUI </a:t>
            </a:r>
            <a:r>
              <a:rPr lang="zh-CN" altLang="en-US"/>
              <a:t>由微信官方设计团队为微信内网页和微信小程序量身设计，令用户的使用感知更加统一。</a:t>
            </a:r>
            <a:endParaRPr lang="en-US" altLang="zh-CN"/>
          </a:p>
          <a:p>
            <a:r>
              <a:rPr lang="en-US" altLang="zh-CN"/>
              <a:t>WeUI </a:t>
            </a:r>
            <a:r>
              <a:rPr lang="zh-CN" altLang="en-US"/>
              <a:t>包含</a:t>
            </a:r>
            <a:r>
              <a:rPr lang="en-US" altLang="zh-CN"/>
              <a:t>button</a:t>
            </a:r>
            <a:r>
              <a:rPr lang="zh-CN" altLang="en-US"/>
              <a:t>、</a:t>
            </a:r>
            <a:r>
              <a:rPr lang="en-US" altLang="zh-CN"/>
              <a:t>cell</a:t>
            </a:r>
            <a:r>
              <a:rPr lang="zh-CN" altLang="en-US"/>
              <a:t>、</a:t>
            </a:r>
            <a:r>
              <a:rPr lang="en-US" altLang="zh-CN"/>
              <a:t>dialog</a:t>
            </a:r>
            <a:r>
              <a:rPr lang="zh-CN" altLang="en-US"/>
              <a:t>、</a:t>
            </a:r>
            <a:r>
              <a:rPr lang="en-US" altLang="zh-CN"/>
              <a:t>progress</a:t>
            </a:r>
            <a:r>
              <a:rPr lang="zh-CN" altLang="en-US"/>
              <a:t>、</a:t>
            </a:r>
            <a:r>
              <a:rPr lang="en-US" altLang="zh-CN"/>
              <a:t>toast</a:t>
            </a:r>
            <a:r>
              <a:rPr lang="zh-CN" altLang="en-US"/>
              <a:t>、</a:t>
            </a:r>
            <a:r>
              <a:rPr lang="en-US" altLang="zh-CN"/>
              <a:t>article</a:t>
            </a:r>
            <a:r>
              <a:rPr lang="zh-CN" altLang="en-US"/>
              <a:t>、</a:t>
            </a:r>
            <a:r>
              <a:rPr lang="en-US" altLang="zh-CN"/>
              <a:t>actionsheet</a:t>
            </a:r>
            <a:r>
              <a:rPr lang="zh-CN" altLang="en-US"/>
              <a:t>、</a:t>
            </a:r>
            <a:r>
              <a:rPr lang="en-US" altLang="zh-CN"/>
              <a:t>icon</a:t>
            </a:r>
            <a:r>
              <a:rPr lang="zh-CN" altLang="en-US"/>
              <a:t>等各式原生组件的样式。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DFC612-1BE3-4903-AB05-13FD1E9E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009" y="1240871"/>
            <a:ext cx="2816791" cy="493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4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小程</a:t>
            </a:r>
            <a:r>
              <a:rPr lang="zh-CN" altLang="en-US"/>
              <a:t>序的作用</a:t>
            </a:r>
            <a:r>
              <a:rPr lang="zh-CN" altLang="en-US" dirty="0"/>
              <a:t>域同 </a:t>
            </a:r>
            <a:r>
              <a:rPr lang="en-US" altLang="zh-CN"/>
              <a:t>NodeJS </a:t>
            </a:r>
            <a:r>
              <a:rPr lang="zh-CN" altLang="en-US"/>
              <a:t>比较相似。</a:t>
            </a:r>
            <a:endParaRPr lang="en-US" altLang="zh-CN"/>
          </a:p>
          <a:p>
            <a:pPr marL="0" indent="0"/>
            <a:r>
              <a:rPr lang="zh-CN" altLang="en-US"/>
              <a:t>在一个文件中声明的</a:t>
            </a:r>
            <a:r>
              <a:rPr lang="zh-CN" altLang="en-US">
                <a:solidFill>
                  <a:schemeClr val="accent2"/>
                </a:solidFill>
              </a:rPr>
              <a:t>变量和函数</a:t>
            </a:r>
            <a:r>
              <a:rPr lang="zh-CN" altLang="en-US">
                <a:solidFill>
                  <a:srgbClr val="00A5E3"/>
                </a:solidFill>
              </a:rPr>
              <a:t>只在该文件中有效</a:t>
            </a:r>
            <a:r>
              <a:rPr lang="zh-CN" altLang="en-US"/>
              <a:t>。</a:t>
            </a:r>
            <a:endParaRPr lang="en-US" altLang="zh-CN"/>
          </a:p>
          <a:p>
            <a:pPr marL="0" indent="0"/>
            <a:r>
              <a:rPr lang="zh-CN" altLang="en-US"/>
              <a:t>因此，在不同的文件中可以声明</a:t>
            </a:r>
            <a:r>
              <a:rPr lang="zh-CN" altLang="en-US">
                <a:solidFill>
                  <a:srgbClr val="00A5E3"/>
                </a:solidFill>
              </a:rPr>
              <a:t>相同名字</a:t>
            </a:r>
            <a:r>
              <a:rPr lang="zh-CN" altLang="en-US"/>
              <a:t>的变量和函数，不会互相影响。</a:t>
            </a:r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  <a:p>
            <a:pPr marL="0" indent="0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/>
              <a:t>es6 </a:t>
            </a:r>
            <a:r>
              <a:rPr lang="zh-CN" altLang="en-US"/>
              <a:t>中模块化语法可以应用于小程序中。</a:t>
            </a:r>
            <a:endParaRPr lang="en-US" altLang="zh-CN"/>
          </a:p>
          <a:p>
            <a:pPr marL="0" indent="0"/>
            <a:r>
              <a:rPr lang="en-US" altLang="zh-CN"/>
              <a:t>A.js </a:t>
            </a:r>
            <a:r>
              <a:rPr lang="zh-CN" altLang="en-US"/>
              <a:t>中建立</a:t>
            </a:r>
            <a:r>
              <a:rPr lang="en-US" altLang="zh-CN"/>
              <a:t>A </a:t>
            </a:r>
            <a:r>
              <a:rPr lang="zh-CN" altLang="en-US"/>
              <a:t>模块</a:t>
            </a:r>
            <a:endParaRPr lang="en-US" altLang="zh-CN"/>
          </a:p>
          <a:p>
            <a:r>
              <a:rPr lang="en-US" altLang="zh-CN" dirty="0"/>
              <a:t>export default class A{</a:t>
            </a:r>
          </a:p>
          <a:p>
            <a:r>
              <a:rPr lang="en-US" altLang="zh-CN"/>
              <a:t>	constructor(name</a:t>
            </a:r>
            <a:r>
              <a:rPr lang="en-US" altLang="zh-CN" dirty="0"/>
              <a:t>){</a:t>
            </a:r>
          </a:p>
          <a:p>
            <a:r>
              <a:rPr lang="en-US" altLang="zh-CN"/>
              <a:t>		this.name </a:t>
            </a:r>
            <a:r>
              <a:rPr lang="en-US" altLang="zh-CN" dirty="0"/>
              <a:t>= name</a:t>
            </a:r>
          </a:p>
          <a:p>
            <a:r>
              <a:rPr lang="en-US" altLang="zh-CN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index.js </a:t>
            </a:r>
            <a:r>
              <a:rPr lang="zh-CN" altLang="en-US"/>
              <a:t>中引入</a:t>
            </a:r>
            <a:r>
              <a:rPr lang="en-US" altLang="zh-CN"/>
              <a:t>A </a:t>
            </a:r>
            <a:r>
              <a:rPr lang="zh-CN" altLang="en-US"/>
              <a:t>模块</a:t>
            </a:r>
            <a:endParaRPr lang="en-US" altLang="zh-CN"/>
          </a:p>
          <a:p>
            <a:pPr marL="0" indent="0"/>
            <a:r>
              <a:rPr lang="en-US" altLang="zh-CN" dirty="0"/>
              <a:t>import A from './A.js'</a:t>
            </a:r>
          </a:p>
          <a:p>
            <a:r>
              <a:rPr lang="en-US" altLang="zh-CN" dirty="0"/>
              <a:t>Page({</a:t>
            </a:r>
          </a:p>
          <a:p>
            <a:r>
              <a:rPr lang="en-US" altLang="zh-CN"/>
              <a:t>	data</a:t>
            </a:r>
            <a:r>
              <a:rPr lang="en-US" altLang="zh-CN" dirty="0"/>
              <a:t>: {</a:t>
            </a:r>
          </a:p>
          <a:p>
            <a:r>
              <a:rPr lang="en-US" altLang="zh-CN"/>
              <a:t>		fruit:new </a:t>
            </a:r>
            <a:r>
              <a:rPr lang="en-US" altLang="zh-CN" dirty="0"/>
              <a:t>A('</a:t>
            </a:r>
            <a:r>
              <a:rPr lang="zh-CN" altLang="en-US" dirty="0"/>
              <a:t>苹果</a:t>
            </a:r>
            <a:r>
              <a:rPr lang="en-US" altLang="zh-CN" dirty="0"/>
              <a:t>')</a:t>
            </a:r>
          </a:p>
          <a:p>
            <a:r>
              <a:rPr lang="en-US" altLang="zh-CN"/>
              <a:t>	},</a:t>
            </a:r>
          </a:p>
          <a:p>
            <a:r>
              <a:rPr lang="en-US" altLang="zh-CN"/>
              <a:t>})</a:t>
            </a:r>
            <a:endParaRPr lang="en-US" altLang="zh-CN" dirty="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83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canvas</a:t>
            </a:r>
            <a:r>
              <a:rPr lang="zh-CN" altLang="en-US"/>
              <a:t>小球组件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我们可以用微信里的</a:t>
            </a:r>
            <a:r>
              <a:rPr lang="en-US" altLang="zh-CN"/>
              <a:t>canvas </a:t>
            </a:r>
            <a:r>
              <a:rPr lang="zh-CN" altLang="en-US"/>
              <a:t>组件画一个弹动的小球，注意我这里说的是</a:t>
            </a:r>
            <a:r>
              <a:rPr lang="en-US" altLang="zh-CN"/>
              <a:t>canvas </a:t>
            </a:r>
            <a:r>
              <a:rPr lang="zh-CN" altLang="en-US"/>
              <a:t>组件，不是网页里的那个</a:t>
            </a:r>
            <a:r>
              <a:rPr lang="en-US" altLang="zh-CN"/>
              <a:t>canvas </a:t>
            </a:r>
            <a:r>
              <a:rPr lang="zh-CN" altLang="en-US"/>
              <a:t>画布。小程序里的</a:t>
            </a:r>
            <a:r>
              <a:rPr lang="en-US" altLang="zh-CN"/>
              <a:t>canvas </a:t>
            </a:r>
            <a:r>
              <a:rPr lang="zh-CN" altLang="en-US"/>
              <a:t>组件实际上是在</a:t>
            </a:r>
            <a:r>
              <a:rPr lang="en-US" altLang="zh-CN"/>
              <a:t>canvas </a:t>
            </a:r>
            <a:r>
              <a:rPr lang="zh-CN" altLang="en-US"/>
              <a:t>的基础上有包裹了一层容器。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先找一下</a:t>
            </a:r>
            <a:r>
              <a:rPr lang="en-US" altLang="zh-CN"/>
              <a:t>canvas </a:t>
            </a:r>
            <a:r>
              <a:rPr lang="zh-CN" altLang="en-US"/>
              <a:t>里的</a:t>
            </a:r>
            <a:r>
              <a:rPr lang="zh-CN" altLang="en-US">
                <a:hlinkClick r:id="rId2"/>
              </a:rPr>
              <a:t>相关文档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在文档里可以发现，我们再获取组件的时候，用的是一个</a:t>
            </a:r>
            <a:r>
              <a:rPr lang="en-US" altLang="zh-CN">
                <a:hlinkClick r:id="rId3"/>
              </a:rPr>
              <a:t>SelectorQuery</a:t>
            </a:r>
            <a:r>
              <a:rPr lang="en-US" altLang="zh-CN" b="0" i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altLang="zh-CN"/>
              <a:t> </a:t>
            </a:r>
            <a:r>
              <a:rPr lang="zh-CN" altLang="en-US"/>
              <a:t>对象。下面是此对象的获取方法：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const query = wx.createSelectorQuery()</a:t>
            </a:r>
          </a:p>
          <a:p>
            <a:r>
              <a:rPr lang="en-US" altLang="zh-CN"/>
              <a:t>3.SelectorQuery.select(string selector) </a:t>
            </a:r>
            <a:r>
              <a:rPr lang="zh-CN" altLang="en-US"/>
              <a:t>方法可以获取匹配选择器的节点信息对象</a:t>
            </a:r>
            <a:r>
              <a:rPr lang="en-US" altLang="zh-CN">
                <a:hlinkClick r:id="rId4"/>
              </a:rPr>
              <a:t>NodesRef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4.NodesRef.fields(Object fields, function callback) </a:t>
            </a:r>
            <a:r>
              <a:rPr lang="zh-CN" altLang="en-US"/>
              <a:t>可获取指定特征的节点信息对象</a:t>
            </a:r>
            <a:r>
              <a:rPr lang="en-US" altLang="zh-CN">
                <a:hlinkClick r:id="rId3"/>
              </a:rPr>
              <a:t>SelectorQuery</a:t>
            </a:r>
            <a:r>
              <a:rPr lang="zh-CN" altLang="en-US"/>
              <a:t>。其参数的常用属性：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node</a:t>
            </a:r>
            <a:r>
              <a:rPr lang="zh-CN" altLang="en-US"/>
              <a:t>：是否返回节点对应的 </a:t>
            </a:r>
            <a:r>
              <a:rPr lang="en-US" altLang="zh-CN"/>
              <a:t>Node </a:t>
            </a:r>
            <a:r>
              <a:rPr lang="zh-CN" altLang="en-US"/>
              <a:t>实例，默认为</a:t>
            </a:r>
            <a:r>
              <a:rPr lang="en-US" altLang="zh-CN"/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size</a:t>
            </a:r>
            <a:r>
              <a:rPr lang="zh-CN" altLang="en-US"/>
              <a:t>：是否返回节点尺寸（</a:t>
            </a:r>
            <a:r>
              <a:rPr lang="en-US" altLang="zh-CN"/>
              <a:t>width height</a:t>
            </a:r>
            <a:r>
              <a:rPr lang="zh-CN" altLang="en-US"/>
              <a:t>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096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canvas</a:t>
            </a:r>
            <a:r>
              <a:rPr lang="zh-CN" altLang="en-US"/>
              <a:t>小球组件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None/>
            </a:pPr>
            <a:r>
              <a:rPr lang="en-US" altLang="zh-CN"/>
              <a:t>5.SelectorQuery.exec(function callback) </a:t>
            </a:r>
            <a:r>
              <a:rPr lang="zh-CN" altLang="en-US"/>
              <a:t>执行所有的请求，请求结果是一个数组，由回调函数返回。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6.</a:t>
            </a:r>
            <a:r>
              <a:rPr lang="zh-CN" altLang="en-US"/>
              <a:t>从请求结果中我们可以获取</a:t>
            </a:r>
            <a:r>
              <a:rPr lang="en-US" altLang="zh-CN"/>
              <a:t>canvas </a:t>
            </a:r>
            <a:r>
              <a:rPr lang="zh-CN" altLang="en-US"/>
              <a:t>节点（因为</a:t>
            </a:r>
            <a:r>
              <a:rPr lang="en-US" altLang="zh-CN"/>
              <a:t>fields</a:t>
            </a:r>
            <a:r>
              <a:rPr lang="zh-CN" altLang="en-US"/>
              <a:t>参数中</a:t>
            </a:r>
            <a:r>
              <a:rPr lang="en-US" altLang="zh-CN"/>
              <a:t>node=true</a:t>
            </a:r>
            <a:r>
              <a:rPr lang="zh-CN" altLang="en-US"/>
              <a:t>），还可以获取节点以像素为单位的尺寸</a:t>
            </a:r>
            <a:r>
              <a:rPr lang="en-US" altLang="zh-CN"/>
              <a:t>width</a:t>
            </a:r>
            <a:r>
              <a:rPr lang="zh-CN" altLang="en-US"/>
              <a:t>和</a:t>
            </a:r>
            <a:r>
              <a:rPr lang="en-US" altLang="zh-CN"/>
              <a:t>height</a:t>
            </a:r>
            <a:r>
              <a:rPr lang="zh-CN" altLang="en-US"/>
              <a:t>（因为</a:t>
            </a:r>
            <a:r>
              <a:rPr lang="en-US" altLang="zh-CN"/>
              <a:t>fields</a:t>
            </a:r>
            <a:r>
              <a:rPr lang="zh-CN" altLang="en-US"/>
              <a:t>参数中</a:t>
            </a:r>
            <a:r>
              <a:rPr lang="en-US" altLang="zh-CN"/>
              <a:t>size=true</a:t>
            </a:r>
            <a:r>
              <a:rPr lang="zh-CN" altLang="en-US"/>
              <a:t>）。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7.</a:t>
            </a:r>
            <a:r>
              <a:rPr lang="zh-CN" altLang="en-US"/>
              <a:t>由</a:t>
            </a:r>
            <a:r>
              <a:rPr lang="en-US" altLang="zh-CN"/>
              <a:t>node</a:t>
            </a:r>
            <a:r>
              <a:rPr lang="zh-CN" altLang="en-US"/>
              <a:t>，我们可以获取真正的</a:t>
            </a:r>
            <a:r>
              <a:rPr lang="en-US" altLang="zh-CN"/>
              <a:t>canvas </a:t>
            </a:r>
            <a:r>
              <a:rPr lang="zh-CN" altLang="en-US"/>
              <a:t>画布。到了这一步，我们其实就可以绘图了，单位了完美，我们还要适配设备的像素比</a:t>
            </a:r>
            <a:r>
              <a:rPr lang="en-US" altLang="zh-CN"/>
              <a:t>DPR</a:t>
            </a:r>
            <a:r>
              <a:rPr lang="zh-CN" altLang="en-US"/>
              <a:t> 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8.</a:t>
            </a:r>
            <a:r>
              <a:rPr lang="zh-CN" altLang="en-US"/>
              <a:t>设备的像素比可以从系统信息里获取：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	const dpr = wx.getSystemInfoSync().pixelRatio</a:t>
            </a:r>
          </a:p>
          <a:p>
            <a:pPr marL="342900" indent="-342900">
              <a:buNone/>
            </a:pPr>
            <a:r>
              <a:rPr lang="en-US" altLang="zh-CN"/>
              <a:t>9.</a:t>
            </a:r>
            <a:r>
              <a:rPr lang="zh-CN" altLang="en-US"/>
              <a:t>使用这个</a:t>
            </a:r>
            <a:r>
              <a:rPr lang="en-US" altLang="zh-CN"/>
              <a:t>dpr </a:t>
            </a:r>
            <a:r>
              <a:rPr lang="zh-CN" altLang="en-US"/>
              <a:t>把</a:t>
            </a:r>
            <a:r>
              <a:rPr lang="en-US" altLang="zh-CN"/>
              <a:t>canvas </a:t>
            </a:r>
            <a:r>
              <a:rPr lang="zh-CN" altLang="en-US"/>
              <a:t>画布放大，然而因为</a:t>
            </a:r>
            <a:r>
              <a:rPr lang="en-US" altLang="zh-CN"/>
              <a:t>canvas </a:t>
            </a:r>
            <a:r>
              <a:rPr lang="zh-CN" altLang="en-US"/>
              <a:t>画布的视觉尺寸已经</a:t>
            </a:r>
            <a:r>
              <a:rPr lang="en-US" altLang="zh-CN"/>
              <a:t>canvas </a:t>
            </a:r>
            <a:r>
              <a:rPr lang="zh-CN" altLang="en-US"/>
              <a:t>组件限制死了，那他就只能压缩像素的密度，从而让</a:t>
            </a:r>
            <a:r>
              <a:rPr lang="en-US" altLang="zh-CN"/>
              <a:t>canvas </a:t>
            </a:r>
            <a:r>
              <a:rPr lang="zh-CN" altLang="en-US"/>
              <a:t>画布中的图形看起来更清晰。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	canvas.width = res[0].width * dpr</a:t>
            </a:r>
          </a:p>
          <a:p>
            <a:pPr marL="342900" indent="-342900">
              <a:buNone/>
            </a:pPr>
            <a:r>
              <a:rPr lang="en-US" altLang="zh-CN"/>
              <a:t>      canvas.height = res[0].height * dpr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735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r>
              <a:rPr lang="en-US" altLang="zh-CN"/>
              <a:t>canvas</a:t>
            </a:r>
            <a:r>
              <a:rPr lang="zh-CN" altLang="en-US"/>
              <a:t>小球组件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615354" cy="4961480"/>
          </a:xfrm>
        </p:spPr>
        <p:txBody>
          <a:bodyPr/>
          <a:lstStyle/>
          <a:p>
            <a:pPr marL="342900" indent="-342900">
              <a:buNone/>
            </a:pPr>
            <a:r>
              <a:rPr lang="en-US" altLang="zh-CN"/>
              <a:t>10.</a:t>
            </a:r>
            <a:r>
              <a:rPr lang="zh-CN" altLang="en-US"/>
              <a:t>有了</a:t>
            </a:r>
            <a:r>
              <a:rPr lang="en-US" altLang="zh-CN"/>
              <a:t>canvas </a:t>
            </a:r>
            <a:r>
              <a:rPr lang="zh-CN" altLang="en-US"/>
              <a:t>画布了，画笔就可以正常获取。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	const ctx = canvas.getContext('2d’)</a:t>
            </a:r>
          </a:p>
          <a:p>
            <a:pPr marL="342900" indent="-342900">
              <a:buNone/>
            </a:pPr>
            <a:r>
              <a:rPr lang="en-US" altLang="zh-CN"/>
              <a:t>11.</a:t>
            </a:r>
            <a:r>
              <a:rPr lang="zh-CN" altLang="en-US"/>
              <a:t>我们可以使用上下文对象的</a:t>
            </a:r>
            <a:r>
              <a:rPr lang="en-US" altLang="zh-CN"/>
              <a:t>scale </a:t>
            </a:r>
            <a:r>
              <a:rPr lang="zh-CN" altLang="en-US"/>
              <a:t>方法让</a:t>
            </a:r>
            <a:r>
              <a:rPr lang="en-US" altLang="zh-CN"/>
              <a:t>canvas </a:t>
            </a:r>
            <a:r>
              <a:rPr lang="zh-CN" altLang="en-US"/>
              <a:t>的坐标基底也放大，这样我们在绘图的时候考虑的就是设备的物理像素，而不是</a:t>
            </a:r>
            <a:r>
              <a:rPr lang="en-US" altLang="zh-CN"/>
              <a:t>canvas </a:t>
            </a:r>
            <a:r>
              <a:rPr lang="zh-CN" altLang="en-US"/>
              <a:t>画布放大后的像素单位。</a:t>
            </a:r>
            <a:r>
              <a:rPr lang="en-US" altLang="zh-CN"/>
              <a:t>	</a:t>
            </a:r>
          </a:p>
          <a:p>
            <a:pPr marL="342900" indent="-342900">
              <a:buNone/>
            </a:pPr>
            <a:r>
              <a:rPr lang="en-US" altLang="zh-CN"/>
              <a:t>	ctx.scale(dpr,dpr)</a:t>
            </a:r>
          </a:p>
          <a:p>
            <a:pPr marL="342900" indent="-342900">
              <a:buNone/>
            </a:pPr>
            <a:r>
              <a:rPr lang="en-US" altLang="zh-CN"/>
              <a:t>12</a:t>
            </a:r>
            <a:r>
              <a:rPr lang="zh-CN" altLang="en-US"/>
              <a:t>，画布和画笔都有了，我们就可以建立一个小球模块。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 	const ball=new Ball(20)</a:t>
            </a:r>
          </a:p>
          <a:p>
            <a:pPr marL="342900" indent="-342900">
              <a:buNone/>
            </a:pPr>
            <a:r>
              <a:rPr lang="en-US" altLang="zh-CN"/>
              <a:t>	ball.x=150</a:t>
            </a:r>
          </a:p>
          <a:p>
            <a:pPr marL="342900" indent="-342900">
              <a:buNone/>
            </a:pPr>
            <a:r>
              <a:rPr lang="en-US" altLang="zh-CN"/>
              <a:t>	ball.y=50</a:t>
            </a:r>
          </a:p>
          <a:p>
            <a:pPr marL="342900" indent="-342900">
              <a:buNone/>
            </a:pPr>
            <a:r>
              <a:rPr lang="en-US" altLang="zh-CN"/>
              <a:t>	ball.draw(ctx)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E7E22E-C3B2-473A-B5B5-159EB8C31927}"/>
              </a:ext>
            </a:extLst>
          </p:cNvPr>
          <p:cNvSpPr txBox="1">
            <a:spLocks/>
          </p:cNvSpPr>
          <p:nvPr/>
        </p:nvSpPr>
        <p:spPr>
          <a:xfrm>
            <a:off x="7209691" y="1083598"/>
            <a:ext cx="5178670" cy="5642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zh-CN"/>
              <a:t>export default class Ball{</a:t>
            </a:r>
          </a:p>
          <a:p>
            <a:pPr marL="342900" indent="-342900"/>
            <a:r>
              <a:rPr lang="en-US" altLang="zh-CN"/>
              <a:t>  constructor(r=20,color='#00acec'){</a:t>
            </a:r>
          </a:p>
          <a:p>
            <a:pPr marL="342900" indent="-342900"/>
            <a:r>
              <a:rPr lang="en-US" altLang="zh-CN"/>
              <a:t>    this.r=r</a:t>
            </a:r>
          </a:p>
          <a:p>
            <a:pPr marL="342900" indent="-342900"/>
            <a:r>
              <a:rPr lang="en-US" altLang="zh-CN"/>
              <a:t>    this.color=color</a:t>
            </a:r>
          </a:p>
          <a:p>
            <a:pPr marL="342900" indent="-342900"/>
            <a:r>
              <a:rPr lang="en-US" altLang="zh-CN"/>
              <a:t>    this.x=0</a:t>
            </a:r>
          </a:p>
          <a:p>
            <a:pPr marL="342900" indent="-342900"/>
            <a:r>
              <a:rPr lang="en-US" altLang="zh-CN"/>
              <a:t>    this.y=0</a:t>
            </a:r>
          </a:p>
          <a:p>
            <a:pPr marL="342900" indent="-342900"/>
            <a:r>
              <a:rPr lang="en-US" altLang="zh-CN"/>
              <a:t>  }</a:t>
            </a:r>
          </a:p>
          <a:p>
            <a:pPr marL="342900" indent="-342900"/>
            <a:r>
              <a:rPr lang="en-US" altLang="zh-CN"/>
              <a:t>  draw(ctx){</a:t>
            </a:r>
          </a:p>
          <a:p>
            <a:pPr marL="342900" indent="-342900"/>
            <a:r>
              <a:rPr lang="en-US" altLang="zh-CN"/>
              <a:t>    const {x,y,r,color}=this;</a:t>
            </a:r>
          </a:p>
          <a:p>
            <a:pPr marL="342900" indent="-342900"/>
            <a:r>
              <a:rPr lang="en-US" altLang="zh-CN"/>
              <a:t>    ctx.save()</a:t>
            </a:r>
          </a:p>
          <a:p>
            <a:pPr marL="342900" indent="-342900"/>
            <a:r>
              <a:rPr lang="en-US" altLang="zh-CN"/>
              <a:t>    ctx.fillStyle=color</a:t>
            </a:r>
          </a:p>
          <a:p>
            <a:pPr marL="342900" indent="-342900"/>
            <a:r>
              <a:rPr lang="en-US" altLang="zh-CN"/>
              <a:t>    ctx.beginPath()</a:t>
            </a:r>
          </a:p>
          <a:p>
            <a:pPr marL="342900" indent="-342900"/>
            <a:r>
              <a:rPr lang="en-US" altLang="zh-CN"/>
              <a:t>    ctx.arc(x,y,r,0,Math.PI*2)</a:t>
            </a:r>
          </a:p>
          <a:p>
            <a:pPr marL="342900" indent="-342900"/>
            <a:r>
              <a:rPr lang="en-US" altLang="zh-CN"/>
              <a:t>    ctx.fill()</a:t>
            </a:r>
          </a:p>
          <a:p>
            <a:pPr marL="342900" indent="-342900"/>
            <a:r>
              <a:rPr lang="en-US" altLang="zh-CN"/>
              <a:t>    ctx.restore()</a:t>
            </a:r>
          </a:p>
          <a:p>
            <a:pPr marL="342900" indent="-342900"/>
            <a:r>
              <a:rPr lang="en-US" altLang="zh-CN"/>
              <a:t>  }</a:t>
            </a:r>
          </a:p>
          <a:p>
            <a:pPr marL="342900" indent="-342900"/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2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案例：弹动的小球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None/>
            </a:pPr>
            <a:r>
              <a:rPr lang="en-US" altLang="zh-CN"/>
              <a:t>13.</a:t>
            </a:r>
            <a:r>
              <a:rPr lang="zh-CN" altLang="en-US"/>
              <a:t>弹动效果</a:t>
            </a:r>
            <a:endParaRPr lang="en-US" altLang="zh-CN"/>
          </a:p>
          <a:p>
            <a:pPr marL="342900" indent="-342900">
              <a:buNone/>
            </a:pPr>
            <a:r>
              <a:rPr lang="en-US" altLang="zh-CN"/>
              <a:t>    const {width,height}=res[0]</a:t>
            </a:r>
          </a:p>
          <a:p>
            <a:pPr marL="342900" indent="-342900">
              <a:buNone/>
            </a:pPr>
            <a:r>
              <a:rPr lang="en-US" altLang="zh-CN"/>
              <a:t>    let vy=1</a:t>
            </a:r>
          </a:p>
          <a:p>
            <a:pPr marL="342900" indent="-342900">
              <a:buNone/>
            </a:pPr>
            <a:r>
              <a:rPr lang="en-US" altLang="zh-CN"/>
              <a:t>    let ay=0.1</a:t>
            </a:r>
          </a:p>
          <a:p>
            <a:pPr marL="342900" indent="-342900">
              <a:buNone/>
            </a:pPr>
            <a:r>
              <a:rPr lang="en-US" altLang="zh-CN"/>
              <a:t>    let bounce=0.9</a:t>
            </a:r>
          </a:p>
          <a:p>
            <a:pPr marL="342900" indent="-342900">
              <a:buNone/>
            </a:pPr>
            <a:r>
              <a:rPr lang="en-US" altLang="zh-CN"/>
              <a:t>    setInterval(function(){</a:t>
            </a:r>
          </a:p>
          <a:p>
            <a:pPr marL="342900" indent="-342900">
              <a:buNone/>
            </a:pPr>
            <a:r>
              <a:rPr lang="en-US" altLang="zh-CN"/>
              <a:t>      ctx.clearRect(0,0,width,height)</a:t>
            </a:r>
          </a:p>
          <a:p>
            <a:pPr marL="342900" indent="-342900">
              <a:buNone/>
            </a:pPr>
            <a:r>
              <a:rPr lang="en-US" altLang="zh-CN"/>
              <a:t>      vy+=ay</a:t>
            </a:r>
          </a:p>
          <a:p>
            <a:pPr marL="342900" indent="-342900">
              <a:buNone/>
            </a:pPr>
            <a:r>
              <a:rPr lang="en-US" altLang="zh-CN"/>
              <a:t>      ball.y+=vy</a:t>
            </a:r>
          </a:p>
          <a:p>
            <a:pPr marL="342900" indent="-342900">
              <a:buNone/>
            </a:pPr>
            <a:r>
              <a:rPr lang="en-US" altLang="zh-CN"/>
              <a:t>      if(ball.y&gt;height-ball.r){</a:t>
            </a:r>
          </a:p>
          <a:p>
            <a:pPr marL="342900" indent="-342900">
              <a:buNone/>
            </a:pPr>
            <a:r>
              <a:rPr lang="en-US" altLang="zh-CN"/>
              <a:t>        ball.y=height-ball.r</a:t>
            </a:r>
          </a:p>
          <a:p>
            <a:pPr marL="342900" indent="-342900">
              <a:buNone/>
            </a:pPr>
            <a:r>
              <a:rPr lang="en-US" altLang="zh-CN"/>
              <a:t>        vy*=-bounce</a:t>
            </a:r>
          </a:p>
          <a:p>
            <a:pPr marL="342900" indent="-342900">
              <a:buNone/>
            </a:pPr>
            <a:r>
              <a:rPr lang="en-US" altLang="zh-CN"/>
              <a:t>      }</a:t>
            </a:r>
          </a:p>
          <a:p>
            <a:pPr marL="342900" indent="-342900">
              <a:buNone/>
            </a:pPr>
            <a:r>
              <a:rPr lang="en-US" altLang="zh-CN"/>
              <a:t>      ball.draw(ctx)</a:t>
            </a:r>
          </a:p>
          <a:p>
            <a:pPr marL="342900" indent="-342900">
              <a:buNone/>
            </a:pPr>
            <a:r>
              <a:rPr lang="en-US" altLang="zh-CN"/>
              <a:t>    },17)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3837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在本章中，我们介绍了小程序里的代码文件构成，以及它们所扮演的角色。在下一章中，我们</a:t>
            </a:r>
            <a:r>
              <a:rPr lang="zh-CN" altLang="en-US"/>
              <a:t>会给大家介绍</a:t>
            </a:r>
            <a:r>
              <a:rPr lang="zh-CN" altLang="en-US" dirty="0"/>
              <a:t>这些代码文件在微信客户端中是如何协同工作的。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23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/>
              <a:t>JSON </a:t>
            </a:r>
            <a:r>
              <a:rPr lang="zh-CN" altLang="en-US"/>
              <a:t>配置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WXML </a:t>
            </a:r>
            <a:r>
              <a:rPr lang="zh-CN" altLang="en-US"/>
              <a:t>模板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WXSS </a:t>
            </a:r>
            <a:r>
              <a:rPr lang="zh-CN" altLang="en-US"/>
              <a:t>样式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js </a:t>
            </a:r>
            <a:r>
              <a:rPr lang="zh-CN" altLang="en-US"/>
              <a:t>脚本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是什么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JSON </a:t>
            </a:r>
            <a:r>
              <a:rPr lang="zh-CN" altLang="en-US"/>
              <a:t>是一种</a:t>
            </a:r>
            <a:r>
              <a:rPr lang="zh-CN" altLang="en-US">
                <a:solidFill>
                  <a:srgbClr val="00A5E3"/>
                </a:solidFill>
              </a:rPr>
              <a:t>数据格式</a:t>
            </a:r>
            <a:r>
              <a:rPr lang="zh-CN" altLang="en-US"/>
              <a:t>，并不是编程语言，在小程序中，</a:t>
            </a:r>
            <a:r>
              <a:rPr lang="en-US" altLang="zh-CN"/>
              <a:t>JSON</a:t>
            </a:r>
            <a:r>
              <a:rPr lang="zh-CN" altLang="en-US"/>
              <a:t>扮演的</a:t>
            </a:r>
            <a:r>
              <a:rPr lang="zh-CN" altLang="en-US">
                <a:solidFill>
                  <a:srgbClr val="00A5E3"/>
                </a:solidFill>
              </a:rPr>
              <a:t>静态配置</a:t>
            </a:r>
            <a:r>
              <a:rPr lang="zh-CN" altLang="en-US"/>
              <a:t>的角色。</a:t>
            </a:r>
            <a:endParaRPr lang="en-US" altLang="zh-CN"/>
          </a:p>
          <a:p>
            <a:r>
              <a:rPr lang="zh-CN" altLang="en-US"/>
              <a:t>常见的</a:t>
            </a:r>
            <a:r>
              <a:rPr lang="en-US" altLang="zh-CN"/>
              <a:t>json </a:t>
            </a:r>
            <a:r>
              <a:rPr lang="zh-CN" altLang="en-US"/>
              <a:t>配置文件有</a:t>
            </a:r>
            <a:r>
              <a:rPr lang="en-US" altLang="zh-CN"/>
              <a:t>3</a:t>
            </a:r>
            <a:r>
              <a:rPr lang="zh-CN" altLang="en-US"/>
              <a:t>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小程序配置 </a:t>
            </a:r>
            <a:r>
              <a:rPr lang="en-US" altLang="zh-CN">
                <a:hlinkClick r:id="rId2"/>
              </a:rPr>
              <a:t>app.json</a:t>
            </a:r>
            <a:r>
              <a:rPr lang="zh-CN" altLang="en-US"/>
              <a:t>：做全局配置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页面配置 </a:t>
            </a:r>
            <a:r>
              <a:rPr lang="en-US" altLang="zh-CN">
                <a:hlinkClick r:id="rId3"/>
              </a:rPr>
              <a:t>page.json</a:t>
            </a:r>
            <a:r>
              <a:rPr lang="zh-CN" altLang="en-US"/>
              <a:t>：对小程序具体页面的配置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工具配置 </a:t>
            </a:r>
            <a:r>
              <a:rPr lang="en-US" altLang="zh-CN">
                <a:hlinkClick r:id="rId4"/>
              </a:rPr>
              <a:t>project.config.json</a:t>
            </a:r>
            <a:r>
              <a:rPr lang="zh-CN" altLang="en-US"/>
              <a:t>：对开发者工具的个性化配置，如域名校验、代码上传时自动压缩等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注意：小程序无法在运行过程中去动态更新</a:t>
            </a:r>
            <a:r>
              <a:rPr lang="en-US" altLang="zh-CN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扩展 </a:t>
            </a:r>
            <a:r>
              <a:rPr lang="en-US" altLang="zh-CN"/>
              <a:t>- JSON 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</a:t>
            </a:r>
            <a:r>
              <a:rPr lang="zh-CN" altLang="en-US"/>
              <a:t>文件都是被包裹在一个大括号</a:t>
            </a:r>
            <a:r>
              <a:rPr lang="en-US" altLang="zh-CN"/>
              <a:t>{} </a:t>
            </a:r>
            <a:r>
              <a:rPr lang="zh-CN" altLang="en-US"/>
              <a:t>中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 </a:t>
            </a:r>
            <a:r>
              <a:rPr lang="zh-CN" altLang="en-US"/>
              <a:t>中无法使用注释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键名需要双引号</a:t>
            </a:r>
            <a:r>
              <a:rPr lang="en-US" altLang="zh-CN"/>
              <a:t>” ” </a:t>
            </a:r>
            <a:r>
              <a:rPr lang="zh-CN" altLang="en-US"/>
              <a:t>包裹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键值之间有冒号 </a:t>
            </a:r>
            <a:r>
              <a:rPr lang="en-US" altLang="zh-CN"/>
              <a:t>: </a:t>
            </a:r>
            <a:r>
              <a:rPr lang="zh-CN" altLang="en-US"/>
              <a:t>分隔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键值对之间用逗号 </a:t>
            </a:r>
            <a:r>
              <a:rPr lang="en-US" altLang="zh-CN"/>
              <a:t>, </a:t>
            </a:r>
            <a:r>
              <a:rPr lang="zh-CN" altLang="en-US"/>
              <a:t>分隔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JSON</a:t>
            </a:r>
            <a:r>
              <a:rPr lang="zh-CN" altLang="en-US"/>
              <a:t>的值只能是以下几种数据格式：</a:t>
            </a:r>
          </a:p>
          <a:p>
            <a:pPr marL="971550" lvl="1" indent="-285750"/>
            <a:r>
              <a:rPr lang="zh-CN" altLang="en-US"/>
              <a:t>数字，包含浮点数和整数</a:t>
            </a:r>
          </a:p>
          <a:p>
            <a:pPr marL="971550" lvl="1" indent="-285750"/>
            <a:r>
              <a:rPr lang="zh-CN" altLang="en-US"/>
              <a:t>字符串，需要包裹在双引号中</a:t>
            </a:r>
          </a:p>
          <a:p>
            <a:pPr marL="971550" lvl="1" indent="-285750"/>
            <a:r>
              <a:rPr lang="en-US" altLang="zh-CN"/>
              <a:t>Bool</a:t>
            </a:r>
            <a:r>
              <a:rPr lang="zh-CN" altLang="en-US"/>
              <a:t>值，</a:t>
            </a:r>
            <a:r>
              <a:rPr lang="en-US" altLang="zh-CN"/>
              <a:t>true </a:t>
            </a:r>
            <a:r>
              <a:rPr lang="zh-CN" altLang="en-US"/>
              <a:t>或者 </a:t>
            </a:r>
            <a:r>
              <a:rPr lang="en-US" altLang="zh-CN"/>
              <a:t>false</a:t>
            </a:r>
          </a:p>
          <a:p>
            <a:pPr marL="971550" lvl="1" indent="-285750"/>
            <a:r>
              <a:rPr lang="zh-CN" altLang="en-US"/>
              <a:t>数组，需要包裹在方括号中 </a:t>
            </a:r>
            <a:r>
              <a:rPr lang="en-US" altLang="zh-CN"/>
              <a:t>[]</a:t>
            </a:r>
          </a:p>
          <a:p>
            <a:pPr marL="971550" lvl="1" indent="-285750"/>
            <a:r>
              <a:rPr lang="zh-CN" altLang="en-US"/>
              <a:t>对象，需要包裹在大括号中 </a:t>
            </a:r>
            <a:r>
              <a:rPr lang="en-US" altLang="zh-CN"/>
              <a:t>{}</a:t>
            </a:r>
          </a:p>
          <a:p>
            <a:pPr marL="971550" lvl="1" indent="-285750"/>
            <a:r>
              <a:rPr lang="en-US" altLang="zh-CN"/>
              <a:t>Null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98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WXML </a:t>
            </a:r>
            <a:r>
              <a:rPr lang="zh-CN" altLang="en-US"/>
              <a:t>模板是什么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WXML </a:t>
            </a:r>
            <a:r>
              <a:rPr lang="zh-CN" altLang="en-US"/>
              <a:t>全称是 </a:t>
            </a:r>
            <a:r>
              <a:rPr lang="en-US" altLang="zh-CN"/>
              <a:t>WeiXin Markup Language</a:t>
            </a:r>
            <a:r>
              <a:rPr lang="zh-CN" altLang="en-US"/>
              <a:t> </a:t>
            </a:r>
            <a:r>
              <a:rPr lang="zh-CN" altLang="en-US">
                <a:solidFill>
                  <a:srgbClr val="00A5E3"/>
                </a:solidFill>
              </a:rPr>
              <a:t>微信标记语言</a:t>
            </a:r>
            <a:r>
              <a:rPr lang="zh-CN" altLang="en-US"/>
              <a:t>，结合小程序的基础组件、事件系统，可以构建出页面的结构。</a:t>
            </a:r>
            <a:endParaRPr lang="en-US" altLang="zh-CN"/>
          </a:p>
          <a:p>
            <a:r>
              <a:rPr lang="zh-CN" altLang="en-US"/>
              <a:t>创建</a:t>
            </a:r>
            <a:r>
              <a:rPr lang="en-US" altLang="zh-CN"/>
              <a:t>WXML </a:t>
            </a:r>
            <a:r>
              <a:rPr lang="zh-CN" altLang="en-US"/>
              <a:t>文件的方法：在</a:t>
            </a:r>
            <a:r>
              <a:rPr lang="en-US" altLang="zh-CN"/>
              <a:t>app.json </a:t>
            </a:r>
            <a:r>
              <a:rPr lang="zh-CN" altLang="en-US"/>
              <a:t>中的</a:t>
            </a:r>
            <a:r>
              <a:rPr lang="en-US" altLang="zh-CN"/>
              <a:t>“pages/index/index” </a:t>
            </a:r>
            <a:r>
              <a:rPr lang="zh-CN" altLang="en-US"/>
              <a:t>上新增一行 </a:t>
            </a:r>
            <a:r>
              <a:rPr lang="en-US" altLang="zh-CN"/>
              <a:t>“pages/wxml/index” </a:t>
            </a:r>
            <a:r>
              <a:rPr lang="zh-CN" altLang="en-US"/>
              <a:t>，便会自动创建</a:t>
            </a:r>
            <a:r>
              <a:rPr lang="en-US" altLang="zh-CN"/>
              <a:t>WXML </a:t>
            </a:r>
            <a:r>
              <a:rPr lang="zh-CN" altLang="en-US"/>
              <a:t>文件。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77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数据绑定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通过 </a:t>
            </a:r>
            <a:r>
              <a:rPr lang="en-US" altLang="zh-CN">
                <a:solidFill>
                  <a:schemeClr val="accent2"/>
                </a:solidFill>
              </a:rPr>
              <a:t>{{ </a:t>
            </a:r>
            <a:r>
              <a:rPr lang="zh-CN" altLang="en-US"/>
              <a:t>变量名 </a:t>
            </a:r>
            <a:r>
              <a:rPr lang="en-US" altLang="zh-CN">
                <a:solidFill>
                  <a:schemeClr val="accent2"/>
                </a:solidFill>
              </a:rPr>
              <a:t>}}</a:t>
            </a:r>
            <a:r>
              <a:rPr lang="en-US" altLang="zh-CN"/>
              <a:t> </a:t>
            </a:r>
            <a:r>
              <a:rPr lang="zh-CN" altLang="en-US"/>
              <a:t>来映射</a:t>
            </a:r>
            <a:r>
              <a:rPr lang="en-US" altLang="zh-CN"/>
              <a:t>js</a:t>
            </a:r>
            <a:r>
              <a:rPr lang="zh-CN" altLang="en-US"/>
              <a:t>里的 </a:t>
            </a:r>
            <a:r>
              <a:rPr lang="en-US" altLang="zh-CN"/>
              <a:t>data </a:t>
            </a:r>
            <a:r>
              <a:rPr lang="zh-CN" altLang="en-US"/>
              <a:t>数据。</a:t>
            </a:r>
            <a:endParaRPr lang="en-US" altLang="zh-CN"/>
          </a:p>
          <a:p>
            <a:r>
              <a:rPr lang="zh-CN" altLang="en-US"/>
              <a:t>变量名是大小写敏感的，也就是说 </a:t>
            </a:r>
            <a:r>
              <a:rPr lang="en-US" altLang="zh-CN"/>
              <a:t>{{name}} </a:t>
            </a:r>
            <a:r>
              <a:rPr lang="zh-CN" altLang="en-US"/>
              <a:t>和 </a:t>
            </a:r>
            <a:r>
              <a:rPr lang="en-US" altLang="zh-CN"/>
              <a:t>{{NAME}} </a:t>
            </a:r>
            <a:r>
              <a:rPr lang="zh-CN" altLang="en-US"/>
              <a:t>是两个不同的变量。</a:t>
            </a:r>
            <a:endParaRPr lang="en-US" altLang="zh-CN"/>
          </a:p>
          <a:p>
            <a:r>
              <a:rPr lang="zh-CN" altLang="en-US"/>
              <a:t>没有被定义的变量的或者是被设置为 </a:t>
            </a:r>
            <a:r>
              <a:rPr lang="en-US" altLang="zh-CN">
                <a:solidFill>
                  <a:schemeClr val="accent2"/>
                </a:solidFill>
              </a:rPr>
              <a:t>undefined</a:t>
            </a:r>
            <a:r>
              <a:rPr lang="en-US" altLang="zh-CN"/>
              <a:t> </a:t>
            </a:r>
            <a:r>
              <a:rPr lang="zh-CN" altLang="en-US"/>
              <a:t>的变量不会被同步到 </a:t>
            </a:r>
            <a:r>
              <a:rPr lang="en-US" altLang="zh-CN"/>
              <a:t>wxml </a:t>
            </a:r>
            <a:r>
              <a:rPr lang="zh-CN" altLang="en-US"/>
              <a:t>中。</a:t>
            </a:r>
            <a:endParaRPr lang="en-US" altLang="zh-CN"/>
          </a:p>
          <a:p>
            <a:r>
              <a:rPr lang="zh-CN" altLang="en-US"/>
              <a:t>示例：</a:t>
            </a:r>
            <a:endParaRPr lang="en-US" altLang="zh-CN"/>
          </a:p>
          <a:p>
            <a:r>
              <a:rPr lang="en-US" altLang="zh-CN"/>
              <a:t>	&lt;text id="{{id}}"&gt;{{msg}}&lt;/text&gt;</a:t>
            </a:r>
          </a:p>
          <a:p>
            <a:r>
              <a:rPr lang="en-US" altLang="zh-CN"/>
              <a:t>	data: {</a:t>
            </a:r>
          </a:p>
          <a:p>
            <a:r>
              <a:rPr lang="en-US" altLang="zh-CN"/>
              <a:t>    		id:1,</a:t>
            </a:r>
          </a:p>
          <a:p>
            <a:r>
              <a:rPr lang="en-US" altLang="zh-CN"/>
              <a:t>    		msg:'</a:t>
            </a:r>
            <a:r>
              <a:rPr lang="zh-CN" altLang="en-US"/>
              <a:t>开课吧</a:t>
            </a:r>
            <a:r>
              <a:rPr lang="en-US" altLang="zh-CN"/>
              <a:t>’</a:t>
            </a:r>
            <a:endParaRPr lang="zh-CN" altLang="en-US"/>
          </a:p>
          <a:p>
            <a:r>
              <a:rPr lang="en-US" altLang="zh-CN"/>
              <a:t>	},</a:t>
            </a:r>
          </a:p>
          <a:p>
            <a:endParaRPr lang="en-US" altLang="zh-CN"/>
          </a:p>
          <a:p>
            <a:r>
              <a:rPr lang="zh-CN" altLang="en-US"/>
              <a:t>注：</a:t>
            </a:r>
            <a:r>
              <a:rPr lang="en-US" altLang="zh-CN"/>
              <a:t>{{}} </a:t>
            </a:r>
            <a:r>
              <a:rPr lang="zh-CN" altLang="en-US"/>
              <a:t>叫做</a:t>
            </a:r>
            <a:r>
              <a:rPr lang="en-US" altLang="zh-CN"/>
              <a:t>Mustache </a:t>
            </a:r>
            <a:r>
              <a:rPr lang="zh-CN" altLang="en-US"/>
              <a:t>语法。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 b="1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{{}} </a:t>
            </a:r>
            <a:r>
              <a:rPr lang="zh-CN" altLang="en-US"/>
              <a:t>中的语法逻辑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{{}} </a:t>
            </a:r>
            <a:r>
              <a:rPr lang="zh-CN" altLang="en-US"/>
              <a:t>具有两种功能：</a:t>
            </a:r>
            <a:r>
              <a:rPr lang="zh-CN" altLang="en-US">
                <a:solidFill>
                  <a:srgbClr val="00B0F0"/>
                </a:solidFill>
              </a:rPr>
              <a:t>动态渲染</a:t>
            </a:r>
            <a:r>
              <a:rPr lang="zh-CN" altLang="en-US"/>
              <a:t>、</a:t>
            </a:r>
            <a:r>
              <a:rPr lang="zh-CN" altLang="en-US">
                <a:solidFill>
                  <a:srgbClr val="00B0F0"/>
                </a:solidFill>
              </a:rPr>
              <a:t>逻辑运算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{{}} </a:t>
            </a:r>
            <a:r>
              <a:rPr lang="zh-CN" altLang="en-US"/>
              <a:t>中除了变量名，还可以放置数字、字符串，并且做一些逻辑运算。</a:t>
            </a:r>
            <a:endParaRPr lang="en-US" altLang="zh-CN"/>
          </a:p>
          <a:p>
            <a:r>
              <a:rPr lang="zh-CN" altLang="en-US"/>
              <a:t>常见的</a:t>
            </a:r>
            <a:r>
              <a:rPr lang="zh-CN" altLang="en-US">
                <a:solidFill>
                  <a:srgbClr val="00A5E3"/>
                </a:solidFill>
              </a:rPr>
              <a:t>逻辑运算</a:t>
            </a:r>
            <a:r>
              <a:rPr lang="zh-CN" altLang="en-US"/>
              <a:t>的语法：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算数运算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字符串拼接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三元运算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中的条件逻辑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246"/>
            <a:ext cx="10515600" cy="5402629"/>
          </a:xfrm>
        </p:spPr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里有一套</a:t>
            </a:r>
            <a:r>
              <a:rPr lang="en-US" altLang="zh-CN">
                <a:solidFill>
                  <a:srgbClr val="00B0F0"/>
                </a:solidFill>
              </a:rPr>
              <a:t>if</a:t>
            </a:r>
            <a:r>
              <a:rPr lang="zh-CN" altLang="en-US"/>
              <a:t>、</a:t>
            </a:r>
            <a:r>
              <a:rPr lang="en-US" altLang="zh-CN">
                <a:solidFill>
                  <a:srgbClr val="00B0F0"/>
                </a:solidFill>
              </a:rPr>
              <a:t>elif</a:t>
            </a:r>
            <a:r>
              <a:rPr lang="zh-CN" altLang="en-US"/>
              <a:t>、</a:t>
            </a:r>
            <a:r>
              <a:rPr lang="en-US" altLang="zh-CN">
                <a:solidFill>
                  <a:srgbClr val="00B0F0"/>
                </a:solidFill>
              </a:rPr>
              <a:t>else</a:t>
            </a:r>
            <a:r>
              <a:rPr lang="en-US" altLang="zh-CN"/>
              <a:t> </a:t>
            </a:r>
            <a:r>
              <a:rPr lang="zh-CN" altLang="en-US"/>
              <a:t>组合。</a:t>
            </a:r>
            <a:endParaRPr lang="en-US" altLang="zh-CN"/>
          </a:p>
          <a:p>
            <a:r>
              <a:rPr lang="zh-CN" altLang="en-US"/>
              <a:t>就比如下面的例子：如果我附近有呷哺，选择火锅；否则如果有肯德基，就选择汉堡；否则，就回家做饭。</a:t>
            </a:r>
            <a:endParaRPr lang="en-US" altLang="zh-CN"/>
          </a:p>
          <a:p>
            <a:r>
              <a:rPr lang="en-US" altLang="zh-CN"/>
              <a:t>  &lt;text wx:</a:t>
            </a:r>
            <a:r>
              <a:rPr lang="en-US" altLang="zh-CN">
                <a:solidFill>
                  <a:schemeClr val="accent2"/>
                </a:solidFill>
              </a:rPr>
              <a:t>if</a:t>
            </a:r>
            <a:r>
              <a:rPr lang="en-US" altLang="zh-CN"/>
              <a:t>="{{name==='</a:t>
            </a:r>
            <a:r>
              <a:rPr lang="zh-CN" altLang="en-US"/>
              <a:t>呷哺</a:t>
            </a:r>
            <a:r>
              <a:rPr lang="en-US" altLang="zh-CN"/>
              <a:t>'}}"&gt;……&lt;/text&gt;</a:t>
            </a:r>
          </a:p>
          <a:p>
            <a:r>
              <a:rPr lang="en-US" altLang="zh-CN"/>
              <a:t>  &lt;text wx:</a:t>
            </a:r>
            <a:r>
              <a:rPr lang="en-US" altLang="zh-CN">
                <a:solidFill>
                  <a:schemeClr val="accent2"/>
                </a:solidFill>
              </a:rPr>
              <a:t>elif</a:t>
            </a:r>
            <a:r>
              <a:rPr lang="en-US" altLang="zh-CN"/>
              <a:t>="{{name==='</a:t>
            </a:r>
            <a:r>
              <a:rPr lang="zh-CN" altLang="en-US"/>
              <a:t>肯德基</a:t>
            </a:r>
            <a:r>
              <a:rPr lang="en-US" altLang="zh-CN"/>
              <a:t>'}}"&gt;……&lt;/text&gt;</a:t>
            </a:r>
          </a:p>
          <a:p>
            <a:r>
              <a:rPr lang="en-US" altLang="zh-CN"/>
              <a:t>  &lt;text wx:</a:t>
            </a:r>
            <a:r>
              <a:rPr lang="en-US" altLang="zh-CN">
                <a:solidFill>
                  <a:schemeClr val="accent2"/>
                </a:solidFill>
              </a:rPr>
              <a:t>else</a:t>
            </a:r>
            <a:r>
              <a:rPr lang="en-US" altLang="zh-CN"/>
              <a:t>&gt;……&lt;/text&gt;</a:t>
            </a:r>
          </a:p>
          <a:p>
            <a:endParaRPr lang="en-US" altLang="zh-CN"/>
          </a:p>
          <a:p>
            <a:r>
              <a:rPr lang="en-US" altLang="zh-CN"/>
              <a:t>&lt;</a:t>
            </a:r>
            <a:r>
              <a:rPr lang="en-US" altLang="zh-CN">
                <a:solidFill>
                  <a:srgbClr val="00A5E3"/>
                </a:solidFill>
              </a:rPr>
              <a:t>block</a:t>
            </a:r>
            <a:r>
              <a:rPr lang="en-US" altLang="zh-CN"/>
              <a:t>&gt;</a:t>
            </a:r>
            <a:r>
              <a:rPr lang="zh-CN" altLang="en-US"/>
              <a:t>可以一次性判断多个组件标签。</a:t>
            </a:r>
            <a:endParaRPr lang="en-US" altLang="zh-CN"/>
          </a:p>
          <a:p>
            <a:r>
              <a:rPr lang="en-US" altLang="zh-CN"/>
              <a:t>&lt;block wx:if="{{true}}"&gt;</a:t>
            </a:r>
          </a:p>
          <a:p>
            <a:r>
              <a:rPr lang="en-US" altLang="zh-CN"/>
              <a:t>  &lt;view&gt;……&lt;/view&gt;</a:t>
            </a:r>
          </a:p>
          <a:p>
            <a:r>
              <a:rPr lang="en-US" altLang="zh-CN"/>
              <a:t>  &lt;view&gt; …… &lt;/view&gt;</a:t>
            </a:r>
          </a:p>
          <a:p>
            <a:r>
              <a:rPr lang="en-US" altLang="zh-CN"/>
              <a:t>&lt;/block&gt;</a:t>
            </a:r>
          </a:p>
        </p:txBody>
      </p:sp>
    </p:spTree>
    <p:extLst>
      <p:ext uri="{BB962C8B-B14F-4D97-AF65-F5344CB8AC3E}">
        <p14:creationId xmlns:p14="http://schemas.microsoft.com/office/powerpoint/2010/main" val="7953034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10393</TotalTime>
  <Words>2297</Words>
  <Application>Microsoft Office PowerPoint</Application>
  <PresentationFormat>宽屏</PresentationFormat>
  <Paragraphs>267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-apple-system</vt:lpstr>
      <vt:lpstr>等线</vt:lpstr>
      <vt:lpstr>Microsoft YaHei</vt:lpstr>
      <vt:lpstr>Microsoft YaHei</vt:lpstr>
      <vt:lpstr>Arial</vt:lpstr>
      <vt:lpstr>主题1</vt:lpstr>
      <vt:lpstr>小程序代码组成</vt:lpstr>
      <vt:lpstr>课堂目标</vt:lpstr>
      <vt:lpstr>知识点</vt:lpstr>
      <vt:lpstr>JSON 是什么</vt:lpstr>
      <vt:lpstr>扩展 - JSON 语法</vt:lpstr>
      <vt:lpstr>WXML 模板是什么</vt:lpstr>
      <vt:lpstr>数据绑定</vt:lpstr>
      <vt:lpstr>{{}} 中的语法逻辑</vt:lpstr>
      <vt:lpstr>WXML 中的条件逻辑</vt:lpstr>
      <vt:lpstr>列表渲染</vt:lpstr>
      <vt:lpstr>列表渲染 – 唯一标志符</vt:lpstr>
      <vt:lpstr>扩展：模板</vt:lpstr>
      <vt:lpstr>共同属性</vt:lpstr>
      <vt:lpstr>wxss 是什么</vt:lpstr>
      <vt:lpstr>文件组成</vt:lpstr>
      <vt:lpstr>文件组成</vt:lpstr>
      <vt:lpstr>wxss和css 不一样的地方</vt:lpstr>
      <vt:lpstr>选择器</vt:lpstr>
      <vt:lpstr>选择器的优先级</vt:lpstr>
      <vt:lpstr>扩展：WeUI.wxss</vt:lpstr>
      <vt:lpstr>作用域</vt:lpstr>
      <vt:lpstr>模块化</vt:lpstr>
      <vt:lpstr>案例：canvas小球组件</vt:lpstr>
      <vt:lpstr>案例：canvas小球组件</vt:lpstr>
      <vt:lpstr>案例：canvas小球组件</vt:lpstr>
      <vt:lpstr>案例：弹动的小球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481</cp:revision>
  <dcterms:created xsi:type="dcterms:W3CDTF">2019-05-19T07:46:27Z</dcterms:created>
  <dcterms:modified xsi:type="dcterms:W3CDTF">2020-12-19T11:16:13Z</dcterms:modified>
</cp:coreProperties>
</file>