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302" r:id="rId5"/>
    <p:sldId id="304" r:id="rId6"/>
    <p:sldId id="300" r:id="rId7"/>
    <p:sldId id="305" r:id="rId8"/>
    <p:sldId id="306" r:id="rId9"/>
    <p:sldId id="308" r:id="rId10"/>
    <p:sldId id="307" r:id="rId11"/>
    <p:sldId id="313" r:id="rId12"/>
    <p:sldId id="309" r:id="rId13"/>
    <p:sldId id="311" r:id="rId14"/>
    <p:sldId id="312" r:id="rId15"/>
    <p:sldId id="315" r:id="rId16"/>
    <p:sldId id="317" r:id="rId17"/>
    <p:sldId id="319" r:id="rId18"/>
    <p:sldId id="320" r:id="rId19"/>
    <p:sldId id="321" r:id="rId20"/>
    <p:sldId id="323" r:id="rId21"/>
    <p:sldId id="324" r:id="rId22"/>
    <p:sldId id="325" r:id="rId23"/>
    <p:sldId id="326" r:id="rId24"/>
    <p:sldId id="327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2CF2B-E82F-4152-ADD2-ED47E5A676F4}" type="datetimeFigureOut">
              <a:rPr lang="pt-BR" smtClean="0"/>
              <a:t>19/06/2022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9163-63CE-4B6F-8106-3CB82B73A7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66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FF0D-B331-4276-BF84-39B369306F99}" type="datetimeFigureOut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564A1-17BF-464F-B2FE-65DA37285BF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7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14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82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10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4E8571-58AC-4B02-A72C-B7E3E60A7BA5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2D5DC-E9E6-4460-9005-9561D7AE5062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16C38-4A2F-4C3B-B502-7E51C7F0342F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B7CE7-B188-4FE4-8B6E-3889DBBDC355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932F7F-8399-49FC-B033-AD7A4B77F998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506B10-4878-49BC-96DE-C536CADA3095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B6ED2-E191-4517-BA6B-37A4CEFA3A0D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DB650E8-F74D-4BD3-A6BC-1B4D756C4BE8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B56C06F-C179-4D6D-A0AC-A9C8705BD208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72B881A2-478D-4079-BD8F-044C479AA962}" type="datetime1">
              <a:rPr lang="pt-BR" noProof="0" smtClean="0"/>
              <a:t>19/06/2022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4D3EB-B440-C2F9-079E-348BAB10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1336"/>
            <a:ext cx="10058400" cy="36237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7200" dirty="0"/>
              <a:t>Projeto de PO-233</a:t>
            </a:r>
            <a:br>
              <a:rPr lang="pt-BR" dirty="0"/>
            </a:br>
            <a:r>
              <a:rPr lang="pt-BR" sz="3200" dirty="0" err="1"/>
              <a:t>Call</a:t>
            </a:r>
            <a:r>
              <a:rPr lang="pt-BR" sz="3200" dirty="0"/>
              <a:t> Center – Problema de Otimização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AA1CA6-D2A1-4DDF-94E3-D67AE1BD01DB}"/>
              </a:ext>
            </a:extLst>
          </p:cNvPr>
          <p:cNvSpPr txBox="1"/>
          <p:nvPr/>
        </p:nvSpPr>
        <p:spPr>
          <a:xfrm>
            <a:off x="1198485" y="4740676"/>
            <a:ext cx="995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latin typeface="Abadi Extra Light" panose="020B0604020202020204" pitchFamily="34" charset="0"/>
              </a:rPr>
              <a:t>Alunos: </a:t>
            </a:r>
            <a:r>
              <a:rPr lang="pt-BR" sz="1800" dirty="0">
                <a:latin typeface="Abadi Extra Light" panose="020B0604020202020204" pitchFamily="34" charset="0"/>
              </a:rPr>
              <a:t>Eduardo K. </a:t>
            </a:r>
            <a:r>
              <a:rPr lang="pt-BR" sz="1800" dirty="0" err="1">
                <a:latin typeface="Abadi Extra Light" panose="020B0604020202020204" pitchFamily="34" charset="0"/>
              </a:rPr>
              <a:t>Imagawa</a:t>
            </a:r>
            <a:r>
              <a:rPr lang="pt-BR" sz="1800" dirty="0">
                <a:latin typeface="Abadi Extra Light" panose="020B0604020202020204" pitchFamily="34" charset="0"/>
              </a:rPr>
              <a:t>, Pedro A. de Souza, Rafael B. Gonçalves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Exploratória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542866" y="1109803"/>
            <a:ext cx="720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Combinação de atributos</a:t>
            </a:r>
          </a:p>
        </p:txBody>
      </p:sp>
      <p:pic>
        <p:nvPicPr>
          <p:cNvPr id="7" name="Imagem 6" descr="Tabela&#10;&#10;Descrição gerada automaticamente com confiança média">
            <a:extLst>
              <a:ext uri="{FF2B5EF4-FFF2-40B4-BE49-F238E27FC236}">
                <a16:creationId xmlns:a16="http://schemas.microsoft.com/office/drawing/2014/main" id="{6EC2C9A4-89DD-76AE-0FBD-252E30C2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27" y="2018017"/>
            <a:ext cx="9991546" cy="339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888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Pré-Processamento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542866" y="1109803"/>
            <a:ext cx="720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Seleção de Atributos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E3061FF-F358-D822-829F-EEB0B779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899" y="1953268"/>
            <a:ext cx="5883737" cy="42046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5A94004-D8FA-6F76-6247-57030425A33E}"/>
              </a:ext>
            </a:extLst>
          </p:cNvPr>
          <p:cNvSpPr txBox="1"/>
          <p:nvPr/>
        </p:nvSpPr>
        <p:spPr>
          <a:xfrm>
            <a:off x="542866" y="1501057"/>
            <a:ext cx="555313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Métodos auxiliares para seleção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Importance</a:t>
            </a:r>
            <a:endParaRPr lang="pt-BR" sz="1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</a:t>
            </a: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Forest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importância do atributo nas primeiras quebras das árvores da floresta.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Ganho de Informação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Resperada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 entropia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causada pela partição dos exemplos de acordo com este atributo.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Backward</a:t>
            </a:r>
            <a:r>
              <a: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pt-B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</a:t>
            </a:r>
            <a:endParaRPr lang="pt-BR" sz="1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Seletor de atributos sequencial que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recursos para formar um subconjunto de maneira gananciosa.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Regularização Lasso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Adiciona o valor absoluto de magnitude do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coeficiente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como termo de penalidade para a função de perda da regressão.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Variável Aleatória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 uma coluna com valores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aleatórios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compara a com a </a:t>
            </a:r>
            <a:r>
              <a:rPr lang="pt-BR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importance</a:t>
            </a: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outras colunas.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4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Pré-Processamento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212605" y="1528620"/>
            <a:ext cx="58819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Seleção de atributos</a:t>
            </a: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</a:t>
            </a:r>
            <a:r>
              <a:rPr lang="pt-BR" sz="1600" b="1" dirty="0">
                <a:solidFill>
                  <a:schemeClr val="accent1"/>
                </a:solidFill>
              </a:rPr>
              <a:t>análise exploratória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eliminou-se: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days_of_week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análise com os </a:t>
            </a:r>
            <a:r>
              <a:rPr lang="pt-BR" sz="1600" b="1" dirty="0">
                <a:solidFill>
                  <a:schemeClr val="accent1"/>
                </a:solidFill>
              </a:rPr>
              <a:t>métodos auxiliares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eliminou-se:</a:t>
            </a:r>
          </a:p>
          <a:p>
            <a:pPr marL="1257300" lvl="2" indent="-342900">
              <a:buFont typeface="+mj-lt"/>
              <a:buAutoNum type="arabicPeriod" startAt="3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 startAt="3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housing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 startAt="3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marital</a:t>
            </a:r>
          </a:p>
          <a:p>
            <a:pPr marL="1257300" lvl="2" indent="-342900">
              <a:buFont typeface="+mj-lt"/>
              <a:buAutoNum type="arabicPeriod" startAt="3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Devido à alta </a:t>
            </a:r>
            <a:r>
              <a:rPr lang="pt-BR" sz="1600" b="1" dirty="0">
                <a:solidFill>
                  <a:schemeClr val="accent1"/>
                </a:solidFill>
              </a:rPr>
              <a:t>correlação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eliminou-se:</a:t>
            </a:r>
          </a:p>
          <a:p>
            <a:pPr marL="1257300" lvl="2" indent="-342900">
              <a:buFont typeface="+mj-lt"/>
              <a:buAutoNum type="arabicPeriod" startAt="6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nr.employed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 startAt="6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cons.conf.idx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+mj-lt"/>
              <a:buAutoNum type="arabicPeriod" startAt="6"/>
            </a:pP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emp.var.rate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A6EB0B-67D4-62A4-993C-B194E665BB5A}"/>
              </a:ext>
            </a:extLst>
          </p:cNvPr>
          <p:cNvSpPr txBox="1"/>
          <p:nvPr/>
        </p:nvSpPr>
        <p:spPr>
          <a:xfrm>
            <a:off x="6097480" y="1528620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Transformação dos dados</a:t>
            </a:r>
          </a:p>
          <a:p>
            <a:pPr marL="342900" indent="-342900">
              <a:buFont typeface="+mj-lt"/>
              <a:buAutoNum type="arabicPeriod" startAt="2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</a:rPr>
              <a:t>Categorização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quantitativos discretos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pdays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campaign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</a:rPr>
              <a:t>Normalização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quantitativos contínuos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One</a:t>
            </a:r>
            <a:r>
              <a:rPr lang="pt-BR" b="1" dirty="0">
                <a:solidFill>
                  <a:schemeClr val="accent1"/>
                </a:solidFill>
              </a:rPr>
              <a:t>-Hot-</a:t>
            </a:r>
            <a:r>
              <a:rPr lang="pt-BR" b="1" dirty="0" err="1">
                <a:solidFill>
                  <a:schemeClr val="accent1"/>
                </a:solidFill>
              </a:rPr>
              <a:t>Encoding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nos dados categóricos finais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FE522B6-45A3-77AD-0FFD-E1D4EA06E7C2}"/>
              </a:ext>
            </a:extLst>
          </p:cNvPr>
          <p:cNvCxnSpPr>
            <a:cxnSpLocks/>
          </p:cNvCxnSpPr>
          <p:nvPr/>
        </p:nvCxnSpPr>
        <p:spPr>
          <a:xfrm>
            <a:off x="5752732" y="1989066"/>
            <a:ext cx="0" cy="3317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Avaliação</a:t>
            </a:r>
            <a:r>
              <a:rPr lang="en-US" dirty="0"/>
              <a:t> dos </a:t>
            </a:r>
            <a:r>
              <a:rPr lang="en-US" dirty="0" err="1"/>
              <a:t>Modelos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4206687" cy="50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métrica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analisada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sz="1600" i="1" dirty="0">
                <a:solidFill>
                  <a:schemeClr val="accent1"/>
                </a:solidFill>
              </a:rPr>
              <a:t>Recall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099C5E-78FA-35AC-4899-BEA401A6B49A}"/>
              </a:ext>
            </a:extLst>
          </p:cNvPr>
          <p:cNvSpPr txBox="1"/>
          <p:nvPr/>
        </p:nvSpPr>
        <p:spPr>
          <a:xfrm>
            <a:off x="349555" y="1809894"/>
            <a:ext cx="4588427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Avaliados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Decision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endParaRPr lang="pt-BR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Regreesão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Logística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Floresta Aleatória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SVM</a:t>
            </a:r>
          </a:p>
          <a:p>
            <a:pPr algn="l">
              <a:lnSpc>
                <a:spcPct val="200000"/>
              </a:lnSpc>
            </a:pP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1D752A-3518-DC70-9AA5-1D817979F7D9}"/>
              </a:ext>
            </a:extLst>
          </p:cNvPr>
          <p:cNvSpPr txBox="1"/>
          <p:nvPr/>
        </p:nvSpPr>
        <p:spPr>
          <a:xfrm>
            <a:off x="349555" y="4856882"/>
            <a:ext cx="4975047" cy="50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Estratégia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hiperparametrização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sz="1600" i="1" dirty="0" err="1">
                <a:solidFill>
                  <a:schemeClr val="accent1"/>
                </a:solidFill>
              </a:rPr>
              <a:t>GridSearch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B58188-1293-86D3-6228-B750ADBC56E0}"/>
              </a:ext>
            </a:extLst>
          </p:cNvPr>
          <p:cNvSpPr txBox="1"/>
          <p:nvPr/>
        </p:nvSpPr>
        <p:spPr>
          <a:xfrm>
            <a:off x="6233972" y="1809894"/>
            <a:ext cx="5416563" cy="50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Avaliação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utilizando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cruzada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sz="1600" dirty="0">
                <a:solidFill>
                  <a:schemeClr val="accent1"/>
                </a:solidFill>
              </a:rPr>
              <a:t>10 </a:t>
            </a:r>
            <a:r>
              <a:rPr lang="en-US" sz="1600" dirty="0" err="1">
                <a:solidFill>
                  <a:schemeClr val="accent1"/>
                </a:solidFill>
              </a:rPr>
              <a:t>divisões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60C99A-69E1-2890-29C8-422A7BFD8F42}"/>
              </a:ext>
            </a:extLst>
          </p:cNvPr>
          <p:cNvSpPr txBox="1"/>
          <p:nvPr/>
        </p:nvSpPr>
        <p:spPr>
          <a:xfrm>
            <a:off x="6233972" y="1225119"/>
            <a:ext cx="54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Separação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base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80%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32950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treino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1600" b="1" dirty="0">
                <a:solidFill>
                  <a:schemeClr val="accent1"/>
                </a:solidFill>
              </a:rPr>
              <a:t>20%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8238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teste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pic>
        <p:nvPicPr>
          <p:cNvPr id="5" name="Imagem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8E226558-2DFA-50D1-B26E-C2559684E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364" y="2504329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7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Avaliação</a:t>
            </a:r>
            <a:r>
              <a:rPr lang="en-US" dirty="0"/>
              <a:t> dos </a:t>
            </a:r>
            <a:r>
              <a:rPr lang="en-US" dirty="0" err="1"/>
              <a:t>Modelos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10703144" cy="100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Utilizando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 o Teste de Friedman 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Pós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-testes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Nemenyi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Bonferroni-Dunn,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escolheu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 a </a:t>
            </a:r>
            <a:r>
              <a:rPr lang="en-US" sz="1600" b="1" dirty="0" err="1">
                <a:solidFill>
                  <a:schemeClr val="accent1"/>
                </a:solidFill>
              </a:rPr>
              <a:t>Árvore</a:t>
            </a:r>
            <a:r>
              <a:rPr lang="en-US" sz="1600" b="1" dirty="0">
                <a:solidFill>
                  <a:schemeClr val="accent1"/>
                </a:solidFill>
              </a:rPr>
              <a:t> de </a:t>
            </a:r>
            <a:r>
              <a:rPr lang="en-US" sz="1600" b="1" dirty="0" err="1">
                <a:solidFill>
                  <a:schemeClr val="accent1"/>
                </a:solidFill>
              </a:rPr>
              <a:t>Decisão</a:t>
            </a:r>
            <a:endParaRPr lang="pt-BR" sz="1600" b="1" dirty="0">
              <a:solidFill>
                <a:schemeClr val="accent1"/>
              </a:solidFill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BC0743-670F-EAF8-B525-C16A275C02C8}"/>
              </a:ext>
            </a:extLst>
          </p:cNvPr>
          <p:cNvSpPr txBox="1"/>
          <p:nvPr/>
        </p:nvSpPr>
        <p:spPr>
          <a:xfrm>
            <a:off x="349555" y="1608610"/>
            <a:ext cx="9806499" cy="198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Desempenho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sz="1600" b="1" dirty="0" err="1">
                <a:solidFill>
                  <a:schemeClr val="accent1"/>
                </a:solidFill>
              </a:rPr>
              <a:t>Árvore</a:t>
            </a:r>
            <a:r>
              <a:rPr lang="en-US" sz="1600" b="1" dirty="0">
                <a:solidFill>
                  <a:schemeClr val="accent1"/>
                </a:solidFill>
              </a:rPr>
              <a:t> de </a:t>
            </a:r>
            <a:r>
              <a:rPr lang="en-US" sz="1600" b="1" dirty="0" err="1">
                <a:solidFill>
                  <a:schemeClr val="accent1"/>
                </a:solidFill>
              </a:rPr>
              <a:t>Decisão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 de teste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Acurácia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0,90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Precisão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0,60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Recall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sz="1600" b="1" dirty="0">
                <a:solidFill>
                  <a:schemeClr val="accent1"/>
                </a:solidFill>
              </a:rPr>
              <a:t> 0,27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F1           = 0,37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E69FB5-B46C-C6D8-3469-CBCA8FDDBB12}"/>
              </a:ext>
            </a:extLst>
          </p:cNvPr>
          <p:cNvSpPr txBox="1"/>
          <p:nvPr/>
        </p:nvSpPr>
        <p:spPr>
          <a:xfrm>
            <a:off x="349554" y="3355168"/>
            <a:ext cx="9806499" cy="50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Ordenação do público com base na probabilidade interna do modelo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D68612EC-601F-FE7C-8454-E48A4F1E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45" y="3594795"/>
            <a:ext cx="4050068" cy="2700046"/>
          </a:xfrm>
          <a:prstGeom prst="rect">
            <a:avLst/>
          </a:prstGeom>
        </p:spPr>
      </p:pic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7778F3C4-2E9A-093D-BC96-F98CEB0F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866" y="1759387"/>
            <a:ext cx="2466329" cy="22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6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Omização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9806499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EA2CA7-98AC-5E92-7568-78E23A57D2A4}"/>
              </a:ext>
            </a:extLst>
          </p:cNvPr>
          <p:cNvSpPr txBox="1"/>
          <p:nvPr/>
        </p:nvSpPr>
        <p:spPr>
          <a:xfrm>
            <a:off x="349555" y="1108217"/>
            <a:ext cx="9806499" cy="50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Calibração da probabilidade do modelo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2AF41F-28C7-11FA-EE64-31FB37537D1C}"/>
              </a:ext>
            </a:extLst>
          </p:cNvPr>
          <p:cNvSpPr txBox="1"/>
          <p:nvPr/>
        </p:nvSpPr>
        <p:spPr>
          <a:xfrm>
            <a:off x="349555" y="5580506"/>
            <a:ext cx="9806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Estima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própria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probabilidade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32213F28-1F04-6F47-6082-3A4F12B3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02" y="1782592"/>
            <a:ext cx="4733986" cy="31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1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Omização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9806499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870F0C9-2E11-8567-E61E-E956DB4442BF}"/>
                  </a:ext>
                </a:extLst>
              </p:cNvPr>
              <p:cNvSpPr txBox="1"/>
              <p:nvPr/>
            </p:nvSpPr>
            <p:spPr>
              <a:xfrm>
                <a:off x="349554" y="1117316"/>
                <a:ext cx="8189411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 </a:t>
                </a:r>
                <a14:m>
                  <m:oMath xmlns:m="http://schemas.openxmlformats.org/officeDocument/2006/math">
                    <m:r>
                      <a:rPr lang="pt-BR" sz="16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é a quantidade de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pessoas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acionadas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 a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quantidade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pessoas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contrataram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lucro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obtido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campanha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pode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ser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escrito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870F0C9-2E11-8567-E61E-E956DB44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4" y="1117316"/>
                <a:ext cx="8189411" cy="785343"/>
              </a:xfrm>
              <a:prstGeom prst="rect">
                <a:avLst/>
              </a:prstGeom>
              <a:blipFill>
                <a:blip r:embed="rId2"/>
                <a:stretch>
                  <a:fillRect l="-298" b="-9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102327C-E472-B795-A4D3-ACDEFD669FA1}"/>
                  </a:ext>
                </a:extLst>
              </p:cNvPr>
              <p:cNvSpPr txBox="1"/>
              <p:nvPr/>
            </p:nvSpPr>
            <p:spPr>
              <a:xfrm>
                <a:off x="4243660" y="2125193"/>
                <a:ext cx="12230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sz="1600" b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  <m:r>
                        <a:rPr lang="en-US" sz="1600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𝒄𝒒</m:t>
                      </m:r>
                    </m:oMath>
                  </m:oMathPara>
                </a14:m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102327C-E472-B795-A4D3-ACDEFD66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60" y="2125193"/>
                <a:ext cx="1223027" cy="246221"/>
              </a:xfrm>
              <a:prstGeom prst="rect">
                <a:avLst/>
              </a:prstGeom>
              <a:blipFill>
                <a:blip r:embed="rId3"/>
                <a:stretch>
                  <a:fillRect l="-2985" r="-2985" b="-2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7C1904D-44CF-27C4-F20E-5B043009C2D9}"/>
                  </a:ext>
                </a:extLst>
              </p:cNvPr>
              <p:cNvSpPr txBox="1"/>
              <p:nvPr/>
            </p:nvSpPr>
            <p:spPr>
              <a:xfrm>
                <a:off x="358565" y="2690985"/>
                <a:ext cx="82848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caso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todas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as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pessoas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são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acionadas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tem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-se: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7C1904D-44CF-27C4-F20E-5B043009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5" y="2690985"/>
                <a:ext cx="8284866" cy="338554"/>
              </a:xfrm>
              <a:prstGeom prst="rect">
                <a:avLst/>
              </a:prstGeom>
              <a:blipFill>
                <a:blip r:embed="rId4"/>
                <a:stretch>
                  <a:fillRect l="-294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1D0F22D-4304-17A8-9989-0B3F9FAD58F2}"/>
                  </a:ext>
                </a:extLst>
              </p:cNvPr>
              <p:cNvSpPr txBox="1"/>
              <p:nvPr/>
            </p:nvSpPr>
            <p:spPr>
              <a:xfrm>
                <a:off x="2569173" y="3248196"/>
                <a:ext cx="4572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𝐜𝟎</m:t>
                          </m:r>
                        </m:sub>
                      </m:sSub>
                      <m:r>
                        <a:rPr lang="en-US" sz="1600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𝐜𝐐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1D0F22D-4304-17A8-9989-0B3F9FAD5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173" y="3248196"/>
                <a:ext cx="4572000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91F668-6231-64A9-4C5D-3AAF98046363}"/>
                  </a:ext>
                </a:extLst>
              </p:cNvPr>
              <p:cNvSpPr txBox="1"/>
              <p:nvPr/>
            </p:nvSpPr>
            <p:spPr>
              <a:xfrm>
                <a:off x="358565" y="3706299"/>
                <a:ext cx="82848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nde</m:t>
                    </m:r>
                    <m: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𝐜𝟎</m:t>
                        </m:r>
                      </m:sub>
                    </m:sSub>
                    <m: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=0,113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91F668-6231-64A9-4C5D-3AAF98046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5" y="3706299"/>
                <a:ext cx="8284866" cy="338554"/>
              </a:xfrm>
              <a:prstGeom prst="rect">
                <a:avLst/>
              </a:prstGeom>
              <a:blipFill>
                <a:blip r:embed="rId6"/>
                <a:stretch>
                  <a:fillRect l="-294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1629F39-0F05-20D4-11C2-B0DA76B1D5AE}"/>
                  </a:ext>
                </a:extLst>
              </p:cNvPr>
              <p:cNvSpPr txBox="1"/>
              <p:nvPr/>
            </p:nvSpPr>
            <p:spPr>
              <a:xfrm>
                <a:off x="349554" y="4425283"/>
                <a:ext cx="10134973" cy="388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caso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pessoas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são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acionadas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tem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sz="16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𝐩𝐝𝐪</m:t>
                        </m:r>
                        <m:r>
                          <a:rPr lang="en-US" sz="1600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sz="1600" b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𝐪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1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sz="1600" b="1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o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retorno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pode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ser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escrito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como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1629F39-0F05-20D4-11C2-B0DA76B1D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4" y="4425283"/>
                <a:ext cx="10134973" cy="388761"/>
              </a:xfrm>
              <a:prstGeom prst="rect">
                <a:avLst/>
              </a:prstGeom>
              <a:blipFill>
                <a:blip r:embed="rId7"/>
                <a:stretch>
                  <a:fillRect l="-241" t="-118750" b="-1765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DA500D7-9B02-606E-2445-8CBE69E89E06}"/>
                  </a:ext>
                </a:extLst>
              </p:cNvPr>
              <p:cNvSpPr txBox="1"/>
              <p:nvPr/>
            </p:nvSpPr>
            <p:spPr>
              <a:xfrm>
                <a:off x="3180687" y="4853081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nary>
                        <m:naryPr>
                          <m:chr m:val="∑"/>
                          <m:ctrlPr>
                            <a:rPr lang="en-US" sz="18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𝒄𝒒</m:t>
                      </m:r>
                    </m:oMath>
                  </m:oMathPara>
                </a14:m>
                <a:endParaRPr lang="en-US" sz="1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DA500D7-9B02-606E-2445-8CBE69E89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687" y="4853081"/>
                <a:ext cx="4572000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4FE3DB7-9639-FC1E-7FE9-338351334C70}"/>
                  </a:ext>
                </a:extLst>
              </p:cNvPr>
              <p:cNvSpPr txBox="1"/>
              <p:nvPr/>
            </p:nvSpPr>
            <p:spPr>
              <a:xfrm>
                <a:off x="358565" y="5740684"/>
                <a:ext cx="82848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Resolução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numérica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achar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 </a:t>
                </a:r>
                <a:r>
                  <a:rPr lang="en-US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máximiza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4FE3DB7-9639-FC1E-7FE9-33835133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5" y="5740684"/>
                <a:ext cx="8284866" cy="338554"/>
              </a:xfrm>
              <a:prstGeom prst="rect">
                <a:avLst/>
              </a:prstGeom>
              <a:blipFill>
                <a:blip r:embed="rId9"/>
                <a:stretch>
                  <a:fillRect l="-294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91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Hipotético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9806499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193E832-7D65-C73D-6C62-352CFBA5124E}"/>
                  </a:ext>
                </a:extLst>
              </p:cNvPr>
              <p:cNvSpPr txBox="1"/>
              <p:nvPr/>
            </p:nvSpPr>
            <p:spPr>
              <a:xfrm>
                <a:off x="431011" y="1616561"/>
                <a:ext cx="828486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Retorno líquido por venda: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Custo por ligação: </a:t>
                </a:r>
                <a14:m>
                  <m:oMath xmlns:m="http://schemas.openxmlformats.org/officeDocument/2006/math"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Retorno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esperado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estratégia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atual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ligando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8238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pessoas):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193E832-7D65-C73D-6C62-352CFBA51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1" y="1616561"/>
                <a:ext cx="8284866" cy="1200329"/>
              </a:xfrm>
              <a:prstGeom prst="rect">
                <a:avLst/>
              </a:prstGeom>
              <a:blipFill>
                <a:blip r:embed="rId2"/>
                <a:stretch>
                  <a:fillRect l="-515" t="-253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C1823F7-6664-C17D-6E4D-CFC40D72B9A2}"/>
                  </a:ext>
                </a:extLst>
              </p:cNvPr>
              <p:cNvSpPr txBox="1"/>
              <p:nvPr/>
            </p:nvSpPr>
            <p:spPr>
              <a:xfrm>
                <a:off x="2873856" y="3208332"/>
                <a:ext cx="4757895" cy="133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0,113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𝑐𝑄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0,113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8238</m:t>
                          </m:r>
                        </m:e>
                      </m:d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−0,5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8238</m:t>
                          </m:r>
                        </m:e>
                      </m:d>
                      <m:r>
                        <a:rPr 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𝟓𝟑𝟓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𝟒𝟕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C1823F7-6664-C17D-6E4D-CFC40D72B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56" y="3208332"/>
                <a:ext cx="4757895" cy="1338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0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Hipotético</a:t>
            </a:r>
            <a:endParaRPr lang="en-US" dirty="0"/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E8E74B-01C0-4E28-CA3F-050095A80EC9}"/>
              </a:ext>
            </a:extLst>
          </p:cNvPr>
          <p:cNvSpPr txBox="1"/>
          <p:nvPr/>
        </p:nvSpPr>
        <p:spPr>
          <a:xfrm>
            <a:off x="349555" y="1108217"/>
            <a:ext cx="9806499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922FF5-C4A1-4CAF-3C23-DC224ED37504}"/>
              </a:ext>
            </a:extLst>
          </p:cNvPr>
          <p:cNvSpPr txBox="1"/>
          <p:nvPr/>
        </p:nvSpPr>
        <p:spPr>
          <a:xfrm>
            <a:off x="733295" y="1415364"/>
            <a:ext cx="8284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Utilizando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b="1" dirty="0" err="1">
                <a:solidFill>
                  <a:schemeClr val="accent1"/>
                </a:solidFill>
              </a:rPr>
              <a:t>maximizar</a:t>
            </a:r>
            <a:r>
              <a:rPr lang="en-US" b="1" dirty="0">
                <a:solidFill>
                  <a:schemeClr val="accent1"/>
                </a:solidFill>
              </a:rPr>
              <a:t> o </a:t>
            </a:r>
            <a:r>
              <a:rPr lang="en-US" b="1" dirty="0" err="1">
                <a:solidFill>
                  <a:schemeClr val="accent1"/>
                </a:solidFill>
              </a:rPr>
              <a:t>retorno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868F590-CA1C-8797-75E6-2E1936BF73E3}"/>
                  </a:ext>
                </a:extLst>
              </p:cNvPr>
              <p:cNvSpPr txBox="1"/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 máximo retorno esperado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𝟐𝟒𝟏𝟎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ocorre para o caso em que a quantidade de ligações é </a:t>
                </a:r>
                <a:r>
                  <a:rPr lang="pt-BR" b="1" dirty="0">
                    <a:solidFill>
                      <a:schemeClr val="accent1"/>
                    </a:solidFill>
                  </a:rPr>
                  <a:t>1573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868F590-CA1C-8797-75E6-2E1936BF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blipFill>
                <a:blip r:embed="rId2"/>
                <a:stretch>
                  <a:fillRect l="-423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A8655501-A845-AC54-60C1-DE042BFD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459" y="1699422"/>
            <a:ext cx="5130072" cy="34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Hipotético</a:t>
            </a:r>
            <a:r>
              <a:rPr lang="en-US" dirty="0"/>
              <a:t> - 2</a:t>
            </a:r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5BF71C3-5114-B5AC-D90D-6A53042FE4E8}"/>
                  </a:ext>
                </a:extLst>
              </p:cNvPr>
              <p:cNvSpPr txBox="1"/>
              <p:nvPr/>
            </p:nvSpPr>
            <p:spPr>
              <a:xfrm>
                <a:off x="733295" y="1350699"/>
                <a:ext cx="828486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𝟏𝟓𝟐𝟒</m:t>
                    </m:r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5BF71C3-5114-B5AC-D90D-6A53042F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95" y="1350699"/>
                <a:ext cx="8284866" cy="615553"/>
              </a:xfrm>
              <a:prstGeom prst="rect">
                <a:avLst/>
              </a:prstGeom>
              <a:blipFill>
                <a:blip r:embed="rId2"/>
                <a:stretch>
                  <a:fillRect l="-442" t="-5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D62191-2B93-1C92-EDC3-8F37DF8FE979}"/>
                  </a:ext>
                </a:extLst>
              </p:cNvPr>
              <p:cNvSpPr txBox="1"/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 máximo retorno esperado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𝟐𝟎𝟔𝟏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𝟕𝟖</m:t>
                    </m:r>
                    <m:r>
                      <a:rPr lang="pt-BR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ocorre para o caso em que a quantidade de ligações é </a:t>
                </a:r>
                <a:r>
                  <a:rPr lang="pt-BR" b="1" dirty="0">
                    <a:solidFill>
                      <a:schemeClr val="accent1"/>
                    </a:solidFill>
                  </a:rPr>
                  <a:t>1269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D62191-2B93-1C92-EDC3-8F37DF8F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blipFill>
                <a:blip r:embed="rId3"/>
                <a:stretch>
                  <a:fillRect l="-423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FF63548D-4C0D-0C0E-4A7C-98C2699DA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006" y="1828151"/>
            <a:ext cx="4936978" cy="32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Descrição do Problema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28DDD-46D0-68FC-C458-F1EEA18754AF}"/>
              </a:ext>
            </a:extLst>
          </p:cNvPr>
          <p:cNvSpPr txBox="1">
            <a:spLocks/>
          </p:cNvSpPr>
          <p:nvPr/>
        </p:nvSpPr>
        <p:spPr>
          <a:xfrm>
            <a:off x="2429358" y="1630488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aumentar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depósito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prazo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contratou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call center.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D62E72-FEA8-6CF6-E3C5-7261B3000CEE}"/>
              </a:ext>
            </a:extLst>
          </p:cNvPr>
          <p:cNvSpPr txBox="1">
            <a:spLocks/>
          </p:cNvSpPr>
          <p:nvPr/>
        </p:nvSpPr>
        <p:spPr>
          <a:xfrm>
            <a:off x="301840" y="1763993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Banco </a:t>
            </a:r>
            <a:r>
              <a:rPr lang="en-US" sz="1800" b="1" dirty="0" err="1"/>
              <a:t>Português</a:t>
            </a:r>
            <a:endParaRPr lang="en-US" sz="1800" b="1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0C9255A-1AC7-7042-3AF1-37723B17409E}"/>
              </a:ext>
            </a:extLst>
          </p:cNvPr>
          <p:cNvCxnSpPr>
            <a:cxnSpLocks/>
          </p:cNvCxnSpPr>
          <p:nvPr/>
        </p:nvCxnSpPr>
        <p:spPr>
          <a:xfrm>
            <a:off x="461639" y="2291905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EF5E47FC-903D-F6C5-8C06-32EA65F358BC}"/>
              </a:ext>
            </a:extLst>
          </p:cNvPr>
          <p:cNvSpPr txBox="1">
            <a:spLocks/>
          </p:cNvSpPr>
          <p:nvPr/>
        </p:nvSpPr>
        <p:spPr>
          <a:xfrm>
            <a:off x="2429358" y="2750536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consumidores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FD9C0670-B376-AB9D-9432-7CAA70BAFF8B}"/>
              </a:ext>
            </a:extLst>
          </p:cNvPr>
          <p:cNvSpPr txBox="1">
            <a:spLocks/>
          </p:cNvSpPr>
          <p:nvPr/>
        </p:nvSpPr>
        <p:spPr>
          <a:xfrm>
            <a:off x="301840" y="2884041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Call Center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433F43D-F5E4-825A-45BC-47D3475DD8E2}"/>
              </a:ext>
            </a:extLst>
          </p:cNvPr>
          <p:cNvCxnSpPr>
            <a:cxnSpLocks/>
          </p:cNvCxnSpPr>
          <p:nvPr/>
        </p:nvCxnSpPr>
        <p:spPr>
          <a:xfrm>
            <a:off x="461639" y="3411953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0EE29A6F-DC9B-C0F2-086C-0FC82D07CE1B}"/>
              </a:ext>
            </a:extLst>
          </p:cNvPr>
          <p:cNvSpPr txBox="1">
            <a:spLocks/>
          </p:cNvSpPr>
          <p:nvPr/>
        </p:nvSpPr>
        <p:spPr>
          <a:xfrm>
            <a:off x="2429358" y="3992587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Atualmente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base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A3A32FF9-6FF6-9256-ECEE-39C930C18B95}"/>
              </a:ext>
            </a:extLst>
          </p:cNvPr>
          <p:cNvSpPr txBox="1">
            <a:spLocks/>
          </p:cNvSpPr>
          <p:nvPr/>
        </p:nvSpPr>
        <p:spPr>
          <a:xfrm>
            <a:off x="301840" y="4126092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Estratégia</a:t>
            </a:r>
            <a:endParaRPr lang="en-US" sz="1800" b="1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28CA57A-9B20-2BC8-26FF-66C3513DBB6C}"/>
              </a:ext>
            </a:extLst>
          </p:cNvPr>
          <p:cNvCxnSpPr>
            <a:cxnSpLocks/>
          </p:cNvCxnSpPr>
          <p:nvPr/>
        </p:nvCxnSpPr>
        <p:spPr>
          <a:xfrm>
            <a:off x="461639" y="4654004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2DBAA7BC-D40D-0896-6A85-8E7736FA1938}"/>
              </a:ext>
            </a:extLst>
          </p:cNvPr>
          <p:cNvSpPr txBox="1">
            <a:spLocks/>
          </p:cNvSpPr>
          <p:nvPr/>
        </p:nvSpPr>
        <p:spPr>
          <a:xfrm>
            <a:off x="2429357" y="5048936"/>
            <a:ext cx="8681933" cy="661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Proporção de pessoas que contrataram o produto é de 11,27% (4640 de 41188).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08935D64-BCF5-DC96-6249-EFA8C6A6D4B1}"/>
              </a:ext>
            </a:extLst>
          </p:cNvPr>
          <p:cNvSpPr txBox="1">
            <a:spLocks/>
          </p:cNvSpPr>
          <p:nvPr/>
        </p:nvSpPr>
        <p:spPr>
          <a:xfrm>
            <a:off x="301840" y="5045714"/>
            <a:ext cx="2037084" cy="516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err="1"/>
              <a:t>Produtos</a:t>
            </a:r>
            <a:r>
              <a:rPr lang="en-US" sz="1800" b="1" dirty="0"/>
              <a:t> </a:t>
            </a:r>
            <a:r>
              <a:rPr lang="en-US" sz="1800" b="1" dirty="0" err="1"/>
              <a:t>Contratados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3094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Hipotético</a:t>
            </a:r>
            <a:r>
              <a:rPr lang="en-US" dirty="0"/>
              <a:t> - 3</a:t>
            </a:r>
          </a:p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5BF71C3-5114-B5AC-D90D-6A53042FE4E8}"/>
                  </a:ext>
                </a:extLst>
              </p:cNvPr>
              <p:cNvSpPr txBox="1"/>
              <p:nvPr/>
            </p:nvSpPr>
            <p:spPr>
              <a:xfrm>
                <a:off x="733295" y="1350699"/>
                <a:ext cx="828486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pt-BR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46132.80</m:t>
                    </m:r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b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5BF71C3-5114-B5AC-D90D-6A53042F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95" y="1350699"/>
                <a:ext cx="8284866" cy="615553"/>
              </a:xfrm>
              <a:prstGeom prst="rect">
                <a:avLst/>
              </a:prstGeom>
              <a:blipFill>
                <a:blip r:embed="rId2"/>
                <a:stretch>
                  <a:fillRect l="-442" t="-5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D62191-2B93-1C92-EDC3-8F37DF8FE979}"/>
                  </a:ext>
                </a:extLst>
              </p:cNvPr>
              <p:cNvSpPr txBox="1"/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 máximo retorno esperado </a:t>
                </a:r>
                <a14:m>
                  <m:oMath xmlns:m="http://schemas.openxmlformats.org/officeDocument/2006/math"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pt-BR" b="1">
                        <a:solidFill>
                          <a:schemeClr val="accent1"/>
                        </a:solidFill>
                      </a:rPr>
                      <m:t>46509.17</m:t>
                    </m:r>
                    <m:r>
                      <a:rPr lang="pt-BR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ocorre para o caso em que a quantidade de ligações é </a:t>
                </a:r>
                <a:r>
                  <a:rPr lang="pt-BR" b="1" dirty="0">
                    <a:solidFill>
                      <a:schemeClr val="accent1"/>
                    </a:solidFill>
                  </a:rPr>
                  <a:t>7857</a:t>
                </a:r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D62191-2B93-1C92-EDC3-8F37DF8F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39" y="5119470"/>
                <a:ext cx="8641524" cy="646331"/>
              </a:xfrm>
              <a:prstGeom prst="rect">
                <a:avLst/>
              </a:prstGeom>
              <a:blipFill>
                <a:blip r:embed="rId3"/>
                <a:stretch>
                  <a:fillRect l="-423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FEF7744-126B-74EC-453B-D4E15842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143" y="146232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3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3361DC-92C3-E3ED-86A6-64B56F45AA86}"/>
              </a:ext>
            </a:extLst>
          </p:cNvPr>
          <p:cNvSpPr txBox="1"/>
          <p:nvPr/>
        </p:nvSpPr>
        <p:spPr>
          <a:xfrm>
            <a:off x="4910831" y="2613392"/>
            <a:ext cx="237033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Fim :)</a:t>
            </a:r>
          </a:p>
        </p:txBody>
      </p:sp>
    </p:spTree>
    <p:extLst>
      <p:ext uri="{BB962C8B-B14F-4D97-AF65-F5344CB8AC3E}">
        <p14:creationId xmlns:p14="http://schemas.microsoft.com/office/powerpoint/2010/main" val="143974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Cenário Atual</a:t>
            </a:r>
          </a:p>
        </p:txBody>
      </p:sp>
      <p:pic>
        <p:nvPicPr>
          <p:cNvPr id="6" name="Gráfico 5" descr="Banco estrutura de tópicos">
            <a:extLst>
              <a:ext uri="{FF2B5EF4-FFF2-40B4-BE49-F238E27FC236}">
                <a16:creationId xmlns:a16="http://schemas.microsoft.com/office/drawing/2014/main" id="{E6671F4E-9087-7A14-0B85-7B5095918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5058" y="3280601"/>
            <a:ext cx="1111102" cy="1111102"/>
          </a:xfrm>
          <a:prstGeom prst="rect">
            <a:avLst/>
          </a:prstGeom>
        </p:spPr>
      </p:pic>
      <p:pic>
        <p:nvPicPr>
          <p:cNvPr id="7" name="Gráfico 6" descr="Call center estrutura de tópicos">
            <a:extLst>
              <a:ext uri="{FF2B5EF4-FFF2-40B4-BE49-F238E27FC236}">
                <a16:creationId xmlns:a16="http://schemas.microsoft.com/office/drawing/2014/main" id="{10B9E3E9-0486-870C-2EE6-3678323E90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0237" y="3280601"/>
            <a:ext cx="1111102" cy="1111102"/>
          </a:xfrm>
          <a:prstGeom prst="rect">
            <a:avLst/>
          </a:prstGeom>
        </p:spPr>
      </p:pic>
      <p:pic>
        <p:nvPicPr>
          <p:cNvPr id="8" name="Gráfico 7" descr="Usuários estrutura de tópicos">
            <a:extLst>
              <a:ext uri="{FF2B5EF4-FFF2-40B4-BE49-F238E27FC236}">
                <a16:creationId xmlns:a16="http://schemas.microsoft.com/office/drawing/2014/main" id="{5BED80A0-E444-F63C-610D-5F40610D0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6574" y="3280601"/>
            <a:ext cx="1111102" cy="1111102"/>
          </a:xfrm>
          <a:prstGeom prst="rect">
            <a:avLst/>
          </a:prstGeom>
        </p:spPr>
      </p:pic>
      <p:pic>
        <p:nvPicPr>
          <p:cNvPr id="9" name="Gráfico 8" descr="Aperto de mão estrutura de tópicos">
            <a:extLst>
              <a:ext uri="{FF2B5EF4-FFF2-40B4-BE49-F238E27FC236}">
                <a16:creationId xmlns:a16="http://schemas.microsoft.com/office/drawing/2014/main" id="{C6852B6C-FC7E-CA69-5D34-ECF4EE2743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162" y="2874616"/>
            <a:ext cx="798986" cy="798986"/>
          </a:xfrm>
          <a:prstGeom prst="rect">
            <a:avLst/>
          </a:prstGeom>
        </p:spPr>
      </p:pic>
      <p:pic>
        <p:nvPicPr>
          <p:cNvPr id="10" name="Gráfico 9" descr="Dedão para Baixo estrutura de tópicos">
            <a:extLst>
              <a:ext uri="{FF2B5EF4-FFF2-40B4-BE49-F238E27FC236}">
                <a16:creationId xmlns:a16="http://schemas.microsoft.com/office/drawing/2014/main" id="{7D87DAD6-3D29-4A1C-1E5D-3A0D57962F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1162" y="3878532"/>
            <a:ext cx="751001" cy="751001"/>
          </a:xfrm>
          <a:prstGeom prst="rect">
            <a:avLst/>
          </a:prstGeom>
        </p:spPr>
      </p:pic>
      <p:pic>
        <p:nvPicPr>
          <p:cNvPr id="11" name="Gráfico 10" descr="Seta para Direita estrutura de tópicos">
            <a:extLst>
              <a:ext uri="{FF2B5EF4-FFF2-40B4-BE49-F238E27FC236}">
                <a16:creationId xmlns:a16="http://schemas.microsoft.com/office/drawing/2014/main" id="{2F56C510-8159-CC9E-CD5E-5CC115293A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8405" y="3348547"/>
            <a:ext cx="1111102" cy="1111102"/>
          </a:xfrm>
          <a:prstGeom prst="rect">
            <a:avLst/>
          </a:prstGeom>
        </p:spPr>
      </p:pic>
      <p:pic>
        <p:nvPicPr>
          <p:cNvPr id="12" name="Gráfico 11" descr="Seta para Direita estrutura de tópicos">
            <a:extLst>
              <a:ext uri="{FF2B5EF4-FFF2-40B4-BE49-F238E27FC236}">
                <a16:creationId xmlns:a16="http://schemas.microsoft.com/office/drawing/2014/main" id="{C603C0F0-3626-00FE-5552-ED79E1B7D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02647" y="3280601"/>
            <a:ext cx="1111102" cy="1111102"/>
          </a:xfrm>
          <a:prstGeom prst="rect">
            <a:avLst/>
          </a:prstGeom>
        </p:spPr>
      </p:pic>
      <p:pic>
        <p:nvPicPr>
          <p:cNvPr id="13" name="Gráfico 12" descr="Seta para Direita estrutura de tópicos">
            <a:extLst>
              <a:ext uri="{FF2B5EF4-FFF2-40B4-BE49-F238E27FC236}">
                <a16:creationId xmlns:a16="http://schemas.microsoft.com/office/drawing/2014/main" id="{8CFE8504-22D0-C44C-56D9-79D89A6760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518020">
            <a:off x="7136748" y="3398835"/>
            <a:ext cx="1111102" cy="1111102"/>
          </a:xfrm>
          <a:prstGeom prst="rect">
            <a:avLst/>
          </a:prstGeom>
        </p:spPr>
      </p:pic>
      <p:pic>
        <p:nvPicPr>
          <p:cNvPr id="14" name="Gráfico 13" descr="Seta para Direita estrutura de tópicos">
            <a:extLst>
              <a:ext uri="{FF2B5EF4-FFF2-40B4-BE49-F238E27FC236}">
                <a16:creationId xmlns:a16="http://schemas.microsoft.com/office/drawing/2014/main" id="{C7D86E1E-C459-FD92-49BC-98A19D2624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993578" flipV="1">
            <a:off x="7134351" y="2968379"/>
            <a:ext cx="1196647" cy="111110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04D458-41D2-5B79-F8BF-85858EABF903}"/>
              </a:ext>
            </a:extLst>
          </p:cNvPr>
          <p:cNvSpPr txBox="1"/>
          <p:nvPr/>
        </p:nvSpPr>
        <p:spPr>
          <a:xfrm>
            <a:off x="1242659" y="4448678"/>
            <a:ext cx="1866415" cy="4616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PRODUTO: </a:t>
            </a:r>
          </a:p>
          <a:p>
            <a:pPr algn="ctr"/>
            <a:r>
              <a:rPr lang="pt-BR" sz="1200" b="1" dirty="0">
                <a:cs typeface="Calibri"/>
              </a:rPr>
              <a:t>DEPÓSITO A PRAZO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E2CC0BA-DB83-0CBD-B5AB-EF81DA72A8B7}"/>
              </a:ext>
            </a:extLst>
          </p:cNvPr>
          <p:cNvSpPr txBox="1"/>
          <p:nvPr/>
        </p:nvSpPr>
        <p:spPr>
          <a:xfrm>
            <a:off x="3413700" y="4558373"/>
            <a:ext cx="1727515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CALL CENTER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C11B25-D4FF-A2E5-1C24-F0E4DC93F842}"/>
              </a:ext>
            </a:extLst>
          </p:cNvPr>
          <p:cNvSpPr txBox="1"/>
          <p:nvPr/>
        </p:nvSpPr>
        <p:spPr>
          <a:xfrm>
            <a:off x="5772805" y="4553272"/>
            <a:ext cx="1727515" cy="2769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b="1" dirty="0">
                <a:cs typeface="Calibri"/>
              </a:rPr>
              <a:t>CLIENTES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dirty="0"/>
              <a:t>Case: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Espaço Reservado para Texto 2">
                <a:extLst>
                  <a:ext uri="{FF2B5EF4-FFF2-40B4-BE49-F238E27FC236}">
                    <a16:creationId xmlns:a16="http://schemas.microsoft.com/office/drawing/2014/main" id="{74F23DA4-F48E-32CF-C5BA-C1704885C7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964" y="3158710"/>
                <a:ext cx="8156575" cy="2549288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 rtl="0">
                  <a:defRPr lang="pt-br"/>
                </a:defPPr>
                <a:lvl1pPr marL="0" algn="r" defTabSz="914400" rtl="0" eaLnBrk="1" latinLnBrk="0" hangingPunct="1">
                  <a:defRPr sz="800" kern="1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Custo por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ligação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endPara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Retorno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médio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por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contratado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endPara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l"/>
                <a:endParaRPr lang="pt-BR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18" name="Espaço Reservado para Texto 2">
                <a:extLst>
                  <a:ext uri="{FF2B5EF4-FFF2-40B4-BE49-F238E27FC236}">
                    <a16:creationId xmlns:a16="http://schemas.microsoft.com/office/drawing/2014/main" id="{74F23DA4-F48E-32CF-C5BA-C1704885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4" y="3158710"/>
                <a:ext cx="8156575" cy="2549288"/>
              </a:xfrm>
              <a:prstGeom prst="rect">
                <a:avLst/>
              </a:prstGeom>
              <a:blipFill>
                <a:blip r:embed="rId4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3ED2EA0D-60F9-CEFA-0788-F84ACFB29E3D}"/>
              </a:ext>
            </a:extLst>
          </p:cNvPr>
          <p:cNvSpPr txBox="1"/>
          <p:nvPr/>
        </p:nvSpPr>
        <p:spPr>
          <a:xfrm>
            <a:off x="1096964" y="2111579"/>
            <a:ext cx="815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tornar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case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questão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/>
                </a:solidFill>
              </a:rPr>
              <a:t>otimização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escolher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ideal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pessoas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b="1" dirty="0">
                <a:solidFill>
                  <a:schemeClr val="accent3"/>
                </a:solidFill>
              </a:rPr>
              <a:t>maximize o </a:t>
            </a:r>
            <a:r>
              <a:rPr lang="en-US" b="1" dirty="0" err="1">
                <a:solidFill>
                  <a:schemeClr val="accent3"/>
                </a:solidFill>
              </a:rPr>
              <a:t>lucro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banco,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 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premissas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5016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152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dirty="0"/>
              <a:t>Cenário Proposto</a:t>
            </a:r>
          </a:p>
        </p:txBody>
      </p:sp>
      <p:pic>
        <p:nvPicPr>
          <p:cNvPr id="18" name="Gráfico 17" descr="Banco estrutura de tópicos">
            <a:extLst>
              <a:ext uri="{FF2B5EF4-FFF2-40B4-BE49-F238E27FC236}">
                <a16:creationId xmlns:a16="http://schemas.microsoft.com/office/drawing/2014/main" id="{3056EC00-4943-FAD8-219F-B79FF736F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5870" y="3220160"/>
            <a:ext cx="914400" cy="914400"/>
          </a:xfrm>
          <a:prstGeom prst="rect">
            <a:avLst/>
          </a:prstGeom>
        </p:spPr>
      </p:pic>
      <p:pic>
        <p:nvPicPr>
          <p:cNvPr id="19" name="Gráfico 18" descr="Call center estrutura de tópicos">
            <a:extLst>
              <a:ext uri="{FF2B5EF4-FFF2-40B4-BE49-F238E27FC236}">
                <a16:creationId xmlns:a16="http://schemas.microsoft.com/office/drawing/2014/main" id="{DBB8CBFC-29D0-DF2A-415B-AA9245A94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7946" y="3154652"/>
            <a:ext cx="914400" cy="914400"/>
          </a:xfrm>
          <a:prstGeom prst="rect">
            <a:avLst/>
          </a:prstGeom>
        </p:spPr>
      </p:pic>
      <p:pic>
        <p:nvPicPr>
          <p:cNvPr id="20" name="Gráfico 19" descr="Usuários estrutura de tópicos">
            <a:extLst>
              <a:ext uri="{FF2B5EF4-FFF2-40B4-BE49-F238E27FC236}">
                <a16:creationId xmlns:a16="http://schemas.microsoft.com/office/drawing/2014/main" id="{A1D3EF15-72E8-ECF4-047A-A0B5DCF2DC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4283" y="3154652"/>
            <a:ext cx="914400" cy="914400"/>
          </a:xfrm>
          <a:prstGeom prst="rect">
            <a:avLst/>
          </a:prstGeom>
        </p:spPr>
      </p:pic>
      <p:pic>
        <p:nvPicPr>
          <p:cNvPr id="21" name="Gráfico 20" descr="Aperto de mão estrutura de tópicos">
            <a:extLst>
              <a:ext uri="{FF2B5EF4-FFF2-40B4-BE49-F238E27FC236}">
                <a16:creationId xmlns:a16="http://schemas.microsoft.com/office/drawing/2014/main" id="{6C38E883-9064-CD0E-4981-F9A050DA2A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9318" y="2758107"/>
            <a:ext cx="657539" cy="657539"/>
          </a:xfrm>
          <a:prstGeom prst="rect">
            <a:avLst/>
          </a:prstGeom>
        </p:spPr>
      </p:pic>
      <p:pic>
        <p:nvPicPr>
          <p:cNvPr id="22" name="Gráfico 21" descr="Dedão para Baixo estrutura de tópicos">
            <a:extLst>
              <a:ext uri="{FF2B5EF4-FFF2-40B4-BE49-F238E27FC236}">
                <a16:creationId xmlns:a16="http://schemas.microsoft.com/office/drawing/2014/main" id="{90EC10E8-8D7F-3820-EFEF-B5004AFF90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97334" y="3677360"/>
            <a:ext cx="618049" cy="618049"/>
          </a:xfrm>
          <a:prstGeom prst="rect">
            <a:avLst/>
          </a:prstGeom>
        </p:spPr>
      </p:pic>
      <p:pic>
        <p:nvPicPr>
          <p:cNvPr id="23" name="Gráfico 22" descr="Seta para Direita estrutura de tópicos">
            <a:extLst>
              <a:ext uri="{FF2B5EF4-FFF2-40B4-BE49-F238E27FC236}">
                <a16:creationId xmlns:a16="http://schemas.microsoft.com/office/drawing/2014/main" id="{6ACC0551-E63D-CDE4-5F58-CF4CDA0D76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6114" y="3222598"/>
            <a:ext cx="914400" cy="914400"/>
          </a:xfrm>
          <a:prstGeom prst="rect">
            <a:avLst/>
          </a:prstGeom>
        </p:spPr>
      </p:pic>
      <p:pic>
        <p:nvPicPr>
          <p:cNvPr id="24" name="Gráfico 23" descr="Seta para Direita estrutura de tópicos">
            <a:extLst>
              <a:ext uri="{FF2B5EF4-FFF2-40B4-BE49-F238E27FC236}">
                <a16:creationId xmlns:a16="http://schemas.microsoft.com/office/drawing/2014/main" id="{64E471F9-FAD2-2A0A-18E0-888A6B96C9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577824">
            <a:off x="2652123" y="3966095"/>
            <a:ext cx="914400" cy="914400"/>
          </a:xfrm>
          <a:prstGeom prst="rect">
            <a:avLst/>
          </a:prstGeom>
        </p:spPr>
      </p:pic>
      <p:pic>
        <p:nvPicPr>
          <p:cNvPr id="25" name="Gráfico 24" descr="Seta para Direita estrutura de tópicos">
            <a:extLst>
              <a:ext uri="{FF2B5EF4-FFF2-40B4-BE49-F238E27FC236}">
                <a16:creationId xmlns:a16="http://schemas.microsoft.com/office/drawing/2014/main" id="{81CF015E-8B3E-E243-76CD-8DA4CBAF2D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518020">
            <a:off x="7702685" y="3238413"/>
            <a:ext cx="914400" cy="914400"/>
          </a:xfrm>
          <a:prstGeom prst="rect">
            <a:avLst/>
          </a:prstGeom>
        </p:spPr>
      </p:pic>
      <p:pic>
        <p:nvPicPr>
          <p:cNvPr id="26" name="Gráfico 25" descr="Seta para Direita estrutura de tópicos">
            <a:extLst>
              <a:ext uri="{FF2B5EF4-FFF2-40B4-BE49-F238E27FC236}">
                <a16:creationId xmlns:a16="http://schemas.microsoft.com/office/drawing/2014/main" id="{653F2096-6C1A-632E-D6F4-362B39F46D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993578" flipV="1">
            <a:off x="7697282" y="2905607"/>
            <a:ext cx="914400" cy="914400"/>
          </a:xfrm>
          <a:prstGeom prst="rect">
            <a:avLst/>
          </a:prstGeom>
        </p:spPr>
      </p:pic>
      <p:pic>
        <p:nvPicPr>
          <p:cNvPr id="27" name="Gráfico 26" descr="Seta para Direita estrutura de tópicos">
            <a:extLst>
              <a:ext uri="{FF2B5EF4-FFF2-40B4-BE49-F238E27FC236}">
                <a16:creationId xmlns:a16="http://schemas.microsoft.com/office/drawing/2014/main" id="{58C4BB44-9126-8DD9-A4EB-D22E3FA6F3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8777824">
            <a:off x="3632758" y="3966095"/>
            <a:ext cx="914400" cy="914400"/>
          </a:xfrm>
          <a:prstGeom prst="rect">
            <a:avLst/>
          </a:prstGeom>
        </p:spPr>
      </p:pic>
      <p:pic>
        <p:nvPicPr>
          <p:cNvPr id="28" name="Gráfico 27" descr="Inteligência artificial estrutura de tópicos">
            <a:extLst>
              <a:ext uri="{FF2B5EF4-FFF2-40B4-BE49-F238E27FC236}">
                <a16:creationId xmlns:a16="http://schemas.microsoft.com/office/drawing/2014/main" id="{D4C7C00C-8631-AAC4-E7EE-5C77852773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64472" y="4820296"/>
            <a:ext cx="914400" cy="9144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1C80C7F2-53EA-05D6-AF57-10BF0A92CFA1}"/>
              </a:ext>
            </a:extLst>
          </p:cNvPr>
          <p:cNvSpPr txBox="1"/>
          <p:nvPr/>
        </p:nvSpPr>
        <p:spPr>
          <a:xfrm>
            <a:off x="1584233" y="4667601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DADOS 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F82215-A70F-0F7F-0F4F-64E5BEADBE04}"/>
              </a:ext>
            </a:extLst>
          </p:cNvPr>
          <p:cNvSpPr txBox="1"/>
          <p:nvPr/>
        </p:nvSpPr>
        <p:spPr>
          <a:xfrm>
            <a:off x="4418701" y="4423295"/>
            <a:ext cx="1122982" cy="69249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ESCOLHA ÓTIMA DE  CLIENTES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FDDEBBA-FB27-6A81-76EC-C047383DCC1C}"/>
              </a:ext>
            </a:extLst>
          </p:cNvPr>
          <p:cNvSpPr txBox="1"/>
          <p:nvPr/>
        </p:nvSpPr>
        <p:spPr>
          <a:xfrm>
            <a:off x="6728333" y="4246760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CLIENTES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A5D4EF2-2EAD-E555-8B92-BF2EBCE4401F}"/>
              </a:ext>
            </a:extLst>
          </p:cNvPr>
          <p:cNvSpPr txBox="1"/>
          <p:nvPr/>
        </p:nvSpPr>
        <p:spPr>
          <a:xfrm>
            <a:off x="8431906" y="2184873"/>
            <a:ext cx="1122982" cy="49244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MÁXIMO RETORNO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51D1C5-FE55-0842-6AB1-DB55A2438202}"/>
              </a:ext>
            </a:extLst>
          </p:cNvPr>
          <p:cNvSpPr txBox="1"/>
          <p:nvPr/>
        </p:nvSpPr>
        <p:spPr>
          <a:xfrm>
            <a:off x="3109323" y="5827287"/>
            <a:ext cx="1122982" cy="29238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300" b="1" dirty="0">
                <a:cs typeface="Calibri"/>
              </a:rPr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121245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7C2BA-A715-15E1-634B-3F45A141B269}"/>
              </a:ext>
            </a:extLst>
          </p:cNvPr>
          <p:cNvSpPr txBox="1">
            <a:spLocks/>
          </p:cNvSpPr>
          <p:nvPr/>
        </p:nvSpPr>
        <p:spPr>
          <a:xfrm>
            <a:off x="733295" y="313237"/>
            <a:ext cx="10058400" cy="9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Etapas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Projeto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46A7D9C2-7374-53BC-73C7-A5146EB4661A}"/>
              </a:ext>
            </a:extLst>
          </p:cNvPr>
          <p:cNvSpPr txBox="1">
            <a:spLocks/>
          </p:cNvSpPr>
          <p:nvPr/>
        </p:nvSpPr>
        <p:spPr>
          <a:xfrm>
            <a:off x="2201156" y="1591322"/>
            <a:ext cx="4387281" cy="3675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Análise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Exploratória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Pré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Processamento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Avaliação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Modelos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Escolha</a:t>
            </a:r>
            <a:r>
              <a:rPr lang="en-US" sz="1800" dirty="0">
                <a:solidFill>
                  <a:schemeClr val="tx1"/>
                </a:solidFill>
              </a:rPr>
              <a:t> do </a:t>
            </a:r>
            <a:r>
              <a:rPr lang="en-US" sz="1800" dirty="0" err="1">
                <a:solidFill>
                  <a:schemeClr val="tx1"/>
                </a:solidFill>
              </a:rPr>
              <a:t>Melhor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Modelo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Escolha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Ótima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Clientes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E0D9792-9705-08ED-B04B-CE940418F688}"/>
              </a:ext>
            </a:extLst>
          </p:cNvPr>
          <p:cNvSpPr txBox="1">
            <a:spLocks/>
          </p:cNvSpPr>
          <p:nvPr/>
        </p:nvSpPr>
        <p:spPr>
          <a:xfrm>
            <a:off x="949885" y="848434"/>
            <a:ext cx="450420" cy="516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1.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2.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3.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4.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accent3"/>
                </a:solidFill>
              </a:rPr>
              <a:t>5.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F5424C7-6468-ACBB-683D-5F399AABB015}"/>
              </a:ext>
            </a:extLst>
          </p:cNvPr>
          <p:cNvCxnSpPr>
            <a:cxnSpLocks/>
          </p:cNvCxnSpPr>
          <p:nvPr/>
        </p:nvCxnSpPr>
        <p:spPr>
          <a:xfrm>
            <a:off x="1740025" y="1949116"/>
            <a:ext cx="0" cy="3317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Analisadas</a:t>
            </a:r>
            <a:r>
              <a:rPr lang="en-US" dirty="0"/>
              <a:t> </a:t>
            </a: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6C1151E6-080E-63D8-2AF8-87B5AE12743A}"/>
              </a:ext>
            </a:extLst>
          </p:cNvPr>
          <p:cNvSpPr txBox="1">
            <a:spLocks/>
          </p:cNvSpPr>
          <p:nvPr/>
        </p:nvSpPr>
        <p:spPr>
          <a:xfrm>
            <a:off x="242596" y="1873222"/>
            <a:ext cx="3976688" cy="944999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“: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day_of_week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":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Qualitativo nominal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A9EF6330-DAD0-D0E7-1598-F304231CFFC3}"/>
              </a:ext>
            </a:extLst>
          </p:cNvPr>
          <p:cNvSpPr txBox="1">
            <a:spLocks/>
          </p:cNvSpPr>
          <p:nvPr/>
        </p:nvSpPr>
        <p:spPr>
          <a:xfrm>
            <a:off x="6835486" y="3907687"/>
            <a:ext cx="3976688" cy="203114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emp.var.rate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cons.price.idx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cons.conf.idx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"euribor3m":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15"/>
            </a:pPr>
            <a:r>
              <a:rPr lang="en-US" sz="1200" dirty="0"/>
              <a:t>"</a:t>
            </a:r>
            <a:r>
              <a:rPr lang="en-US" sz="1200" dirty="0" err="1"/>
              <a:t>nr.employed</a:t>
            </a:r>
            <a:r>
              <a:rPr lang="en-US" sz="1200" dirty="0"/>
              <a:t>": </a:t>
            </a:r>
            <a:r>
              <a:rPr lang="pt-BR" sz="1200" dirty="0"/>
              <a:t>Quantitativo contínuo</a:t>
            </a:r>
            <a:r>
              <a:rPr lang="en-US" sz="1200" dirty="0"/>
              <a:t>.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BFB5D6EA-5241-7129-AFAA-5FD7CEA9F7B9}"/>
              </a:ext>
            </a:extLst>
          </p:cNvPr>
          <p:cNvSpPr txBox="1">
            <a:spLocks/>
          </p:cNvSpPr>
          <p:nvPr/>
        </p:nvSpPr>
        <p:spPr>
          <a:xfrm>
            <a:off x="266408" y="3907688"/>
            <a:ext cx="3976688" cy="295031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"age":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Quantitativo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 "</a:t>
            </a:r>
            <a:r>
              <a:rPr lang="pt-BR" sz="1200" dirty="0" err="1"/>
              <a:t>job</a:t>
            </a:r>
            <a:r>
              <a:rPr lang="pt-BR" sz="1200" dirty="0"/>
              <a:t> 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nominal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 "marital":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nominal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education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ordinal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"default":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housing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</a:t>
            </a:r>
            <a:r>
              <a:rPr lang="pt-BR" sz="1200" dirty="0"/>
              <a:t>.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 startAt="8"/>
            </a:pPr>
            <a:r>
              <a:rPr lang="pt-BR" sz="1200" dirty="0"/>
              <a:t>"</a:t>
            </a:r>
            <a:r>
              <a:rPr lang="pt-BR" sz="1200" dirty="0" err="1"/>
              <a:t>loan</a:t>
            </a:r>
            <a:r>
              <a:rPr lang="pt-BR" sz="1200" dirty="0"/>
              <a:t>": </a:t>
            </a:r>
            <a:r>
              <a:rPr lang="pt-BR" sz="1100" b="0" i="0" dirty="0">
                <a:effectLst/>
                <a:latin typeface="Arial" panose="020B0604020202020204" pitchFamily="34" charset="0"/>
              </a:rPr>
              <a:t>Qualitativo discreto.</a:t>
            </a:r>
            <a:endParaRPr lang="en-US" dirty="0"/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6B9A2953-320B-6FE0-20F5-9D4A8233C5E4}"/>
              </a:ext>
            </a:extLst>
          </p:cNvPr>
          <p:cNvSpPr txBox="1">
            <a:spLocks/>
          </p:cNvSpPr>
          <p:nvPr/>
        </p:nvSpPr>
        <p:spPr>
          <a:xfrm>
            <a:off x="171574" y="1377337"/>
            <a:ext cx="5474624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Dados do último contato realizado na atual campanha</a:t>
            </a:r>
            <a:endParaRPr lang="en-US" sz="1600" b="1" dirty="0"/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F2EF221E-FD21-C3D3-01DD-C46565C604B0}"/>
              </a:ext>
            </a:extLst>
          </p:cNvPr>
          <p:cNvSpPr txBox="1">
            <a:spLocks/>
          </p:cNvSpPr>
          <p:nvPr/>
        </p:nvSpPr>
        <p:spPr>
          <a:xfrm>
            <a:off x="6834952" y="1313922"/>
            <a:ext cx="3964826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Outros </a:t>
            </a:r>
            <a:r>
              <a:rPr lang="en-US" sz="1600" b="1" dirty="0" err="1"/>
              <a:t>Atributos</a:t>
            </a:r>
            <a:r>
              <a:rPr lang="en-US" sz="1600" b="1" dirty="0"/>
              <a:t> da </a:t>
            </a:r>
            <a:r>
              <a:rPr lang="en-US" sz="1600" b="1" dirty="0" err="1"/>
              <a:t>Campanha</a:t>
            </a:r>
            <a:endParaRPr lang="en-US" sz="1600" b="1" dirty="0"/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A38BE524-3E9E-A51A-17F6-33BB99AA3745}"/>
              </a:ext>
            </a:extLst>
          </p:cNvPr>
          <p:cNvSpPr txBox="1">
            <a:spLocks/>
          </p:cNvSpPr>
          <p:nvPr/>
        </p:nvSpPr>
        <p:spPr>
          <a:xfrm>
            <a:off x="218784" y="3399417"/>
            <a:ext cx="4000500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Dados do </a:t>
            </a:r>
            <a:r>
              <a:rPr lang="en-US" sz="1600" b="1" dirty="0" err="1"/>
              <a:t>Cliente</a:t>
            </a:r>
            <a:endParaRPr lang="en-US" sz="1600" b="1" dirty="0"/>
          </a:p>
        </p:txBody>
      </p:sp>
      <p:sp>
        <p:nvSpPr>
          <p:cNvPr id="13" name="Espaço Reservado para Texto 9">
            <a:extLst>
              <a:ext uri="{FF2B5EF4-FFF2-40B4-BE49-F238E27FC236}">
                <a16:creationId xmlns:a16="http://schemas.microsoft.com/office/drawing/2014/main" id="{A172B005-3714-DF9E-C326-A3B164629EAE}"/>
              </a:ext>
            </a:extLst>
          </p:cNvPr>
          <p:cNvSpPr txBox="1">
            <a:spLocks/>
          </p:cNvSpPr>
          <p:nvPr/>
        </p:nvSpPr>
        <p:spPr>
          <a:xfrm>
            <a:off x="6675460" y="3399416"/>
            <a:ext cx="3964826" cy="20161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Atributos de contexto social e econômico</a:t>
            </a:r>
            <a:endParaRPr lang="en-US" sz="16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02CF04-3DC6-A823-67AA-31B226FDEAA8}"/>
              </a:ext>
            </a:extLst>
          </p:cNvPr>
          <p:cNvSpPr txBox="1"/>
          <p:nvPr/>
        </p:nvSpPr>
        <p:spPr>
          <a:xfrm>
            <a:off x="6834952" y="1873222"/>
            <a:ext cx="6094520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pt-br"/>
            </a:defPPr>
            <a:lvl1pPr marL="228600" indent="-2286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"campaign":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pdays</a:t>
            </a:r>
            <a:r>
              <a:rPr lang="en-US" dirty="0"/>
              <a:t>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"previous“: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  <a:p>
            <a:r>
              <a:rPr lang="en-US" dirty="0"/>
              <a:t>"</a:t>
            </a:r>
            <a:r>
              <a:rPr lang="en-US" dirty="0" err="1"/>
              <a:t>poutcome</a:t>
            </a:r>
            <a:r>
              <a:rPr lang="en-US" dirty="0"/>
              <a:t>“: </a:t>
            </a:r>
            <a:r>
              <a:rPr lang="pt-BR" dirty="0"/>
              <a:t>Quantitativo discreto</a:t>
            </a:r>
            <a:r>
              <a:rPr lang="en-US" dirty="0"/>
              <a:t>.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531A578-9FB8-4E0C-F710-4A712DF404AA}"/>
              </a:ext>
            </a:extLst>
          </p:cNvPr>
          <p:cNvCxnSpPr>
            <a:cxnSpLocks/>
          </p:cNvCxnSpPr>
          <p:nvPr/>
        </p:nvCxnSpPr>
        <p:spPr>
          <a:xfrm>
            <a:off x="346229" y="1768066"/>
            <a:ext cx="51756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DABC561-A410-4715-656F-ADA543B82E30}"/>
              </a:ext>
            </a:extLst>
          </p:cNvPr>
          <p:cNvCxnSpPr>
            <a:cxnSpLocks/>
          </p:cNvCxnSpPr>
          <p:nvPr/>
        </p:nvCxnSpPr>
        <p:spPr>
          <a:xfrm>
            <a:off x="6834952" y="1768066"/>
            <a:ext cx="479986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3F773E3-6106-F3AF-FDBC-732311D1FFC6}"/>
              </a:ext>
            </a:extLst>
          </p:cNvPr>
          <p:cNvCxnSpPr>
            <a:cxnSpLocks/>
          </p:cNvCxnSpPr>
          <p:nvPr/>
        </p:nvCxnSpPr>
        <p:spPr>
          <a:xfrm>
            <a:off x="346229" y="3802532"/>
            <a:ext cx="517568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7F14C4E-9574-69A0-9F19-7C24CE470384}"/>
              </a:ext>
            </a:extLst>
          </p:cNvPr>
          <p:cNvCxnSpPr>
            <a:cxnSpLocks/>
          </p:cNvCxnSpPr>
          <p:nvPr/>
        </p:nvCxnSpPr>
        <p:spPr>
          <a:xfrm>
            <a:off x="6835486" y="3802532"/>
            <a:ext cx="479986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9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Exploratória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114951" y="1528620"/>
            <a:ext cx="6172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Univariada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os atributos quantitativos, fez-se uma separação em dez grupos de mesmo tamanho (decis) e, em seguida, foi aplicado o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teste-t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comparar a distribuição da classe objetivo, para grupos de decis adjacentes.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4162F906-89B8-FA3A-4A00-64C82A5E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6528"/>
            <a:ext cx="5884456" cy="199747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A6EB0B-67D4-62A4-993C-B194E665BB5A}"/>
              </a:ext>
            </a:extLst>
          </p:cNvPr>
          <p:cNvSpPr txBox="1"/>
          <p:nvPr/>
        </p:nvSpPr>
        <p:spPr>
          <a:xfrm>
            <a:off x="114951" y="3794144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Multivariada</a:t>
            </a:r>
          </a:p>
          <a:p>
            <a:pPr marL="342900" indent="-342900">
              <a:buFont typeface="+mj-lt"/>
              <a:buAutoNum type="arabicPeriod" startAt="2"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Combinação de atributos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Correlações</a:t>
            </a:r>
          </a:p>
        </p:txBody>
      </p:sp>
    </p:spTree>
    <p:extLst>
      <p:ext uri="{BB962C8B-B14F-4D97-AF65-F5344CB8AC3E}">
        <p14:creationId xmlns:p14="http://schemas.microsoft.com/office/powerpoint/2010/main" val="293061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35EEA7-6508-3C41-1176-C7012D716092}"/>
              </a:ext>
            </a:extLst>
          </p:cNvPr>
          <p:cNvSpPr txBox="1">
            <a:spLocks/>
          </p:cNvSpPr>
          <p:nvPr/>
        </p:nvSpPr>
        <p:spPr>
          <a:xfrm>
            <a:off x="542866" y="340389"/>
            <a:ext cx="6195285" cy="721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br"/>
            </a:defPPr>
            <a:lvl1pPr marL="0" algn="l" defTabSz="914400" rtl="0" eaLnBrk="1" latinLnBrk="0" hangingPunct="1">
              <a:defRPr sz="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A25DD3-8952-F6D4-2708-391E2D8E8720}"/>
              </a:ext>
            </a:extLst>
          </p:cNvPr>
          <p:cNvSpPr txBox="1">
            <a:spLocks/>
          </p:cNvSpPr>
          <p:nvPr/>
        </p:nvSpPr>
        <p:spPr>
          <a:xfrm>
            <a:off x="411271" y="292197"/>
            <a:ext cx="6172064" cy="968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Exploratória</a:t>
            </a:r>
            <a:endParaRPr lang="en-US" sz="4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22CA72A5-5F5E-38CD-C217-FAEA7293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63" y="1726014"/>
            <a:ext cx="5146474" cy="43978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738E02-8EC1-F32D-B04E-FE7481960072}"/>
              </a:ext>
            </a:extLst>
          </p:cNvPr>
          <p:cNvSpPr txBox="1"/>
          <p:nvPr/>
        </p:nvSpPr>
        <p:spPr>
          <a:xfrm>
            <a:off x="542866" y="1109803"/>
            <a:ext cx="720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Correlação entre atributos  macroeconômicos</a:t>
            </a:r>
          </a:p>
        </p:txBody>
      </p:sp>
    </p:spTree>
    <p:extLst>
      <p:ext uri="{BB962C8B-B14F-4D97-AF65-F5344CB8AC3E}">
        <p14:creationId xmlns:p14="http://schemas.microsoft.com/office/powerpoint/2010/main" val="368698071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33_TF22712842.potx" id="{7F73A76B-BC45-4F88-8DCF-02A30FA03981}" vid="{5A04F2D8-F0B9-438E-990B-52973E9F316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{B455EE00-0EB7-4161-9B5E-773CB00255F1}tf22712842_win32</Template>
  <TotalTime>471</TotalTime>
  <Words>983</Words>
  <Application>Microsoft Office PowerPoint</Application>
  <PresentationFormat>Widescreen</PresentationFormat>
  <Paragraphs>173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Abadi Extra Light</vt:lpstr>
      <vt:lpstr>Arial</vt:lpstr>
      <vt:lpstr>Bookman Old Style</vt:lpstr>
      <vt:lpstr>Calibri</vt:lpstr>
      <vt:lpstr>Cambria Math</vt:lpstr>
      <vt:lpstr>Franklin Gothic Book</vt:lpstr>
      <vt:lpstr>1_RetrospectVTI</vt:lpstr>
      <vt:lpstr>Projeto de PO-233 Call Center – Problema de Otimização</vt:lpstr>
      <vt:lpstr>Apresentação do PowerPoint</vt:lpstr>
      <vt:lpstr>Cenário Atual</vt:lpstr>
      <vt:lpstr>Case: Problema de Otimização</vt:lpstr>
      <vt:lpstr>Cenário Proposto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PO-233 Call Center – Problema de Otimização</dc:title>
  <dc:creator>Pedro</dc:creator>
  <cp:lastModifiedBy>Pedro</cp:lastModifiedBy>
  <cp:revision>26</cp:revision>
  <dcterms:created xsi:type="dcterms:W3CDTF">2022-06-12T22:39:29Z</dcterms:created>
  <dcterms:modified xsi:type="dcterms:W3CDTF">2022-06-19T14:39:25Z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