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302" r:id="rId5"/>
    <p:sldId id="304" r:id="rId6"/>
    <p:sldId id="300" r:id="rId7"/>
    <p:sldId id="305" r:id="rId8"/>
    <p:sldId id="306" r:id="rId9"/>
    <p:sldId id="308" r:id="rId10"/>
    <p:sldId id="307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2CF2B-E82F-4152-ADD2-ED47E5A676F4}" type="datetimeFigureOut">
              <a:rPr lang="pt-BR" smtClean="0"/>
              <a:t>12/06/2022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9163-63CE-4B6F-8106-3CB82B73A7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66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FF0D-B331-4276-BF84-39B369306F99}" type="datetimeFigureOut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64A1-17BF-464F-B2FE-65DA37285BF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7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14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82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10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E8571-58AC-4B02-A72C-B7E3E60A7BA5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2D5DC-E9E6-4460-9005-9561D7AE5062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16C38-4A2F-4C3B-B502-7E51C7F0342F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B7CE7-B188-4FE4-8B6E-3889DBBDC355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932F7F-8399-49FC-B033-AD7A4B77F998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06B10-4878-49BC-96DE-C536CADA3095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B6ED2-E191-4517-BA6B-37A4CEFA3A0D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DB650E8-F74D-4BD3-A6BC-1B4D756C4BE8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B56C06F-C179-4D6D-A0AC-A9C8705BD208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72B881A2-478D-4079-BD8F-044C479AA962}" type="datetime1">
              <a:rPr lang="pt-BR" noProof="0" smtClean="0"/>
              <a:t>12/06/2022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D3EB-B440-C2F9-079E-348BAB10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1336"/>
            <a:ext cx="10058400" cy="3623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7200" dirty="0"/>
              <a:t>Projeto de PO-233</a:t>
            </a:r>
            <a:br>
              <a:rPr lang="pt-BR" dirty="0"/>
            </a:br>
            <a:r>
              <a:rPr lang="pt-BR" sz="3200" dirty="0" err="1"/>
              <a:t>Call</a:t>
            </a:r>
            <a:r>
              <a:rPr lang="pt-BR" sz="3200" dirty="0"/>
              <a:t> Center – Problema de Otimização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AA1CA6-D2A1-4DDF-94E3-D67AE1BD01DB}"/>
              </a:ext>
            </a:extLst>
          </p:cNvPr>
          <p:cNvSpPr txBox="1"/>
          <p:nvPr/>
        </p:nvSpPr>
        <p:spPr>
          <a:xfrm>
            <a:off x="1198485" y="4740676"/>
            <a:ext cx="995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Abadi Extra Light" panose="020B0604020202020204" pitchFamily="34" charset="0"/>
              </a:rPr>
              <a:t>Alunos: </a:t>
            </a:r>
            <a:r>
              <a:rPr lang="pt-BR" sz="1800" dirty="0">
                <a:latin typeface="Abadi Extra Light" panose="020B0604020202020204" pitchFamily="34" charset="0"/>
              </a:rPr>
              <a:t>Eduardo K. </a:t>
            </a:r>
            <a:r>
              <a:rPr lang="pt-BR" sz="1800" dirty="0" err="1">
                <a:latin typeface="Abadi Extra Light" panose="020B0604020202020204" pitchFamily="34" charset="0"/>
              </a:rPr>
              <a:t>Imagawa</a:t>
            </a:r>
            <a:r>
              <a:rPr lang="pt-BR" sz="1800" dirty="0">
                <a:latin typeface="Abadi Extra Light" panose="020B0604020202020204" pitchFamily="34" charset="0"/>
              </a:rPr>
              <a:t>, Pedro A. de Souza, Rafael B. Gonçalves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Descrição do Problema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28DDD-46D0-68FC-C458-F1EEA18754AF}"/>
              </a:ext>
            </a:extLst>
          </p:cNvPr>
          <p:cNvSpPr txBox="1">
            <a:spLocks/>
          </p:cNvSpPr>
          <p:nvPr/>
        </p:nvSpPr>
        <p:spPr>
          <a:xfrm>
            <a:off x="2429358" y="1630488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aumentar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depósito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prazo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contratou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call center.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D62E72-FEA8-6CF6-E3C5-7261B3000CEE}"/>
              </a:ext>
            </a:extLst>
          </p:cNvPr>
          <p:cNvSpPr txBox="1">
            <a:spLocks/>
          </p:cNvSpPr>
          <p:nvPr/>
        </p:nvSpPr>
        <p:spPr>
          <a:xfrm>
            <a:off x="301840" y="1763993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Banco </a:t>
            </a:r>
            <a:r>
              <a:rPr lang="en-US" sz="1800" b="1" dirty="0" err="1"/>
              <a:t>Português</a:t>
            </a:r>
            <a:endParaRPr lang="en-US" sz="1800" b="1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0C9255A-1AC7-7042-3AF1-37723B17409E}"/>
              </a:ext>
            </a:extLst>
          </p:cNvPr>
          <p:cNvCxnSpPr>
            <a:cxnSpLocks/>
          </p:cNvCxnSpPr>
          <p:nvPr/>
        </p:nvCxnSpPr>
        <p:spPr>
          <a:xfrm>
            <a:off x="461639" y="2291905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EF5E47FC-903D-F6C5-8C06-32EA65F358BC}"/>
              </a:ext>
            </a:extLst>
          </p:cNvPr>
          <p:cNvSpPr txBox="1">
            <a:spLocks/>
          </p:cNvSpPr>
          <p:nvPr/>
        </p:nvSpPr>
        <p:spPr>
          <a:xfrm>
            <a:off x="2429358" y="2750536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consumidores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FD9C0670-B376-AB9D-9432-7CAA70BAFF8B}"/>
              </a:ext>
            </a:extLst>
          </p:cNvPr>
          <p:cNvSpPr txBox="1">
            <a:spLocks/>
          </p:cNvSpPr>
          <p:nvPr/>
        </p:nvSpPr>
        <p:spPr>
          <a:xfrm>
            <a:off x="301840" y="2884041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Call Center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433F43D-F5E4-825A-45BC-47D3475DD8E2}"/>
              </a:ext>
            </a:extLst>
          </p:cNvPr>
          <p:cNvCxnSpPr>
            <a:cxnSpLocks/>
          </p:cNvCxnSpPr>
          <p:nvPr/>
        </p:nvCxnSpPr>
        <p:spPr>
          <a:xfrm>
            <a:off x="461639" y="3411953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0EE29A6F-DC9B-C0F2-086C-0FC82D07CE1B}"/>
              </a:ext>
            </a:extLst>
          </p:cNvPr>
          <p:cNvSpPr txBox="1">
            <a:spLocks/>
          </p:cNvSpPr>
          <p:nvPr/>
        </p:nvSpPr>
        <p:spPr>
          <a:xfrm>
            <a:off x="2429358" y="3992587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Atualmente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base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A3A32FF9-6FF6-9256-ECEE-39C930C18B95}"/>
              </a:ext>
            </a:extLst>
          </p:cNvPr>
          <p:cNvSpPr txBox="1">
            <a:spLocks/>
          </p:cNvSpPr>
          <p:nvPr/>
        </p:nvSpPr>
        <p:spPr>
          <a:xfrm>
            <a:off x="301840" y="4126092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Estratégia</a:t>
            </a:r>
            <a:endParaRPr lang="en-US" sz="1800" b="1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28CA57A-9B20-2BC8-26FF-66C3513DBB6C}"/>
              </a:ext>
            </a:extLst>
          </p:cNvPr>
          <p:cNvCxnSpPr>
            <a:cxnSpLocks/>
          </p:cNvCxnSpPr>
          <p:nvPr/>
        </p:nvCxnSpPr>
        <p:spPr>
          <a:xfrm>
            <a:off x="461639" y="4654004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2DBAA7BC-D40D-0896-6A85-8E7736FA1938}"/>
              </a:ext>
            </a:extLst>
          </p:cNvPr>
          <p:cNvSpPr txBox="1">
            <a:spLocks/>
          </p:cNvSpPr>
          <p:nvPr/>
        </p:nvSpPr>
        <p:spPr>
          <a:xfrm>
            <a:off x="2429357" y="5048936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Proporção de pessoas que contrataram o produto é de 11,27% (4640 de 41188).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08935D64-BCF5-DC96-6249-EFA8C6A6D4B1}"/>
              </a:ext>
            </a:extLst>
          </p:cNvPr>
          <p:cNvSpPr txBox="1">
            <a:spLocks/>
          </p:cNvSpPr>
          <p:nvPr/>
        </p:nvSpPr>
        <p:spPr>
          <a:xfrm>
            <a:off x="301840" y="5045714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Produtos</a:t>
            </a:r>
            <a:r>
              <a:rPr lang="en-US" sz="1800" b="1" dirty="0"/>
              <a:t> </a:t>
            </a:r>
            <a:r>
              <a:rPr lang="en-US" sz="1800" b="1" dirty="0" err="1"/>
              <a:t>Contratados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3094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Cenário Atual</a:t>
            </a:r>
          </a:p>
        </p:txBody>
      </p:sp>
      <p:pic>
        <p:nvPicPr>
          <p:cNvPr id="6" name="Gráfico 5" descr="Banco estrutura de tópicos">
            <a:extLst>
              <a:ext uri="{FF2B5EF4-FFF2-40B4-BE49-F238E27FC236}">
                <a16:creationId xmlns:a16="http://schemas.microsoft.com/office/drawing/2014/main" id="{E6671F4E-9087-7A14-0B85-7B509591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5058" y="3280601"/>
            <a:ext cx="1111102" cy="1111102"/>
          </a:xfrm>
          <a:prstGeom prst="rect">
            <a:avLst/>
          </a:prstGeom>
        </p:spPr>
      </p:pic>
      <p:pic>
        <p:nvPicPr>
          <p:cNvPr id="7" name="Gráfico 6" descr="Call center estrutura de tópicos">
            <a:extLst>
              <a:ext uri="{FF2B5EF4-FFF2-40B4-BE49-F238E27FC236}">
                <a16:creationId xmlns:a16="http://schemas.microsoft.com/office/drawing/2014/main" id="{10B9E3E9-0486-870C-2EE6-3678323E9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237" y="3280601"/>
            <a:ext cx="1111102" cy="1111102"/>
          </a:xfrm>
          <a:prstGeom prst="rect">
            <a:avLst/>
          </a:prstGeom>
        </p:spPr>
      </p:pic>
      <p:pic>
        <p:nvPicPr>
          <p:cNvPr id="8" name="Gráfico 7" descr="Usuários estrutura de tópicos">
            <a:extLst>
              <a:ext uri="{FF2B5EF4-FFF2-40B4-BE49-F238E27FC236}">
                <a16:creationId xmlns:a16="http://schemas.microsoft.com/office/drawing/2014/main" id="{5BED80A0-E444-F63C-610D-5F40610D0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6574" y="3280601"/>
            <a:ext cx="1111102" cy="1111102"/>
          </a:xfrm>
          <a:prstGeom prst="rect">
            <a:avLst/>
          </a:prstGeom>
        </p:spPr>
      </p:pic>
      <p:pic>
        <p:nvPicPr>
          <p:cNvPr id="9" name="Gráfico 8" descr="Aperto de mão estrutura de tópicos">
            <a:extLst>
              <a:ext uri="{FF2B5EF4-FFF2-40B4-BE49-F238E27FC236}">
                <a16:creationId xmlns:a16="http://schemas.microsoft.com/office/drawing/2014/main" id="{C6852B6C-FC7E-CA69-5D34-ECF4EE2743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162" y="2874616"/>
            <a:ext cx="798986" cy="798986"/>
          </a:xfrm>
          <a:prstGeom prst="rect">
            <a:avLst/>
          </a:prstGeom>
        </p:spPr>
      </p:pic>
      <p:pic>
        <p:nvPicPr>
          <p:cNvPr id="10" name="Gráfico 9" descr="Dedão para Baixo estrutura de tópicos">
            <a:extLst>
              <a:ext uri="{FF2B5EF4-FFF2-40B4-BE49-F238E27FC236}">
                <a16:creationId xmlns:a16="http://schemas.microsoft.com/office/drawing/2014/main" id="{7D87DAD6-3D29-4A1C-1E5D-3A0D57962F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1162" y="3878532"/>
            <a:ext cx="751001" cy="751001"/>
          </a:xfrm>
          <a:prstGeom prst="rect">
            <a:avLst/>
          </a:prstGeom>
        </p:spPr>
      </p:pic>
      <p:pic>
        <p:nvPicPr>
          <p:cNvPr id="11" name="Gráfico 10" descr="Seta para Direita estrutura de tópicos">
            <a:extLst>
              <a:ext uri="{FF2B5EF4-FFF2-40B4-BE49-F238E27FC236}">
                <a16:creationId xmlns:a16="http://schemas.microsoft.com/office/drawing/2014/main" id="{2F56C510-8159-CC9E-CD5E-5CC115293A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8405" y="3348547"/>
            <a:ext cx="1111102" cy="1111102"/>
          </a:xfrm>
          <a:prstGeom prst="rect">
            <a:avLst/>
          </a:prstGeom>
        </p:spPr>
      </p:pic>
      <p:pic>
        <p:nvPicPr>
          <p:cNvPr id="12" name="Gráfico 11" descr="Seta para Direita estrutura de tópicos">
            <a:extLst>
              <a:ext uri="{FF2B5EF4-FFF2-40B4-BE49-F238E27FC236}">
                <a16:creationId xmlns:a16="http://schemas.microsoft.com/office/drawing/2014/main" id="{C603C0F0-3626-00FE-5552-ED79E1B7D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02647" y="3280601"/>
            <a:ext cx="1111102" cy="1111102"/>
          </a:xfrm>
          <a:prstGeom prst="rect">
            <a:avLst/>
          </a:prstGeom>
        </p:spPr>
      </p:pic>
      <p:pic>
        <p:nvPicPr>
          <p:cNvPr id="13" name="Gráfico 12" descr="Seta para Direita estrutura de tópicos">
            <a:extLst>
              <a:ext uri="{FF2B5EF4-FFF2-40B4-BE49-F238E27FC236}">
                <a16:creationId xmlns:a16="http://schemas.microsoft.com/office/drawing/2014/main" id="{8CFE8504-22D0-C44C-56D9-79D89A6760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518020">
            <a:off x="7136748" y="3398835"/>
            <a:ext cx="1111102" cy="1111102"/>
          </a:xfrm>
          <a:prstGeom prst="rect">
            <a:avLst/>
          </a:prstGeom>
        </p:spPr>
      </p:pic>
      <p:pic>
        <p:nvPicPr>
          <p:cNvPr id="14" name="Gráfico 13" descr="Seta para Direita estrutura de tópicos">
            <a:extLst>
              <a:ext uri="{FF2B5EF4-FFF2-40B4-BE49-F238E27FC236}">
                <a16:creationId xmlns:a16="http://schemas.microsoft.com/office/drawing/2014/main" id="{C7D86E1E-C459-FD92-49BC-98A19D262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93578" flipV="1">
            <a:off x="7134351" y="2968379"/>
            <a:ext cx="1196647" cy="111110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04D458-41D2-5B79-F8BF-85858EABF903}"/>
              </a:ext>
            </a:extLst>
          </p:cNvPr>
          <p:cNvSpPr txBox="1"/>
          <p:nvPr/>
        </p:nvSpPr>
        <p:spPr>
          <a:xfrm>
            <a:off x="1242659" y="4448678"/>
            <a:ext cx="1866415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PRODUTO: </a:t>
            </a:r>
          </a:p>
          <a:p>
            <a:pPr algn="ctr"/>
            <a:r>
              <a:rPr lang="pt-BR" sz="1200" b="1" dirty="0">
                <a:cs typeface="Calibri"/>
              </a:rPr>
              <a:t>DEPÓSITO A PRAZO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E2CC0BA-DB83-0CBD-B5AB-EF81DA72A8B7}"/>
              </a:ext>
            </a:extLst>
          </p:cNvPr>
          <p:cNvSpPr txBox="1"/>
          <p:nvPr/>
        </p:nvSpPr>
        <p:spPr>
          <a:xfrm>
            <a:off x="3413700" y="4558373"/>
            <a:ext cx="1727515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CALL CENTER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C11B25-D4FF-A2E5-1C24-F0E4DC93F842}"/>
              </a:ext>
            </a:extLst>
          </p:cNvPr>
          <p:cNvSpPr txBox="1"/>
          <p:nvPr/>
        </p:nvSpPr>
        <p:spPr>
          <a:xfrm>
            <a:off x="5772805" y="4553272"/>
            <a:ext cx="1727515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dirty="0"/>
              <a:t>Case: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ço Reservado para Texto 2">
                <a:extLst>
                  <a:ext uri="{FF2B5EF4-FFF2-40B4-BE49-F238E27FC236}">
                    <a16:creationId xmlns:a16="http://schemas.microsoft.com/office/drawing/2014/main" id="{74F23DA4-F48E-32CF-C5BA-C1704885C7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964" y="3158710"/>
                <a:ext cx="8156575" cy="2549288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 rtl="0">
                  <a:defRPr lang="pt-br"/>
                </a:defPPr>
                <a:lvl1pPr marL="0" algn="r" defTabSz="914400" rtl="0" eaLnBrk="1" latinLnBrk="0" hangingPunct="1">
                  <a:defRPr sz="8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Custo por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ligação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Lucro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líquido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por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contratado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endPara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Quantidade ótima de clientes: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endParaRPr lang="pt-B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pt-B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Quantidade Total de clientes: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endParaRPr lang="pt-B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18" name="Espaço Reservado para Texto 2">
                <a:extLst>
                  <a:ext uri="{FF2B5EF4-FFF2-40B4-BE49-F238E27FC236}">
                    <a16:creationId xmlns:a16="http://schemas.microsoft.com/office/drawing/2014/main" id="{74F23DA4-F48E-32CF-C5BA-C1704885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4" y="3158710"/>
                <a:ext cx="8156575" cy="2549288"/>
              </a:xfrm>
              <a:prstGeom prst="rect">
                <a:avLst/>
              </a:prstGeom>
              <a:blipFill>
                <a:blip r:embed="rId4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D2EA0D-60F9-CEFA-0788-F84ACFB29E3D}"/>
              </a:ext>
            </a:extLst>
          </p:cNvPr>
          <p:cNvSpPr txBox="1"/>
          <p:nvPr/>
        </p:nvSpPr>
        <p:spPr>
          <a:xfrm>
            <a:off x="1096964" y="2111579"/>
            <a:ext cx="815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tornar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case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/>
                </a:solidFill>
              </a:rPr>
              <a:t>otimização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escolher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ideal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pessoas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b="1" dirty="0">
                <a:solidFill>
                  <a:schemeClr val="accent3"/>
                </a:solidFill>
              </a:rPr>
              <a:t>maximize o </a:t>
            </a:r>
            <a:r>
              <a:rPr lang="en-US" b="1" dirty="0" err="1">
                <a:solidFill>
                  <a:schemeClr val="accent3"/>
                </a:solidFill>
              </a:rPr>
              <a:t>lucro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banco,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premissas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5016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Cenário Proposto</a:t>
            </a:r>
          </a:p>
        </p:txBody>
      </p:sp>
      <p:pic>
        <p:nvPicPr>
          <p:cNvPr id="18" name="Gráfico 17" descr="Banco estrutura de tópicos">
            <a:extLst>
              <a:ext uri="{FF2B5EF4-FFF2-40B4-BE49-F238E27FC236}">
                <a16:creationId xmlns:a16="http://schemas.microsoft.com/office/drawing/2014/main" id="{3056EC00-4943-FAD8-219F-B79FF736F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5870" y="3220160"/>
            <a:ext cx="914400" cy="914400"/>
          </a:xfrm>
          <a:prstGeom prst="rect">
            <a:avLst/>
          </a:prstGeom>
        </p:spPr>
      </p:pic>
      <p:pic>
        <p:nvPicPr>
          <p:cNvPr id="19" name="Gráfico 18" descr="Call center estrutura de tópicos">
            <a:extLst>
              <a:ext uri="{FF2B5EF4-FFF2-40B4-BE49-F238E27FC236}">
                <a16:creationId xmlns:a16="http://schemas.microsoft.com/office/drawing/2014/main" id="{DBB8CBFC-29D0-DF2A-415B-AA9245A94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7946" y="3154652"/>
            <a:ext cx="914400" cy="914400"/>
          </a:xfrm>
          <a:prstGeom prst="rect">
            <a:avLst/>
          </a:prstGeom>
        </p:spPr>
      </p:pic>
      <p:pic>
        <p:nvPicPr>
          <p:cNvPr id="20" name="Gráfico 19" descr="Usuários estrutura de tópicos">
            <a:extLst>
              <a:ext uri="{FF2B5EF4-FFF2-40B4-BE49-F238E27FC236}">
                <a16:creationId xmlns:a16="http://schemas.microsoft.com/office/drawing/2014/main" id="{A1D3EF15-72E8-ECF4-047A-A0B5DCF2D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4283" y="3154652"/>
            <a:ext cx="914400" cy="914400"/>
          </a:xfrm>
          <a:prstGeom prst="rect">
            <a:avLst/>
          </a:prstGeom>
        </p:spPr>
      </p:pic>
      <p:pic>
        <p:nvPicPr>
          <p:cNvPr id="21" name="Gráfico 20" descr="Aperto de mão estrutura de tópicos">
            <a:extLst>
              <a:ext uri="{FF2B5EF4-FFF2-40B4-BE49-F238E27FC236}">
                <a16:creationId xmlns:a16="http://schemas.microsoft.com/office/drawing/2014/main" id="{6C38E883-9064-CD0E-4981-F9A050DA2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9318" y="2758107"/>
            <a:ext cx="657539" cy="657539"/>
          </a:xfrm>
          <a:prstGeom prst="rect">
            <a:avLst/>
          </a:prstGeom>
        </p:spPr>
      </p:pic>
      <p:pic>
        <p:nvPicPr>
          <p:cNvPr id="22" name="Gráfico 21" descr="Dedão para Baixo estrutura de tópicos">
            <a:extLst>
              <a:ext uri="{FF2B5EF4-FFF2-40B4-BE49-F238E27FC236}">
                <a16:creationId xmlns:a16="http://schemas.microsoft.com/office/drawing/2014/main" id="{90EC10E8-8D7F-3820-EFEF-B5004AFF90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7334" y="3677360"/>
            <a:ext cx="618049" cy="618049"/>
          </a:xfrm>
          <a:prstGeom prst="rect">
            <a:avLst/>
          </a:prstGeom>
        </p:spPr>
      </p:pic>
      <p:pic>
        <p:nvPicPr>
          <p:cNvPr id="23" name="Gráfico 22" descr="Seta para Direita estrutura de tópicos">
            <a:extLst>
              <a:ext uri="{FF2B5EF4-FFF2-40B4-BE49-F238E27FC236}">
                <a16:creationId xmlns:a16="http://schemas.microsoft.com/office/drawing/2014/main" id="{6ACC0551-E63D-CDE4-5F58-CF4CDA0D76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6114" y="3222598"/>
            <a:ext cx="914400" cy="914400"/>
          </a:xfrm>
          <a:prstGeom prst="rect">
            <a:avLst/>
          </a:prstGeom>
        </p:spPr>
      </p:pic>
      <p:pic>
        <p:nvPicPr>
          <p:cNvPr id="24" name="Gráfico 23" descr="Seta para Direita estrutura de tópicos">
            <a:extLst>
              <a:ext uri="{FF2B5EF4-FFF2-40B4-BE49-F238E27FC236}">
                <a16:creationId xmlns:a16="http://schemas.microsoft.com/office/drawing/2014/main" id="{64E471F9-FAD2-2A0A-18E0-888A6B96C9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577824">
            <a:off x="2652123" y="3966095"/>
            <a:ext cx="914400" cy="914400"/>
          </a:xfrm>
          <a:prstGeom prst="rect">
            <a:avLst/>
          </a:prstGeom>
        </p:spPr>
      </p:pic>
      <p:pic>
        <p:nvPicPr>
          <p:cNvPr id="25" name="Gráfico 24" descr="Seta para Direita estrutura de tópicos">
            <a:extLst>
              <a:ext uri="{FF2B5EF4-FFF2-40B4-BE49-F238E27FC236}">
                <a16:creationId xmlns:a16="http://schemas.microsoft.com/office/drawing/2014/main" id="{81CF015E-8B3E-E243-76CD-8DA4CBAF2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518020">
            <a:off x="7702685" y="3238413"/>
            <a:ext cx="914400" cy="914400"/>
          </a:xfrm>
          <a:prstGeom prst="rect">
            <a:avLst/>
          </a:prstGeom>
        </p:spPr>
      </p:pic>
      <p:pic>
        <p:nvPicPr>
          <p:cNvPr id="26" name="Gráfico 25" descr="Seta para Direita estrutura de tópicos">
            <a:extLst>
              <a:ext uri="{FF2B5EF4-FFF2-40B4-BE49-F238E27FC236}">
                <a16:creationId xmlns:a16="http://schemas.microsoft.com/office/drawing/2014/main" id="{653F2096-6C1A-632E-D6F4-362B39F46D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93578" flipV="1">
            <a:off x="7697282" y="2905607"/>
            <a:ext cx="914400" cy="914400"/>
          </a:xfrm>
          <a:prstGeom prst="rect">
            <a:avLst/>
          </a:prstGeom>
        </p:spPr>
      </p:pic>
      <p:pic>
        <p:nvPicPr>
          <p:cNvPr id="27" name="Gráfico 26" descr="Seta para Direita estrutura de tópicos">
            <a:extLst>
              <a:ext uri="{FF2B5EF4-FFF2-40B4-BE49-F238E27FC236}">
                <a16:creationId xmlns:a16="http://schemas.microsoft.com/office/drawing/2014/main" id="{58C4BB44-9126-8DD9-A4EB-D22E3FA6F3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777824">
            <a:off x="3632758" y="3966095"/>
            <a:ext cx="914400" cy="914400"/>
          </a:xfrm>
          <a:prstGeom prst="rect">
            <a:avLst/>
          </a:prstGeom>
        </p:spPr>
      </p:pic>
      <p:pic>
        <p:nvPicPr>
          <p:cNvPr id="28" name="Gráfico 27" descr="Inteligência artificial estrutura de tópicos">
            <a:extLst>
              <a:ext uri="{FF2B5EF4-FFF2-40B4-BE49-F238E27FC236}">
                <a16:creationId xmlns:a16="http://schemas.microsoft.com/office/drawing/2014/main" id="{D4C7C00C-8631-AAC4-E7EE-5C77852773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64472" y="4820296"/>
            <a:ext cx="914400" cy="9144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C80C7F2-53EA-05D6-AF57-10BF0A92CFA1}"/>
              </a:ext>
            </a:extLst>
          </p:cNvPr>
          <p:cNvSpPr txBox="1"/>
          <p:nvPr/>
        </p:nvSpPr>
        <p:spPr>
          <a:xfrm>
            <a:off x="1584233" y="4667601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DADOS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F82215-A70F-0F7F-0F4F-64E5BEADBE04}"/>
              </a:ext>
            </a:extLst>
          </p:cNvPr>
          <p:cNvSpPr txBox="1"/>
          <p:nvPr/>
        </p:nvSpPr>
        <p:spPr>
          <a:xfrm>
            <a:off x="4418701" y="4423295"/>
            <a:ext cx="1122982" cy="6924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ESCOLHA ÓTIMA DE  CLIENTES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FDDEBBA-FB27-6A81-76EC-C047383DCC1C}"/>
              </a:ext>
            </a:extLst>
          </p:cNvPr>
          <p:cNvSpPr txBox="1"/>
          <p:nvPr/>
        </p:nvSpPr>
        <p:spPr>
          <a:xfrm>
            <a:off x="6728333" y="4246760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CLIENTES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A5D4EF2-2EAD-E555-8B92-BF2EBCE4401F}"/>
              </a:ext>
            </a:extLst>
          </p:cNvPr>
          <p:cNvSpPr txBox="1"/>
          <p:nvPr/>
        </p:nvSpPr>
        <p:spPr>
          <a:xfrm>
            <a:off x="8431906" y="2184873"/>
            <a:ext cx="1122982" cy="4924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MÁXIMO RETORNO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51D1C5-FE55-0842-6AB1-DB55A2438202}"/>
              </a:ext>
            </a:extLst>
          </p:cNvPr>
          <p:cNvSpPr txBox="1"/>
          <p:nvPr/>
        </p:nvSpPr>
        <p:spPr>
          <a:xfrm>
            <a:off x="3109323" y="5827287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121245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Etapas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Projeto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46A7D9C2-7374-53BC-73C7-A5146EB4661A}"/>
              </a:ext>
            </a:extLst>
          </p:cNvPr>
          <p:cNvSpPr txBox="1">
            <a:spLocks/>
          </p:cNvSpPr>
          <p:nvPr/>
        </p:nvSpPr>
        <p:spPr>
          <a:xfrm>
            <a:off x="2201156" y="1591322"/>
            <a:ext cx="4387281" cy="3675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Análise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Exploratória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Pré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Processamento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Aplicação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Modelos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Escolha</a:t>
            </a:r>
            <a:r>
              <a:rPr lang="en-US" sz="1800" dirty="0">
                <a:solidFill>
                  <a:schemeClr val="tx1"/>
                </a:solidFill>
              </a:rPr>
              <a:t> do </a:t>
            </a:r>
            <a:r>
              <a:rPr lang="en-US" sz="1800" dirty="0" err="1">
                <a:solidFill>
                  <a:schemeClr val="tx1"/>
                </a:solidFill>
              </a:rPr>
              <a:t>Melhor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Modelo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Otmização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Hiperparâmetros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Escolha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Ótima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Clientes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E0D9792-9705-08ED-B04B-CE940418F688}"/>
              </a:ext>
            </a:extLst>
          </p:cNvPr>
          <p:cNvSpPr txBox="1">
            <a:spLocks/>
          </p:cNvSpPr>
          <p:nvPr/>
        </p:nvSpPr>
        <p:spPr>
          <a:xfrm>
            <a:off x="949885" y="848434"/>
            <a:ext cx="450420" cy="516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1.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2.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3.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4.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5.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6.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7.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F5424C7-6468-ACBB-683D-5F399AABB015}"/>
              </a:ext>
            </a:extLst>
          </p:cNvPr>
          <p:cNvCxnSpPr>
            <a:cxnSpLocks/>
          </p:cNvCxnSpPr>
          <p:nvPr/>
        </p:nvCxnSpPr>
        <p:spPr>
          <a:xfrm>
            <a:off x="1740025" y="1949116"/>
            <a:ext cx="0" cy="3317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Analisadas</a:t>
            </a:r>
            <a:r>
              <a:rPr lang="en-US" dirty="0"/>
              <a:t> 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6C1151E6-080E-63D8-2AF8-87B5AE12743A}"/>
              </a:ext>
            </a:extLst>
          </p:cNvPr>
          <p:cNvSpPr txBox="1">
            <a:spLocks/>
          </p:cNvSpPr>
          <p:nvPr/>
        </p:nvSpPr>
        <p:spPr>
          <a:xfrm>
            <a:off x="242596" y="1873222"/>
            <a:ext cx="3976688" cy="944999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“: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day_of_week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A9EF6330-DAD0-D0E7-1598-F304231CFFC3}"/>
              </a:ext>
            </a:extLst>
          </p:cNvPr>
          <p:cNvSpPr txBox="1">
            <a:spLocks/>
          </p:cNvSpPr>
          <p:nvPr/>
        </p:nvSpPr>
        <p:spPr>
          <a:xfrm>
            <a:off x="6835486" y="3907687"/>
            <a:ext cx="3976688" cy="203114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emp.var.rate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cons.price.idx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cons.conf.idx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"euribor3m":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nr.employed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BFB5D6EA-5241-7129-AFAA-5FD7CEA9F7B9}"/>
              </a:ext>
            </a:extLst>
          </p:cNvPr>
          <p:cNvSpPr txBox="1">
            <a:spLocks/>
          </p:cNvSpPr>
          <p:nvPr/>
        </p:nvSpPr>
        <p:spPr>
          <a:xfrm>
            <a:off x="266408" y="3907688"/>
            <a:ext cx="3976688" cy="295031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"age":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Quantitativo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 "</a:t>
            </a:r>
            <a:r>
              <a:rPr lang="pt-BR" sz="1200" dirty="0" err="1"/>
              <a:t>job</a:t>
            </a:r>
            <a:r>
              <a:rPr lang="pt-BR" sz="1200" dirty="0"/>
              <a:t> 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nominal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 "marital":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nominal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education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ordinal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"default":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housing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loan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discreto.</a:t>
            </a:r>
            <a:endParaRPr lang="en-US" dirty="0"/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6B9A2953-320B-6FE0-20F5-9D4A8233C5E4}"/>
              </a:ext>
            </a:extLst>
          </p:cNvPr>
          <p:cNvSpPr txBox="1">
            <a:spLocks/>
          </p:cNvSpPr>
          <p:nvPr/>
        </p:nvSpPr>
        <p:spPr>
          <a:xfrm>
            <a:off x="171574" y="1377337"/>
            <a:ext cx="5474624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Dados do último contato realizado na atual campanha</a:t>
            </a:r>
            <a:endParaRPr lang="en-US" sz="1600" b="1" dirty="0"/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F2EF221E-FD21-C3D3-01DD-C46565C604B0}"/>
              </a:ext>
            </a:extLst>
          </p:cNvPr>
          <p:cNvSpPr txBox="1">
            <a:spLocks/>
          </p:cNvSpPr>
          <p:nvPr/>
        </p:nvSpPr>
        <p:spPr>
          <a:xfrm>
            <a:off x="6834952" y="1313922"/>
            <a:ext cx="3964826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Outros </a:t>
            </a:r>
            <a:r>
              <a:rPr lang="en-US" sz="1600" b="1" dirty="0" err="1"/>
              <a:t>Atributos</a:t>
            </a:r>
            <a:r>
              <a:rPr lang="en-US" sz="1600" b="1" dirty="0"/>
              <a:t> da </a:t>
            </a:r>
            <a:r>
              <a:rPr lang="en-US" sz="1600" b="1" dirty="0" err="1"/>
              <a:t>Campanha</a:t>
            </a:r>
            <a:endParaRPr lang="en-US" sz="1600" b="1" dirty="0"/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A38BE524-3E9E-A51A-17F6-33BB99AA3745}"/>
              </a:ext>
            </a:extLst>
          </p:cNvPr>
          <p:cNvSpPr txBox="1">
            <a:spLocks/>
          </p:cNvSpPr>
          <p:nvPr/>
        </p:nvSpPr>
        <p:spPr>
          <a:xfrm>
            <a:off x="218784" y="3399417"/>
            <a:ext cx="4000500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Dados do </a:t>
            </a:r>
            <a:r>
              <a:rPr lang="en-US" sz="1600" b="1" dirty="0" err="1"/>
              <a:t>Cliente</a:t>
            </a:r>
            <a:endParaRPr lang="en-US" sz="1600" b="1" dirty="0"/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A172B005-3714-DF9E-C326-A3B164629EAE}"/>
              </a:ext>
            </a:extLst>
          </p:cNvPr>
          <p:cNvSpPr txBox="1">
            <a:spLocks/>
          </p:cNvSpPr>
          <p:nvPr/>
        </p:nvSpPr>
        <p:spPr>
          <a:xfrm>
            <a:off x="6675460" y="3399416"/>
            <a:ext cx="3964826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Atributos de contexto social e econômico</a:t>
            </a:r>
            <a:endParaRPr lang="en-US" sz="16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02CF04-3DC6-A823-67AA-31B226FDEAA8}"/>
              </a:ext>
            </a:extLst>
          </p:cNvPr>
          <p:cNvSpPr txBox="1"/>
          <p:nvPr/>
        </p:nvSpPr>
        <p:spPr>
          <a:xfrm>
            <a:off x="6834952" y="1873222"/>
            <a:ext cx="6094520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br"/>
            </a:defPPr>
            <a:lvl1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"campaign":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pdays</a:t>
            </a:r>
            <a:r>
              <a:rPr lang="en-US" dirty="0"/>
              <a:t>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"previous“: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poutcome</a:t>
            </a:r>
            <a:r>
              <a:rPr lang="en-US" dirty="0"/>
              <a:t>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531A578-9FB8-4E0C-F710-4A712DF404AA}"/>
              </a:ext>
            </a:extLst>
          </p:cNvPr>
          <p:cNvCxnSpPr>
            <a:cxnSpLocks/>
          </p:cNvCxnSpPr>
          <p:nvPr/>
        </p:nvCxnSpPr>
        <p:spPr>
          <a:xfrm>
            <a:off x="346229" y="1768066"/>
            <a:ext cx="51756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DABC561-A410-4715-656F-ADA543B82E30}"/>
              </a:ext>
            </a:extLst>
          </p:cNvPr>
          <p:cNvCxnSpPr>
            <a:cxnSpLocks/>
          </p:cNvCxnSpPr>
          <p:nvPr/>
        </p:nvCxnSpPr>
        <p:spPr>
          <a:xfrm>
            <a:off x="6834952" y="1768066"/>
            <a:ext cx="479986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F773E3-6106-F3AF-FDBC-732311D1FFC6}"/>
              </a:ext>
            </a:extLst>
          </p:cNvPr>
          <p:cNvCxnSpPr>
            <a:cxnSpLocks/>
          </p:cNvCxnSpPr>
          <p:nvPr/>
        </p:nvCxnSpPr>
        <p:spPr>
          <a:xfrm>
            <a:off x="346229" y="3802532"/>
            <a:ext cx="51756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7F14C4E-9574-69A0-9F19-7C24CE470384}"/>
              </a:ext>
            </a:extLst>
          </p:cNvPr>
          <p:cNvCxnSpPr>
            <a:cxnSpLocks/>
          </p:cNvCxnSpPr>
          <p:nvPr/>
        </p:nvCxnSpPr>
        <p:spPr>
          <a:xfrm>
            <a:off x="6835486" y="3802532"/>
            <a:ext cx="479986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967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33_TF22712842.potx" id="{7F73A76B-BC45-4F88-8DCF-02A30FA03981}" vid="{5A04F2D8-F0B9-438E-990B-52973E9F31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{B455EE00-0EB7-4161-9B5E-773CB00255F1}tf22712842_win32</Template>
  <TotalTime>55</TotalTime>
  <Words>369</Words>
  <Application>Microsoft Office PowerPoint</Application>
  <PresentationFormat>Widescreen</PresentationFormat>
  <Paragraphs>73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Abadi Extra Light</vt:lpstr>
      <vt:lpstr>Arial</vt:lpstr>
      <vt:lpstr>Bookman Old Style</vt:lpstr>
      <vt:lpstr>Calibri</vt:lpstr>
      <vt:lpstr>Cambria Math</vt:lpstr>
      <vt:lpstr>Franklin Gothic Book</vt:lpstr>
      <vt:lpstr>1_RetrospectVTI</vt:lpstr>
      <vt:lpstr>Projeto de PO-233 Call Center – Problema de Otimização</vt:lpstr>
      <vt:lpstr>Apresentação do PowerPoint</vt:lpstr>
      <vt:lpstr>Cenário Atual</vt:lpstr>
      <vt:lpstr>Case: Problema de Otimização</vt:lpstr>
      <vt:lpstr>Cenário Proposto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PO-233 Call Center – Problema de Otimização</dc:title>
  <dc:creator>Pedro</dc:creator>
  <cp:lastModifiedBy>Pedro</cp:lastModifiedBy>
  <cp:revision>2</cp:revision>
  <dcterms:created xsi:type="dcterms:W3CDTF">2022-06-12T22:39:29Z</dcterms:created>
  <dcterms:modified xsi:type="dcterms:W3CDTF">2022-06-12T23:36:18Z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