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04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1" r:id="rId6"/>
    <p:sldId id="279" r:id="rId7"/>
    <p:sldId id="281" r:id="rId8"/>
    <p:sldId id="280" r:id="rId9"/>
    <p:sldId id="257" r:id="rId10"/>
    <p:sldId id="275" r:id="rId11"/>
    <p:sldId id="276" r:id="rId12"/>
    <p:sldId id="283" r:id="rId13"/>
    <p:sldId id="284" r:id="rId14"/>
    <p:sldId id="28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em-vindo(a)" id="{E75E278A-FF0E-49A4-B170-79828D63BBAD}">
          <p14:sldIdLst>
            <p14:sldId id="256"/>
          </p14:sldIdLst>
        </p14:section>
        <p14:section name="Design, Transformar, Anotação, Trabalhe em Conjunto, Diga-me" id="{B9B51309-D148-4332-87C2-07BE32FBCA3B}">
          <p14:sldIdLst>
            <p14:sldId id="271"/>
            <p14:sldId id="279"/>
            <p14:sldId id="281"/>
            <p14:sldId id="280"/>
            <p14:sldId id="257"/>
            <p14:sldId id="275"/>
            <p14:sldId id="276"/>
            <p14:sldId id="283"/>
            <p14:sldId id="284"/>
            <p14:sldId id="285"/>
          </p14:sldIdLst>
        </p14:section>
        <p14:section name="Saiba Mais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41" autoAdjust="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40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04ECF9D-BC85-4B94-913F-B4F80689B9ED}" type="datetime1">
              <a:rPr lang="pt-BR" smtClean="0"/>
              <a:t>07/05/2020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D0E4E-9FA4-4E18-8E08-0174AAFE0234}" type="datetime1">
              <a:rPr lang="pt-BR" smtClean="0"/>
              <a:pPr/>
              <a:t>07/05/2020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29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0720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9314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6836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3165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796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4607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F2C18FD-3251-4E35-9645-42B1EAF08154}" type="datetime1">
              <a:rPr lang="pt-BR" noProof="0" smtClean="0"/>
              <a:t>07/05/2020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85246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F2C18FD-3251-4E35-9645-42B1EAF08154}" type="datetime1">
              <a:rPr lang="pt-BR" noProof="0" smtClean="0"/>
              <a:t>07/05/2020</a:t>
            </a:fld>
            <a:endParaRPr lang="pt-B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9067074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F2C18FD-3251-4E35-9645-42B1EAF08154}" type="datetime1">
              <a:rPr lang="pt-BR" noProof="0" smtClean="0"/>
              <a:t>07/05/2020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4722684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F2C18FD-3251-4E35-9645-42B1EAF08154}" type="datetime1">
              <a:rPr lang="pt-BR" noProof="0" smtClean="0"/>
              <a:t>07/05/2020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313509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F2C18FD-3251-4E35-9645-42B1EAF08154}" type="datetime1">
              <a:rPr lang="pt-BR" noProof="0" smtClean="0"/>
              <a:t>07/05/2020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9249141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F2C18FD-3251-4E35-9645-42B1EAF08154}" type="datetime1">
              <a:rPr lang="pt-BR" noProof="0" smtClean="0"/>
              <a:t>07/05/2020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35543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F2C18FD-3251-4E35-9645-42B1EAF08154}" type="datetime1">
              <a:rPr lang="pt-BR" noProof="0" smtClean="0"/>
              <a:t>07/05/2020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9273274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F2C18FD-3251-4E35-9645-42B1EAF08154}" type="datetime1">
              <a:rPr lang="pt-BR" noProof="0" smtClean="0"/>
              <a:t>07/05/2020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5140347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F2C18FD-3251-4E35-9645-42B1EAF08154}" type="datetime1">
              <a:rPr lang="pt-BR" noProof="0" smtClean="0"/>
              <a:t>07/05/2020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08814990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7436737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pt-BR" sz="1800" noProof="0"/>
          </a:p>
        </p:txBody>
      </p:sp>
      <p:cxnSp>
        <p:nvCxnSpPr>
          <p:cNvPr id="12" name="Conector reto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3"/>
          <p:cNvSpPr>
            <a:spLocks noGrp="1"/>
          </p:cNvSpPr>
          <p:nvPr>
            <p:ph type="title" hasCustomPrompt="1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Clique para editar o texto Mestre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Segundo nível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Terceiro nível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Quarto nível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Quinto nível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B5482A46-B58D-44BD-B615-3FF4A9AD9F87}" type="datetime1">
              <a:rPr lang="pt-BR" noProof="0" smtClean="0"/>
              <a:t>07/05/2020</a:t>
            </a:fld>
            <a:endParaRPr lang="pt-BR" noProof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8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0191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F2C18FD-3251-4E35-9645-42B1EAF08154}" type="datetime1">
              <a:rPr lang="pt-BR" noProof="0" smtClean="0"/>
              <a:t>07/05/2020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59817804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F2C18FD-3251-4E35-9645-42B1EAF08154}" type="datetime1">
              <a:rPr lang="pt-BR" noProof="0" smtClean="0"/>
              <a:t>07/05/2020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9643791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F2C18FD-3251-4E35-9645-42B1EAF08154}" type="datetime1">
              <a:rPr lang="pt-BR" noProof="0" smtClean="0"/>
              <a:t>07/05/2020</a:t>
            </a:fld>
            <a:endParaRPr lang="pt-B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10953515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F2C18FD-3251-4E35-9645-42B1EAF08154}" type="datetime1">
              <a:rPr lang="pt-BR" noProof="0" smtClean="0"/>
              <a:t>07/05/2020</a:t>
            </a:fld>
            <a:endParaRPr lang="pt-BR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13613760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F2C18FD-3251-4E35-9645-42B1EAF08154}" type="datetime1">
              <a:rPr lang="pt-BR" noProof="0" smtClean="0"/>
              <a:t>07/05/2020</a:t>
            </a:fld>
            <a:endParaRPr lang="pt-B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0080482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F2C18FD-3251-4E35-9645-42B1EAF08154}" type="datetime1">
              <a:rPr lang="pt-BR" noProof="0" smtClean="0"/>
              <a:t>07/05/2020</a:t>
            </a:fld>
            <a:endParaRPr lang="pt-BR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9837720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F2C18FD-3251-4E35-9645-42B1EAF08154}" type="datetime1">
              <a:rPr lang="pt-BR" noProof="0" smtClean="0"/>
              <a:t>07/05/2020</a:t>
            </a:fld>
            <a:endParaRPr lang="pt-B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15071515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F2C18FD-3251-4E35-9645-42B1EAF08154}" type="datetime1">
              <a:rPr lang="pt-BR" noProof="0" smtClean="0"/>
              <a:t>07/05/2020</a:t>
            </a:fld>
            <a:endParaRPr lang="pt-B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7642922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rtl="0"/>
            <a:fld id="{8F2C18FD-3251-4E35-9645-42B1EAF08154}" type="datetime1">
              <a:rPr lang="pt-BR" noProof="0" smtClean="0"/>
              <a:t>07/05/2020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rtl="0"/>
            <a:fld id="{9860EDB8-5305-433F-BE41-D7A86D811DB3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E9AF215-BA1B-4036-A0B3-6BECECD1F07D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pt-BR" sz="1800" noProof="0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76DF325D-41DA-4641-BFB5-C238197E9247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6288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  <p:sldLayoutId id="2147483723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 anchor="ctr" anchorCtr="0">
            <a:normAutofit/>
          </a:bodyPr>
          <a:lstStyle/>
          <a:p>
            <a:pPr rtl="0"/>
            <a:r>
              <a:rPr lang="pt-BR" sz="4800" dirty="0">
                <a:solidFill>
                  <a:schemeClr val="bg1"/>
                </a:solidFill>
              </a:rPr>
              <a:t>BACKUP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pt-BR" sz="3600" dirty="0">
                <a:solidFill>
                  <a:schemeClr val="bg1"/>
                </a:solidFill>
                <a:latin typeface="+mj-lt"/>
              </a:rPr>
              <a:t>Um procedimento Necessário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06CF60D-5403-4D3D-8DCF-3AAE98EDE5B2}"/>
              </a:ext>
            </a:extLst>
          </p:cNvPr>
          <p:cNvSpPr txBox="1"/>
          <p:nvPr/>
        </p:nvSpPr>
        <p:spPr>
          <a:xfrm>
            <a:off x="419449" y="578840"/>
            <a:ext cx="10922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Vantagens e desvantagens do backup externo</a:t>
            </a: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F320B71-EC4D-4806-AD6C-29B27EDBAC22}"/>
              </a:ext>
            </a:extLst>
          </p:cNvPr>
          <p:cNvSpPr txBox="1"/>
          <p:nvPr/>
        </p:nvSpPr>
        <p:spPr>
          <a:xfrm>
            <a:off x="536896" y="1317072"/>
            <a:ext cx="987326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à"/>
            </a:pPr>
            <a:r>
              <a:rPr lang="pt-BR" sz="3200" b="1" dirty="0">
                <a:solidFill>
                  <a:schemeClr val="bg1"/>
                </a:solidFill>
                <a:sym typeface="Wingdings" panose="05000000000000000000" pitchFamily="2" charset="2"/>
              </a:rPr>
              <a:t>Desvantagens</a:t>
            </a:r>
          </a:p>
          <a:p>
            <a:pPr marL="457200" indent="-457200">
              <a:buFontTx/>
              <a:buChar char="-"/>
            </a:pPr>
            <a:r>
              <a:rPr lang="pt-BR" sz="2800" dirty="0">
                <a:solidFill>
                  <a:schemeClr val="bg1"/>
                </a:solidFill>
                <a:sym typeface="Wingdings" panose="05000000000000000000" pitchFamily="2" charset="2"/>
              </a:rPr>
              <a:t>Dependente de velocidade de upload e download</a:t>
            </a:r>
          </a:p>
          <a:p>
            <a:pPr marL="457200" indent="-457200">
              <a:buFontTx/>
              <a:buChar char="-"/>
            </a:pPr>
            <a:r>
              <a:rPr lang="pt-BR" sz="2800" dirty="0">
                <a:solidFill>
                  <a:schemeClr val="bg1"/>
                </a:solidFill>
                <a:sym typeface="Wingdings" panose="05000000000000000000" pitchFamily="2" charset="2"/>
              </a:rPr>
              <a:t>De internet (obviamente)</a:t>
            </a:r>
          </a:p>
          <a:p>
            <a:pPr marL="457200" indent="-457200">
              <a:buFontTx/>
              <a:buChar char="-"/>
            </a:pPr>
            <a:endParaRPr lang="pt-BR" sz="28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pt-BR" sz="2800" b="1" dirty="0">
                <a:solidFill>
                  <a:schemeClr val="bg1"/>
                </a:solidFill>
                <a:sym typeface="Wingdings" panose="05000000000000000000" pitchFamily="2" charset="2"/>
              </a:rPr>
              <a:t>Vantagens</a:t>
            </a:r>
            <a:r>
              <a:rPr lang="pt-BR" sz="28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</a:p>
          <a:p>
            <a:pPr marL="457200" indent="-457200">
              <a:buFontTx/>
              <a:buChar char="-"/>
            </a:pPr>
            <a:r>
              <a:rPr lang="pt-BR" sz="2800" dirty="0">
                <a:solidFill>
                  <a:schemeClr val="bg1"/>
                </a:solidFill>
                <a:sym typeface="Wingdings" panose="05000000000000000000" pitchFamily="2" charset="2"/>
              </a:rPr>
              <a:t>Maior segurança</a:t>
            </a:r>
          </a:p>
          <a:p>
            <a:pPr marL="457200" indent="-457200">
              <a:buFontTx/>
              <a:buChar char="-"/>
            </a:pPr>
            <a:r>
              <a:rPr lang="pt-BR" sz="2800" dirty="0">
                <a:solidFill>
                  <a:schemeClr val="bg1"/>
                </a:solidFill>
                <a:sym typeface="Wingdings" panose="05000000000000000000" pitchFamily="2" charset="2"/>
              </a:rPr>
              <a:t>Escalável (Não depende de espaço físico)</a:t>
            </a:r>
          </a:p>
          <a:p>
            <a:pPr marL="457200" indent="-457200">
              <a:buFontTx/>
              <a:buChar char="-"/>
            </a:pPr>
            <a:r>
              <a:rPr lang="pt-BR" sz="2800" dirty="0">
                <a:solidFill>
                  <a:schemeClr val="bg1"/>
                </a:solidFill>
                <a:sym typeface="Wingdings" panose="05000000000000000000" pitchFamily="2" charset="2"/>
              </a:rPr>
              <a:t>Disponível </a:t>
            </a:r>
          </a:p>
          <a:p>
            <a:pPr marL="457200" indent="-457200">
              <a:buFontTx/>
              <a:buChar char="-"/>
            </a:pPr>
            <a:r>
              <a:rPr lang="pt-BR" sz="2800" dirty="0">
                <a:solidFill>
                  <a:schemeClr val="bg1"/>
                </a:solidFill>
                <a:sym typeface="Wingdings" panose="05000000000000000000" pitchFamily="2" charset="2"/>
              </a:rPr>
              <a:t>Acessível </a:t>
            </a:r>
          </a:p>
          <a:p>
            <a:pPr marL="457200" indent="-457200">
              <a:buFontTx/>
              <a:buChar char="-"/>
            </a:pPr>
            <a:r>
              <a:rPr lang="pt-BR" sz="2800" dirty="0">
                <a:solidFill>
                  <a:schemeClr val="bg1"/>
                </a:solidFill>
                <a:sym typeface="Wingdings" panose="05000000000000000000" pitchFamily="2" charset="2"/>
              </a:rPr>
              <a:t>Sem maiores gastos com hardware</a:t>
            </a:r>
          </a:p>
          <a:p>
            <a:pPr marL="457200" indent="-457200">
              <a:buFontTx/>
              <a:buChar char="-"/>
            </a:pPr>
            <a:r>
              <a:rPr lang="pt-BR" sz="2800" dirty="0">
                <a:solidFill>
                  <a:schemeClr val="bg1"/>
                </a:solidFill>
                <a:sym typeface="Wingdings" panose="05000000000000000000" pitchFamily="2" charset="2"/>
              </a:rPr>
              <a:t>Automatizado</a:t>
            </a:r>
          </a:p>
        </p:txBody>
      </p:sp>
    </p:spTree>
    <p:extLst>
      <p:ext uri="{BB962C8B-B14F-4D97-AF65-F5344CB8AC3E}">
        <p14:creationId xmlns:p14="http://schemas.microsoft.com/office/powerpoint/2010/main" val="914260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2ED5C37-CC61-499F-B0B1-EA338C61F318}"/>
              </a:ext>
            </a:extLst>
          </p:cNvPr>
          <p:cNvSpPr txBox="1"/>
          <p:nvPr/>
        </p:nvSpPr>
        <p:spPr>
          <a:xfrm>
            <a:off x="520117" y="671119"/>
            <a:ext cx="10486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Conclusão entre backup interno e externo: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DA8FD32-F09B-40B6-BB6F-6CC68BA9B7AC}"/>
              </a:ext>
            </a:extLst>
          </p:cNvPr>
          <p:cNvSpPr txBox="1"/>
          <p:nvPr/>
        </p:nvSpPr>
        <p:spPr>
          <a:xfrm>
            <a:off x="520117" y="2625753"/>
            <a:ext cx="11039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USE OS DOIS MEIOS, POIS, ELES NÃO SÃO CONCORRENTES E SIM, COMPLEMENTARES.</a:t>
            </a:r>
          </a:p>
        </p:txBody>
      </p:sp>
    </p:spTree>
    <p:extLst>
      <p:ext uri="{BB962C8B-B14F-4D97-AF65-F5344CB8AC3E}">
        <p14:creationId xmlns:p14="http://schemas.microsoft.com/office/powerpoint/2010/main" val="2367390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ço reservado para conteúdo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AutoShape 2" descr="O que é e para que serve Backup">
            <a:extLst>
              <a:ext uri="{FF2B5EF4-FFF2-40B4-BE49-F238E27FC236}">
                <a16:creationId xmlns:a16="http://schemas.microsoft.com/office/drawing/2014/main" id="{5543453A-4B04-418F-836B-40F04E12F3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O que é e para que serve Backup">
            <a:extLst>
              <a:ext uri="{FF2B5EF4-FFF2-40B4-BE49-F238E27FC236}">
                <a16:creationId xmlns:a16="http://schemas.microsoft.com/office/drawing/2014/main" id="{567B3308-D28A-4A9A-B316-D3A99EE261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91478" y="-1275522"/>
            <a:ext cx="7156174" cy="7156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43E917C-6C68-461F-9C6E-94FC7EBFD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7" y="1169886"/>
            <a:ext cx="11124880" cy="451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 que é backup e para que serve?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3A5E8DB-E56E-4E63-8845-2E17057003D0}"/>
              </a:ext>
            </a:extLst>
          </p:cNvPr>
          <p:cNvSpPr/>
          <p:nvPr/>
        </p:nvSpPr>
        <p:spPr>
          <a:xfrm>
            <a:off x="521207" y="1434516"/>
            <a:ext cx="999858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Backup</a:t>
            </a:r>
            <a:r>
              <a:rPr lang="pt-BR" sz="3600" dirty="0">
                <a:solidFill>
                  <a:schemeClr val="bg1"/>
                </a:solidFill>
              </a:rPr>
              <a:t> é uma expressão em inglês que trazida para o português significa </a:t>
            </a:r>
            <a:r>
              <a:rPr lang="pt-BR" sz="3600" b="1" dirty="0">
                <a:solidFill>
                  <a:schemeClr val="bg1"/>
                </a:solidFill>
              </a:rPr>
              <a:t>cópia de segurança</a:t>
            </a:r>
            <a:r>
              <a:rPr lang="pt-BR" sz="3600" dirty="0">
                <a:solidFill>
                  <a:schemeClr val="bg1"/>
                </a:solidFill>
              </a:rPr>
              <a:t>. Serve para copiar dados de um dispositivo de armazenamento para outra fonte segura que poderá ser utilizada futuramente.</a:t>
            </a: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15ABC1C6-5F85-418A-B634-2CBB90D9B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73" y="638208"/>
            <a:ext cx="11291582" cy="560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App –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cobian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backup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428FAD5-184B-4BF3-A862-9B262EBB568F}"/>
              </a:ext>
            </a:extLst>
          </p:cNvPr>
          <p:cNvSpPr/>
          <p:nvPr/>
        </p:nvSpPr>
        <p:spPr>
          <a:xfrm>
            <a:off x="587229" y="1300294"/>
            <a:ext cx="855677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ele oferece dois tipos de compactação do seu backup – ZIP e SQX. Além disso, você pode enviar estes arquivos compactados diretamente para um servidor FTP, basta configurá-lo nas opções de servidor remoto do </a:t>
            </a:r>
            <a:r>
              <a:rPr lang="pt-BR" sz="2400" dirty="0" err="1">
                <a:solidFill>
                  <a:schemeClr val="bg1"/>
                </a:solidFill>
              </a:rPr>
              <a:t>Cobian</a:t>
            </a:r>
            <a:r>
              <a:rPr lang="pt-BR" sz="2400" dirty="0">
                <a:solidFill>
                  <a:schemeClr val="bg1"/>
                </a:solidFill>
              </a:rPr>
              <a:t>.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>
                <a:solidFill>
                  <a:schemeClr val="bg1"/>
                </a:solidFill>
              </a:rPr>
              <a:t>O </a:t>
            </a:r>
            <a:r>
              <a:rPr lang="pt-BR" sz="2400" dirty="0" err="1">
                <a:solidFill>
                  <a:schemeClr val="bg1"/>
                </a:solidFill>
              </a:rPr>
              <a:t>Cobian</a:t>
            </a:r>
            <a:r>
              <a:rPr lang="pt-BR" sz="2400" dirty="0">
                <a:solidFill>
                  <a:schemeClr val="bg1"/>
                </a:solidFill>
              </a:rPr>
              <a:t> Backup possui agendamento de tarefas, ou seja, você pode determinar qual é o melhor horário para fazer cópias de segurança dos seus arquivos e configurações de sistema. Elas podem ser diárias, semanais, mensais, anuais ou apenas únicas.</a:t>
            </a:r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Tipos de backup existentes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1A76F83-9F9E-4B83-A40D-1AC19DC26351}"/>
              </a:ext>
            </a:extLst>
          </p:cNvPr>
          <p:cNvSpPr txBox="1"/>
          <p:nvPr/>
        </p:nvSpPr>
        <p:spPr>
          <a:xfrm>
            <a:off x="521207" y="1213970"/>
            <a:ext cx="1064454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pt-BR" sz="2800" dirty="0">
                <a:solidFill>
                  <a:schemeClr val="bg1"/>
                </a:solidFill>
                <a:sym typeface="Wingdings" panose="05000000000000000000" pitchFamily="2" charset="2"/>
              </a:rPr>
              <a:t>COMPLETO (FULL)</a:t>
            </a:r>
            <a:endParaRPr lang="pt-BR" sz="20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457200" indent="-457200">
              <a:buFontTx/>
              <a:buChar char="-"/>
            </a:pPr>
            <a:r>
              <a:rPr lang="pt-BR" dirty="0">
                <a:solidFill>
                  <a:schemeClr val="bg1"/>
                </a:solidFill>
                <a:sym typeface="Wingdings" panose="05000000000000000000" pitchFamily="2" charset="2"/>
              </a:rPr>
              <a:t>DEMORADO</a:t>
            </a:r>
          </a:p>
          <a:p>
            <a:pPr marL="457200" indent="-457200">
              <a:buFontTx/>
              <a:buChar char="-"/>
            </a:pPr>
            <a:r>
              <a:rPr lang="pt-BR" dirty="0">
                <a:solidFill>
                  <a:schemeClr val="bg1"/>
                </a:solidFill>
                <a:sym typeface="Wingdings" panose="05000000000000000000" pitchFamily="2" charset="2"/>
              </a:rPr>
              <a:t>ESPAÇO MAIOR</a:t>
            </a:r>
          </a:p>
          <a:p>
            <a:pPr marL="457200" indent="-457200">
              <a:buFontTx/>
              <a:buChar char="-"/>
            </a:pPr>
            <a:r>
              <a:rPr lang="pt-BR" dirty="0">
                <a:solidFill>
                  <a:schemeClr val="bg1"/>
                </a:solidFill>
                <a:sym typeface="Wingdings" panose="05000000000000000000" pitchFamily="2" charset="2"/>
              </a:rPr>
              <a:t>MAIS SEGURO</a:t>
            </a:r>
          </a:p>
          <a:p>
            <a:pPr marL="457200" indent="-457200">
              <a:buFontTx/>
              <a:buChar char="-"/>
            </a:pPr>
            <a:endParaRPr lang="pt-BR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t-BR" sz="2800" dirty="0">
                <a:solidFill>
                  <a:schemeClr val="bg1"/>
                </a:solidFill>
              </a:rPr>
              <a:t>INCREMENTAL</a:t>
            </a:r>
          </a:p>
          <a:p>
            <a:pPr marL="457200" indent="-457200">
              <a:buFontTx/>
              <a:buChar char="-"/>
            </a:pPr>
            <a:r>
              <a:rPr lang="pt-BR" dirty="0">
                <a:solidFill>
                  <a:schemeClr val="bg1"/>
                </a:solidFill>
              </a:rPr>
              <a:t>CÓPIA DE ARQUIVOS ALTERADOS</a:t>
            </a:r>
          </a:p>
          <a:p>
            <a:pPr marL="457200" indent="-457200">
              <a:buFontTx/>
              <a:buChar char="-"/>
            </a:pPr>
            <a:r>
              <a:rPr lang="pt-BR" dirty="0">
                <a:solidFill>
                  <a:schemeClr val="bg1"/>
                </a:solidFill>
              </a:rPr>
              <a:t>RÁPIDA REALIZAÇÃO</a:t>
            </a:r>
          </a:p>
          <a:p>
            <a:pPr marL="457200" indent="-457200">
              <a:buFontTx/>
              <a:buChar char="-"/>
            </a:pPr>
            <a:r>
              <a:rPr lang="pt-BR" dirty="0">
                <a:solidFill>
                  <a:schemeClr val="bg1"/>
                </a:solidFill>
              </a:rPr>
              <a:t>MENOR ESPAÇO</a:t>
            </a:r>
          </a:p>
          <a:p>
            <a:pPr marL="457200" indent="-457200">
              <a:buFontTx/>
              <a:buChar char="-"/>
            </a:pPr>
            <a:r>
              <a:rPr lang="pt-BR" dirty="0">
                <a:solidFill>
                  <a:schemeClr val="bg1"/>
                </a:solidFill>
              </a:rPr>
              <a:t>RESTAURAÇÃO DEMORA E MAIS SUSCETÍVEL A PROBLEMAS.</a:t>
            </a:r>
          </a:p>
          <a:p>
            <a:pPr marL="457200" indent="-457200">
              <a:buFontTx/>
              <a:buChar char="-"/>
            </a:pP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t-BR" sz="2800" dirty="0">
                <a:solidFill>
                  <a:schemeClr val="bg1"/>
                </a:solidFill>
              </a:rPr>
              <a:t>DIFERENCIAL</a:t>
            </a:r>
            <a:endParaRPr lang="pt-BR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r>
              <a:rPr lang="pt-BR" dirty="0">
                <a:solidFill>
                  <a:schemeClr val="bg1"/>
                </a:solidFill>
              </a:rPr>
              <a:t>CÓPIA DE DADOS ALTERADOS </a:t>
            </a:r>
          </a:p>
          <a:p>
            <a:pPr marL="457200" indent="-457200">
              <a:buFontTx/>
              <a:buChar char="-"/>
            </a:pPr>
            <a:r>
              <a:rPr lang="pt-BR" dirty="0">
                <a:solidFill>
                  <a:schemeClr val="bg1"/>
                </a:solidFill>
              </a:rPr>
              <a:t>MAIOR PRATICIDADE E SEGURANÇA</a:t>
            </a:r>
          </a:p>
          <a:p>
            <a:pPr marL="457200" indent="-457200">
              <a:buFontTx/>
              <a:buChar char="-"/>
            </a:pPr>
            <a:r>
              <a:rPr lang="pt-BR" dirty="0">
                <a:solidFill>
                  <a:schemeClr val="bg1"/>
                </a:solidFill>
              </a:rPr>
              <a:t>PODE SUPERAR O VOLUME DE DADOS DO BACKUP FULL.</a:t>
            </a: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526244" y="550093"/>
            <a:ext cx="6877119" cy="640080"/>
          </a:xfrm>
        </p:spPr>
        <p:txBody>
          <a:bodyPr rtlCol="0">
            <a:noAutofit/>
          </a:bodyPr>
          <a:lstStyle/>
          <a:p>
            <a:pPr rtl="0"/>
            <a:r>
              <a:rPr lang="pt-BR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 em nuvem</a:t>
            </a:r>
          </a:p>
        </p:txBody>
      </p:sp>
      <p:sp>
        <p:nvSpPr>
          <p:cNvPr id="38" name="Espaço reservado para conteúdo 17"/>
          <p:cNvSpPr txBox="1">
            <a:spLocks/>
          </p:cNvSpPr>
          <p:nvPr/>
        </p:nvSpPr>
        <p:spPr>
          <a:xfrm>
            <a:off x="271244" y="1081116"/>
            <a:ext cx="11657901" cy="56678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pt-B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Aft>
                <a:spcPts val="2000"/>
              </a:spcAft>
              <a:buNone/>
            </a:pP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backup de nuvem é um serviço em que é feito backup dos dados e aplicativos nos servidores da empresa e esse backup é armazenado em um servidor remoto. </a:t>
            </a:r>
          </a:p>
          <a:p>
            <a:pPr marL="0" indent="0">
              <a:spcAft>
                <a:spcPts val="2000"/>
              </a:spcAft>
              <a:buNone/>
            </a:pP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empresas optam por fazer o backup na nuvem para que os arquivos e os dados estejam disponíveis rapidamente, no caso de uma falha no sistema, indisponibilidade ou desastre natural. </a:t>
            </a:r>
          </a:p>
          <a:p>
            <a:pPr marL="0" indent="0">
              <a:spcAft>
                <a:spcPts val="2000"/>
              </a:spcAft>
              <a:buNone/>
            </a:pP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backup na nuvem para as empresas funciona por meio da cópia e do armazenamento dos arquivos do seu servidor, em um servidor em outro local físico. A empresa pode fazer o backup de alguns ou de todos os arquivos do servidor, de acordo com a sua preferência.</a:t>
            </a:r>
          </a:p>
        </p:txBody>
      </p:sp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365993" cy="640080"/>
          </a:xfrm>
        </p:spPr>
        <p:txBody>
          <a:bodyPr rtlCol="0">
            <a:no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QUAL A MELHOR SOLUÇÃO DE BACKUP: INTERNO OU EXTERNO?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9FE39CC-A022-46FE-9B0F-BF07EDBB45CC}"/>
              </a:ext>
            </a:extLst>
          </p:cNvPr>
          <p:cNvSpPr txBox="1"/>
          <p:nvPr/>
        </p:nvSpPr>
        <p:spPr>
          <a:xfrm>
            <a:off x="521207" y="1669407"/>
            <a:ext cx="1127198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é novidade que fazer backup de dados é essencial para a segurança e continuidade das informações. Tão importante quanto a cópia, é o local onde ela é feita e a maneira como ele é executada. </a:t>
            </a:r>
          </a:p>
          <a:p>
            <a:pPr fontAlgn="base"/>
            <a:endParaRPr lang="pt-B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 qual a melhor solução de backup?</a:t>
            </a:r>
          </a:p>
          <a:p>
            <a:pPr fontAlgn="base"/>
            <a:endParaRPr lang="pt-B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Existem diversas formas de se fazer backup, entre elas:</a:t>
            </a:r>
          </a:p>
          <a:p>
            <a:pPr fontAlgn="base"/>
            <a:endParaRPr lang="pt-BR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Meios internos: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cópias dos dados em servidor interno, ou até mesmo em mídias como pen-drive, DVD ou HD externo;</a:t>
            </a:r>
          </a:p>
          <a:p>
            <a:pPr fontAlgn="base"/>
            <a:endParaRPr lang="pt-BR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Meios externos: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Backup em nuvem.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93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44ACA41-3258-4609-827A-9A787585129F}"/>
              </a:ext>
            </a:extLst>
          </p:cNvPr>
          <p:cNvSpPr txBox="1"/>
          <p:nvPr/>
        </p:nvSpPr>
        <p:spPr>
          <a:xfrm>
            <a:off x="478172" y="637563"/>
            <a:ext cx="10402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Vantagens e desvantagens do backup interno</a:t>
            </a:r>
          </a:p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98A2277-DD4B-4974-9CE0-D3C86705AC1A}"/>
              </a:ext>
            </a:extLst>
          </p:cNvPr>
          <p:cNvSpPr txBox="1"/>
          <p:nvPr/>
        </p:nvSpPr>
        <p:spPr>
          <a:xfrm>
            <a:off x="369116" y="1593908"/>
            <a:ext cx="110198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pt-BR" sz="4800" b="1" dirty="0">
                <a:solidFill>
                  <a:schemeClr val="bg1"/>
                </a:solidFill>
              </a:rPr>
              <a:t> </a:t>
            </a:r>
            <a:r>
              <a:rPr lang="pt-BR" sz="3600" b="1" dirty="0">
                <a:solidFill>
                  <a:schemeClr val="bg1"/>
                </a:solidFill>
              </a:rPr>
              <a:t>Vantagens</a:t>
            </a:r>
            <a:r>
              <a:rPr lang="pt-BR" sz="4800" dirty="0">
                <a:solidFill>
                  <a:schemeClr val="bg1"/>
                </a:solidFill>
              </a:rPr>
              <a:t> 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pt-BR" sz="2400" dirty="0">
                <a:solidFill>
                  <a:schemeClr val="bg1"/>
                </a:solidFill>
              </a:rPr>
              <a:t>Tempo de restabelecimento menor em relação a nuvem</a:t>
            </a:r>
          </a:p>
          <a:p>
            <a:pPr marL="285750" indent="-285750">
              <a:buFontTx/>
              <a:buChar char="-"/>
            </a:pPr>
            <a:endParaRPr lang="pt-BR" sz="24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pt-BR" sz="2400" dirty="0">
                <a:solidFill>
                  <a:schemeClr val="bg1"/>
                </a:solidFill>
              </a:rPr>
              <a:t>Acesso físico, não depende de internet </a:t>
            </a:r>
          </a:p>
          <a:p>
            <a:pPr marL="285750" indent="-285750">
              <a:buFontTx/>
              <a:buChar char="-"/>
            </a:pP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t-BR" sz="4800" b="1" dirty="0">
                <a:solidFill>
                  <a:schemeClr val="bg1"/>
                </a:solidFill>
              </a:rPr>
              <a:t> </a:t>
            </a:r>
            <a:r>
              <a:rPr lang="pt-BR" sz="3600" b="1" dirty="0">
                <a:solidFill>
                  <a:schemeClr val="bg1"/>
                </a:solidFill>
              </a:rPr>
              <a:t>Desvantagens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pt-BR" sz="2800" dirty="0">
                <a:solidFill>
                  <a:schemeClr val="bg1"/>
                </a:solidFill>
              </a:rPr>
              <a:t>Desastre natural </a:t>
            </a:r>
          </a:p>
          <a:p>
            <a:pPr marL="285750" indent="-285750">
              <a:buFontTx/>
              <a:buChar char="-"/>
            </a:pPr>
            <a:endParaRPr lang="pt-BR" sz="28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pt-BR" sz="2800" dirty="0">
                <a:solidFill>
                  <a:schemeClr val="bg1"/>
                </a:solidFill>
              </a:rPr>
              <a:t>Invasão </a:t>
            </a:r>
          </a:p>
        </p:txBody>
      </p:sp>
    </p:spTree>
    <p:extLst>
      <p:ext uri="{BB962C8B-B14F-4D97-AF65-F5344CB8AC3E}">
        <p14:creationId xmlns:p14="http://schemas.microsoft.com/office/powerpoint/2010/main" val="2650872615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500</Words>
  <Application>Microsoft Office PowerPoint</Application>
  <PresentationFormat>Widescreen</PresentationFormat>
  <Paragraphs>73</Paragraphs>
  <Slides>11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Century Gothic</vt:lpstr>
      <vt:lpstr>Segoe UI</vt:lpstr>
      <vt:lpstr>Segoe UI Light</vt:lpstr>
      <vt:lpstr>Wingdings</vt:lpstr>
      <vt:lpstr>Wingdings 3</vt:lpstr>
      <vt:lpstr>Fatia</vt:lpstr>
      <vt:lpstr>BACKUP</vt:lpstr>
      <vt:lpstr>Apresentação do PowerPoint</vt:lpstr>
      <vt:lpstr>O que é backup e para que serve?</vt:lpstr>
      <vt:lpstr>Apresentação do PowerPoint</vt:lpstr>
      <vt:lpstr>App – cobian backup</vt:lpstr>
      <vt:lpstr>Tipos de backup existentes</vt:lpstr>
      <vt:lpstr>Backup em nuvem</vt:lpstr>
      <vt:lpstr>QUAL A MELHOR SOLUÇÃO DE BACKUP: INTERNO OU EXTERNO?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2020-05-06T23:51:32Z</dcterms:created>
  <dcterms:modified xsi:type="dcterms:W3CDTF">2020-05-07T16:48:42Z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