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6" r:id="rId2"/>
  </p:sldMasterIdLst>
  <p:notesMasterIdLst>
    <p:notesMasterId r:id="rId17"/>
  </p:notesMasterIdLst>
  <p:handoutMasterIdLst>
    <p:handoutMasterId r:id="rId18"/>
  </p:handoutMasterIdLst>
  <p:sldIdLst>
    <p:sldId id="1306" r:id="rId3"/>
    <p:sldId id="1238" r:id="rId4"/>
    <p:sldId id="1262" r:id="rId5"/>
    <p:sldId id="1265" r:id="rId6"/>
    <p:sldId id="1348" r:id="rId7"/>
    <p:sldId id="1336" r:id="rId8"/>
    <p:sldId id="1344" r:id="rId9"/>
    <p:sldId id="1339" r:id="rId10"/>
    <p:sldId id="1340" r:id="rId11"/>
    <p:sldId id="1342" r:id="rId12"/>
    <p:sldId id="1341" r:id="rId13"/>
    <p:sldId id="1345" r:id="rId14"/>
    <p:sldId id="1346" r:id="rId15"/>
    <p:sldId id="1347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26">
          <p15:clr>
            <a:srgbClr val="A4A3A4"/>
          </p15:clr>
        </p15:guide>
        <p15:guide id="2" orient="horz" pos="503">
          <p15:clr>
            <a:srgbClr val="A4A3A4"/>
          </p15:clr>
        </p15:guide>
        <p15:guide id="3" pos="7463">
          <p15:clr>
            <a:srgbClr val="A4A3A4"/>
          </p15:clr>
        </p15:guide>
        <p15:guide id="4" pos="14284">
          <p15:clr>
            <a:srgbClr val="A4A3A4"/>
          </p15:clr>
        </p15:guide>
        <p15:guide id="5" pos="1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09"/>
    <a:srgbClr val="445469"/>
    <a:srgbClr val="19252F"/>
    <a:srgbClr val="8844B4"/>
    <a:srgbClr val="51286C"/>
    <a:srgbClr val="8941B6"/>
    <a:srgbClr val="041B31"/>
    <a:srgbClr val="403D3F"/>
    <a:srgbClr val="3A394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3000" autoAdjust="0"/>
  </p:normalViewPr>
  <p:slideViewPr>
    <p:cSldViewPr snapToGrid="0" snapToObjects="1">
      <p:cViewPr varScale="1">
        <p:scale>
          <a:sx n="52" d="100"/>
          <a:sy n="52" d="100"/>
        </p:scale>
        <p:origin x="1064" y="200"/>
      </p:cViewPr>
      <p:guideLst>
        <p:guide orient="horz" pos="8126"/>
        <p:guide orient="horz" pos="503"/>
        <p:guide pos="7463"/>
        <p:guide pos="14284"/>
        <p:guide pos="1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0B930-2840-274E-BDA1-481DA793A93F}" type="datetimeFigureOut">
              <a:t>03/11/20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BBE0-422E-9444-969E-B251DCE2DA1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stages of the Project are, Describe the database, Clean our dataset of Nulls, or weird characters, Analyze the data and its relations generating some conclusions about the streaming market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8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16 </a:t>
            </a:r>
            <a:r>
              <a:rPr lang="es-MX" dirty="0" err="1"/>
              <a:t>columns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(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column</a:t>
            </a:r>
            <a:r>
              <a:rPr lang="es-MX" dirty="0"/>
              <a:t>)</a:t>
            </a:r>
          </a:p>
          <a:p>
            <a:r>
              <a:rPr lang="es-MX" dirty="0" err="1"/>
              <a:t>Almost</a:t>
            </a:r>
            <a:r>
              <a:rPr lang="es-MX" dirty="0"/>
              <a:t> 16.5 k </a:t>
            </a:r>
            <a:r>
              <a:rPr lang="es-MX" dirty="0" err="1"/>
              <a:t>records</a:t>
            </a:r>
            <a:r>
              <a:rPr lang="es-MX" dirty="0"/>
              <a:t> no </a:t>
            </a:r>
            <a:r>
              <a:rPr lang="es-MX" dirty="0" err="1"/>
              <a:t>duplicated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We eliminated 300 record where 3 </a:t>
            </a:r>
            <a:r>
              <a:rPr lang="en-US" sz="2400" dirty="0" err="1">
                <a:latin typeface="Lato Light"/>
                <a:cs typeface="Lato Regular"/>
              </a:rPr>
              <a:t>importants</a:t>
            </a:r>
            <a:r>
              <a:rPr lang="en-US" sz="2400" dirty="0">
                <a:latin typeface="Lato Light"/>
                <a:cs typeface="Lato Regular"/>
              </a:rPr>
              <a:t> columns had NULLs such as Duration, Country and Language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Replaced almost 300 NULL records with “No Director” string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Replaced 31 special characters into Director &amp; Title columns</a:t>
            </a:r>
            <a:endParaRPr lang="en-US" sz="2400" dirty="0">
              <a:latin typeface="Lato Light"/>
              <a:cs typeface="Lato Light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146818" y="4522799"/>
            <a:ext cx="3281838" cy="355022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1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2506135" y="286620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30904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111945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691485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2506135" y="766744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730904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2111945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1691485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4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569340" y="2738985"/>
            <a:ext cx="9380085" cy="9402280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090495" y="2759513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090495" y="7510681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96837" y="2759513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96837" y="7510681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228524" y="3873504"/>
            <a:ext cx="3949287" cy="39467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C63-AFA9-4B55-A85C-3AE546B6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B5F5-A1AA-44BC-9671-EDEA582C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17A7-96BF-4C18-AD41-FA7533B4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F3A2-E8E1-4D90-9570-9F060F9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AE78-10B3-4C7B-BDE1-980A2FC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222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B4F3-8881-4118-B7B1-F1B7484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54F8-74D0-40A2-85BD-B918E565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1F0F-99C0-405B-8B9C-BEF013E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5260-5C47-416E-80F3-A145F1F3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9040-F32F-4DE2-9F75-5604C2E2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586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D84-A9A2-4F4A-8AEF-DE093023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3F69-9CE5-4DF7-854E-F904A085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89DE-1F1F-4440-AC1F-6CBCE290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9325-B61C-4D6A-A724-E586E3B9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1037-74DF-4CEA-89AB-3E0DA7D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46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2A9-5D0E-4F24-8DD7-78FA691F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41DE-F99A-4B0D-B373-E2E4BDE8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BF88-0E5E-447B-8B8A-5E14876E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9A7B-4024-4F3F-85BA-38CF41F9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08D0-FD08-47E8-98E9-5859ADD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26030-F010-43AC-84D2-6E0BD34F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72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913041" y="3587048"/>
            <a:ext cx="4502441" cy="79538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CD0-3DCB-4F01-8B1A-59071C3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FA11-A7BC-4840-8B1A-E8A2425D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1F334-9995-4EA7-8A02-FF7C863A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06B44-7D84-4B6E-8003-05BB2095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D8702-6FD0-412A-97BE-113E8552A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907B-1C94-41A2-BE6E-4EFD579F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63670-C400-44C5-8788-545305E7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5E15-0234-4830-96BB-1304082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24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DD16-2267-43B7-B89F-7D73195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257DF-7C38-411A-8CFB-F550AF0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4E8B0-60A9-4A9F-A74B-ED0D1B8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DE6B-4691-4B11-BE90-0AE8F702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567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A0A8-AC37-4B2E-ADC5-43FFAAE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48885-6460-4DE5-A4B0-280AE75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B5E2-2F5F-4395-80C1-4258F69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974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1C8E-A2BD-4C2A-A6B2-2CE2454A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C99F-CADA-4D9A-9ED7-1BEBE6CD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7DF9-80BC-43D5-9140-3E5CEF25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B653-21E5-4385-A51F-1E9F3173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370D0-A54A-465E-B0E8-CE27AEE1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40D7-A02A-4022-9F72-1A8488B5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555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4FFC-99BA-4AFA-BADD-FACE545F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40C60-DF85-4509-84CB-5CF91339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E5EA6-6FD6-4CD7-BD71-D9A02354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3DE8D-09B4-4E0B-B714-EA062FDB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5525-3DC8-4F15-A922-D0BF4DBB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4CFB-462B-40B6-8A29-28EE1EAA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32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400-055C-4EA4-8ECA-97B65A4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7FB2-164A-4FDB-8B66-3FCE8A2C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506C-48BC-4BE9-9F0C-F03E16B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ABD6-2C60-495C-8034-9FF8EDAD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EEDE-0FB5-437A-B675-B8F073AB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48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BA697-65DC-466D-A8EA-FCA1EFAC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44AF-681E-4EE1-9EE8-90DAF30A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3548-9E0E-4006-BC0C-4603820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FD8B-0D3B-4678-AF87-41EEB146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2E03-A2C9-4DC0-BFCA-B17A7DB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77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64285" y="4434812"/>
            <a:ext cx="7911357" cy="48781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14443" y="3579452"/>
            <a:ext cx="5339002" cy="71986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404364" y="4348336"/>
            <a:ext cx="7581067" cy="563396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91913" y="4392894"/>
            <a:ext cx="8506534" cy="52988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10270" y="3179562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729858" y="3186174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97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22827305" y="829676"/>
            <a:ext cx="652540" cy="652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749829" y="819678"/>
            <a:ext cx="808104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‹Nº›</a:t>
            </a:fld>
            <a:endParaRPr lang="id-ID" sz="28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2" r:id="rId7"/>
    <p:sldLayoutId id="2147483749" r:id="rId8"/>
    <p:sldLayoutId id="2147483763" r:id="rId9"/>
    <p:sldLayoutId id="2147483764" r:id="rId10"/>
    <p:sldLayoutId id="2147483769" r:id="rId11"/>
    <p:sldLayoutId id="2147483771" r:id="rId12"/>
    <p:sldLayoutId id="2147483773" r:id="rId13"/>
    <p:sldLayoutId id="2147483774" r:id="rId14"/>
    <p:sldLayoutId id="2147483775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E0B8B-F498-4165-AF75-B45E3433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4E4F-897B-49FD-B11E-8812D45A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C2C0-4E2D-4DC1-9CDB-27FD5231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C50F-5102-43FB-868D-706BFE7826CD}" type="datetimeFigureOut">
              <a:rPr lang="es-MX" smtClean="0"/>
              <a:t>03/11/20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E1C5-4285-4555-A72C-256527CD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95DA-D0E5-4382-9D19-7AA89D3A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3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534B576-8462-4CA8-A81F-10522FF6A6AA}"/>
              </a:ext>
            </a:extLst>
          </p:cNvPr>
          <p:cNvSpPr txBox="1"/>
          <p:nvPr/>
        </p:nvSpPr>
        <p:spPr>
          <a:xfrm>
            <a:off x="4316819" y="6756940"/>
            <a:ext cx="16790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 err="1"/>
              <a:t>Movies</a:t>
            </a:r>
            <a:r>
              <a:rPr lang="es-MX" sz="8800" dirty="0"/>
              <a:t> </a:t>
            </a:r>
            <a:r>
              <a:rPr lang="es-MX" sz="8800" dirty="0" err="1"/>
              <a:t>from</a:t>
            </a:r>
            <a:r>
              <a:rPr lang="es-MX" sz="8800" dirty="0"/>
              <a:t> </a:t>
            </a:r>
            <a:r>
              <a:rPr lang="es-MX" sz="8800" dirty="0" err="1"/>
              <a:t>Streaming</a:t>
            </a:r>
            <a:r>
              <a:rPr lang="es-MX" sz="8800" dirty="0"/>
              <a:t> </a:t>
            </a:r>
            <a:r>
              <a:rPr lang="es-MX" sz="8800" dirty="0" err="1"/>
              <a:t>Platforms</a:t>
            </a:r>
            <a:endParaRPr lang="es-MX" sz="8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E6A336-C35F-4A2D-B6C8-2722D9AB45C6}"/>
              </a:ext>
            </a:extLst>
          </p:cNvPr>
          <p:cNvSpPr txBox="1"/>
          <p:nvPr/>
        </p:nvSpPr>
        <p:spPr>
          <a:xfrm>
            <a:off x="9079480" y="8775824"/>
            <a:ext cx="5671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dirty="0"/>
              <a:t>Kappa </a:t>
            </a:r>
            <a:r>
              <a:rPr lang="es-MX" sz="8000" dirty="0" err="1"/>
              <a:t>Team</a:t>
            </a:r>
            <a:endParaRPr lang="es-MX" sz="8000" dirty="0"/>
          </a:p>
        </p:txBody>
      </p:sp>
      <p:pic>
        <p:nvPicPr>
          <p:cNvPr id="2" name="Imagen 1" descr="Imagen que contiene foto, diferente, montón, edificio&#10;&#10;Descripción generada automáticamente">
            <a:extLst>
              <a:ext uri="{FF2B5EF4-FFF2-40B4-BE49-F238E27FC236}">
                <a16:creationId xmlns:a16="http://schemas.microsoft.com/office/drawing/2014/main" id="{4D8B2DB8-336B-4CB6-BA1E-F3A143FA4B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44" y="2658956"/>
            <a:ext cx="6677561" cy="38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6146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Movie Languages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8CFB62E-3954-5D4D-9D88-5FB3033B1251}"/>
              </a:ext>
            </a:extLst>
          </p:cNvPr>
          <p:cNvGrpSpPr/>
          <p:nvPr/>
        </p:nvGrpSpPr>
        <p:grpSpPr>
          <a:xfrm>
            <a:off x="14735601" y="3857987"/>
            <a:ext cx="8051268" cy="5992789"/>
            <a:chOff x="13661181" y="7058387"/>
            <a:chExt cx="8051268" cy="5992789"/>
          </a:xfrm>
        </p:grpSpPr>
        <p:sp>
          <p:nvSpPr>
            <p:cNvPr id="33" name="Rectangle 32"/>
            <p:cNvSpPr/>
            <p:nvPr/>
          </p:nvSpPr>
          <p:spPr>
            <a:xfrm>
              <a:off x="15190901" y="7058387"/>
              <a:ext cx="2374743" cy="683228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30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Languages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70019" y="8298949"/>
              <a:ext cx="6442430" cy="4752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latin typeface="Lato Light"/>
                  <a:cs typeface="Lato Light"/>
                </a:rPr>
                <a:t>With 68% English is the main used language in the movie database, which is expected as the USA is the most important country in Production credentials.</a:t>
              </a: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3000" dirty="0">
                <a:latin typeface="Lato Light"/>
                <a:cs typeface="Lato Light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latin typeface="Lato Light"/>
                  <a:cs typeface="Lato Light"/>
                </a:rPr>
                <a:t>Hindi and Spanish are second and third, respectively, with nearly 10%. 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F26391B-48EF-B94E-B842-3D9405531210}"/>
                </a:ext>
              </a:extLst>
            </p:cNvPr>
            <p:cNvGrpSpPr/>
            <p:nvPr/>
          </p:nvGrpSpPr>
          <p:grpSpPr>
            <a:xfrm>
              <a:off x="13661181" y="8078383"/>
              <a:ext cx="1529720" cy="1530119"/>
              <a:chOff x="13674708" y="5976928"/>
              <a:chExt cx="1529720" cy="1530119"/>
            </a:xfrm>
          </p:grpSpPr>
          <p:sp>
            <p:nvSpPr>
              <p:cNvPr id="35" name="Oval 28">
                <a:extLst>
                  <a:ext uri="{FF2B5EF4-FFF2-40B4-BE49-F238E27FC236}">
                    <a16:creationId xmlns:a16="http://schemas.microsoft.com/office/drawing/2014/main" id="{95DE8361-7922-E947-AA8E-874B1F5905E7}"/>
                  </a:ext>
                </a:extLst>
              </p:cNvPr>
              <p:cNvSpPr/>
              <p:nvPr/>
            </p:nvSpPr>
            <p:spPr bwMode="auto">
              <a:xfrm>
                <a:off x="13674708" y="5976928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sz="3000" dirty="0">
                  <a:latin typeface="Lato Light"/>
                </a:endParaRPr>
              </a:p>
            </p:txBody>
          </p:sp>
          <p:pic>
            <p:nvPicPr>
              <p:cNvPr id="36" name="Graphic 14" descr="Film reel">
                <a:extLst>
                  <a:ext uri="{FF2B5EF4-FFF2-40B4-BE49-F238E27FC236}">
                    <a16:creationId xmlns:a16="http://schemas.microsoft.com/office/drawing/2014/main" id="{9058C870-D1E9-DD42-ABC2-78CDD22FA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893392" y="6183856"/>
                <a:ext cx="1106424" cy="1106424"/>
              </a:xfrm>
              <a:prstGeom prst="rect">
                <a:avLst/>
              </a:prstGeom>
            </p:spPr>
          </p:pic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F5BCE36-AA1E-CF48-8F37-F40A03AF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731" y="3589020"/>
            <a:ext cx="11273124" cy="7772400"/>
          </a:xfrm>
          <a:prstGeom prst="rect">
            <a:avLst/>
          </a:prstGeom>
        </p:spPr>
      </p:pic>
      <p:sp>
        <p:nvSpPr>
          <p:cNvPr id="4" name="TextBox 98">
            <a:extLst>
              <a:ext uri="{FF2B5EF4-FFF2-40B4-BE49-F238E27FC236}">
                <a16:creationId xmlns:a16="http://schemas.microsoft.com/office/drawing/2014/main" id="{D1646E96-897D-4D81-A2FA-941528154939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239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1027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Movie Languages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850" y="2925032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12973" y="3273652"/>
            <a:ext cx="7825529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Main Languages – Excluding English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5003" y="6961715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21393" y="6961713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7783" y="6967274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213" y="6961713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2853" y="4812721"/>
            <a:ext cx="2492885" cy="196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21393" y="4812720"/>
            <a:ext cx="2492885" cy="1966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7783" y="4812721"/>
            <a:ext cx="2492885" cy="1966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213" y="4807692"/>
            <a:ext cx="2492885" cy="2024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612912" y="7581478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96768" y="7596140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1:Hindi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0221" y="4785995"/>
            <a:ext cx="2068240" cy="206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7642" y="4899445"/>
            <a:ext cx="3446050" cy="193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922" y="5414695"/>
            <a:ext cx="2312483" cy="76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0763" y="5181827"/>
            <a:ext cx="2261365" cy="12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525003" y="9537711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521393" y="9537709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517783" y="9543270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03213" y="9537709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479862" y="9989169"/>
            <a:ext cx="253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Italian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550397" y="9997511"/>
            <a:ext cx="253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German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182" y="3136879"/>
            <a:ext cx="1106424" cy="1106424"/>
          </a:xfrm>
          <a:prstGeom prst="rect">
            <a:avLst/>
          </a:prstGeom>
        </p:spPr>
      </p:pic>
      <p:sp>
        <p:nvSpPr>
          <p:cNvPr id="39" name="TextBox 49">
            <a:extLst>
              <a:ext uri="{FF2B5EF4-FFF2-40B4-BE49-F238E27FC236}">
                <a16:creationId xmlns:a16="http://schemas.microsoft.com/office/drawing/2014/main" id="{DD59D4B9-432D-284B-A701-DD1B14DA30E2}"/>
              </a:ext>
            </a:extLst>
          </p:cNvPr>
          <p:cNvSpPr txBox="1"/>
          <p:nvPr/>
        </p:nvSpPr>
        <p:spPr>
          <a:xfrm>
            <a:off x="12626468" y="7581478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1CE67F28-8C95-664E-BDD9-52A6C7470BA4}"/>
              </a:ext>
            </a:extLst>
          </p:cNvPr>
          <p:cNvSpPr txBox="1"/>
          <p:nvPr/>
        </p:nvSpPr>
        <p:spPr>
          <a:xfrm>
            <a:off x="12501230" y="9989120"/>
            <a:ext cx="2535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Japanese</a:t>
            </a:r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A07AB3E5-469E-4F44-BA5C-50A7B96A056D}"/>
              </a:ext>
            </a:extLst>
          </p:cNvPr>
          <p:cNvSpPr txBox="1"/>
          <p:nvPr/>
        </p:nvSpPr>
        <p:spPr>
          <a:xfrm>
            <a:off x="21626093" y="7625573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A97E0BF0-F335-044D-BD86-13CF458A0794}"/>
              </a:ext>
            </a:extLst>
          </p:cNvPr>
          <p:cNvSpPr txBox="1"/>
          <p:nvPr/>
        </p:nvSpPr>
        <p:spPr>
          <a:xfrm>
            <a:off x="21520563" y="9997511"/>
            <a:ext cx="253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Italian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BF5A45C-42DA-7443-93A6-0D83CA7E8B03}"/>
              </a:ext>
            </a:extLst>
          </p:cNvPr>
          <p:cNvGrpSpPr/>
          <p:nvPr/>
        </p:nvGrpSpPr>
        <p:grpSpPr>
          <a:xfrm>
            <a:off x="2313162" y="5300395"/>
            <a:ext cx="8051268" cy="6294794"/>
            <a:chOff x="13661181" y="7058387"/>
            <a:chExt cx="8051268" cy="6294794"/>
          </a:xfrm>
        </p:grpSpPr>
        <p:sp>
          <p:nvSpPr>
            <p:cNvPr id="56" name="Rectangle 32">
              <a:extLst>
                <a:ext uri="{FF2B5EF4-FFF2-40B4-BE49-F238E27FC236}">
                  <a16:creationId xmlns:a16="http://schemas.microsoft.com/office/drawing/2014/main" id="{FF372A82-A350-3449-88F8-90DDA321E491}"/>
                </a:ext>
              </a:extLst>
            </p:cNvPr>
            <p:cNvSpPr/>
            <p:nvPr/>
          </p:nvSpPr>
          <p:spPr>
            <a:xfrm>
              <a:off x="15190901" y="7058387"/>
              <a:ext cx="4935764" cy="837116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40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Platform Structure</a:t>
              </a:r>
            </a:p>
          </p:txBody>
        </p:sp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4377734A-8AEE-C840-BC2B-ABDAB9A148CB}"/>
                </a:ext>
              </a:extLst>
            </p:cNvPr>
            <p:cNvSpPr txBox="1"/>
            <p:nvPr/>
          </p:nvSpPr>
          <p:spPr>
            <a:xfrm>
              <a:off x="15270019" y="8298949"/>
              <a:ext cx="6442430" cy="5054232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Lato Light"/>
                  <a:cs typeface="Lato Light"/>
                </a:rPr>
                <a:t>Once we exclude English in the analysis, French and Spanish appear as the main languages in three of the four platforms.</a:t>
              </a: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3200" dirty="0">
                <a:latin typeface="Lato Light"/>
                <a:cs typeface="Lato Light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Lato Light"/>
                  <a:cs typeface="Lato Light"/>
                </a:rPr>
                <a:t>However, there is some specialization among platforms when we consider the top 5 languages.</a:t>
              </a:r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A39C95BF-8905-3342-BBFD-5841A5B1013C}"/>
                </a:ext>
              </a:extLst>
            </p:cNvPr>
            <p:cNvGrpSpPr/>
            <p:nvPr/>
          </p:nvGrpSpPr>
          <p:grpSpPr>
            <a:xfrm>
              <a:off x="13661181" y="8078383"/>
              <a:ext cx="1529720" cy="1530119"/>
              <a:chOff x="13674708" y="5976928"/>
              <a:chExt cx="1529720" cy="1530119"/>
            </a:xfrm>
          </p:grpSpPr>
          <p:sp>
            <p:nvSpPr>
              <p:cNvPr id="59" name="Oval 28">
                <a:extLst>
                  <a:ext uri="{FF2B5EF4-FFF2-40B4-BE49-F238E27FC236}">
                    <a16:creationId xmlns:a16="http://schemas.microsoft.com/office/drawing/2014/main" id="{AA233089-D67A-8241-812C-B84B7B24544D}"/>
                  </a:ext>
                </a:extLst>
              </p:cNvPr>
              <p:cNvSpPr/>
              <p:nvPr/>
            </p:nvSpPr>
            <p:spPr bwMode="auto">
              <a:xfrm>
                <a:off x="13674708" y="5976928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sz="4400" dirty="0">
                  <a:latin typeface="Lato Light"/>
                </a:endParaRPr>
              </a:p>
            </p:txBody>
          </p:sp>
          <p:pic>
            <p:nvPicPr>
              <p:cNvPr id="60" name="Graphic 14" descr="Film reel">
                <a:extLst>
                  <a:ext uri="{FF2B5EF4-FFF2-40B4-BE49-F238E27FC236}">
                    <a16:creationId xmlns:a16="http://schemas.microsoft.com/office/drawing/2014/main" id="{4BAF9291-9D7C-CA4D-A2EE-5CECD6339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93392" y="6183856"/>
                <a:ext cx="1106424" cy="1106424"/>
              </a:xfrm>
              <a:prstGeom prst="rect">
                <a:avLst/>
              </a:prstGeom>
            </p:spPr>
          </p:pic>
        </p:grpSp>
      </p:grpSp>
      <p:sp>
        <p:nvSpPr>
          <p:cNvPr id="2" name="TextBox 98">
            <a:extLst>
              <a:ext uri="{FF2B5EF4-FFF2-40B4-BE49-F238E27FC236}">
                <a16:creationId xmlns:a16="http://schemas.microsoft.com/office/drawing/2014/main" id="{B7F6D266-D37E-4638-869B-F3DFDBE56AE9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690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6121" y="2008178"/>
            <a:ext cx="1477845" cy="258615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60477" y="924312"/>
            <a:ext cx="9946184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5999" dirty="0">
                <a:solidFill>
                  <a:prstClr val="black"/>
                </a:solidFill>
                <a:latin typeface="Lato Regular"/>
                <a:cs typeface="Lato Regular"/>
              </a:rPr>
              <a:t>Exclusive Movies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771" y="2926056"/>
            <a:ext cx="1529322" cy="15297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79">
              <a:defRPr/>
            </a:pPr>
            <a:endParaRPr lang="en-US" sz="18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479" y="2911641"/>
            <a:ext cx="8293749" cy="744596"/>
          </a:xfrm>
          <a:prstGeom prst="rect">
            <a:avLst/>
          </a:prstGeom>
        </p:spPr>
        <p:txBody>
          <a:bodyPr wrap="none" lIns="219363" tIns="109681" rIns="219363" bIns="109681">
            <a:spAutoFit/>
          </a:bodyPr>
          <a:lstStyle/>
          <a:p>
            <a:pPr defTabSz="1828343"/>
            <a:r>
              <a:rPr lang="en-US" sz="3399" b="1" dirty="0">
                <a:solidFill>
                  <a:prstClr val="black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 cleansing – Exclusive by platform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026" y="3450955"/>
            <a:ext cx="9525799" cy="564611"/>
          </a:xfrm>
          <a:prstGeom prst="rect">
            <a:avLst/>
          </a:prstGeom>
          <a:noFill/>
        </p:spPr>
        <p:txBody>
          <a:bodyPr wrap="square" lIns="219363" tIns="109681" rIns="219363" bIns="109681" rtlCol="0">
            <a:spAutoFit/>
          </a:bodyPr>
          <a:lstStyle/>
          <a:p>
            <a:pPr defTabSz="1828343">
              <a:lnSpc>
                <a:spcPct val="110000"/>
              </a:lnSpc>
            </a:pPr>
            <a:r>
              <a:rPr lang="es-MX" sz="2199" dirty="0">
                <a:solidFill>
                  <a:prstClr val="black"/>
                </a:solidFill>
                <a:latin typeface="Lato Light"/>
              </a:rPr>
              <a:t>15237 </a:t>
            </a:r>
            <a:r>
              <a:rPr lang="en-US" sz="2199" dirty="0">
                <a:solidFill>
                  <a:prstClr val="black"/>
                </a:solidFill>
                <a:latin typeface="Lato Light"/>
              </a:rPr>
              <a:t>total </a:t>
            </a:r>
            <a:r>
              <a:rPr lang="en-US" sz="2199" dirty="0">
                <a:solidFill>
                  <a:prstClr val="black"/>
                </a:solidFill>
                <a:latin typeface="Lato Light"/>
                <a:cs typeface="Lato Light"/>
              </a:rPr>
              <a:t>movies between 4 different streaming platforms 96%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4135" y="6961689"/>
            <a:ext cx="2492237" cy="252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19745" y="6961688"/>
            <a:ext cx="2492237" cy="252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5354" y="6967245"/>
            <a:ext cx="2492237" cy="2523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132" y="6961688"/>
            <a:ext cx="2492237" cy="252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1983" y="4813255"/>
            <a:ext cx="2492237" cy="1966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19745" y="4813253"/>
            <a:ext cx="2492237" cy="1966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5354" y="4813255"/>
            <a:ext cx="2492237" cy="1966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132" y="4808227"/>
            <a:ext cx="2492237" cy="202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680946" y="7509120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94%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50680" y="7469347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89%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75448" y="7476169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95%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737832" y="7471136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28518" y="4786536"/>
            <a:ext cx="2067701" cy="2067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5339" y="4899957"/>
            <a:ext cx="3445153" cy="19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821" y="5415073"/>
            <a:ext cx="2311882" cy="76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9865" y="5182265"/>
            <a:ext cx="2260777" cy="1228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742661" y="10036468"/>
            <a:ext cx="2007280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508627" y="9996694"/>
            <a:ext cx="2614818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2898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1515354" y="10212082"/>
            <a:ext cx="243003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5999" dirty="0">
                <a:solidFill>
                  <a:prstClr val="white"/>
                </a:solidFill>
                <a:latin typeface="Lato Regular"/>
                <a:cs typeface="Lato Regular"/>
              </a:rPr>
              <a:t>11204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687858" y="10154098"/>
            <a:ext cx="2028550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616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051" y="3137849"/>
            <a:ext cx="1106136" cy="1106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C22F9E-C359-43F3-8CDC-F405F2C17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85" y="4455776"/>
            <a:ext cx="10449576" cy="8335913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0B60213E-FA62-4FB7-9467-DFC497C62EAA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195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6121" y="2008178"/>
            <a:ext cx="1477845" cy="258615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60477" y="924312"/>
            <a:ext cx="9946184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5999" dirty="0">
                <a:solidFill>
                  <a:prstClr val="black"/>
                </a:solidFill>
                <a:latin typeface="Lato Regular"/>
                <a:cs typeface="Lato Regular"/>
              </a:rPr>
              <a:t>Exclusive Movies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771" y="2926056"/>
            <a:ext cx="1529322" cy="15297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79">
              <a:defRPr/>
            </a:pPr>
            <a:endParaRPr lang="en-US" sz="18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479" y="2911641"/>
            <a:ext cx="8293749" cy="744596"/>
          </a:xfrm>
          <a:prstGeom prst="rect">
            <a:avLst/>
          </a:prstGeom>
        </p:spPr>
        <p:txBody>
          <a:bodyPr wrap="none" lIns="219363" tIns="109681" rIns="219363" bIns="109681">
            <a:spAutoFit/>
          </a:bodyPr>
          <a:lstStyle/>
          <a:p>
            <a:pPr defTabSz="1828343"/>
            <a:r>
              <a:rPr lang="en-US" sz="3399" b="1" dirty="0">
                <a:solidFill>
                  <a:prstClr val="black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 cleansing – Exclusive by platform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026" y="3450955"/>
            <a:ext cx="9525799" cy="564611"/>
          </a:xfrm>
          <a:prstGeom prst="rect">
            <a:avLst/>
          </a:prstGeom>
          <a:noFill/>
        </p:spPr>
        <p:txBody>
          <a:bodyPr wrap="square" lIns="219363" tIns="109681" rIns="219363" bIns="109681" rtlCol="0">
            <a:spAutoFit/>
          </a:bodyPr>
          <a:lstStyle/>
          <a:p>
            <a:pPr defTabSz="1828343">
              <a:lnSpc>
                <a:spcPct val="110000"/>
              </a:lnSpc>
            </a:pPr>
            <a:r>
              <a:rPr lang="es-MX" sz="2199" dirty="0">
                <a:solidFill>
                  <a:prstClr val="black"/>
                </a:solidFill>
                <a:latin typeface="Lato Light"/>
              </a:rPr>
              <a:t>15237 </a:t>
            </a:r>
            <a:r>
              <a:rPr lang="en-US" sz="2199" dirty="0">
                <a:solidFill>
                  <a:prstClr val="black"/>
                </a:solidFill>
                <a:latin typeface="Lato Light"/>
              </a:rPr>
              <a:t>total </a:t>
            </a:r>
            <a:r>
              <a:rPr lang="en-US" sz="2199" dirty="0">
                <a:solidFill>
                  <a:prstClr val="black"/>
                </a:solidFill>
                <a:latin typeface="Lato Light"/>
                <a:cs typeface="Lato Light"/>
              </a:rPr>
              <a:t>movies between 4 different streaming platforms 96%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1983" y="4813255"/>
            <a:ext cx="2492237" cy="1966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19745" y="4813253"/>
            <a:ext cx="2492237" cy="1966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5354" y="4813255"/>
            <a:ext cx="2492237" cy="1966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132" y="4808227"/>
            <a:ext cx="2492237" cy="202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584766" y="6615987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94%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30641" y="6576214"/>
            <a:ext cx="2170786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55409" y="6583036"/>
            <a:ext cx="2170786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641652" y="6578003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28518" y="4786536"/>
            <a:ext cx="2067701" cy="2067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5339" y="4899957"/>
            <a:ext cx="3445153" cy="19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821" y="5415073"/>
            <a:ext cx="2311882" cy="76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9865" y="5182265"/>
            <a:ext cx="2260777" cy="1228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485245" y="7000235"/>
            <a:ext cx="2492237" cy="252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496703" y="6967675"/>
            <a:ext cx="2492237" cy="252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484255" y="6970453"/>
            <a:ext cx="2492237" cy="2523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49436" y="7038514"/>
            <a:ext cx="2492237" cy="252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6041247" y="7585607"/>
            <a:ext cx="1430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739784" y="7572952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2,898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1498280" y="7554424"/>
            <a:ext cx="243003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11,204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788911" y="7579997"/>
            <a:ext cx="202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616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051" y="3137849"/>
            <a:ext cx="1106136" cy="1106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64B3D-ECDF-46FB-AC13-5715C196F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45" y="4318866"/>
            <a:ext cx="10568969" cy="8032418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FBE3AF0E-5315-4ED2-B1A3-B30325C7CDB7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141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8805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Conclusions and Findings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1459" y="2532014"/>
            <a:ext cx="21083481" cy="894792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Prime Video is the platform that has the biggest movie catalog.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All platforms business models are movie exclusivity based.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The IMDb rating has a Normal Distribution across all platforms.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Hindi and Spanish are the two most important non-English languages.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For future research we propose:</a:t>
            </a:r>
          </a:p>
          <a:p>
            <a:pPr marL="1600017" lvl="1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Lato Light"/>
                <a:cs typeface="Lato Light"/>
              </a:rPr>
              <a:t>Exploring the Customer Demand vs our findings.</a:t>
            </a:r>
          </a:p>
          <a:p>
            <a:pPr marL="1600017" lvl="1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Lato Light"/>
                <a:cs typeface="Lato Light"/>
              </a:rPr>
              <a:t>Exploring the Series database vs Movies database to see if there are any trends.</a:t>
            </a:r>
          </a:p>
        </p:txBody>
      </p:sp>
    </p:spTree>
    <p:extLst>
      <p:ext uri="{BB962C8B-B14F-4D97-AF65-F5344CB8AC3E}">
        <p14:creationId xmlns:p14="http://schemas.microsoft.com/office/powerpoint/2010/main" val="7382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829346" y="7998153"/>
            <a:ext cx="3166251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Edgar </a:t>
            </a:r>
            <a:r>
              <a:rPr lang="en-US" sz="4300" b="1" dirty="0" err="1">
                <a:solidFill>
                  <a:schemeClr val="tx1"/>
                </a:solidFill>
                <a:latin typeface="Lato Regular"/>
                <a:cs typeface="Lato Regular"/>
              </a:rPr>
              <a:t>Alejo</a:t>
            </a:r>
            <a:endParaRPr lang="en-US" sz="4300" b="1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7394225" y="7998153"/>
            <a:ext cx="4409477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José Luis Duarte</a:t>
            </a: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13159221" y="7959592"/>
            <a:ext cx="3529557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Joaquin </a:t>
            </a:r>
            <a:r>
              <a:rPr lang="en-US" sz="4300" b="1" dirty="0" err="1">
                <a:solidFill>
                  <a:schemeClr val="tx1"/>
                </a:solidFill>
                <a:latin typeface="Lato Regular"/>
                <a:cs typeface="Lato Regular"/>
              </a:rPr>
              <a:t>Osio</a:t>
            </a:r>
            <a:endParaRPr lang="en-US" sz="4300" b="1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18111221" y="7967151"/>
            <a:ext cx="3963714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Pedro Terrazas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11459" y="697543"/>
            <a:ext cx="222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BOOTCAMP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57709" y="922766"/>
            <a:ext cx="7756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Meet Our Kappa Team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90" name="Oval 89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843643" y="8732879"/>
            <a:ext cx="1478230" cy="258682"/>
            <a:chOff x="1703388" y="2006913"/>
            <a:chExt cx="1478230" cy="258682"/>
          </a:xfrm>
        </p:grpSpPr>
        <p:sp>
          <p:nvSpPr>
            <p:cNvPr id="75" name="Oval 74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164680" y="8732879"/>
            <a:ext cx="1478230" cy="258682"/>
            <a:chOff x="1703388" y="2006913"/>
            <a:chExt cx="1478230" cy="258682"/>
          </a:xfrm>
        </p:grpSpPr>
        <p:sp>
          <p:nvSpPr>
            <p:cNvPr id="96" name="Oval 9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9337758" y="8732879"/>
            <a:ext cx="1478230" cy="258682"/>
            <a:chOff x="1703388" y="2006913"/>
            <a:chExt cx="1478230" cy="258682"/>
          </a:xfrm>
        </p:grpSpPr>
        <p:sp>
          <p:nvSpPr>
            <p:cNvPr id="102" name="Oval 101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662952" y="8732879"/>
            <a:ext cx="1478230" cy="258682"/>
            <a:chOff x="1703388" y="2006913"/>
            <a:chExt cx="1478230" cy="258682"/>
          </a:xfrm>
        </p:grpSpPr>
        <p:sp>
          <p:nvSpPr>
            <p:cNvPr id="150" name="Oval 149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Marcador de posición de 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7E32FCDD-9951-4A19-9433-45B433B60B1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270" b="-42270"/>
          <a:stretch/>
        </p:blipFill>
        <p:spPr>
          <a:prstGeom prst="rect">
            <a:avLst/>
          </a:prstGeom>
        </p:spPr>
      </p:pic>
      <p:pic>
        <p:nvPicPr>
          <p:cNvPr id="10" name="Marcador de posición de imagen 9" descr="Logotipo&#10;&#10;Descripción generada automáticamente">
            <a:extLst>
              <a:ext uri="{FF2B5EF4-FFF2-40B4-BE49-F238E27FC236}">
                <a16:creationId xmlns:a16="http://schemas.microsoft.com/office/drawing/2014/main" id="{7539D97A-D99F-4E64-B7D1-4B71398C9C5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945" b="-133945"/>
          <a:stretch/>
        </p:blipFill>
        <p:spPr>
          <a:prstGeom prst="rect">
            <a:avLst/>
          </a:prstGeom>
        </p:spPr>
      </p:pic>
      <p:pic>
        <p:nvPicPr>
          <p:cNvPr id="11" name="Marcador de posición de imagen 10" descr="Logotipo, Icono&#10;&#10;Descripción generada automáticamente">
            <a:extLst>
              <a:ext uri="{FF2B5EF4-FFF2-40B4-BE49-F238E27FC236}">
                <a16:creationId xmlns:a16="http://schemas.microsoft.com/office/drawing/2014/main" id="{97A7FE66-6083-4436-894A-93E9F8A090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29" b="-112729"/>
          <a:stretch/>
        </p:blipFill>
        <p:spPr>
          <a:prstGeom prst="rect">
            <a:avLst/>
          </a:prstGeom>
        </p:spPr>
      </p:pic>
      <p:pic>
        <p:nvPicPr>
          <p:cNvPr id="12" name="Marcador de posición de imagen 11" descr="Logotipo&#10;&#10;Descripción generada automáticamente">
            <a:extLst>
              <a:ext uri="{FF2B5EF4-FFF2-40B4-BE49-F238E27FC236}">
                <a16:creationId xmlns:a16="http://schemas.microsoft.com/office/drawing/2014/main" id="{51D05137-0D4E-493E-8C70-E3232639AD5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731" b="-10173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03556" y="2573709"/>
            <a:ext cx="3175317" cy="866083"/>
          </a:xfrm>
          <a:prstGeom prst="rect">
            <a:avLst/>
          </a:prstGeom>
          <a:noFill/>
        </p:spPr>
        <p:txBody>
          <a:bodyPr wrap="none" lIns="243852" tIns="121926" rIns="243852" bIns="12192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700" b="1" dirty="0">
                <a:latin typeface="Lato Regular"/>
                <a:cs typeface="Lato Regular"/>
              </a:rPr>
              <a:t>Background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103556" y="3757170"/>
            <a:ext cx="6442430" cy="861482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global </a:t>
            </a:r>
            <a:r>
              <a:rPr lang="en-US" sz="3000" b="1" dirty="0"/>
              <a:t>video streaming</a:t>
            </a:r>
            <a:r>
              <a:rPr lang="en-US" sz="3000" dirty="0"/>
              <a:t> market size was estimated at USD 42.6 billion in 2019 and is expected to reach USD 50.1 billion in 2020 and is expected to grow at a compound annual </a:t>
            </a:r>
            <a:r>
              <a:rPr lang="en-US" sz="3000" b="1" dirty="0"/>
              <a:t>growth</a:t>
            </a:r>
            <a:r>
              <a:rPr lang="en-US" sz="3000" dirty="0"/>
              <a:t> rate of 20.4% from 2020 to 2027 to reach USD 184.2 billion by 2027.</a:t>
            </a:r>
            <a:endParaRPr lang="en-US" sz="3000" dirty="0">
              <a:latin typeface="Lato Light"/>
              <a:cs typeface="Lato Ligh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video streaming services have experienced a rise of around 30% in viewership during the lockdown.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latin typeface="Lato Light"/>
                <a:cs typeface="Lato Light"/>
              </a:rPr>
              <a:t>Our project consists of </a:t>
            </a:r>
            <a:r>
              <a:rPr lang="en-US" sz="3000" b="1" dirty="0">
                <a:latin typeface="Lato Light"/>
                <a:cs typeface="Lato Light"/>
              </a:rPr>
              <a:t>Analyzing the Movie Database of 4 major platforms, including Netflix, Prime Video, Disney+ and Hulu </a:t>
            </a:r>
            <a:r>
              <a:rPr lang="es-MX" sz="3000" dirty="0" err="1"/>
              <a:t>obtained</a:t>
            </a:r>
            <a:r>
              <a:rPr lang="es-MX" sz="3000" dirty="0"/>
              <a:t> </a:t>
            </a:r>
            <a:r>
              <a:rPr lang="es-MX" sz="3000" dirty="0" err="1"/>
              <a:t>from</a:t>
            </a:r>
            <a:r>
              <a:rPr lang="es-MX" sz="3000" dirty="0"/>
              <a:t> </a:t>
            </a:r>
            <a:r>
              <a:rPr lang="es-MX" sz="3000" dirty="0" err="1"/>
              <a:t>site</a:t>
            </a:r>
            <a:r>
              <a:rPr lang="es-MX" sz="3000" dirty="0"/>
              <a:t> </a:t>
            </a:r>
            <a:r>
              <a:rPr lang="es-MX" sz="3000" b="1" dirty="0" err="1"/>
              <a:t>Kaggle</a:t>
            </a:r>
            <a:r>
              <a:rPr lang="es-MX" sz="3000" b="1" dirty="0"/>
              <a:t>.</a:t>
            </a:r>
            <a:endParaRPr lang="en-US" sz="3000" b="1" dirty="0">
              <a:latin typeface="Lato Light"/>
              <a:cs typeface="Lato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1459" y="697543"/>
            <a:ext cx="2569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KAPPA TEAM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1" name="Oval 6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57709" y="922766"/>
            <a:ext cx="6330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About Our Project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A34B536-548E-453E-B5AE-4205CBD2FA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07" y="3827762"/>
            <a:ext cx="5600570" cy="1524510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75BC1E08-AF8F-4923-B06C-F358874E39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51" y="10393317"/>
            <a:ext cx="3911213" cy="1290700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362B0803-914E-4EBE-BE80-F2ECFD7DA4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283" y="10618973"/>
            <a:ext cx="5202287" cy="1601329"/>
          </a:xfrm>
          <a:prstGeom prst="rect">
            <a:avLst/>
          </a:prstGeom>
        </p:spPr>
      </p:pic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67077AB2-077F-4A63-886B-AB52A58C4E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22" y="2863788"/>
            <a:ext cx="5600570" cy="3038309"/>
          </a:xfrm>
          <a:prstGeom prst="rect">
            <a:avLst/>
          </a:prstGeom>
        </p:spPr>
      </p:pic>
      <p:pic>
        <p:nvPicPr>
          <p:cNvPr id="13" name="Imagen 12" descr="Imagen que contiene foto, diferente, montón, edificio&#10;&#10;Descripción generada automáticamente">
            <a:extLst>
              <a:ext uri="{FF2B5EF4-FFF2-40B4-BE49-F238E27FC236}">
                <a16:creationId xmlns:a16="http://schemas.microsoft.com/office/drawing/2014/main" id="{9C071D46-8107-49C1-8064-17CF3A75E68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26" y="6241798"/>
            <a:ext cx="6677561" cy="381181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CBB7451-A127-42D6-BCE0-3D56A8D31DF0}"/>
              </a:ext>
            </a:extLst>
          </p:cNvPr>
          <p:cNvSpPr txBox="1"/>
          <p:nvPr/>
        </p:nvSpPr>
        <p:spPr>
          <a:xfrm>
            <a:off x="12473379" y="12597039"/>
            <a:ext cx="1015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DATA SOURCE: https://www.kaggle.com/ruchi798/movies-on-netflix-prime-video-hulu-and-disney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67C0BC-E263-4630-818B-40C6AE22E19F}"/>
              </a:ext>
            </a:extLst>
          </p:cNvPr>
          <p:cNvSpPr txBox="1"/>
          <p:nvPr/>
        </p:nvSpPr>
        <p:spPr>
          <a:xfrm>
            <a:off x="1941869" y="13090769"/>
            <a:ext cx="703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: https://www.grandviewresearch.com/industry-analysis/video-streaming-market</a:t>
            </a:r>
          </a:p>
        </p:txBody>
      </p:sp>
    </p:spTree>
    <p:extLst>
      <p:ext uri="{BB962C8B-B14F-4D97-AF65-F5344CB8AC3E}">
        <p14:creationId xmlns:p14="http://schemas.microsoft.com/office/powerpoint/2010/main" val="32388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7622" y="3746937"/>
            <a:ext cx="1932314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Explain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6178" y="4286393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Explain what happens in this industry and why, by answering a series of questions that we previously elaborated for this Database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3569815" y="396940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583342" y="5952378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3574240" y="7961120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50097" y="5706306"/>
            <a:ext cx="204933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Analyze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78653" y="6245762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Discover and Identify relations, behavior, comparisons and tendencies among the data.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50097" y="7734943"/>
            <a:ext cx="1573241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Clean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78653" y="8274399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Determine the quality of the data, as well as the number of nulls values regarding the relevance for the entire database.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590378" y="9908494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04324" y="9701438"/>
            <a:ext cx="220815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Describe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2880" y="10240894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Know the structure, shape and conditions about our Database, identify each columns, data type and general information.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1459" y="697543"/>
            <a:ext cx="156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STAGES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1" name="Oval 6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557709" y="922766"/>
            <a:ext cx="5290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Project Process</a:t>
            </a:r>
          </a:p>
        </p:txBody>
      </p:sp>
      <p:grpSp>
        <p:nvGrpSpPr>
          <p:cNvPr id="70" name="Group 18"/>
          <p:cNvGrpSpPr>
            <a:grpSpLocks noChangeAspect="1"/>
          </p:cNvGrpSpPr>
          <p:nvPr/>
        </p:nvGrpSpPr>
        <p:grpSpPr bwMode="auto">
          <a:xfrm>
            <a:off x="13797327" y="4227046"/>
            <a:ext cx="8577125" cy="7737204"/>
            <a:chOff x="1862" y="1370"/>
            <a:chExt cx="2073" cy="1870"/>
          </a:xfrm>
        </p:grpSpPr>
        <p:sp>
          <p:nvSpPr>
            <p:cNvPr id="71" name="Freeform 19"/>
            <p:cNvSpPr>
              <a:spLocks/>
            </p:cNvSpPr>
            <p:nvPr/>
          </p:nvSpPr>
          <p:spPr bwMode="auto">
            <a:xfrm>
              <a:off x="1862" y="2457"/>
              <a:ext cx="1038" cy="783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20"/>
            <p:cNvSpPr>
              <a:spLocks/>
            </p:cNvSpPr>
            <p:nvPr/>
          </p:nvSpPr>
          <p:spPr bwMode="auto">
            <a:xfrm>
              <a:off x="2898" y="2457"/>
              <a:ext cx="1037" cy="783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1862" y="2156"/>
              <a:ext cx="2073" cy="595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2107" y="2051"/>
              <a:ext cx="791" cy="598"/>
            </a:xfrm>
            <a:custGeom>
              <a:avLst/>
              <a:gdLst>
                <a:gd name="T0" fmla="*/ 791 w 791"/>
                <a:gd name="T1" fmla="*/ 598 h 598"/>
                <a:gd name="T2" fmla="*/ 0 w 791"/>
                <a:gd name="T3" fmla="*/ 373 h 598"/>
                <a:gd name="T4" fmla="*/ 0 w 791"/>
                <a:gd name="T5" fmla="*/ 0 h 598"/>
                <a:gd name="T6" fmla="*/ 791 w 791"/>
                <a:gd name="T7" fmla="*/ 224 h 598"/>
                <a:gd name="T8" fmla="*/ 791 w 791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" h="598">
                  <a:moveTo>
                    <a:pt x="791" y="598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791" y="224"/>
                  </a:lnTo>
                  <a:lnTo>
                    <a:pt x="791" y="5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2898" y="2051"/>
              <a:ext cx="792" cy="598"/>
            </a:xfrm>
            <a:custGeom>
              <a:avLst/>
              <a:gdLst>
                <a:gd name="T0" fmla="*/ 792 w 792"/>
                <a:gd name="T1" fmla="*/ 373 h 598"/>
                <a:gd name="T2" fmla="*/ 0 w 792"/>
                <a:gd name="T3" fmla="*/ 598 h 598"/>
                <a:gd name="T4" fmla="*/ 0 w 792"/>
                <a:gd name="T5" fmla="*/ 224 h 598"/>
                <a:gd name="T6" fmla="*/ 792 w 792"/>
                <a:gd name="T7" fmla="*/ 0 h 598"/>
                <a:gd name="T8" fmla="*/ 792 w 792"/>
                <a:gd name="T9" fmla="*/ 37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598">
                  <a:moveTo>
                    <a:pt x="792" y="373"/>
                  </a:moveTo>
                  <a:lnTo>
                    <a:pt x="0" y="598"/>
                  </a:lnTo>
                  <a:lnTo>
                    <a:pt x="0" y="224"/>
                  </a:lnTo>
                  <a:lnTo>
                    <a:pt x="792" y="0"/>
                  </a:lnTo>
                  <a:lnTo>
                    <a:pt x="792" y="37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24"/>
            <p:cNvSpPr>
              <a:spLocks/>
            </p:cNvSpPr>
            <p:nvPr/>
          </p:nvSpPr>
          <p:spPr bwMode="auto">
            <a:xfrm>
              <a:off x="2107" y="1821"/>
              <a:ext cx="1583" cy="454"/>
            </a:xfrm>
            <a:custGeom>
              <a:avLst/>
              <a:gdLst>
                <a:gd name="T0" fmla="*/ 1583 w 1583"/>
                <a:gd name="T1" fmla="*/ 230 h 454"/>
                <a:gd name="T2" fmla="*/ 791 w 1583"/>
                <a:gd name="T3" fmla="*/ 454 h 454"/>
                <a:gd name="T4" fmla="*/ 0 w 1583"/>
                <a:gd name="T5" fmla="*/ 230 h 454"/>
                <a:gd name="T6" fmla="*/ 0 w 1583"/>
                <a:gd name="T7" fmla="*/ 225 h 454"/>
                <a:gd name="T8" fmla="*/ 791 w 1583"/>
                <a:gd name="T9" fmla="*/ 0 h 454"/>
                <a:gd name="T10" fmla="*/ 1583 w 1583"/>
                <a:gd name="T11" fmla="*/ 225 h 454"/>
                <a:gd name="T12" fmla="*/ 1583 w 1583"/>
                <a:gd name="T13" fmla="*/ 23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3" h="454">
                  <a:moveTo>
                    <a:pt x="1583" y="230"/>
                  </a:moveTo>
                  <a:lnTo>
                    <a:pt x="791" y="454"/>
                  </a:lnTo>
                  <a:lnTo>
                    <a:pt x="0" y="230"/>
                  </a:lnTo>
                  <a:lnTo>
                    <a:pt x="0" y="225"/>
                  </a:lnTo>
                  <a:lnTo>
                    <a:pt x="791" y="0"/>
                  </a:lnTo>
                  <a:lnTo>
                    <a:pt x="1583" y="225"/>
                  </a:lnTo>
                  <a:lnTo>
                    <a:pt x="1583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2300" y="1726"/>
              <a:ext cx="603" cy="455"/>
            </a:xfrm>
            <a:custGeom>
              <a:avLst/>
              <a:gdLst>
                <a:gd name="T0" fmla="*/ 603 w 603"/>
                <a:gd name="T1" fmla="*/ 455 h 455"/>
                <a:gd name="T2" fmla="*/ 0 w 603"/>
                <a:gd name="T3" fmla="*/ 284 h 455"/>
                <a:gd name="T4" fmla="*/ 0 w 603"/>
                <a:gd name="T5" fmla="*/ 0 h 455"/>
                <a:gd name="T6" fmla="*/ 603 w 603"/>
                <a:gd name="T7" fmla="*/ 171 h 455"/>
                <a:gd name="T8" fmla="*/ 603 w 603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455">
                  <a:moveTo>
                    <a:pt x="603" y="455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603" y="171"/>
                  </a:lnTo>
                  <a:lnTo>
                    <a:pt x="603" y="45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2902" y="1726"/>
              <a:ext cx="603" cy="455"/>
            </a:xfrm>
            <a:custGeom>
              <a:avLst/>
              <a:gdLst>
                <a:gd name="T0" fmla="*/ 603 w 603"/>
                <a:gd name="T1" fmla="*/ 284 h 455"/>
                <a:gd name="T2" fmla="*/ 0 w 603"/>
                <a:gd name="T3" fmla="*/ 455 h 455"/>
                <a:gd name="T4" fmla="*/ 0 w 603"/>
                <a:gd name="T5" fmla="*/ 171 h 455"/>
                <a:gd name="T6" fmla="*/ 603 w 603"/>
                <a:gd name="T7" fmla="*/ 0 h 455"/>
                <a:gd name="T8" fmla="*/ 603 w 603"/>
                <a:gd name="T9" fmla="*/ 28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455">
                  <a:moveTo>
                    <a:pt x="603" y="284"/>
                  </a:moveTo>
                  <a:lnTo>
                    <a:pt x="0" y="455"/>
                  </a:lnTo>
                  <a:lnTo>
                    <a:pt x="0" y="171"/>
                  </a:lnTo>
                  <a:lnTo>
                    <a:pt x="603" y="0"/>
                  </a:lnTo>
                  <a:lnTo>
                    <a:pt x="603" y="28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2300" y="1551"/>
              <a:ext cx="1205" cy="346"/>
            </a:xfrm>
            <a:custGeom>
              <a:avLst/>
              <a:gdLst>
                <a:gd name="T0" fmla="*/ 1205 w 1205"/>
                <a:gd name="T1" fmla="*/ 175 h 346"/>
                <a:gd name="T2" fmla="*/ 602 w 1205"/>
                <a:gd name="T3" fmla="*/ 346 h 346"/>
                <a:gd name="T4" fmla="*/ 0 w 1205"/>
                <a:gd name="T5" fmla="*/ 175 h 346"/>
                <a:gd name="T6" fmla="*/ 0 w 1205"/>
                <a:gd name="T7" fmla="*/ 171 h 346"/>
                <a:gd name="T8" fmla="*/ 603 w 1205"/>
                <a:gd name="T9" fmla="*/ 0 h 346"/>
                <a:gd name="T10" fmla="*/ 1205 w 1205"/>
                <a:gd name="T11" fmla="*/ 171 h 346"/>
                <a:gd name="T12" fmla="*/ 1205 w 1205"/>
                <a:gd name="T13" fmla="*/ 17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346">
                  <a:moveTo>
                    <a:pt x="1205" y="175"/>
                  </a:moveTo>
                  <a:lnTo>
                    <a:pt x="602" y="346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603" y="0"/>
                  </a:lnTo>
                  <a:lnTo>
                    <a:pt x="1205" y="171"/>
                  </a:lnTo>
                  <a:lnTo>
                    <a:pt x="1205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2477" y="1493"/>
              <a:ext cx="426" cy="321"/>
            </a:xfrm>
            <a:custGeom>
              <a:avLst/>
              <a:gdLst>
                <a:gd name="T0" fmla="*/ 426 w 426"/>
                <a:gd name="T1" fmla="*/ 321 h 321"/>
                <a:gd name="T2" fmla="*/ 0 w 426"/>
                <a:gd name="T3" fmla="*/ 201 h 321"/>
                <a:gd name="T4" fmla="*/ 0 w 426"/>
                <a:gd name="T5" fmla="*/ 0 h 321"/>
                <a:gd name="T6" fmla="*/ 426 w 426"/>
                <a:gd name="T7" fmla="*/ 121 h 321"/>
                <a:gd name="T8" fmla="*/ 426 w 426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321">
                  <a:moveTo>
                    <a:pt x="426" y="32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426" y="121"/>
                  </a:lnTo>
                  <a:lnTo>
                    <a:pt x="426" y="3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2903" y="1493"/>
              <a:ext cx="425" cy="321"/>
            </a:xfrm>
            <a:custGeom>
              <a:avLst/>
              <a:gdLst>
                <a:gd name="T0" fmla="*/ 425 w 425"/>
                <a:gd name="T1" fmla="*/ 201 h 321"/>
                <a:gd name="T2" fmla="*/ 0 w 425"/>
                <a:gd name="T3" fmla="*/ 321 h 321"/>
                <a:gd name="T4" fmla="*/ 0 w 425"/>
                <a:gd name="T5" fmla="*/ 121 h 321"/>
                <a:gd name="T6" fmla="*/ 425 w 425"/>
                <a:gd name="T7" fmla="*/ 0 h 321"/>
                <a:gd name="T8" fmla="*/ 425 w 425"/>
                <a:gd name="T9" fmla="*/ 20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21">
                  <a:moveTo>
                    <a:pt x="425" y="201"/>
                  </a:moveTo>
                  <a:lnTo>
                    <a:pt x="0" y="321"/>
                  </a:lnTo>
                  <a:lnTo>
                    <a:pt x="0" y="121"/>
                  </a:lnTo>
                  <a:lnTo>
                    <a:pt x="425" y="0"/>
                  </a:lnTo>
                  <a:lnTo>
                    <a:pt x="425" y="2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2477" y="1370"/>
              <a:ext cx="851" cy="244"/>
            </a:xfrm>
            <a:custGeom>
              <a:avLst/>
              <a:gdLst>
                <a:gd name="T0" fmla="*/ 851 w 851"/>
                <a:gd name="T1" fmla="*/ 123 h 244"/>
                <a:gd name="T2" fmla="*/ 426 w 851"/>
                <a:gd name="T3" fmla="*/ 244 h 244"/>
                <a:gd name="T4" fmla="*/ 0 w 851"/>
                <a:gd name="T5" fmla="*/ 123 h 244"/>
                <a:gd name="T6" fmla="*/ 0 w 851"/>
                <a:gd name="T7" fmla="*/ 120 h 244"/>
                <a:gd name="T8" fmla="*/ 426 w 851"/>
                <a:gd name="T9" fmla="*/ 0 h 244"/>
                <a:gd name="T10" fmla="*/ 851 w 851"/>
                <a:gd name="T11" fmla="*/ 120 h 244"/>
                <a:gd name="T12" fmla="*/ 851 w 851"/>
                <a:gd name="T13" fmla="*/ 12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244">
                  <a:moveTo>
                    <a:pt x="851" y="123"/>
                  </a:moveTo>
                  <a:lnTo>
                    <a:pt x="426" y="244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426" y="0"/>
                  </a:lnTo>
                  <a:lnTo>
                    <a:pt x="851" y="120"/>
                  </a:lnTo>
                  <a:lnTo>
                    <a:pt x="851" y="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" name="Elbow Connector 2"/>
          <p:cNvCxnSpPr/>
          <p:nvPr/>
        </p:nvCxnSpPr>
        <p:spPr>
          <a:xfrm>
            <a:off x="7146635" y="4201186"/>
            <a:ext cx="9006726" cy="5562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flipV="1">
            <a:off x="7235755" y="5706306"/>
            <a:ext cx="8204630" cy="450577"/>
          </a:xfrm>
          <a:prstGeom prst="bentConnector3">
            <a:avLst>
              <a:gd name="adj1" fmla="val 52172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7329339" y="7044712"/>
            <a:ext cx="7235576" cy="1123719"/>
          </a:xfrm>
          <a:prstGeom prst="bentConnector3">
            <a:avLst>
              <a:gd name="adj1" fmla="val 54619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flipV="1">
            <a:off x="7168915" y="8724554"/>
            <a:ext cx="6422189" cy="1409038"/>
          </a:xfrm>
          <a:prstGeom prst="bentConnector3">
            <a:avLst>
              <a:gd name="adj1" fmla="val 63184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D29E419-41F4-4F78-9052-41F8D9C0BA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7" y="6245762"/>
            <a:ext cx="863029" cy="8366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0DD6DA-B206-473C-8E76-2364FC19E43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12" y="10240894"/>
            <a:ext cx="815492" cy="815492"/>
          </a:xfrm>
          <a:prstGeom prst="rect">
            <a:avLst/>
          </a:prstGeom>
        </p:spPr>
      </p:pic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62F8D6C6-B356-4F59-9126-E9705C7EB9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13" y="8318785"/>
            <a:ext cx="811537" cy="811537"/>
          </a:xfrm>
          <a:prstGeom prst="rect">
            <a:avLst/>
          </a:prstGeom>
        </p:spPr>
      </p:pic>
      <p:pic>
        <p:nvPicPr>
          <p:cNvPr id="10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79F91498-959F-4FCF-BBB6-C4EB3356972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7" y="4376032"/>
            <a:ext cx="762843" cy="7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35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Questions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7709" y="2541677"/>
            <a:ext cx="21083481" cy="916741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Which platform has the most extensive movie catalog?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Which streaming platform has the most exclusive movies?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Are there any tendencies within the platform age ratings?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Do they care about movie IMDb rating?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Besides English, which languages are the most popular?</a:t>
            </a:r>
          </a:p>
        </p:txBody>
      </p:sp>
    </p:spTree>
    <p:extLst>
      <p:ext uri="{BB962C8B-B14F-4D97-AF65-F5344CB8AC3E}">
        <p14:creationId xmlns:p14="http://schemas.microsoft.com/office/powerpoint/2010/main" val="38930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6" name="Oval 6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57709" y="922766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Describe</a:t>
            </a:r>
          </a:p>
        </p:txBody>
      </p:sp>
      <p:cxnSp>
        <p:nvCxnSpPr>
          <p:cNvPr id="81" name="Straight Connector 63">
            <a:extLst>
              <a:ext uri="{FF2B5EF4-FFF2-40B4-BE49-F238E27FC236}">
                <a16:creationId xmlns:a16="http://schemas.microsoft.com/office/drawing/2014/main" id="{306FEE85-FE8F-4739-8D65-290F31C4CF1A}"/>
              </a:ext>
            </a:extLst>
          </p:cNvPr>
          <p:cNvCxnSpPr/>
          <p:nvPr/>
        </p:nvCxnSpPr>
        <p:spPr>
          <a:xfrm>
            <a:off x="12208708" y="2422624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26943F3-EFF5-4D10-A6BF-EB0B751D6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6" y="2835161"/>
            <a:ext cx="11200149" cy="10183295"/>
          </a:xfrm>
          <a:prstGeom prst="rect">
            <a:avLst/>
          </a:prstGeom>
        </p:spPr>
      </p:pic>
      <p:pic>
        <p:nvPicPr>
          <p:cNvPr id="6" name="Imagen 5" descr="Imagen que contiene 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E177578-E40E-42A2-901F-635895102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582" y="2601245"/>
            <a:ext cx="5434981" cy="10837991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922C7D05-1242-4089-B0BC-AA9EB11BD71A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3653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88" name="Oval 87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8440568" y="2253802"/>
            <a:ext cx="3649831" cy="443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326768" y="2253802"/>
            <a:ext cx="3649831" cy="4437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238368" y="2253802"/>
            <a:ext cx="3649831" cy="4437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3568" y="2253802"/>
            <a:ext cx="3649831" cy="443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15168" y="6909941"/>
            <a:ext cx="3649831" cy="2879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without Language, Country &amp; Directors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6768" y="6909941"/>
            <a:ext cx="3649831" cy="2879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that were replaced with “No Director”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38368" y="6909941"/>
            <a:ext cx="3649831" cy="28797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Final Database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3568" y="6909941"/>
            <a:ext cx="3649831" cy="2879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Original Records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7406" y="397057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Lato Regular"/>
                <a:cs typeface="Lato Regular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112268" y="3619158"/>
            <a:ext cx="3902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Lato Regular"/>
                <a:cs typeface="Lato Regular"/>
              </a:rPr>
              <a:t>15.8K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2170" y="3643940"/>
            <a:ext cx="3902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Lato Regular"/>
                <a:cs typeface="Lato Regular"/>
              </a:rPr>
              <a:t>16.5K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0090" y="10247194"/>
            <a:ext cx="18810522" cy="310549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latin typeface="Lato Light"/>
                <a:cs typeface="Lato Regular"/>
              </a:rPr>
              <a:t>In order to get our final Database: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300 records were eliminated with null values.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Almost 300 NULL records were filled  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31 special characters were replaced in some columns</a:t>
            </a:r>
            <a:endParaRPr lang="en-US" sz="4400" dirty="0">
              <a:latin typeface="Lato Light"/>
              <a:cs typeface="Lato Light"/>
            </a:endParaRP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BFCA491B-8260-416F-B8A3-272AD62D1B14}"/>
              </a:ext>
            </a:extLst>
          </p:cNvPr>
          <p:cNvSpPr txBox="1"/>
          <p:nvPr/>
        </p:nvSpPr>
        <p:spPr>
          <a:xfrm>
            <a:off x="13228595" y="397057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Lato Regular"/>
                <a:cs typeface="Lato Regular"/>
              </a:rPr>
              <a:t>339</a:t>
            </a:r>
          </a:p>
        </p:txBody>
      </p:sp>
      <p:sp>
        <p:nvSpPr>
          <p:cNvPr id="6" name="TextBox 77">
            <a:extLst>
              <a:ext uri="{FF2B5EF4-FFF2-40B4-BE49-F238E27FC236}">
                <a16:creationId xmlns:a16="http://schemas.microsoft.com/office/drawing/2014/main" id="{6C0DFD01-C255-4482-B5AD-A250AEA40928}"/>
              </a:ext>
            </a:extLst>
          </p:cNvPr>
          <p:cNvSpPr txBox="1"/>
          <p:nvPr/>
        </p:nvSpPr>
        <p:spPr>
          <a:xfrm>
            <a:off x="1557709" y="922766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Clean</a:t>
            </a:r>
          </a:p>
        </p:txBody>
      </p:sp>
      <p:sp>
        <p:nvSpPr>
          <p:cNvPr id="8" name="TextBox 98">
            <a:extLst>
              <a:ext uri="{FF2B5EF4-FFF2-40B4-BE49-F238E27FC236}">
                <a16:creationId xmlns:a16="http://schemas.microsoft.com/office/drawing/2014/main" id="{0951445E-FC97-4E4F-B137-031CBEFC6497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5556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7106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IMDb Movie Ratings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48988" y="3771487"/>
            <a:ext cx="3503257" cy="126800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Data Cleansing</a:t>
            </a:r>
          </a:p>
          <a:p>
            <a:endParaRPr lang="en-US" sz="34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77544" y="4310943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For this segment, only movies with IMDb ratings where used as valid data.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3661181" y="399395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3674708" y="5976928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3665606" y="7985670"/>
            <a:ext cx="1529720" cy="153011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1463" y="5730856"/>
            <a:ext cx="191307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Movies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70019" y="6270312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15,543 total movies between 4 different streaming platforms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241463" y="7759493"/>
            <a:ext cx="4223646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Avg. Movie Rating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70019" y="8298949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The IMDb average movie rating between all 4 platforms is of 5.9/10 with more than 500 movies in this grade.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3681744" y="9933044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95690" y="9725988"/>
            <a:ext cx="289251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Best movies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24246" y="10265444"/>
            <a:ext cx="6442430" cy="168196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5 movies with a 9.3/10 grade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83% of top movies – Prime Video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17% of top movies – Netflix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Lato Light"/>
              <a:cs typeface="Lato Light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269C1B9-B346-4D33-B9F7-F2C60D90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1" y="2845207"/>
            <a:ext cx="12414092" cy="9828571"/>
          </a:xfrm>
          <a:prstGeom prst="rect">
            <a:avLst/>
          </a:prstGeom>
        </p:spPr>
      </p:pic>
      <p:pic>
        <p:nvPicPr>
          <p:cNvPr id="15" name="Graphic 14" descr="Film reel">
            <a:extLst>
              <a:ext uri="{FF2B5EF4-FFF2-40B4-BE49-F238E27FC236}">
                <a16:creationId xmlns:a16="http://schemas.microsoft.com/office/drawing/2014/main" id="{76BCD67E-0E24-47E2-8BAC-454C08E4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3392" y="6183856"/>
            <a:ext cx="1106424" cy="1106424"/>
          </a:xfrm>
          <a:prstGeom prst="rect">
            <a:avLst/>
          </a:prstGeom>
        </p:spPr>
      </p:pic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54E69E6A-84B7-420B-A8EC-9C1BF9A08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911509" y="4205798"/>
            <a:ext cx="1106424" cy="1106424"/>
          </a:xfrm>
          <a:prstGeom prst="rect">
            <a:avLst/>
          </a:prstGeom>
        </p:spPr>
      </p:pic>
      <p:pic>
        <p:nvPicPr>
          <p:cNvPr id="17" name="Graphic 16" descr="Rating 1 Star">
            <a:extLst>
              <a:ext uri="{FF2B5EF4-FFF2-40B4-BE49-F238E27FC236}">
                <a16:creationId xmlns:a16="http://schemas.microsoft.com/office/drawing/2014/main" id="{FEE0A9B8-AF68-4091-8185-03ADFE9EC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872829" y="8197517"/>
            <a:ext cx="1106424" cy="1106424"/>
          </a:xfrm>
          <a:prstGeom prst="rect">
            <a:avLst/>
          </a:prstGeom>
        </p:spPr>
      </p:pic>
      <p:pic>
        <p:nvPicPr>
          <p:cNvPr id="18" name="Graphic 17" descr="Badge New">
            <a:extLst>
              <a:ext uri="{FF2B5EF4-FFF2-40B4-BE49-F238E27FC236}">
                <a16:creationId xmlns:a16="http://schemas.microsoft.com/office/drawing/2014/main" id="{A361E2EB-93FC-4D5F-BA38-FF6CE9716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07785" y="10144891"/>
            <a:ext cx="1106424" cy="1106424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36978462-B9A0-4959-B9A4-45D7AED4F8E6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7814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8068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Age Rating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850" y="2925032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968" y="2910612"/>
            <a:ext cx="727178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Data cleansing – Movies age 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524" y="3450068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7,567 total movies between 4 different streaming platforms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F0FC10-FEE4-436A-8522-5D5C04FFB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3" y="2813461"/>
            <a:ext cx="10972926" cy="98920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5003" y="6961715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21393" y="6961713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7783" y="6967274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213" y="6961713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2853" y="4812721"/>
            <a:ext cx="2492885" cy="196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21393" y="4812720"/>
            <a:ext cx="2492885" cy="1966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7783" y="4812721"/>
            <a:ext cx="2492885" cy="1966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213" y="4807692"/>
            <a:ext cx="2492885" cy="2024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6017158" y="7509289"/>
            <a:ext cx="14606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30221" y="7469505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55778" y="7476330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715808" y="7471296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0221" y="4785995"/>
            <a:ext cx="2068240" cy="206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7642" y="4899445"/>
            <a:ext cx="3446050" cy="193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922" y="5414695"/>
            <a:ext cx="2312483" cy="76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0763" y="5181827"/>
            <a:ext cx="2261365" cy="12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525003" y="9537711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521393" y="9537709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517783" y="9543270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03213" y="9537709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964258" y="10037295"/>
            <a:ext cx="156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7+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730221" y="9997511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13+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2060348" y="10004336"/>
            <a:ext cx="156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7+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649461" y="10079332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13+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7182" y="3136879"/>
            <a:ext cx="1106424" cy="1106424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A8A76A5A-A214-4861-B94E-6E2B8AD609CA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21539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Executive Light 1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DB1F5"/>
      </a:accent1>
      <a:accent2>
        <a:srgbClr val="1FB69F"/>
      </a:accent2>
      <a:accent3>
        <a:srgbClr val="85C515"/>
      </a:accent3>
      <a:accent4>
        <a:srgbClr val="FEBD17"/>
      </a:accent4>
      <a:accent5>
        <a:srgbClr val="F32215"/>
      </a:accent5>
      <a:accent6>
        <a:srgbClr val="B6B5B7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19334</TotalTime>
  <Words>833</Words>
  <Application>Microsoft Macintosh PowerPoint</Application>
  <PresentationFormat>Personalizado</PresentationFormat>
  <Paragraphs>144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Light</vt:lpstr>
      <vt:lpstr>Lato Regular</vt:lpstr>
      <vt:lpstr>Wingdings</vt:lpstr>
      <vt:lpstr>Default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Pedro Javier Terrazas Briones</cp:lastModifiedBy>
  <cp:revision>3226</cp:revision>
  <dcterms:created xsi:type="dcterms:W3CDTF">2014-11-12T21:47:38Z</dcterms:created>
  <dcterms:modified xsi:type="dcterms:W3CDTF">2020-11-03T22:21:04Z</dcterms:modified>
  <cp:category/>
</cp:coreProperties>
</file>