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sldIdLst>
    <p:sldId id="256" r:id="rId2"/>
    <p:sldId id="628" r:id="rId3"/>
    <p:sldId id="257" r:id="rId4"/>
    <p:sldId id="259" r:id="rId5"/>
    <p:sldId id="261" r:id="rId6"/>
    <p:sldId id="262" r:id="rId7"/>
    <p:sldId id="272" r:id="rId8"/>
    <p:sldId id="521" r:id="rId9"/>
    <p:sldId id="309" r:id="rId10"/>
    <p:sldId id="459" r:id="rId11"/>
    <p:sldId id="460" r:id="rId12"/>
    <p:sldId id="461" r:id="rId13"/>
    <p:sldId id="463" r:id="rId14"/>
    <p:sldId id="464" r:id="rId15"/>
    <p:sldId id="462" r:id="rId16"/>
    <p:sldId id="327" r:id="rId17"/>
    <p:sldId id="333" r:id="rId18"/>
    <p:sldId id="465" r:id="rId19"/>
    <p:sldId id="538" r:id="rId20"/>
    <p:sldId id="539" r:id="rId21"/>
    <p:sldId id="458" r:id="rId22"/>
    <p:sldId id="346" r:id="rId23"/>
    <p:sldId id="629" r:id="rId24"/>
    <p:sldId id="347" r:id="rId25"/>
    <p:sldId id="466" r:id="rId26"/>
    <p:sldId id="351" r:id="rId27"/>
    <p:sldId id="352" r:id="rId28"/>
    <p:sldId id="353" r:id="rId29"/>
    <p:sldId id="354" r:id="rId30"/>
    <p:sldId id="355" r:id="rId31"/>
    <p:sldId id="362" r:id="rId32"/>
    <p:sldId id="364" r:id="rId33"/>
    <p:sldId id="367" r:id="rId34"/>
    <p:sldId id="365" r:id="rId35"/>
    <p:sldId id="371" r:id="rId36"/>
    <p:sldId id="366" r:id="rId37"/>
    <p:sldId id="368" r:id="rId38"/>
    <p:sldId id="547" r:id="rId39"/>
    <p:sldId id="373" r:id="rId40"/>
    <p:sldId id="374" r:id="rId41"/>
    <p:sldId id="507" r:id="rId42"/>
    <p:sldId id="377" r:id="rId43"/>
    <p:sldId id="378" r:id="rId44"/>
    <p:sldId id="383" r:id="rId45"/>
    <p:sldId id="527" r:id="rId46"/>
    <p:sldId id="529" r:id="rId47"/>
    <p:sldId id="39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1D4C87F-9660-4054-A06F-96C849CA8499}" type="datetimeFigureOut">
              <a:rPr lang="pt-BR" smtClean="0"/>
              <a:pPr/>
              <a:t>17/10/2024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ACC026F-182A-4EE4-92C1-A5F9E7B4BAE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20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2119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8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71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 descr="Comunicação | Identidade Visual">
            <a:extLst>
              <a:ext uri="{FF2B5EF4-FFF2-40B4-BE49-F238E27FC236}">
                <a16:creationId xmlns:a16="http://schemas.microsoft.com/office/drawing/2014/main" id="{25E6371C-0831-C2E6-1322-F3B506F568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1" y="174930"/>
            <a:ext cx="707643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4A73289-A9A8-5CEE-FB17-5AE0A464EDB3}"/>
              </a:ext>
            </a:extLst>
          </p:cNvPr>
          <p:cNvSpPr txBox="1"/>
          <p:nvPr userDrawn="1"/>
        </p:nvSpPr>
        <p:spPr>
          <a:xfrm>
            <a:off x="1242292" y="313430"/>
            <a:ext cx="1082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0" cap="all" spc="-50" baseline="0" dirty="0">
                <a:latin typeface="+mn-lt"/>
              </a:rPr>
              <a:t>Universidade Federal Rural do </a:t>
            </a:r>
            <a:r>
              <a:rPr lang="pt-BR" sz="2000" b="0" cap="all" spc="-50" baseline="0" dirty="0" err="1">
                <a:latin typeface="+mn-lt"/>
              </a:rPr>
              <a:t>Semi-Árido</a:t>
            </a:r>
            <a:r>
              <a:rPr lang="pt-BR" sz="2000" b="0" cap="all" spc="-50" baseline="0" dirty="0">
                <a:latin typeface="+mn-lt"/>
              </a:rPr>
              <a:t> (UFERSA)</a:t>
            </a:r>
          </a:p>
          <a:p>
            <a:pPr algn="r"/>
            <a:r>
              <a:rPr lang="pt-BR" sz="2000" b="0" cap="all" spc="-50" baseline="0" dirty="0">
                <a:latin typeface="+mn-lt"/>
              </a:rPr>
              <a:t>Centro Multidisciplinar de Pau dos Ferros (CMPF)</a:t>
            </a:r>
          </a:p>
          <a:p>
            <a:pPr algn="r"/>
            <a:r>
              <a:rPr lang="pt-BR" sz="2000" b="0" cap="all" spc="-50" baseline="0" dirty="0">
                <a:latin typeface="+mn-lt"/>
              </a:rPr>
              <a:t>Departamento de Engenharias e Tecnologia (DETEC)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FFA4699-CB96-6496-6604-C014BD4A0C47}"/>
              </a:ext>
            </a:extLst>
          </p:cNvPr>
          <p:cNvSpPr/>
          <p:nvPr userDrawn="1"/>
        </p:nvSpPr>
        <p:spPr>
          <a:xfrm>
            <a:off x="487682" y="1404704"/>
            <a:ext cx="1146047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CFF0D9-D997-1729-9669-0156B14EB574}"/>
              </a:ext>
            </a:extLst>
          </p:cNvPr>
          <p:cNvSpPr/>
          <p:nvPr userDrawn="1"/>
        </p:nvSpPr>
        <p:spPr>
          <a:xfrm>
            <a:off x="487682" y="1450423"/>
            <a:ext cx="11460479" cy="5644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A7F27B-781C-8CA7-E980-6DBA911BD65A}"/>
              </a:ext>
            </a:extLst>
          </p:cNvPr>
          <p:cNvSpPr txBox="1"/>
          <p:nvPr userDrawn="1"/>
        </p:nvSpPr>
        <p:spPr>
          <a:xfrm>
            <a:off x="487682" y="1537705"/>
            <a:ext cx="11308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solidFill>
                  <a:srgbClr val="042311"/>
                </a:solidFill>
                <a:effectLst/>
                <a:latin typeface="+mj-lt"/>
              </a:rPr>
              <a:t>XIV Conferência Nacional em Comunicações, Redes e Segurança da Informação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37D6DBD-7FDC-6102-6E6A-F7D82BFE63BF}"/>
              </a:ext>
            </a:extLst>
          </p:cNvPr>
          <p:cNvSpPr/>
          <p:nvPr userDrawn="1"/>
        </p:nvSpPr>
        <p:spPr>
          <a:xfrm>
            <a:off x="598517" y="2431991"/>
            <a:ext cx="11197244" cy="16813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2477468"/>
            <a:ext cx="10363200" cy="1590357"/>
          </a:xfrm>
        </p:spPr>
        <p:txBody>
          <a:bodyPr anchor="ctr">
            <a:normAutofit/>
          </a:bodyPr>
          <a:lstStyle>
            <a:lvl1pPr algn="ctr">
              <a:defRPr sz="2800" b="1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E0E265-F4E9-0D3B-E5B9-E61CF408F0B3}"/>
              </a:ext>
            </a:extLst>
          </p:cNvPr>
          <p:cNvSpPr txBox="1"/>
          <p:nvPr userDrawn="1"/>
        </p:nvSpPr>
        <p:spPr>
          <a:xfrm>
            <a:off x="2667000" y="4489299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n-lt"/>
              </a:rPr>
              <a:t>Prof.: Pedro Thiago Valério de Souza</a:t>
            </a:r>
          </a:p>
          <a:p>
            <a:pPr algn="ctr"/>
            <a:r>
              <a:rPr lang="pt-BR" sz="2000" dirty="0">
                <a:latin typeface="+mn-lt"/>
              </a:rPr>
              <a:t>UFERSA – Campus Pau dos Ferros</a:t>
            </a:r>
          </a:p>
          <a:p>
            <a:pPr algn="ctr"/>
            <a:r>
              <a:rPr lang="pt-BR" sz="2000" dirty="0">
                <a:latin typeface="+mn-lt"/>
              </a:rPr>
              <a:t>pedro.souza@ufersa.edu.br</a:t>
            </a:r>
          </a:p>
        </p:txBody>
      </p:sp>
    </p:spTree>
    <p:extLst>
      <p:ext uri="{BB962C8B-B14F-4D97-AF65-F5344CB8AC3E}">
        <p14:creationId xmlns:p14="http://schemas.microsoft.com/office/powerpoint/2010/main" val="290052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62751"/>
            <a:ext cx="12041037" cy="618286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60" y="773201"/>
            <a:ext cx="11887198" cy="5719673"/>
          </a:xfrm>
        </p:spPr>
        <p:txBody>
          <a:bodyPr>
            <a:normAutofit/>
          </a:bodyPr>
          <a:lstStyle>
            <a:lvl1pPr>
              <a:buClr>
                <a:srgbClr val="FF0000"/>
              </a:buClr>
              <a:buSzPct val="150000"/>
              <a:defRPr sz="2200">
                <a:latin typeface="+mj-lt"/>
              </a:defRPr>
            </a:lvl1pPr>
            <a:lvl2pPr>
              <a:buClr>
                <a:srgbClr val="FF0000"/>
              </a:buClr>
              <a:buSzPct val="150000"/>
              <a:defRPr sz="2200">
                <a:latin typeface="+mj-lt"/>
              </a:defRPr>
            </a:lvl2pPr>
            <a:lvl3pPr>
              <a:buClr>
                <a:srgbClr val="FF0000"/>
              </a:buClr>
              <a:buSzPct val="150000"/>
              <a:defRPr sz="2200">
                <a:latin typeface="+mj-lt"/>
              </a:defRPr>
            </a:lvl3pPr>
            <a:lvl4pPr>
              <a:buClr>
                <a:srgbClr val="FF0000"/>
              </a:buClr>
              <a:buSzPct val="150000"/>
              <a:defRPr sz="2200">
                <a:latin typeface="+mj-lt"/>
              </a:defRPr>
            </a:lvl4pPr>
            <a:lvl5pPr>
              <a:buClr>
                <a:srgbClr val="FF0000"/>
              </a:buClr>
              <a:buSzPct val="150000"/>
              <a:defRPr sz="2200"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ABB612C-790C-BDC4-5D07-BE7558B709B7}"/>
              </a:ext>
            </a:extLst>
          </p:cNvPr>
          <p:cNvSpPr/>
          <p:nvPr userDrawn="1"/>
        </p:nvSpPr>
        <p:spPr>
          <a:xfrm>
            <a:off x="0" y="6600305"/>
            <a:ext cx="12192000" cy="257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latin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703629-67C6-D052-4F14-644BD71B4328}"/>
              </a:ext>
            </a:extLst>
          </p:cNvPr>
          <p:cNvSpPr txBox="1"/>
          <p:nvPr userDrawn="1"/>
        </p:nvSpPr>
        <p:spPr>
          <a:xfrm>
            <a:off x="140397" y="6600306"/>
            <a:ext cx="2999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0" kern="0" spc="-20" baseline="0" dirty="0">
                <a:solidFill>
                  <a:schemeClr val="bg1"/>
                </a:solidFill>
                <a:latin typeface="+mn-lt"/>
              </a:rPr>
              <a:t>© Pedro Souza, 2016 - 2024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F0F082-CBB5-144D-C99D-72FFEB296FCD}"/>
              </a:ext>
            </a:extLst>
          </p:cNvPr>
          <p:cNvSpPr txBox="1"/>
          <p:nvPr userDrawn="1"/>
        </p:nvSpPr>
        <p:spPr>
          <a:xfrm>
            <a:off x="3879274" y="6590259"/>
            <a:ext cx="4156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0" kern="0" spc="-20" baseline="0" dirty="0">
                <a:solidFill>
                  <a:schemeClr val="bg1"/>
                </a:solidFill>
                <a:latin typeface="+mn-lt"/>
              </a:rPr>
              <a:t>Introdução ao </a:t>
            </a:r>
            <a:r>
              <a:rPr lang="pt-BR" sz="1000" b="0" kern="0" spc="-20" baseline="0" dirty="0" err="1">
                <a:solidFill>
                  <a:schemeClr val="bg1"/>
                </a:solidFill>
                <a:latin typeface="+mn-lt"/>
              </a:rPr>
              <a:t>SystemVerilog</a:t>
            </a:r>
            <a:r>
              <a:rPr lang="pt-BR" sz="1000" b="0" kern="0" spc="-20" baseline="0" dirty="0">
                <a:solidFill>
                  <a:schemeClr val="bg1"/>
                </a:solidFill>
                <a:latin typeface="+mn-lt"/>
              </a:rPr>
              <a:t> aplicado aos Sistemas de Comunicações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540853"/>
            <a:ext cx="2743200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F8980582-372F-451D-A6A3-E10AB93C40C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89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2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08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0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43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9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D6564-2FA0-47D3-AB1B-31FCC9D6D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4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28312-CFBA-3472-392A-F31F91C54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Introdução ao </a:t>
            </a:r>
            <a:r>
              <a:rPr lang="pt-BR" sz="3600" dirty="0" err="1"/>
              <a:t>SystemVerilog</a:t>
            </a:r>
            <a:r>
              <a:rPr lang="pt-BR" sz="3600" dirty="0"/>
              <a:t> aplicado aos Sistemas de Comunicações</a:t>
            </a:r>
          </a:p>
        </p:txBody>
      </p:sp>
    </p:spTree>
    <p:extLst>
      <p:ext uri="{BB962C8B-B14F-4D97-AF65-F5344CB8AC3E}">
        <p14:creationId xmlns:p14="http://schemas.microsoft.com/office/powerpoint/2010/main" val="173610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3EA376-25A5-71CC-1C71-D84B582C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5" y="794564"/>
            <a:ext cx="11926031" cy="558376"/>
          </a:xfrm>
        </p:spPr>
        <p:txBody>
          <a:bodyPr/>
          <a:lstStyle/>
          <a:p>
            <a:r>
              <a:rPr lang="pt-BR" dirty="0"/>
              <a:t>Estrutura básica: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489F71A-E124-1205-0F28-07D92813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SystemVerilog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42957F-9205-B51A-6919-C9971259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A48E27-F204-9C23-C69D-897725CB3029}"/>
              </a:ext>
            </a:extLst>
          </p:cNvPr>
          <p:cNvSpPr txBox="1"/>
          <p:nvPr/>
        </p:nvSpPr>
        <p:spPr>
          <a:xfrm>
            <a:off x="1929881" y="1352940"/>
            <a:ext cx="8332237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module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nome_modulo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&lt;</a:t>
            </a:r>
            <a:r>
              <a:rPr lang="pt-BR" sz="2000" dirty="0" err="1">
                <a:latin typeface="Consolas" panose="020B0609020204030204" pitchFamily="49" charset="0"/>
              </a:rPr>
              <a:t>tipo_do_dado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&lt;</a:t>
            </a:r>
            <a:r>
              <a:rPr lang="pt-BR" sz="2000" dirty="0" err="1">
                <a:latin typeface="Consolas" panose="020B0609020204030204" pitchFamily="49" charset="0"/>
              </a:rPr>
              <a:t>tipo_do_dado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...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&lt;</a:t>
            </a:r>
            <a:r>
              <a:rPr lang="pt-BR" sz="2000" dirty="0" err="1">
                <a:latin typeface="Consolas" panose="020B0609020204030204" pitchFamily="49" charset="0"/>
              </a:rPr>
              <a:t>tipo_do_dado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Funcionamento do circuito</a:t>
            </a:r>
          </a:p>
          <a:p>
            <a:r>
              <a:rPr lang="pt-BR" sz="2000" b="1" dirty="0" err="1">
                <a:latin typeface="Consolas" panose="020B0609020204030204" pitchFamily="49" charset="0"/>
              </a:rPr>
              <a:t>endmodule</a:t>
            </a:r>
            <a:r>
              <a:rPr lang="pt-BR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7CC73120-22E7-1076-D2E1-977D8638FFC5}"/>
              </a:ext>
            </a:extLst>
          </p:cNvPr>
          <p:cNvSpPr txBox="1">
            <a:spLocks/>
          </p:cNvSpPr>
          <p:nvPr/>
        </p:nvSpPr>
        <p:spPr>
          <a:xfrm>
            <a:off x="133695" y="4072719"/>
            <a:ext cx="11926031" cy="558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Observação: Portas é a comunicação do circuito com o meio.</a:t>
            </a:r>
          </a:p>
        </p:txBody>
      </p:sp>
    </p:spTree>
    <p:extLst>
      <p:ext uri="{BB962C8B-B14F-4D97-AF65-F5344CB8AC3E}">
        <p14:creationId xmlns:p14="http://schemas.microsoft.com/office/powerpoint/2010/main" val="279350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3EA376-25A5-71CC-1C71-D84B582C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5" y="794564"/>
            <a:ext cx="11926031" cy="558376"/>
          </a:xfrm>
        </p:spPr>
        <p:txBody>
          <a:bodyPr/>
          <a:lstStyle/>
          <a:p>
            <a:r>
              <a:rPr lang="pt-BR" dirty="0"/>
              <a:t>Estrutura básica: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489F71A-E124-1205-0F28-07D92813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SystemVerilog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42957F-9205-B51A-6919-C9971259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A48E27-F204-9C23-C69D-897725CB3029}"/>
              </a:ext>
            </a:extLst>
          </p:cNvPr>
          <p:cNvSpPr txBox="1"/>
          <p:nvPr/>
        </p:nvSpPr>
        <p:spPr>
          <a:xfrm>
            <a:off x="1929881" y="1352940"/>
            <a:ext cx="8332237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module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nome_modulo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tipo_da_porta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tipo_do_dado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tipo_da_porta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tipo_do_dado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...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tipo_da_porta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tipo_do_dado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Funcionamento do circuito</a:t>
            </a:r>
          </a:p>
          <a:p>
            <a:r>
              <a:rPr lang="pt-BR" sz="2000" b="1" dirty="0" err="1">
                <a:latin typeface="Consolas" panose="020B0609020204030204" pitchFamily="49" charset="0"/>
              </a:rPr>
              <a:t>endmodule</a:t>
            </a:r>
            <a:r>
              <a:rPr lang="pt-BR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7CC73120-22E7-1076-D2E1-977D8638FFC5}"/>
              </a:ext>
            </a:extLst>
          </p:cNvPr>
          <p:cNvSpPr txBox="1">
            <a:spLocks/>
          </p:cNvSpPr>
          <p:nvPr/>
        </p:nvSpPr>
        <p:spPr>
          <a:xfrm>
            <a:off x="133695" y="4072719"/>
            <a:ext cx="11926031" cy="176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</a:pP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entrada;</a:t>
            </a:r>
          </a:p>
          <a:p>
            <a:pPr lvl="1">
              <a:buClr>
                <a:srgbClr val="FF0000"/>
              </a:buClr>
            </a:pP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output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saída;</a:t>
            </a:r>
          </a:p>
          <a:p>
            <a:pPr lvl="1">
              <a:buClr>
                <a:srgbClr val="FF0000"/>
              </a:buClr>
            </a:pP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inout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bidirecional.</a:t>
            </a:r>
          </a:p>
        </p:txBody>
      </p:sp>
    </p:spTree>
    <p:extLst>
      <p:ext uri="{BB962C8B-B14F-4D97-AF65-F5344CB8AC3E}">
        <p14:creationId xmlns:p14="http://schemas.microsoft.com/office/powerpoint/2010/main" val="58737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3EA376-25A5-71CC-1C71-D84B582C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5" y="794564"/>
            <a:ext cx="11926031" cy="558376"/>
          </a:xfrm>
        </p:spPr>
        <p:txBody>
          <a:bodyPr/>
          <a:lstStyle/>
          <a:p>
            <a:r>
              <a:rPr lang="pt-BR" dirty="0"/>
              <a:t>Estrutura básica: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489F71A-E124-1205-0F28-07D92813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SystemVerilog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42957F-9205-B51A-6919-C9971259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7CC73120-22E7-1076-D2E1-977D8638FFC5}"/>
              </a:ext>
            </a:extLst>
          </p:cNvPr>
          <p:cNvSpPr txBox="1">
            <a:spLocks/>
          </p:cNvSpPr>
          <p:nvPr/>
        </p:nvSpPr>
        <p:spPr>
          <a:xfrm>
            <a:off x="133695" y="4072718"/>
            <a:ext cx="11926031" cy="23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</a:pP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bit</a:t>
            </a:r>
            <a:r>
              <a:rPr lang="pt-BR" dirty="0"/>
              <a:t>: assume valores 0 ou 1;</a:t>
            </a:r>
          </a:p>
          <a:p>
            <a:pPr lvl="1">
              <a:buClr>
                <a:srgbClr val="FF0000"/>
              </a:buClr>
            </a:pP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logic</a:t>
            </a:r>
            <a:r>
              <a:rPr lang="pt-BR" dirty="0"/>
              <a:t>: assume os valores 0, 1, - (</a:t>
            </a:r>
            <a:r>
              <a:rPr lang="pt-BR" i="1" dirty="0" err="1"/>
              <a:t>don’t</a:t>
            </a:r>
            <a:r>
              <a:rPr lang="pt-BR" i="1" dirty="0"/>
              <a:t> </a:t>
            </a:r>
            <a:r>
              <a:rPr lang="pt-BR" i="1" dirty="0" err="1"/>
              <a:t>care</a:t>
            </a:r>
            <a:r>
              <a:rPr lang="pt-BR" dirty="0"/>
              <a:t>) ou z (alta impedância);</a:t>
            </a:r>
          </a:p>
          <a:p>
            <a:pPr lvl="1">
              <a:buClr>
                <a:srgbClr val="FF0000"/>
              </a:buClr>
            </a:pP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tri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: saídas em </a:t>
            </a:r>
            <a:r>
              <a:rPr lang="pt-BR" i="1" dirty="0">
                <a:latin typeface="Helvetica" panose="020B0604020202020204" pitchFamily="34" charset="0"/>
                <a:cs typeface="Helvetica" panose="020B0604020202020204" pitchFamily="34" charset="0"/>
              </a:rPr>
              <a:t>tri-</a:t>
            </a:r>
            <a:r>
              <a:rPr lang="pt-BR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(admitem alta impedância), mas que podem ter múltiplos acionadores;</a:t>
            </a:r>
          </a:p>
          <a:p>
            <a:pPr lvl="2">
              <a:buClr>
                <a:srgbClr val="FF0000"/>
              </a:buClr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Utilizado para fazer barramentos.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0D9DC5-6488-F6D4-CCEE-7DDD198C067C}"/>
              </a:ext>
            </a:extLst>
          </p:cNvPr>
          <p:cNvSpPr txBox="1"/>
          <p:nvPr/>
        </p:nvSpPr>
        <p:spPr>
          <a:xfrm>
            <a:off x="1929881" y="1352940"/>
            <a:ext cx="8332237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module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nome_modulo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tipo_do_dado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tipo_do_dado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...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tipo_do_dado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Funcionamento do circuito</a:t>
            </a:r>
          </a:p>
          <a:p>
            <a:r>
              <a:rPr lang="pt-BR" sz="2000" b="1" dirty="0" err="1">
                <a:latin typeface="Consolas" panose="020B0609020204030204" pitchFamily="49" charset="0"/>
              </a:rPr>
              <a:t>endmodule</a:t>
            </a:r>
            <a:r>
              <a:rPr lang="pt-BR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980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3EA376-25A5-71CC-1C71-D84B582C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5" y="794564"/>
            <a:ext cx="11926031" cy="558376"/>
          </a:xfrm>
        </p:spPr>
        <p:txBody>
          <a:bodyPr/>
          <a:lstStyle/>
          <a:p>
            <a:r>
              <a:rPr lang="pt-BR" dirty="0"/>
              <a:t>Estrutura básica: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489F71A-E124-1205-0F28-07D92813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SystemVerilog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42957F-9205-B51A-6919-C9971259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7CC73120-22E7-1076-D2E1-977D8638FFC5}"/>
              </a:ext>
            </a:extLst>
          </p:cNvPr>
          <p:cNvSpPr txBox="1">
            <a:spLocks/>
          </p:cNvSpPr>
          <p:nvPr/>
        </p:nvSpPr>
        <p:spPr>
          <a:xfrm>
            <a:off x="133695" y="4072718"/>
            <a:ext cx="11926031" cy="23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Tipos legados (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Verilog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pPr lvl="2">
              <a:buClr>
                <a:srgbClr val="FF0000"/>
              </a:buClr>
            </a:pP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reg</a:t>
            </a:r>
            <a:r>
              <a:rPr lang="pt-BR" dirty="0"/>
              <a:t>: semelhante ao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logic</a:t>
            </a:r>
            <a:r>
              <a:rPr lang="pt-BR" dirty="0"/>
              <a:t>, apresenta a capacidade de armazenamento, porém não pode ser entrada (apenas saída);</a:t>
            </a:r>
            <a:endParaRPr lang="pt-BR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>
              <a:buClr>
                <a:srgbClr val="FF0000"/>
              </a:buClr>
            </a:pP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wire</a:t>
            </a:r>
            <a:r>
              <a:rPr lang="pt-BR" dirty="0"/>
              <a:t>: semelhante ao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logic</a:t>
            </a:r>
            <a:r>
              <a:rPr lang="pt-BR" dirty="0"/>
              <a:t>, porém não apresenta capacidade de armazenamento (pode ser tanto entrada como saída);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0D9DC5-6488-F6D4-CCEE-7DDD198C067C}"/>
              </a:ext>
            </a:extLst>
          </p:cNvPr>
          <p:cNvSpPr txBox="1"/>
          <p:nvPr/>
        </p:nvSpPr>
        <p:spPr>
          <a:xfrm>
            <a:off x="1929881" y="1352940"/>
            <a:ext cx="8332237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module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nome_modulo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tipo_do_dado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tipo_do_dado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...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tipo_do_dado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Funcionamento do circuito</a:t>
            </a:r>
          </a:p>
          <a:p>
            <a:r>
              <a:rPr lang="pt-BR" sz="2000" b="1" dirty="0" err="1">
                <a:latin typeface="Consolas" panose="020B0609020204030204" pitchFamily="49" charset="0"/>
              </a:rPr>
              <a:t>endmodule</a:t>
            </a:r>
            <a:r>
              <a:rPr lang="pt-BR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879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3EA376-25A5-71CC-1C71-D84B582C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5" y="794564"/>
            <a:ext cx="11926031" cy="558376"/>
          </a:xfrm>
        </p:spPr>
        <p:txBody>
          <a:bodyPr/>
          <a:lstStyle/>
          <a:p>
            <a:r>
              <a:rPr lang="pt-BR" dirty="0"/>
              <a:t>Estrutura básica: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489F71A-E124-1205-0F28-07D92813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SystemVerilog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42957F-9205-B51A-6919-C9971259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7CC73120-22E7-1076-D2E1-977D8638FFC5}"/>
              </a:ext>
            </a:extLst>
          </p:cNvPr>
          <p:cNvSpPr txBox="1">
            <a:spLocks/>
          </p:cNvSpPr>
          <p:nvPr/>
        </p:nvSpPr>
        <p:spPr>
          <a:xfrm>
            <a:off x="133695" y="4072718"/>
            <a:ext cx="11926031" cy="23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</a:pPr>
            <a:r>
              <a:rPr lang="pt-BR" dirty="0"/>
              <a:t>Declaração de barramentos (vetor de </a:t>
            </a:r>
            <a:r>
              <a:rPr lang="pt-BR" i="1" dirty="0"/>
              <a:t>bits</a:t>
            </a:r>
            <a:r>
              <a:rPr lang="pt-BR" dirty="0"/>
              <a:t>):</a:t>
            </a:r>
          </a:p>
          <a:p>
            <a:pPr lvl="1">
              <a:buClr>
                <a:srgbClr val="FF0000"/>
              </a:buClr>
            </a:pPr>
            <a:endParaRPr lang="pt-BR" dirty="0"/>
          </a:p>
          <a:p>
            <a:pPr lvl="1">
              <a:buClr>
                <a:srgbClr val="FF0000"/>
              </a:buClr>
            </a:pPr>
            <a:endParaRPr lang="pt-BR" sz="500" dirty="0"/>
          </a:p>
          <a:p>
            <a:pPr lvl="1">
              <a:buClr>
                <a:srgbClr val="FF0000"/>
              </a:buClr>
            </a:pPr>
            <a:r>
              <a:rPr lang="pt-BR" dirty="0"/>
              <a:t>Exemplo: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0D9DC5-6488-F6D4-CCEE-7DDD198C067C}"/>
              </a:ext>
            </a:extLst>
          </p:cNvPr>
          <p:cNvSpPr txBox="1"/>
          <p:nvPr/>
        </p:nvSpPr>
        <p:spPr>
          <a:xfrm>
            <a:off x="1929881" y="1352940"/>
            <a:ext cx="8332237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module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nome_modulo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tipo_do_dado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tipo_do_dado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...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tipo_do_dado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Funcionamento do circuito</a:t>
            </a:r>
          </a:p>
          <a:p>
            <a:r>
              <a:rPr lang="pt-BR" sz="2000" b="1" dirty="0" err="1">
                <a:latin typeface="Consolas" panose="020B0609020204030204" pitchFamily="49" charset="0"/>
              </a:rPr>
              <a:t>endmodule</a:t>
            </a:r>
            <a:r>
              <a:rPr lang="pt-BR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BA6375-1333-93E6-C49F-278BA859750C}"/>
              </a:ext>
            </a:extLst>
          </p:cNvPr>
          <p:cNvSpPr txBox="1"/>
          <p:nvPr/>
        </p:nvSpPr>
        <p:spPr>
          <a:xfrm>
            <a:off x="1755709" y="4637360"/>
            <a:ext cx="8332237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&lt;</a:t>
            </a:r>
            <a:r>
              <a:rPr lang="pt-BR" sz="2000" dirty="0" err="1">
                <a:latin typeface="Consolas" panose="020B0609020204030204" pitchFamily="49" charset="0"/>
              </a:rPr>
              <a:t>tipo_do_dado</a:t>
            </a:r>
            <a:r>
              <a:rPr lang="pt-BR" sz="2000" dirty="0">
                <a:latin typeface="Consolas" panose="020B0609020204030204" pitchFamily="49" charset="0"/>
              </a:rPr>
              <a:t>&gt; [MSB:LSB]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FB669A-148D-E6DF-5E1D-9041A1325EB6}"/>
              </a:ext>
            </a:extLst>
          </p:cNvPr>
          <p:cNvSpPr txBox="1"/>
          <p:nvPr/>
        </p:nvSpPr>
        <p:spPr>
          <a:xfrm>
            <a:off x="3547963" y="5663326"/>
            <a:ext cx="474772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input </a:t>
            </a:r>
            <a:r>
              <a:rPr lang="pt-BR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logic</a:t>
            </a:r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latin typeface="Consolas" panose="020B0609020204030204" pitchFamily="49" charset="0"/>
              </a:rPr>
              <a:t>[3:0] a,</a:t>
            </a:r>
          </a:p>
        </p:txBody>
      </p:sp>
    </p:spTree>
    <p:extLst>
      <p:ext uri="{BB962C8B-B14F-4D97-AF65-F5344CB8AC3E}">
        <p14:creationId xmlns:p14="http://schemas.microsoft.com/office/powerpoint/2010/main" val="161977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3EA376-25A5-71CC-1C71-D84B582C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5" y="794564"/>
            <a:ext cx="11926031" cy="558376"/>
          </a:xfrm>
        </p:spPr>
        <p:txBody>
          <a:bodyPr/>
          <a:lstStyle/>
          <a:p>
            <a:r>
              <a:rPr lang="pt-BR" dirty="0"/>
              <a:t>Estrutura básica: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489F71A-E124-1205-0F28-07D92813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SystemVerilog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42957F-9205-B51A-6919-C9971259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7CC73120-22E7-1076-D2E1-977D8638FFC5}"/>
              </a:ext>
            </a:extLst>
          </p:cNvPr>
          <p:cNvSpPr txBox="1">
            <a:spLocks/>
          </p:cNvSpPr>
          <p:nvPr/>
        </p:nvSpPr>
        <p:spPr>
          <a:xfrm>
            <a:off x="133695" y="4072718"/>
            <a:ext cx="11926031" cy="205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</a:pPr>
            <a:r>
              <a:rPr lang="pt-BR" dirty="0"/>
              <a:t>Descrição do como o circuito funciona;</a:t>
            </a:r>
          </a:p>
          <a:p>
            <a:pPr lvl="2">
              <a:buClr>
                <a:srgbClr val="FF0000"/>
              </a:buClr>
            </a:pPr>
            <a:r>
              <a:rPr lang="pt-BR" dirty="0"/>
              <a:t>Abordagem por fluxo de dados;</a:t>
            </a:r>
          </a:p>
          <a:p>
            <a:pPr lvl="2">
              <a:buClr>
                <a:srgbClr val="FF0000"/>
              </a:buClr>
            </a:pPr>
            <a:r>
              <a:rPr lang="pt-BR" dirty="0"/>
              <a:t>Abordagem hierárquica;</a:t>
            </a:r>
          </a:p>
          <a:p>
            <a:pPr lvl="2">
              <a:buClr>
                <a:srgbClr val="FF0000"/>
              </a:buClr>
            </a:pPr>
            <a:r>
              <a:rPr lang="pt-BR" dirty="0"/>
              <a:t>Abordagem comportamental.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0D293F-1033-1646-B904-E09A1DA7662A}"/>
              </a:ext>
            </a:extLst>
          </p:cNvPr>
          <p:cNvSpPr txBox="1"/>
          <p:nvPr/>
        </p:nvSpPr>
        <p:spPr>
          <a:xfrm>
            <a:off x="1929881" y="1352940"/>
            <a:ext cx="8332237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module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nome_modulo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&lt;</a:t>
            </a:r>
            <a:r>
              <a:rPr lang="pt-BR" sz="2000" dirty="0" err="1">
                <a:latin typeface="Consolas" panose="020B0609020204030204" pitchFamily="49" charset="0"/>
              </a:rPr>
              <a:t>tipo_do_dado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&lt;</a:t>
            </a:r>
            <a:r>
              <a:rPr lang="pt-BR" sz="2000" dirty="0" err="1">
                <a:latin typeface="Consolas" panose="020B0609020204030204" pitchFamily="49" charset="0"/>
              </a:rPr>
              <a:t>tipo_do_dado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...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&lt;</a:t>
            </a:r>
            <a:r>
              <a:rPr lang="pt-BR" sz="2000" dirty="0" err="1">
                <a:latin typeface="Consolas" panose="020B0609020204030204" pitchFamily="49" charset="0"/>
              </a:rPr>
              <a:t>tipo_da_porta</a:t>
            </a:r>
            <a:r>
              <a:rPr lang="pt-BR" sz="2000" dirty="0">
                <a:latin typeface="Consolas" panose="020B0609020204030204" pitchFamily="49" charset="0"/>
              </a:rPr>
              <a:t>&gt; &lt;</a:t>
            </a:r>
            <a:r>
              <a:rPr lang="pt-BR" sz="2000" dirty="0" err="1">
                <a:latin typeface="Consolas" panose="020B0609020204030204" pitchFamily="49" charset="0"/>
              </a:rPr>
              <a:t>tipo_do_dado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nome_da_porta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Funcionamento do circuito</a:t>
            </a:r>
          </a:p>
          <a:p>
            <a:r>
              <a:rPr lang="pt-BR" sz="2000" b="1" dirty="0" err="1">
                <a:latin typeface="Consolas" panose="020B0609020204030204" pitchFamily="49" charset="0"/>
              </a:rPr>
              <a:t>endmodule</a:t>
            </a:r>
            <a:r>
              <a:rPr lang="pt-BR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479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094B-4B86-4A94-9C0E-CE0F9434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Fluxo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4CC40-A9A2-4148-A32C-3821F63F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5" y="794563"/>
            <a:ext cx="11926031" cy="2433829"/>
          </a:xfrm>
        </p:spPr>
        <p:txBody>
          <a:bodyPr/>
          <a:lstStyle/>
          <a:p>
            <a:r>
              <a:rPr lang="pt-BR" dirty="0"/>
              <a:t>Descreve o circuito em termos de expressões (lógicas e aritméticas) que relacionam entradas e saídas;</a:t>
            </a:r>
          </a:p>
          <a:p>
            <a:r>
              <a:rPr lang="pt-BR" dirty="0"/>
              <a:t>Utiliza a diretiva </a:t>
            </a:r>
            <a:r>
              <a:rPr lang="pt-BR" b="1" dirty="0" err="1">
                <a:latin typeface="Consolas" panose="020B0609020204030204" pitchFamily="49" charset="0"/>
              </a:rPr>
              <a:t>assign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7EE27A-17C6-41E1-94A9-4C5B6344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B9B12B-5552-441E-90FC-140CC6C8A3A9}"/>
              </a:ext>
            </a:extLst>
          </p:cNvPr>
          <p:cNvSpPr txBox="1"/>
          <p:nvPr/>
        </p:nvSpPr>
        <p:spPr>
          <a:xfrm>
            <a:off x="1445178" y="2184176"/>
            <a:ext cx="9722841" cy="70788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&lt;</a:t>
            </a:r>
            <a:r>
              <a:rPr lang="pt-BR" sz="2000" dirty="0" err="1">
                <a:latin typeface="Consolas" panose="020B0609020204030204" pitchFamily="49" charset="0"/>
              </a:rPr>
              <a:t>saida</a:t>
            </a:r>
            <a:r>
              <a:rPr lang="pt-BR" sz="2000" dirty="0">
                <a:latin typeface="Consolas" panose="020B0609020204030204" pitchFamily="49" charset="0"/>
              </a:rPr>
              <a:t> ou dado intermediário&gt; = (constante, segmento de vetor ou expressão);</a:t>
            </a:r>
          </a:p>
        </p:txBody>
      </p:sp>
    </p:spTree>
    <p:extLst>
      <p:ext uri="{BB962C8B-B14F-4D97-AF65-F5344CB8AC3E}">
        <p14:creationId xmlns:p14="http://schemas.microsoft.com/office/powerpoint/2010/main" val="238109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F35CB-A46B-49A4-8438-D2D9365D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Fluxo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0BE0-F7E9-4310-BF8A-BE0FABF6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5" y="794563"/>
            <a:ext cx="11926031" cy="2368515"/>
          </a:xfrm>
        </p:spPr>
        <p:txBody>
          <a:bodyPr>
            <a:normAutofit/>
          </a:bodyPr>
          <a:lstStyle/>
          <a:p>
            <a:r>
              <a:rPr lang="pt-BR" b="1" dirty="0"/>
              <a:t>Operações Lógicas: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BF8003-A3E5-4DB1-A892-4DDE433B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17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2C87DB0-983D-4B48-B9A6-DF5BCC31498B}"/>
              </a:ext>
            </a:extLst>
          </p:cNvPr>
          <p:cNvGraphicFramePr>
            <a:graphicFrameLocks noGrp="1"/>
          </p:cNvGraphicFramePr>
          <p:nvPr/>
        </p:nvGraphicFramePr>
        <p:xfrm>
          <a:off x="3052881" y="1358739"/>
          <a:ext cx="608481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75">
                  <a:extLst>
                    <a:ext uri="{9D8B030D-6E8A-4147-A177-3AD203B41FA5}">
                      <a16:colId xmlns:a16="http://schemas.microsoft.com/office/drawing/2014/main" val="1826071809"/>
                    </a:ext>
                  </a:extLst>
                </a:gridCol>
                <a:gridCol w="2316870">
                  <a:extLst>
                    <a:ext uri="{9D8B030D-6E8A-4147-A177-3AD203B41FA5}">
                      <a16:colId xmlns:a16="http://schemas.microsoft.com/office/drawing/2014/main" val="14635190"/>
                    </a:ext>
                  </a:extLst>
                </a:gridCol>
                <a:gridCol w="2316870">
                  <a:extLst>
                    <a:ext uri="{9D8B030D-6E8A-4147-A177-3AD203B41FA5}">
                      <a16:colId xmlns:a16="http://schemas.microsoft.com/office/drawing/2014/main" val="6282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Operador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Operação Realizada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Exemplo:</a:t>
                      </a:r>
                    </a:p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 = </a:t>
                      </a:r>
                      <a:r>
                        <a:rPr lang="pt-BR" b="0" i="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 = </a:t>
                      </a:r>
                      <a:r>
                        <a:rPr lang="pt-BR" b="0" i="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5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~</a:t>
                      </a:r>
                      <a:r>
                        <a:rPr lang="pt-BR" i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= 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~</a:t>
                      </a:r>
                      <a:r>
                        <a:rPr lang="pt-BR" sz="1800" i="1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b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= 0 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06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&amp; </a:t>
                      </a:r>
                      <a:r>
                        <a:rPr lang="pt-BR" i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= 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25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i="1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| </a:t>
                      </a:r>
                      <a:r>
                        <a:rPr lang="pt-BR" sz="1800" i="1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b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= 1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i="1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^ </a:t>
                      </a:r>
                      <a:r>
                        <a:rPr lang="pt-BR" sz="1800" i="1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b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= 1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40113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E9744CA-126A-5ABA-749C-9C4A7F002FA3}"/>
              </a:ext>
            </a:extLst>
          </p:cNvPr>
          <p:cNvSpPr txBox="1">
            <a:spLocks/>
          </p:cNvSpPr>
          <p:nvPr/>
        </p:nvSpPr>
        <p:spPr>
          <a:xfrm>
            <a:off x="132274" y="4098392"/>
            <a:ext cx="11926031" cy="54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/>
              <a:t>Exemplos: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56976B-7771-5673-0338-EBFCDFFF3EFF}"/>
              </a:ext>
            </a:extLst>
          </p:cNvPr>
          <p:cNvSpPr txBox="1"/>
          <p:nvPr/>
        </p:nvSpPr>
        <p:spPr>
          <a:xfrm>
            <a:off x="2297172" y="4646645"/>
            <a:ext cx="7596232" cy="163121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x = ~a;</a:t>
            </a:r>
          </a:p>
          <a:p>
            <a:r>
              <a:rPr lang="pt-BR" sz="2000" b="1" dirty="0" err="1"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y = a &amp; b;</a:t>
            </a:r>
          </a:p>
          <a:p>
            <a:r>
              <a:rPr lang="pt-BR" sz="2000" b="1" dirty="0" err="1"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z = a | b;</a:t>
            </a:r>
          </a:p>
          <a:p>
            <a:r>
              <a:rPr lang="pt-BR" sz="2000" b="1" dirty="0" err="1"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q = a &amp; b &amp; c;</a:t>
            </a:r>
          </a:p>
          <a:p>
            <a:r>
              <a:rPr lang="pt-BR" sz="2000" b="1" dirty="0" err="1"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w = a ^ b;</a:t>
            </a:r>
          </a:p>
        </p:txBody>
      </p:sp>
    </p:spTree>
    <p:extLst>
      <p:ext uri="{BB962C8B-B14F-4D97-AF65-F5344CB8AC3E}">
        <p14:creationId xmlns:p14="http://schemas.microsoft.com/office/powerpoint/2010/main" val="150507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1212E8B-A8F0-3909-4827-6298FF12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" y="794563"/>
            <a:ext cx="7899962" cy="5715141"/>
          </a:xfrm>
        </p:spPr>
        <p:txBody>
          <a:bodyPr/>
          <a:lstStyle/>
          <a:p>
            <a:pPr marL="0" indent="0">
              <a:buNone/>
            </a:pPr>
            <a:r>
              <a:rPr lang="pt-BR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Exemplo 1: </a:t>
            </a:r>
            <a:r>
              <a:rPr lang="pt-BR" dirty="0">
                <a:cs typeface="Times New Roman" panose="02020603050405020304" pitchFamily="18" charset="0"/>
              </a:rPr>
              <a:t>Utilizando o </a:t>
            </a:r>
            <a:r>
              <a:rPr lang="pt-BR" dirty="0" err="1">
                <a:cs typeface="Times New Roman" panose="02020603050405020304" pitchFamily="18" charset="0"/>
              </a:rPr>
              <a:t>SystemVerilog</a:t>
            </a:r>
            <a:r>
              <a:rPr lang="pt-BR" dirty="0">
                <a:cs typeface="Times New Roman" panose="02020603050405020304" pitchFamily="18" charset="0"/>
              </a:rPr>
              <a:t>, descreva um circuito digital que possua as seguintes expressões lógicas de saída:</a:t>
            </a:r>
          </a:p>
          <a:p>
            <a:pPr marL="0" indent="0">
              <a:buNone/>
            </a:pPr>
            <a:endParaRPr lang="pt-BR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cs typeface="Times New Roman" panose="02020603050405020304" pitchFamily="18" charset="0"/>
              </a:rPr>
              <a:t>Realize a simulação do circuito no </a:t>
            </a:r>
            <a:r>
              <a:rPr lang="pt-BR" dirty="0" err="1">
                <a:cs typeface="Times New Roman" panose="02020603050405020304" pitchFamily="18" charset="0"/>
              </a:rPr>
              <a:t>ModelSim</a:t>
            </a:r>
            <a:r>
              <a:rPr lang="pt-BR" dirty="0">
                <a:cs typeface="Times New Roman" panose="02020603050405020304" pitchFamily="18" charset="0"/>
              </a:rPr>
              <a:t>, obtendo todas as condições de entrada e elaborando a tabela-verdade.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02BEB2-0F5B-3BF4-2548-3AAED00F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Fluxo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55D706-7549-E7BE-E78E-E69EBD2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18</a:t>
            </a:fld>
            <a:endParaRPr lang="pt-BR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BC727E7-F390-0106-86A1-F8B08F8288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791990"/>
              </p:ext>
            </p:extLst>
          </p:nvPr>
        </p:nvGraphicFramePr>
        <p:xfrm>
          <a:off x="2887091" y="1537143"/>
          <a:ext cx="2578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876240" progId="Equation.DSMT4">
                  <p:embed/>
                </p:oleObj>
              </mc:Choice>
              <mc:Fallback>
                <p:oleObj name="Equation" r:id="rId2" imgW="2577960" imgH="87624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2BC727E7-F390-0106-86A1-F8B08F8288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87091" y="1537143"/>
                        <a:ext cx="25781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B777FEF-0912-615A-76F7-C4DB121D6C59}"/>
              </a:ext>
            </a:extLst>
          </p:cNvPr>
          <p:cNvGraphicFramePr>
            <a:graphicFrameLocks noGrp="1"/>
          </p:cNvGraphicFramePr>
          <p:nvPr/>
        </p:nvGraphicFramePr>
        <p:xfrm>
          <a:off x="8406104" y="824419"/>
          <a:ext cx="35418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35">
                  <a:extLst>
                    <a:ext uri="{9D8B030D-6E8A-4147-A177-3AD203B41FA5}">
                      <a16:colId xmlns:a16="http://schemas.microsoft.com/office/drawing/2014/main" val="1826071809"/>
                    </a:ext>
                  </a:extLst>
                </a:gridCol>
                <a:gridCol w="533635">
                  <a:extLst>
                    <a:ext uri="{9D8B030D-6E8A-4147-A177-3AD203B41FA5}">
                      <a16:colId xmlns:a16="http://schemas.microsoft.com/office/drawing/2014/main" val="14635190"/>
                    </a:ext>
                  </a:extLst>
                </a:gridCol>
                <a:gridCol w="533635">
                  <a:extLst>
                    <a:ext uri="{9D8B030D-6E8A-4147-A177-3AD203B41FA5}">
                      <a16:colId xmlns:a16="http://schemas.microsoft.com/office/drawing/2014/main" val="628271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0970452"/>
                    </a:ext>
                  </a:extLst>
                </a:gridCol>
                <a:gridCol w="866357">
                  <a:extLst>
                    <a:ext uri="{9D8B030D-6E8A-4147-A177-3AD203B41FA5}">
                      <a16:colId xmlns:a16="http://schemas.microsoft.com/office/drawing/2014/main" val="3184846731"/>
                    </a:ext>
                  </a:extLst>
                </a:gridCol>
                <a:gridCol w="866357">
                  <a:extLst>
                    <a:ext uri="{9D8B030D-6E8A-4147-A177-3AD203B41FA5}">
                      <a16:colId xmlns:a16="http://schemas.microsoft.com/office/drawing/2014/main" val="20347659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i="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Entradas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1" indent="0" algn="ctr"/>
                      <a:endParaRPr lang="pt-BR" b="0" i="1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1" indent="0" algn="ctr"/>
                      <a:endParaRPr lang="pt-BR" b="0" i="1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b="0" i="0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b="1" i="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Saídas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1" indent="0" algn="ctr"/>
                      <a:endParaRPr lang="pt-BR" b="0" i="0" baseline="-25000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1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pt-BR" b="0" i="0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</a:t>
                      </a:r>
                      <a:r>
                        <a:rPr lang="pt-BR" b="0" i="0" baseline="-25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</a:t>
                      </a:r>
                      <a:r>
                        <a:rPr lang="pt-BR" b="0" i="0" baseline="-250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5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06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25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1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9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80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4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25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AF721985-7E57-4235-8B0C-A7C356BE925E}"/>
              </a:ext>
            </a:extLst>
          </p:cNvPr>
          <p:cNvSpPr/>
          <p:nvPr/>
        </p:nvSpPr>
        <p:spPr>
          <a:xfrm>
            <a:off x="2558642" y="2852257"/>
            <a:ext cx="6635692" cy="2986481"/>
          </a:xfrm>
          <a:custGeom>
            <a:avLst/>
            <a:gdLst>
              <a:gd name="connsiteX0" fmla="*/ 2155971 w 6635692"/>
              <a:gd name="connsiteY0" fmla="*/ 679508 h 2986481"/>
              <a:gd name="connsiteX1" fmla="*/ 2155971 w 6635692"/>
              <a:gd name="connsiteY1" fmla="*/ 2986481 h 2986481"/>
              <a:gd name="connsiteX2" fmla="*/ 0 w 6635692"/>
              <a:gd name="connsiteY2" fmla="*/ 2986481 h 2986481"/>
              <a:gd name="connsiteX3" fmla="*/ 0 w 6635692"/>
              <a:gd name="connsiteY3" fmla="*/ 0 h 2986481"/>
              <a:gd name="connsiteX4" fmla="*/ 6635692 w 6635692"/>
              <a:gd name="connsiteY4" fmla="*/ 0 h 2986481"/>
              <a:gd name="connsiteX5" fmla="*/ 6635692 w 6635692"/>
              <a:gd name="connsiteY5" fmla="*/ 2952925 h 2986481"/>
              <a:gd name="connsiteX6" fmla="*/ 4303552 w 6635692"/>
              <a:gd name="connsiteY6" fmla="*/ 2952925 h 2986481"/>
              <a:gd name="connsiteX7" fmla="*/ 4303552 w 6635692"/>
              <a:gd name="connsiteY7" fmla="*/ 503339 h 2986481"/>
              <a:gd name="connsiteX8" fmla="*/ 2139193 w 6635692"/>
              <a:gd name="connsiteY8" fmla="*/ 503339 h 2986481"/>
              <a:gd name="connsiteX9" fmla="*/ 2155971 w 6635692"/>
              <a:gd name="connsiteY9" fmla="*/ 679508 h 298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5692" h="2986481">
                <a:moveTo>
                  <a:pt x="2155971" y="679508"/>
                </a:moveTo>
                <a:lnTo>
                  <a:pt x="2155971" y="2986481"/>
                </a:lnTo>
                <a:lnTo>
                  <a:pt x="0" y="2986481"/>
                </a:lnTo>
                <a:lnTo>
                  <a:pt x="0" y="0"/>
                </a:lnTo>
                <a:lnTo>
                  <a:pt x="6635692" y="0"/>
                </a:lnTo>
                <a:lnTo>
                  <a:pt x="6635692" y="2952925"/>
                </a:lnTo>
                <a:lnTo>
                  <a:pt x="4303552" y="2952925"/>
                </a:lnTo>
                <a:lnTo>
                  <a:pt x="4303552" y="503339"/>
                </a:lnTo>
                <a:lnTo>
                  <a:pt x="2139193" y="503339"/>
                </a:lnTo>
                <a:lnTo>
                  <a:pt x="2155971" y="67950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B7DCE6-4318-4106-8D61-458837AC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Verificação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03922-0359-4722-A27D-1224D60F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749803"/>
            <a:ext cx="11719560" cy="1456164"/>
          </a:xfrm>
        </p:spPr>
        <p:txBody>
          <a:bodyPr/>
          <a:lstStyle/>
          <a:p>
            <a:r>
              <a:rPr lang="pt-BR" i="1" dirty="0" err="1"/>
              <a:t>Testbech</a:t>
            </a:r>
            <a:r>
              <a:rPr lang="pt-BR" dirty="0"/>
              <a:t>: </a:t>
            </a:r>
            <a:r>
              <a:rPr lang="pt-BR" i="1" dirty="0"/>
              <a:t>Script</a:t>
            </a:r>
            <a:r>
              <a:rPr lang="pt-BR" dirty="0"/>
              <a:t> automatizado para simulação (verificação) de módulos descritos em linguagem de descrição de </a:t>
            </a:r>
            <a:r>
              <a:rPr lang="pt-BR" i="1" dirty="0"/>
              <a:t>hardware</a:t>
            </a:r>
            <a:r>
              <a:rPr lang="pt-BR" dirty="0"/>
              <a:t>;</a:t>
            </a:r>
          </a:p>
          <a:p>
            <a:r>
              <a:rPr lang="pt-BR" dirty="0"/>
              <a:t>Visão geral de um </a:t>
            </a:r>
            <a:r>
              <a:rPr lang="pt-BR" i="1" dirty="0" err="1"/>
              <a:t>testbench</a:t>
            </a:r>
            <a:r>
              <a:rPr lang="pt-BR" dirty="0"/>
              <a:t>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88D629-95FE-4F0F-A445-E04655AA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C29DA3C-290E-458F-82F7-C5576F149432}"/>
              </a:ext>
            </a:extLst>
          </p:cNvPr>
          <p:cNvSpPr/>
          <p:nvPr/>
        </p:nvSpPr>
        <p:spPr>
          <a:xfrm>
            <a:off x="4974672" y="3464653"/>
            <a:ext cx="1635853" cy="21224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Módulo a ser Verificado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563E1D-0209-41B5-9423-32E96525261E}"/>
              </a:ext>
            </a:extLst>
          </p:cNvPr>
          <p:cNvSpPr/>
          <p:nvPr/>
        </p:nvSpPr>
        <p:spPr>
          <a:xfrm>
            <a:off x="2845266" y="3464653"/>
            <a:ext cx="1635853" cy="21224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Geração de Estímulos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B1CC0F7-11AE-4349-BB19-39EC9E12CB6F}"/>
              </a:ext>
            </a:extLst>
          </p:cNvPr>
          <p:cNvSpPr/>
          <p:nvPr/>
        </p:nvSpPr>
        <p:spPr>
          <a:xfrm>
            <a:off x="7104078" y="3464653"/>
            <a:ext cx="1635853" cy="21224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das Saídas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CCEE0F6-1C84-4178-8794-5D2EF171B4AE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481119" y="4525861"/>
            <a:ext cx="4935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67F4A93-CC5A-4072-9A0D-FFC6B5345C78}"/>
              </a:ext>
            </a:extLst>
          </p:cNvPr>
          <p:cNvCxnSpPr/>
          <p:nvPr/>
        </p:nvCxnSpPr>
        <p:spPr>
          <a:xfrm>
            <a:off x="6610525" y="4525860"/>
            <a:ext cx="4935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90EDC27-B40C-46D8-AC6A-64485AC517FB}"/>
              </a:ext>
            </a:extLst>
          </p:cNvPr>
          <p:cNvSpPr txBox="1"/>
          <p:nvPr/>
        </p:nvSpPr>
        <p:spPr>
          <a:xfrm>
            <a:off x="7104078" y="2176755"/>
            <a:ext cx="274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Módulo não sintetizável (</a:t>
            </a:r>
            <a:r>
              <a:rPr lang="pt-BR" i="1" dirty="0" err="1"/>
              <a:t>testbench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56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 animBg="1"/>
      <p:bldP spid="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1EECA-7A36-CA6D-1718-FC06CA8F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Lógico-Programáveis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168F7-B2B8-59D3-AA7E-6506A78B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60" y="773202"/>
            <a:ext cx="11887198" cy="485328"/>
          </a:xfrm>
        </p:spPr>
        <p:txBody>
          <a:bodyPr/>
          <a:lstStyle/>
          <a:p>
            <a:r>
              <a:rPr lang="pt-BR" dirty="0"/>
              <a:t>Estrutura de uma FPGA: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D97E4-6011-6B1A-EEB9-4D135832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582-372F-451D-A6A3-E10AB93C40C4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19656F-963A-00D5-7F4B-C8F38FD0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06" y="1258530"/>
            <a:ext cx="7303194" cy="476850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8F4F1E-E7A5-A2D0-BE1A-FC2444251018}"/>
              </a:ext>
            </a:extLst>
          </p:cNvPr>
          <p:cNvSpPr txBox="1"/>
          <p:nvPr/>
        </p:nvSpPr>
        <p:spPr>
          <a:xfrm>
            <a:off x="215660" y="5888196"/>
            <a:ext cx="616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i="1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Pong P. Chu - FPGA </a:t>
            </a:r>
            <a:r>
              <a:rPr lang="pt-BR" i="1" dirty="0" err="1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Prototyping</a:t>
            </a:r>
            <a:r>
              <a:rPr lang="pt-BR" i="1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pt-BR" i="1" dirty="0" err="1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by</a:t>
            </a:r>
            <a:r>
              <a:rPr lang="pt-BR" i="1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 VHDL </a:t>
            </a:r>
            <a:r>
              <a:rPr lang="pt-BR" i="1" dirty="0" err="1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Examples</a:t>
            </a:r>
            <a:r>
              <a:rPr lang="pt-BR" i="1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: </a:t>
            </a:r>
            <a:r>
              <a:rPr lang="pt-BR" i="1" dirty="0" err="1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Xilinx</a:t>
            </a:r>
            <a:r>
              <a:rPr lang="pt-BR" i="1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pt-BR" i="1" dirty="0" err="1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MicroBlaze</a:t>
            </a:r>
            <a:r>
              <a:rPr lang="pt-BR" i="1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 MCS </a:t>
            </a:r>
            <a:r>
              <a:rPr lang="pt-BR" i="1" dirty="0" err="1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SoC.</a:t>
            </a:r>
            <a:r>
              <a:rPr lang="pt-BR" i="1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 2nd </a:t>
            </a:r>
            <a:r>
              <a:rPr lang="pt-BR" i="1" dirty="0" err="1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Edition</a:t>
            </a:r>
            <a:r>
              <a:rPr lang="pt-BR" i="1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967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967AC-ECCA-4802-93B6-0825F816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Verificação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00A51-0D2B-45F9-9D23-39E763C7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i="1" dirty="0" err="1"/>
              <a:t>testbench</a:t>
            </a:r>
            <a:r>
              <a:rPr lang="pt-BR" dirty="0"/>
              <a:t> não possuem entradas;</a:t>
            </a:r>
          </a:p>
          <a:p>
            <a:r>
              <a:rPr lang="pt-BR" dirty="0"/>
              <a:t>O módulo a ser testado deve ser instanciado no </a:t>
            </a:r>
            <a:r>
              <a:rPr lang="pt-BR" i="1" dirty="0" err="1"/>
              <a:t>testbench</a:t>
            </a:r>
            <a:r>
              <a:rPr lang="pt-BR" dirty="0"/>
              <a:t>;</a:t>
            </a:r>
          </a:p>
          <a:p>
            <a:r>
              <a:rPr lang="pt-BR" dirty="0"/>
              <a:t>Deve-se declarar as entradas e saídas como dados intermediários do tipo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logic</a:t>
            </a:r>
            <a:r>
              <a:rPr lang="pt-BR" dirty="0"/>
              <a:t>;</a:t>
            </a:r>
          </a:p>
          <a:p>
            <a:r>
              <a:rPr lang="pt-BR" dirty="0"/>
              <a:t>Utilizar o procedimento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initial</a:t>
            </a:r>
            <a:r>
              <a:rPr lang="pt-BR" dirty="0"/>
              <a:t> para atribuir valores à entradas;</a:t>
            </a:r>
          </a:p>
          <a:p>
            <a:pPr lvl="1"/>
            <a:r>
              <a:rPr lang="pt-BR" dirty="0"/>
              <a:t>Utiliza o </a:t>
            </a:r>
            <a:r>
              <a:rPr lang="pt-BR" i="1" dirty="0" err="1"/>
              <a:t>delay</a:t>
            </a:r>
            <a:r>
              <a:rPr lang="pt-BR" dirty="0"/>
              <a:t> temporal (</a:t>
            </a:r>
            <a:r>
              <a:rPr lang="pt-BR" dirty="0">
                <a:latin typeface="Consolas" panose="020B0609020204030204" pitchFamily="49" charset="0"/>
              </a:rPr>
              <a:t>#delay</a:t>
            </a:r>
            <a:r>
              <a:rPr lang="pt-BR" dirty="0"/>
              <a:t>) para impor a temporização das entradas;</a:t>
            </a:r>
          </a:p>
          <a:p>
            <a:pPr lvl="1"/>
            <a:r>
              <a:rPr lang="pt-BR" dirty="0"/>
              <a:t>Usar a diretiva 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$stop </a:t>
            </a:r>
            <a:r>
              <a:rPr lang="pt-BR" dirty="0"/>
              <a:t>ou 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$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finish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 </a:t>
            </a:r>
            <a:r>
              <a:rPr lang="pt-BR" dirty="0"/>
              <a:t>para encerrar a simulação;</a:t>
            </a:r>
          </a:p>
          <a:p>
            <a:r>
              <a:rPr lang="pt-BR" dirty="0"/>
              <a:t>Utilizar o procedimento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</a:t>
            </a:r>
            <a:r>
              <a:rPr lang="pt-BR" dirty="0"/>
              <a:t> para variáveis que devem ser modificadas constantemente (ex. </a:t>
            </a:r>
            <a:r>
              <a:rPr lang="pt-BR" i="1" dirty="0" err="1"/>
              <a:t>clock</a:t>
            </a:r>
            <a:r>
              <a:rPr lang="pt-BR" dirty="0"/>
              <a:t>);</a:t>
            </a:r>
          </a:p>
          <a:p>
            <a:r>
              <a:rPr lang="pt-BR" dirty="0"/>
              <a:t>Utilizar a diretiva 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$display</a:t>
            </a:r>
            <a:r>
              <a:rPr lang="pt-BR" dirty="0"/>
              <a:t> ou 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$monitor</a:t>
            </a:r>
            <a:r>
              <a:rPr lang="pt-BR" dirty="0"/>
              <a:t> para apresentar resultados na tela;</a:t>
            </a:r>
          </a:p>
          <a:p>
            <a:r>
              <a:rPr lang="pt-BR" dirty="0"/>
              <a:t>A base de tempo e a resolução é ajustada pela diretiva 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`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timescale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78ECE7-5E79-456B-80AB-3E582C5E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9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7A512-53BB-4984-9119-5D5641E6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Fluxo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66984-F167-4762-A09D-74114DF7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Operações Aritméticas: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sz="500" dirty="0"/>
          </a:p>
          <a:p>
            <a:pPr lvl="1"/>
            <a:endParaRPr lang="pt-BR" sz="500" dirty="0"/>
          </a:p>
          <a:p>
            <a:pPr lvl="1"/>
            <a:endParaRPr lang="pt-BR" sz="500" dirty="0"/>
          </a:p>
          <a:p>
            <a:pPr lvl="1"/>
            <a:endParaRPr lang="pt-BR" sz="500" dirty="0"/>
          </a:p>
          <a:p>
            <a:pPr marL="457200" lvl="1" indent="0">
              <a:buNone/>
            </a:pPr>
            <a:endParaRPr lang="pt-BR" sz="500" dirty="0"/>
          </a:p>
          <a:p>
            <a:pPr marL="0" indent="0">
              <a:buNone/>
            </a:pPr>
            <a:r>
              <a:rPr lang="pt-BR" i="1" dirty="0"/>
              <a:t>Exemplos: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93273-FD32-4D77-AAA3-82D558D6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21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9F07224-C8C8-4ABF-BC87-59AF8EA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55828"/>
              </p:ext>
            </p:extLst>
          </p:nvPr>
        </p:nvGraphicFramePr>
        <p:xfrm>
          <a:off x="813732" y="1403520"/>
          <a:ext cx="608481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75">
                  <a:extLst>
                    <a:ext uri="{9D8B030D-6E8A-4147-A177-3AD203B41FA5}">
                      <a16:colId xmlns:a16="http://schemas.microsoft.com/office/drawing/2014/main" val="1826071809"/>
                    </a:ext>
                  </a:extLst>
                </a:gridCol>
                <a:gridCol w="2316870">
                  <a:extLst>
                    <a:ext uri="{9D8B030D-6E8A-4147-A177-3AD203B41FA5}">
                      <a16:colId xmlns:a16="http://schemas.microsoft.com/office/drawing/2014/main" val="14635190"/>
                    </a:ext>
                  </a:extLst>
                </a:gridCol>
                <a:gridCol w="2316870">
                  <a:extLst>
                    <a:ext uri="{9D8B030D-6E8A-4147-A177-3AD203B41FA5}">
                      <a16:colId xmlns:a16="http://schemas.microsoft.com/office/drawing/2014/main" val="6282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Operador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Operação Realizada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Exemplo:</a:t>
                      </a:r>
                    </a:p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 = 11</a:t>
                      </a:r>
                    </a:p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 = 5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5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Soma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latin typeface="+mj-lt"/>
                        </a:rPr>
                        <a:t>a</a:t>
                      </a:r>
                      <a:r>
                        <a:rPr lang="pt-BR" dirty="0">
                          <a:latin typeface="+mj-lt"/>
                        </a:rPr>
                        <a:t> + </a:t>
                      </a:r>
                      <a:r>
                        <a:rPr lang="pt-BR" i="1" dirty="0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 = 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06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Subtração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latin typeface="+mj-lt"/>
                        </a:rPr>
                        <a:t>a</a:t>
                      </a:r>
                      <a:r>
                        <a:rPr lang="pt-BR" dirty="0">
                          <a:latin typeface="+mj-lt"/>
                        </a:rPr>
                        <a:t> – </a:t>
                      </a:r>
                      <a:r>
                        <a:rPr lang="pt-BR" i="1" dirty="0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 = 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25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Multiplicação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latin typeface="+mj-lt"/>
                        </a:rPr>
                        <a:t>a</a:t>
                      </a:r>
                      <a:r>
                        <a:rPr lang="pt-BR" dirty="0">
                          <a:latin typeface="+mj-lt"/>
                        </a:rPr>
                        <a:t>*</a:t>
                      </a:r>
                      <a:r>
                        <a:rPr lang="pt-BR" i="1" dirty="0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 = 55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Divisão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latin typeface="+mj-lt"/>
                        </a:rPr>
                        <a:t>a</a:t>
                      </a:r>
                      <a:r>
                        <a:rPr lang="pt-BR" dirty="0">
                          <a:latin typeface="+mj-lt"/>
                        </a:rPr>
                        <a:t>/</a:t>
                      </a:r>
                      <a:r>
                        <a:rPr lang="pt-BR" i="1" dirty="0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 =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Resto da divisão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 err="1">
                          <a:latin typeface="+mj-lt"/>
                        </a:rPr>
                        <a:t>a</a:t>
                      </a:r>
                      <a:r>
                        <a:rPr lang="pt-BR" dirty="0" err="1">
                          <a:latin typeface="+mj-lt"/>
                        </a:rPr>
                        <a:t>%</a:t>
                      </a:r>
                      <a:r>
                        <a:rPr lang="pt-BR" i="1" dirty="0" err="1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66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**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Exponenciação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b**2 =  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34385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046FB83-D844-4BDC-B3B8-2BC1EE6A67B5}"/>
              </a:ext>
            </a:extLst>
          </p:cNvPr>
          <p:cNvSpPr txBox="1"/>
          <p:nvPr/>
        </p:nvSpPr>
        <p:spPr>
          <a:xfrm>
            <a:off x="2297884" y="5169435"/>
            <a:ext cx="7596232" cy="132343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x = a + b;</a:t>
            </a: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y = a - b;</a:t>
            </a: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w = a * b;</a:t>
            </a: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z = a / b;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C7C926-0482-4AD0-BA8E-142ECA7781F6}"/>
              </a:ext>
            </a:extLst>
          </p:cNvPr>
          <p:cNvSpPr txBox="1"/>
          <p:nvPr/>
        </p:nvSpPr>
        <p:spPr>
          <a:xfrm>
            <a:off x="7057938" y="1274392"/>
            <a:ext cx="48680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sz="2200" dirty="0"/>
              <a:t>O </a:t>
            </a:r>
            <a:r>
              <a:rPr lang="pt-BR" sz="2200" i="1" dirty="0"/>
              <a:t>bit</a:t>
            </a:r>
            <a:r>
              <a:rPr lang="pt-BR" sz="2200" dirty="0"/>
              <a:t> de </a:t>
            </a:r>
            <a:r>
              <a:rPr lang="pt-BR" sz="2200" i="1" dirty="0" err="1"/>
              <a:t>Carry</a:t>
            </a:r>
            <a:r>
              <a:rPr lang="pt-BR" sz="2200" i="1" dirty="0"/>
              <a:t>-out</a:t>
            </a:r>
            <a:r>
              <a:rPr lang="pt-BR" sz="2200" dirty="0"/>
              <a:t> é gerado automaticamente;</a:t>
            </a:r>
          </a:p>
          <a:p>
            <a:pPr marL="800100" lvl="1" indent="-34290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sz="2200" dirty="0"/>
              <a:t>Se somar dois números de 4 </a:t>
            </a:r>
            <a:r>
              <a:rPr lang="pt-BR" sz="2200" i="1" dirty="0"/>
              <a:t>bits</a:t>
            </a:r>
            <a:r>
              <a:rPr lang="pt-BR" sz="2200" dirty="0"/>
              <a:t>, o 5ª </a:t>
            </a:r>
            <a:r>
              <a:rPr lang="pt-BR" sz="2200" i="1" dirty="0"/>
              <a:t>bit</a:t>
            </a:r>
            <a:r>
              <a:rPr lang="pt-BR" sz="2200" dirty="0"/>
              <a:t> resultante da soma é o </a:t>
            </a:r>
            <a:r>
              <a:rPr lang="pt-BR" sz="2200" i="1" dirty="0" err="1"/>
              <a:t>carry</a:t>
            </a:r>
            <a:r>
              <a:rPr lang="pt-BR" sz="2200" i="1" dirty="0"/>
              <a:t>-out</a:t>
            </a:r>
            <a:r>
              <a:rPr lang="pt-BR" sz="2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089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59E6C-3FFF-44D7-9A89-5535DD7E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Fluxo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25849-11C9-4157-BD3D-0C508BF7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Operações de Concatenação e Replicação:</a:t>
            </a:r>
          </a:p>
          <a:p>
            <a:pPr lvl="1"/>
            <a:r>
              <a:rPr lang="pt-BR" dirty="0"/>
              <a:t>Servem para juntar os operandos e formar um novo vetor;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i="1" dirty="0"/>
              <a:t>Exemplos: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0B8A6D-F942-4DF4-8C4F-238BBB77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22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CBE4C34-C728-408D-8A84-1FB93E9EE043}"/>
              </a:ext>
            </a:extLst>
          </p:cNvPr>
          <p:cNvGraphicFramePr>
            <a:graphicFrameLocks noGrp="1"/>
          </p:cNvGraphicFramePr>
          <p:nvPr/>
        </p:nvGraphicFramePr>
        <p:xfrm>
          <a:off x="3053592" y="1772920"/>
          <a:ext cx="6084815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75">
                  <a:extLst>
                    <a:ext uri="{9D8B030D-6E8A-4147-A177-3AD203B41FA5}">
                      <a16:colId xmlns:a16="http://schemas.microsoft.com/office/drawing/2014/main" val="1826071809"/>
                    </a:ext>
                  </a:extLst>
                </a:gridCol>
                <a:gridCol w="2316870">
                  <a:extLst>
                    <a:ext uri="{9D8B030D-6E8A-4147-A177-3AD203B41FA5}">
                      <a16:colId xmlns:a16="http://schemas.microsoft.com/office/drawing/2014/main" val="14635190"/>
                    </a:ext>
                  </a:extLst>
                </a:gridCol>
                <a:gridCol w="2316870">
                  <a:extLst>
                    <a:ext uri="{9D8B030D-6E8A-4147-A177-3AD203B41FA5}">
                      <a16:colId xmlns:a16="http://schemas.microsoft.com/office/drawing/2014/main" val="628271623"/>
                    </a:ext>
                  </a:extLst>
                </a:gridCol>
              </a:tblGrid>
              <a:tr h="546937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Operador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Operação Realizada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Exemplo:</a:t>
                      </a:r>
                    </a:p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 = 3’b011</a:t>
                      </a:r>
                    </a:p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 = 2’b01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5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{ }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Concatenação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{</a:t>
                      </a:r>
                      <a:r>
                        <a:rPr lang="pt-BR" i="1" dirty="0" err="1">
                          <a:latin typeface="+mj-lt"/>
                        </a:rPr>
                        <a:t>a</a:t>
                      </a:r>
                      <a:r>
                        <a:rPr lang="pt-BR" dirty="0" err="1">
                          <a:latin typeface="+mj-lt"/>
                        </a:rPr>
                        <a:t>,</a:t>
                      </a:r>
                      <a:r>
                        <a:rPr lang="pt-BR" i="1" dirty="0" err="1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} = 5’b01101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06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{{ }}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Replicação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{3{</a:t>
                      </a:r>
                      <a:r>
                        <a:rPr lang="pt-BR" i="1" dirty="0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}} = 6’b010101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25477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AC777068-92B5-462E-A063-041F762B0590}"/>
              </a:ext>
            </a:extLst>
          </p:cNvPr>
          <p:cNvSpPr txBox="1"/>
          <p:nvPr/>
        </p:nvSpPr>
        <p:spPr>
          <a:xfrm>
            <a:off x="2297883" y="4242104"/>
            <a:ext cx="7596232" cy="70788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x = {a, b};</a:t>
            </a: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assign</a:t>
            </a:r>
            <a:r>
              <a:rPr lang="pt-BR" sz="2000" dirty="0">
                <a:latin typeface="Consolas" panose="020B0609020204030204" pitchFamily="49" charset="0"/>
              </a:rPr>
              <a:t> y = {2{a}};</a:t>
            </a:r>
          </a:p>
        </p:txBody>
      </p:sp>
    </p:spTree>
    <p:extLst>
      <p:ext uri="{BB962C8B-B14F-4D97-AF65-F5344CB8AC3E}">
        <p14:creationId xmlns:p14="http://schemas.microsoft.com/office/powerpoint/2010/main" val="290349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5D4D4-AA23-48FC-A48F-DBB5F2D5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Fluxo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6E0EB-76C9-4EB6-8277-99FA6C93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778956"/>
            <a:ext cx="7888844" cy="5553059"/>
          </a:xfrm>
        </p:spPr>
        <p:txBody>
          <a:bodyPr/>
          <a:lstStyle/>
          <a:p>
            <a:pPr marL="0" indent="0">
              <a:buNone/>
            </a:pPr>
            <a:r>
              <a:rPr lang="pt-BR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Exemplo 2: </a:t>
            </a:r>
            <a:r>
              <a:rPr lang="pt-BR" dirty="0"/>
              <a:t>Projete um somador de 4-</a:t>
            </a:r>
            <a:r>
              <a:rPr lang="pt-BR" i="1" dirty="0"/>
              <a:t>bits</a:t>
            </a:r>
            <a:r>
              <a:rPr lang="pt-BR" dirty="0"/>
              <a:t> em </a:t>
            </a:r>
            <a:r>
              <a:rPr lang="pt-BR" dirty="0" err="1"/>
              <a:t>SystemVerilog</a:t>
            </a:r>
            <a:r>
              <a:rPr lang="pt-BR" dirty="0"/>
              <a:t> utilizando operações aritméticas.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8366B-4B52-4551-B3C0-521984A3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E41AFE-E12B-451C-8847-273EEE2DEF48}"/>
              </a:ext>
            </a:extLst>
          </p:cNvPr>
          <p:cNvSpPr/>
          <p:nvPr/>
        </p:nvSpPr>
        <p:spPr>
          <a:xfrm>
            <a:off x="8903946" y="1753539"/>
            <a:ext cx="2352978" cy="909549"/>
          </a:xfrm>
          <a:prstGeom prst="rect">
            <a:avLst/>
          </a:prstGeom>
          <a:solidFill>
            <a:srgbClr val="DAE3F3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de seta reta 41">
            <a:extLst>
              <a:ext uri="{FF2B5EF4-FFF2-40B4-BE49-F238E27FC236}">
                <a16:creationId xmlns:a16="http://schemas.microsoft.com/office/drawing/2014/main" id="{55EE1279-C001-4ED8-812A-BC0EB134E163}"/>
              </a:ext>
            </a:extLst>
          </p:cNvPr>
          <p:cNvCxnSpPr/>
          <p:nvPr/>
        </p:nvCxnSpPr>
        <p:spPr>
          <a:xfrm flipH="1">
            <a:off x="10753817" y="1185834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40">
            <a:extLst>
              <a:ext uri="{FF2B5EF4-FFF2-40B4-BE49-F238E27FC236}">
                <a16:creationId xmlns:a16="http://schemas.microsoft.com/office/drawing/2014/main" id="{21CADD24-98F7-4D46-9F6B-C839B318354A}"/>
              </a:ext>
            </a:extLst>
          </p:cNvPr>
          <p:cNvCxnSpPr/>
          <p:nvPr/>
        </p:nvCxnSpPr>
        <p:spPr>
          <a:xfrm flipH="1">
            <a:off x="9385291" y="1199371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41">
            <a:extLst>
              <a:ext uri="{FF2B5EF4-FFF2-40B4-BE49-F238E27FC236}">
                <a16:creationId xmlns:a16="http://schemas.microsoft.com/office/drawing/2014/main" id="{E32B0E74-46AA-4253-A407-D07CA255BF7F}"/>
              </a:ext>
            </a:extLst>
          </p:cNvPr>
          <p:cNvCxnSpPr/>
          <p:nvPr/>
        </p:nvCxnSpPr>
        <p:spPr>
          <a:xfrm flipH="1">
            <a:off x="10080434" y="2683801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13">
            <a:extLst>
              <a:ext uri="{FF2B5EF4-FFF2-40B4-BE49-F238E27FC236}">
                <a16:creationId xmlns:a16="http://schemas.microsoft.com/office/drawing/2014/main" id="{914405A9-CA45-434F-AA83-524A1A9B122D}"/>
              </a:ext>
            </a:extLst>
          </p:cNvPr>
          <p:cNvCxnSpPr/>
          <p:nvPr/>
        </p:nvCxnSpPr>
        <p:spPr>
          <a:xfrm flipH="1">
            <a:off x="8319869" y="2259666"/>
            <a:ext cx="573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A84605-21C6-44AF-BF48-F1A9C24DC5F3}"/>
              </a:ext>
            </a:extLst>
          </p:cNvPr>
          <p:cNvSpPr txBox="1"/>
          <p:nvPr/>
        </p:nvSpPr>
        <p:spPr>
          <a:xfrm>
            <a:off x="8095277" y="1753539"/>
            <a:ext cx="736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endParaRPr lang="pt-BR" sz="2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901048-6A65-4724-B290-503F23630544}"/>
              </a:ext>
            </a:extLst>
          </p:cNvPr>
          <p:cNvSpPr txBox="1"/>
          <p:nvPr/>
        </p:nvSpPr>
        <p:spPr>
          <a:xfrm>
            <a:off x="8929438" y="2018044"/>
            <a:ext cx="235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Somador de 4-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endParaRPr lang="pt-BR" sz="2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8ABAB9-7681-48BD-8CE1-E955E0C7A7CA}"/>
              </a:ext>
            </a:extLst>
          </p:cNvPr>
          <p:cNvSpPr txBox="1"/>
          <p:nvPr/>
        </p:nvSpPr>
        <p:spPr>
          <a:xfrm>
            <a:off x="10557380" y="778956"/>
            <a:ext cx="47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A36059-84DA-456E-BFDA-2792CCD8219A}"/>
              </a:ext>
            </a:extLst>
          </p:cNvPr>
          <p:cNvSpPr txBox="1"/>
          <p:nvPr/>
        </p:nvSpPr>
        <p:spPr>
          <a:xfrm>
            <a:off x="9184451" y="788927"/>
            <a:ext cx="47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B9D436F-545A-4AA6-8BE5-74D6CF983DD7}"/>
              </a:ext>
            </a:extLst>
          </p:cNvPr>
          <p:cNvCxnSpPr/>
          <p:nvPr/>
        </p:nvCxnSpPr>
        <p:spPr>
          <a:xfrm flipV="1">
            <a:off x="9184451" y="1321633"/>
            <a:ext cx="386035" cy="217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EE326F5-05DE-4196-B59B-61E28FEF6DCA}"/>
              </a:ext>
            </a:extLst>
          </p:cNvPr>
          <p:cNvCxnSpPr/>
          <p:nvPr/>
        </p:nvCxnSpPr>
        <p:spPr>
          <a:xfrm flipV="1">
            <a:off x="10560799" y="1293337"/>
            <a:ext cx="386035" cy="217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E18174-3FF8-4FED-8AD4-1BF4BDD08B11}"/>
              </a:ext>
            </a:extLst>
          </p:cNvPr>
          <p:cNvSpPr txBox="1"/>
          <p:nvPr/>
        </p:nvSpPr>
        <p:spPr>
          <a:xfrm>
            <a:off x="10901174" y="1172889"/>
            <a:ext cx="47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FEE07D-A703-45A2-9340-56DCD1F1D76B}"/>
              </a:ext>
            </a:extLst>
          </p:cNvPr>
          <p:cNvSpPr txBox="1"/>
          <p:nvPr/>
        </p:nvSpPr>
        <p:spPr>
          <a:xfrm>
            <a:off x="9547656" y="1172889"/>
            <a:ext cx="47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64800E3-D274-4B75-8858-E7F7658B90AA}"/>
              </a:ext>
            </a:extLst>
          </p:cNvPr>
          <p:cNvCxnSpPr/>
          <p:nvPr/>
        </p:nvCxnSpPr>
        <p:spPr>
          <a:xfrm flipV="1">
            <a:off x="9913256" y="2809381"/>
            <a:ext cx="386035" cy="217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31A068D-698A-4947-A75B-232A3E4C5319}"/>
              </a:ext>
            </a:extLst>
          </p:cNvPr>
          <p:cNvSpPr txBox="1"/>
          <p:nvPr/>
        </p:nvSpPr>
        <p:spPr>
          <a:xfrm>
            <a:off x="10276461" y="2660637"/>
            <a:ext cx="47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2" name="Conector de seta reta 13">
            <a:extLst>
              <a:ext uri="{FF2B5EF4-FFF2-40B4-BE49-F238E27FC236}">
                <a16:creationId xmlns:a16="http://schemas.microsoft.com/office/drawing/2014/main" id="{E331EFA3-7100-49F7-AE2A-17DAB3261535}"/>
              </a:ext>
            </a:extLst>
          </p:cNvPr>
          <p:cNvCxnSpPr/>
          <p:nvPr/>
        </p:nvCxnSpPr>
        <p:spPr>
          <a:xfrm flipH="1">
            <a:off x="11273850" y="2179020"/>
            <a:ext cx="573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B052B4-13F2-4CF6-B3D4-9586ABBABA10}"/>
              </a:ext>
            </a:extLst>
          </p:cNvPr>
          <p:cNvSpPr txBox="1"/>
          <p:nvPr/>
        </p:nvSpPr>
        <p:spPr>
          <a:xfrm>
            <a:off x="11407963" y="1753539"/>
            <a:ext cx="736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pt-BR" sz="2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3AA8973-53B9-408A-B48F-B5793E9E7C25}"/>
              </a:ext>
            </a:extLst>
          </p:cNvPr>
          <p:cNvSpPr txBox="1"/>
          <p:nvPr/>
        </p:nvSpPr>
        <p:spPr>
          <a:xfrm>
            <a:off x="9867249" y="3245146"/>
            <a:ext cx="47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/>
      <p:bldP spid="15" grpId="0"/>
      <p:bldP spid="18" grpId="0"/>
      <p:bldP spid="19" grpId="0"/>
      <p:bldP spid="21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6B567-6197-4EB9-A9DF-8A2D6726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Fluxo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C7B3A-976D-4AC7-B29D-75C3605D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Operações Relacionais:</a:t>
            </a:r>
          </a:p>
          <a:p>
            <a:pPr lvl="1"/>
            <a:r>
              <a:rPr lang="pt-BR" dirty="0"/>
              <a:t>São utilizados para comparar dois operandos;</a:t>
            </a:r>
          </a:p>
          <a:p>
            <a:pPr lvl="1"/>
            <a:r>
              <a:rPr lang="pt-BR" dirty="0"/>
              <a:t>Como resultado tem-se 0, quando a relação é falsa ou 1, quando a relação é verdadeira;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C3C5E7-F571-4BA3-8167-10C95D93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24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C6ED033-C1DE-4CF4-B01D-51A91EF1B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36155"/>
              </p:ext>
            </p:extLst>
          </p:nvPr>
        </p:nvGraphicFramePr>
        <p:xfrm>
          <a:off x="3039932" y="2223292"/>
          <a:ext cx="6084815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75">
                  <a:extLst>
                    <a:ext uri="{9D8B030D-6E8A-4147-A177-3AD203B41FA5}">
                      <a16:colId xmlns:a16="http://schemas.microsoft.com/office/drawing/2014/main" val="1826071809"/>
                    </a:ext>
                  </a:extLst>
                </a:gridCol>
                <a:gridCol w="2316870">
                  <a:extLst>
                    <a:ext uri="{9D8B030D-6E8A-4147-A177-3AD203B41FA5}">
                      <a16:colId xmlns:a16="http://schemas.microsoft.com/office/drawing/2014/main" val="14635190"/>
                    </a:ext>
                  </a:extLst>
                </a:gridCol>
                <a:gridCol w="2316870">
                  <a:extLst>
                    <a:ext uri="{9D8B030D-6E8A-4147-A177-3AD203B41FA5}">
                      <a16:colId xmlns:a16="http://schemas.microsoft.com/office/drawing/2014/main" val="628271623"/>
                    </a:ext>
                  </a:extLst>
                </a:gridCol>
              </a:tblGrid>
              <a:tr h="546937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Operador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Operação Realizada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Exemplo:</a:t>
                      </a:r>
                    </a:p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 = 4’b0110</a:t>
                      </a:r>
                    </a:p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 = 4’b0011</a:t>
                      </a:r>
                    </a:p>
                    <a:p>
                      <a:pPr marL="0" lvl="1" indent="0" algn="ctr"/>
                      <a:r>
                        <a:rPr lang="pt-BR" b="0" i="1" dirty="0">
                          <a:solidFill>
                            <a:schemeClr val="bg1"/>
                          </a:solidFill>
                          <a:latin typeface="+mj-lt"/>
                        </a:rPr>
                        <a:t>c</a:t>
                      </a:r>
                      <a:r>
                        <a:rPr lang="pt-BR" b="0" dirty="0">
                          <a:solidFill>
                            <a:schemeClr val="bg1"/>
                          </a:solidFill>
                          <a:latin typeface="+mj-lt"/>
                        </a:rPr>
                        <a:t> = 4’b0011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5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Maior que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latin typeface="+mj-lt"/>
                        </a:rPr>
                        <a:t>a</a:t>
                      </a:r>
                      <a:r>
                        <a:rPr lang="pt-BR" dirty="0">
                          <a:latin typeface="+mj-lt"/>
                        </a:rPr>
                        <a:t> &gt; </a:t>
                      </a:r>
                      <a:r>
                        <a:rPr lang="pt-BR" i="1" dirty="0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 = 1’b1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06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Menor que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latin typeface="+mj-lt"/>
                        </a:rPr>
                        <a:t>a</a:t>
                      </a:r>
                      <a:r>
                        <a:rPr lang="pt-BR" dirty="0">
                          <a:latin typeface="+mj-lt"/>
                        </a:rPr>
                        <a:t> &lt; </a:t>
                      </a:r>
                      <a:r>
                        <a:rPr lang="pt-BR" i="1" dirty="0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 = 1’b0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25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Igual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latin typeface="+mj-lt"/>
                        </a:rPr>
                        <a:t>a</a:t>
                      </a:r>
                      <a:r>
                        <a:rPr lang="pt-BR" dirty="0">
                          <a:latin typeface="+mj-lt"/>
                        </a:rPr>
                        <a:t>==</a:t>
                      </a:r>
                      <a:r>
                        <a:rPr lang="pt-BR" i="1" dirty="0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 = 1’b0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39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Maior ou igual que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latin typeface="+mj-lt"/>
                        </a:rPr>
                        <a:t>a</a:t>
                      </a:r>
                      <a:r>
                        <a:rPr lang="pt-BR" dirty="0">
                          <a:latin typeface="+mj-lt"/>
                        </a:rPr>
                        <a:t> &gt;= </a:t>
                      </a:r>
                      <a:r>
                        <a:rPr lang="pt-BR" i="1" dirty="0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 = 1’b1</a:t>
                      </a:r>
                    </a:p>
                    <a:p>
                      <a:pPr algn="ctr"/>
                      <a:r>
                        <a:rPr lang="pt-BR" i="1" dirty="0">
                          <a:latin typeface="+mj-lt"/>
                        </a:rPr>
                        <a:t>a</a:t>
                      </a:r>
                      <a:r>
                        <a:rPr lang="pt-BR" dirty="0">
                          <a:latin typeface="+mj-lt"/>
                        </a:rPr>
                        <a:t> &gt;= </a:t>
                      </a:r>
                      <a:r>
                        <a:rPr lang="pt-BR" i="1" dirty="0">
                          <a:latin typeface="+mj-lt"/>
                        </a:rPr>
                        <a:t>c</a:t>
                      </a:r>
                      <a:r>
                        <a:rPr lang="pt-BR" dirty="0">
                          <a:latin typeface="+mj-lt"/>
                        </a:rPr>
                        <a:t> = 1’b1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6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Menor ou igual que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latin typeface="+mj-lt"/>
                        </a:rPr>
                        <a:t>a</a:t>
                      </a:r>
                      <a:r>
                        <a:rPr lang="pt-BR" dirty="0">
                          <a:latin typeface="+mj-lt"/>
                        </a:rPr>
                        <a:t> &lt;= </a:t>
                      </a:r>
                      <a:r>
                        <a:rPr lang="pt-BR" i="1" dirty="0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 = 1’b0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74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Diferente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latin typeface="+mj-lt"/>
                        </a:rPr>
                        <a:t>a</a:t>
                      </a:r>
                      <a:r>
                        <a:rPr lang="pt-BR" dirty="0">
                          <a:latin typeface="+mj-lt"/>
                        </a:rPr>
                        <a:t> != </a:t>
                      </a:r>
                      <a:r>
                        <a:rPr lang="pt-BR" i="1" dirty="0">
                          <a:latin typeface="+mj-lt"/>
                        </a:rPr>
                        <a:t>b</a:t>
                      </a:r>
                      <a:r>
                        <a:rPr lang="pt-BR" dirty="0">
                          <a:latin typeface="+mj-lt"/>
                        </a:rPr>
                        <a:t> = 1’b1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91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1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71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07892A6-F0B1-CB8A-7AE6-CFD94871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Declaração de sinais:</a:t>
            </a:r>
          </a:p>
          <a:p>
            <a:pPr lvl="1"/>
            <a:r>
              <a:rPr lang="pt-BR" dirty="0"/>
              <a:t>São valores intermediários, que são internos ao circuito;</a:t>
            </a:r>
          </a:p>
          <a:p>
            <a:pPr lvl="1"/>
            <a:r>
              <a:rPr lang="pt-BR" dirty="0"/>
              <a:t>Declarados dentro de um módulo e não podem ser “visualizados” fora deste módulo;</a:t>
            </a:r>
          </a:p>
          <a:p>
            <a:pPr lvl="1"/>
            <a:r>
              <a:rPr lang="pt-BR" dirty="0"/>
              <a:t>Formato de declaração de um sinal: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AA71920-7C42-28A6-FD5F-F1FAC4E7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Fluxo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C2C2E1-601A-D031-5E4A-31DE40BB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B2DD11-D36A-A9B9-92F1-606FBA15EFBB}"/>
              </a:ext>
            </a:extLst>
          </p:cNvPr>
          <p:cNvSpPr txBox="1"/>
          <p:nvPr/>
        </p:nvSpPr>
        <p:spPr>
          <a:xfrm>
            <a:off x="2871831" y="2493919"/>
            <a:ext cx="64210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tipo_do_sinal</a:t>
            </a:r>
            <a:r>
              <a:rPr lang="pt-BR" sz="2000" dirty="0">
                <a:latin typeface="Consolas" panose="020B0609020204030204" pitchFamily="49" charset="0"/>
              </a:rPr>
              <a:t>&gt; </a:t>
            </a:r>
            <a:r>
              <a:rPr lang="pt-BR" sz="2000" dirty="0" err="1">
                <a:latin typeface="Consolas" panose="020B0609020204030204" pitchFamily="49" charset="0"/>
              </a:rPr>
              <a:t>nome_do_sinal</a:t>
            </a:r>
            <a:r>
              <a:rPr lang="pt-BR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4497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C7B1E-50CF-464D-8453-B31A6537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Hierarquia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1EC83-379C-415D-8BE6-D1CFC1A3F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Descreve o circuito pela associação de blocos previamente definidos, permitindo a construção de um sistema maior;</a:t>
            </a:r>
          </a:p>
          <a:p>
            <a:r>
              <a:rPr lang="pt-BR" dirty="0"/>
              <a:t>Declaração: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b="1" dirty="0" err="1">
                <a:latin typeface="Consolas" panose="020B0609020204030204" pitchFamily="49" charset="0"/>
              </a:rPr>
              <a:t>nome_do_modulo</a:t>
            </a:r>
            <a:r>
              <a:rPr lang="pt-BR" dirty="0"/>
              <a:t>: Nome do módulo a ser referenciado;</a:t>
            </a:r>
          </a:p>
          <a:p>
            <a:pPr lvl="1"/>
            <a:r>
              <a:rPr lang="pt-BR" b="1" dirty="0">
                <a:latin typeface="Consolas" panose="020B0609020204030204" pitchFamily="49" charset="0"/>
              </a:rPr>
              <a:t>nome</a:t>
            </a:r>
            <a:r>
              <a:rPr lang="pt-BR" dirty="0"/>
              <a:t>: nome da instância especifica do módulo;</a:t>
            </a:r>
          </a:p>
          <a:p>
            <a:pPr lvl="1"/>
            <a:r>
              <a:rPr lang="pt-BR" b="1" dirty="0">
                <a:latin typeface="Consolas" panose="020B0609020204030204" pitchFamily="49" charset="0"/>
              </a:rPr>
              <a:t>mapeamento</a:t>
            </a:r>
            <a:r>
              <a:rPr lang="pt-BR" dirty="0"/>
              <a:t>: forma que as entradas e saídas estão ligadas;</a:t>
            </a:r>
          </a:p>
          <a:p>
            <a:pPr lvl="2"/>
            <a:r>
              <a:rPr lang="pt-BR" dirty="0"/>
              <a:t>Lista;</a:t>
            </a:r>
          </a:p>
          <a:p>
            <a:pPr lvl="2"/>
            <a:r>
              <a:rPr lang="pt-BR" dirty="0"/>
              <a:t>Nome;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56BB17-B078-44E8-ACD9-4D4D41FF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60AA39-D19E-454E-809B-14AB1550B13C}"/>
              </a:ext>
            </a:extLst>
          </p:cNvPr>
          <p:cNvSpPr txBox="1"/>
          <p:nvPr/>
        </p:nvSpPr>
        <p:spPr>
          <a:xfrm>
            <a:off x="2297884" y="2046962"/>
            <a:ext cx="7596232" cy="40011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nome_do_modulo</a:t>
            </a:r>
            <a:r>
              <a:rPr lang="pt-BR" sz="2000" dirty="0">
                <a:latin typeface="Consolas" panose="020B0609020204030204" pitchFamily="49" charset="0"/>
              </a:rPr>
              <a:t>&gt; nome(mapeamento);</a:t>
            </a:r>
          </a:p>
        </p:txBody>
      </p:sp>
    </p:spTree>
    <p:extLst>
      <p:ext uri="{BB962C8B-B14F-4D97-AF65-F5344CB8AC3E}">
        <p14:creationId xmlns:p14="http://schemas.microsoft.com/office/powerpoint/2010/main" val="26492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885F3-60FF-4D2E-82C0-F7679E88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Hierarquia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1F2B8-E07E-4F1F-AC03-F5C8E8EF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Associação por Lista: </a:t>
            </a:r>
          </a:p>
          <a:p>
            <a:pPr lvl="1"/>
            <a:r>
              <a:rPr lang="pt-BR" dirty="0"/>
              <a:t>As entradas/saídas são colocadas na ordem no qual foram declaradas no modulo;</a:t>
            </a:r>
          </a:p>
          <a:p>
            <a:pPr lvl="1"/>
            <a:r>
              <a:rPr lang="pt-BR" dirty="0"/>
              <a:t>A ordem importa;</a:t>
            </a:r>
          </a:p>
          <a:p>
            <a:pPr lvl="1"/>
            <a:r>
              <a:rPr lang="pt-BR" dirty="0"/>
              <a:t>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79A55A-0FEE-4A10-A2D2-40735EC0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0A7857-A584-4A3B-8007-BA7A28535EF5}"/>
              </a:ext>
            </a:extLst>
          </p:cNvPr>
          <p:cNvSpPr txBox="1"/>
          <p:nvPr/>
        </p:nvSpPr>
        <p:spPr>
          <a:xfrm>
            <a:off x="2297884" y="3430440"/>
            <a:ext cx="7596232" cy="40011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Consolas" panose="020B0609020204030204" pitchFamily="49" charset="0"/>
              </a:rPr>
              <a:t>half_adder</a:t>
            </a:r>
            <a:r>
              <a:rPr lang="pt-BR" sz="2000" dirty="0">
                <a:latin typeface="Consolas" panose="020B0609020204030204" pitchFamily="49" charset="0"/>
              </a:rPr>
              <a:t> ha1 (a1, b1, s1, c1);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F1EE22-8A0B-4A43-8BF0-F90A79D5B274}"/>
              </a:ext>
            </a:extLst>
          </p:cNvPr>
          <p:cNvSpPr txBox="1"/>
          <p:nvPr/>
        </p:nvSpPr>
        <p:spPr>
          <a:xfrm>
            <a:off x="2297884" y="2625096"/>
            <a:ext cx="7596232" cy="40011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3333B2"/>
                </a:solidFill>
                <a:latin typeface="Consolas" panose="020B0609020204030204" pitchFamily="49" charset="0"/>
              </a:rPr>
              <a:t>module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half_adder</a:t>
            </a:r>
            <a:r>
              <a:rPr lang="pt-BR" sz="2000" dirty="0">
                <a:latin typeface="Consolas" panose="020B0609020204030204" pitchFamily="49" charset="0"/>
              </a:rPr>
              <a:t>(a, b, s, c);</a:t>
            </a:r>
          </a:p>
        </p:txBody>
      </p:sp>
    </p:spTree>
    <p:extLst>
      <p:ext uri="{BB962C8B-B14F-4D97-AF65-F5344CB8AC3E}">
        <p14:creationId xmlns:p14="http://schemas.microsoft.com/office/powerpoint/2010/main" val="8517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885F3-60FF-4D2E-82C0-F7679E88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Hierarquia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1F2B8-E07E-4F1F-AC03-F5C8E8EF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Associação por Nome:  </a:t>
            </a:r>
          </a:p>
          <a:p>
            <a:pPr lvl="1"/>
            <a:r>
              <a:rPr lang="pt-BR" dirty="0"/>
              <a:t>As entradas/saídas são associadas a pinos específicos do módulo;</a:t>
            </a:r>
          </a:p>
          <a:p>
            <a:pPr lvl="1"/>
            <a:r>
              <a:rPr lang="pt-BR" dirty="0"/>
              <a:t>A ordem não importa;</a:t>
            </a:r>
          </a:p>
          <a:p>
            <a:pPr lvl="1"/>
            <a:r>
              <a:rPr lang="pt-BR" dirty="0"/>
              <a:t>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79A55A-0FEE-4A10-A2D2-40735EC0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24A7B3-2545-47B1-9299-5E05CE537518}"/>
              </a:ext>
            </a:extLst>
          </p:cNvPr>
          <p:cNvSpPr txBox="1"/>
          <p:nvPr/>
        </p:nvSpPr>
        <p:spPr>
          <a:xfrm>
            <a:off x="2368087" y="3329060"/>
            <a:ext cx="7596232" cy="40011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Consolas" panose="020B0609020204030204" pitchFamily="49" charset="0"/>
              </a:rPr>
              <a:t>half_adder</a:t>
            </a:r>
            <a:r>
              <a:rPr lang="pt-BR" sz="2000" dirty="0">
                <a:latin typeface="Consolas" panose="020B0609020204030204" pitchFamily="49" charset="0"/>
              </a:rPr>
              <a:t> ha1 (.a(a1), .b(b1), .s(s1), .c(c1));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927CAD-B98E-4D5F-9E16-8F224519BC69}"/>
              </a:ext>
            </a:extLst>
          </p:cNvPr>
          <p:cNvSpPr txBox="1"/>
          <p:nvPr/>
        </p:nvSpPr>
        <p:spPr>
          <a:xfrm>
            <a:off x="2368087" y="2599217"/>
            <a:ext cx="7596232" cy="40011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3333B2"/>
                </a:solidFill>
                <a:latin typeface="Consolas" panose="020B0609020204030204" pitchFamily="49" charset="0"/>
              </a:rPr>
              <a:t>module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half_adder</a:t>
            </a:r>
            <a:r>
              <a:rPr lang="pt-BR" sz="2000" dirty="0">
                <a:latin typeface="Consolas" panose="020B0609020204030204" pitchFamily="49" charset="0"/>
              </a:rPr>
              <a:t>(a, b, s, c);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BE8112-CDB1-4673-A18B-8CED37BA5535}"/>
              </a:ext>
            </a:extLst>
          </p:cNvPr>
          <p:cNvSpPr txBox="1"/>
          <p:nvPr/>
        </p:nvSpPr>
        <p:spPr>
          <a:xfrm>
            <a:off x="2368087" y="3994542"/>
            <a:ext cx="7596232" cy="40011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Consolas" panose="020B0609020204030204" pitchFamily="49" charset="0"/>
              </a:rPr>
              <a:t>half_adder</a:t>
            </a:r>
            <a:r>
              <a:rPr lang="pt-BR" sz="2000" dirty="0">
                <a:latin typeface="Consolas" panose="020B0609020204030204" pitchFamily="49" charset="0"/>
              </a:rPr>
              <a:t> ha1 (.a(a1), .s(s1), .b(b1), .c(c1));</a:t>
            </a:r>
          </a:p>
        </p:txBody>
      </p:sp>
    </p:spTree>
    <p:extLst>
      <p:ext uri="{BB962C8B-B14F-4D97-AF65-F5344CB8AC3E}">
        <p14:creationId xmlns:p14="http://schemas.microsoft.com/office/powerpoint/2010/main" val="9615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65B3B-54FA-4CF5-9EDC-388E7E0B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Hierarquia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C5629-DB62-403C-8BF3-65DA6F72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Observações:</a:t>
            </a:r>
          </a:p>
          <a:p>
            <a:pPr lvl="1"/>
            <a:r>
              <a:rPr lang="pt-BR" dirty="0"/>
              <a:t>Assim como a abordagem estrutural, deve-se utilizar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wire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ou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logic</a:t>
            </a:r>
            <a:r>
              <a:rPr lang="pt-BR" dirty="0"/>
              <a:t> para fazer a ligação entre blocos;</a:t>
            </a:r>
          </a:p>
          <a:p>
            <a:pPr lvl="1"/>
            <a:r>
              <a:rPr lang="pt-BR" dirty="0"/>
              <a:t>Os módulos primários devem estar:</a:t>
            </a:r>
          </a:p>
          <a:p>
            <a:pPr lvl="2"/>
            <a:r>
              <a:rPr lang="pt-BR" dirty="0"/>
              <a:t>No mesmo projeto do módulo principal;</a:t>
            </a:r>
          </a:p>
          <a:p>
            <a:pPr lvl="3"/>
            <a:r>
              <a:rPr lang="pt-BR" dirty="0"/>
              <a:t>O módulo principal é aquele que é o </a:t>
            </a:r>
            <a:r>
              <a:rPr lang="pt-BR" i="1" dirty="0"/>
              <a:t>Top-</a:t>
            </a:r>
            <a:r>
              <a:rPr lang="pt-BR" i="1" dirty="0" err="1"/>
              <a:t>Level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No mesmo arquivo do módulo principal;</a:t>
            </a:r>
          </a:p>
          <a:p>
            <a:pPr lvl="3"/>
            <a:r>
              <a:rPr lang="pt-BR" dirty="0"/>
              <a:t>O modulo principal é aquele com o nome do arquivo;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85A30C-6FA5-4379-8881-D76E9E17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2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FAA37-A48C-ED9A-F0D2-60C4BDBD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Linguagem de Descrição de </a:t>
            </a:r>
            <a:r>
              <a:rPr lang="pt-BR" i="1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C59A5-DD73-33CA-24E3-071E5367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linguagem de descrição de hardware (HDL - </a:t>
            </a:r>
            <a:r>
              <a:rPr lang="pt-BR" i="1" dirty="0"/>
              <a:t>Hardware </a:t>
            </a:r>
            <a:r>
              <a:rPr lang="pt-BR" i="1" dirty="0" err="1"/>
              <a:t>Description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dirty="0"/>
              <a:t>) é a linguagem textual usada para descrever o hardware a ser sintetizado em uma FPGA/CPLD;</a:t>
            </a:r>
          </a:p>
          <a:p>
            <a:r>
              <a:rPr lang="pt-BR" dirty="0"/>
              <a:t>Linguagens comuns: </a:t>
            </a:r>
          </a:p>
          <a:p>
            <a:pPr lvl="1"/>
            <a:r>
              <a:rPr lang="pt-BR" dirty="0"/>
              <a:t>AHDL (</a:t>
            </a:r>
            <a:r>
              <a:rPr lang="pt-BR" i="1" dirty="0"/>
              <a:t>Altera Hardware </a:t>
            </a:r>
            <a:r>
              <a:rPr lang="pt-BR" i="1" dirty="0" err="1"/>
              <a:t>Description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VHDL (VHSIC - </a:t>
            </a:r>
            <a:r>
              <a:rPr lang="pt-BR" i="1" dirty="0" err="1"/>
              <a:t>Very</a:t>
            </a:r>
            <a:r>
              <a:rPr lang="pt-BR" i="1" dirty="0"/>
              <a:t> High </a:t>
            </a:r>
            <a:r>
              <a:rPr lang="pt-BR" i="1" dirty="0" err="1"/>
              <a:t>Speed</a:t>
            </a:r>
            <a:r>
              <a:rPr lang="pt-BR" i="1" dirty="0"/>
              <a:t> </a:t>
            </a: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Circuits</a:t>
            </a:r>
            <a:r>
              <a:rPr lang="pt-BR" i="1" dirty="0"/>
              <a:t> - Hardware </a:t>
            </a:r>
            <a:r>
              <a:rPr lang="pt-BR" i="1" dirty="0" err="1"/>
              <a:t>Description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dirty="0"/>
              <a:t>);</a:t>
            </a:r>
          </a:p>
          <a:p>
            <a:pPr lvl="1"/>
            <a:r>
              <a:rPr lang="pt-BR" dirty="0" err="1"/>
              <a:t>Verilog</a:t>
            </a:r>
            <a:r>
              <a:rPr lang="pt-BR" dirty="0"/>
              <a:t>/</a:t>
            </a:r>
            <a:r>
              <a:rPr lang="pt-BR" dirty="0" err="1"/>
              <a:t>SystemVerilog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System C;</a:t>
            </a:r>
          </a:p>
          <a:p>
            <a:r>
              <a:rPr lang="pt-BR" dirty="0"/>
              <a:t>Dentre as linguagens de descrição de hardware destaca-se o </a:t>
            </a:r>
            <a:r>
              <a:rPr lang="pt-BR" dirty="0" err="1"/>
              <a:t>SystemVerilog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137E12-3933-0E2B-0032-FD31E8C6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582-372F-451D-A6A3-E10AB93C40C4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09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5D4D4-AA23-48FC-A48F-DBB5F2D5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por Hierarquia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6E0EB-76C9-4EB6-8277-99FA6C93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737118"/>
            <a:ext cx="11719560" cy="5758799"/>
          </a:xfrm>
        </p:spPr>
        <p:txBody>
          <a:bodyPr/>
          <a:lstStyle/>
          <a:p>
            <a:pPr marL="0" indent="0">
              <a:buNone/>
            </a:pPr>
            <a:r>
              <a:rPr lang="pt-BR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Exemplo 3: </a:t>
            </a:r>
            <a:r>
              <a:rPr lang="pt-BR" dirty="0"/>
              <a:t>Projete um somador de 4-</a:t>
            </a:r>
            <a:r>
              <a:rPr lang="pt-BR" i="1" dirty="0"/>
              <a:t>bits</a:t>
            </a:r>
            <a:r>
              <a:rPr lang="pt-BR" dirty="0"/>
              <a:t> em </a:t>
            </a:r>
            <a:r>
              <a:rPr lang="pt-BR" dirty="0" err="1"/>
              <a:t>SystemVerilog</a:t>
            </a:r>
            <a:r>
              <a:rPr lang="pt-BR" dirty="0"/>
              <a:t>. Para isso, utilize a abordagem estrutural e hierarquia.</a:t>
            </a:r>
          </a:p>
          <a:p>
            <a:pPr marL="0" indent="0">
              <a:buNone/>
            </a:pPr>
            <a:r>
              <a:rPr lang="pt-BR" dirty="0"/>
              <a:t>a) Inicie o seu projeto com um somador completo. </a:t>
            </a:r>
          </a:p>
          <a:p>
            <a:pPr marL="0" indent="0">
              <a:buNone/>
            </a:pPr>
            <a:r>
              <a:rPr lang="pt-BR" dirty="0"/>
              <a:t>b) Utilizando o somador completo do item (a), implemente o somador de 4-</a:t>
            </a:r>
            <a:r>
              <a:rPr lang="pt-BR" i="1" dirty="0"/>
              <a:t>bits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8366B-4B52-4551-B3C0-521984A3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CE909E-D8A8-4068-8CCD-A1ED9880102C}"/>
              </a:ext>
            </a:extLst>
          </p:cNvPr>
          <p:cNvSpPr/>
          <p:nvPr/>
        </p:nvSpPr>
        <p:spPr>
          <a:xfrm>
            <a:off x="3209886" y="3555177"/>
            <a:ext cx="882230" cy="909549"/>
          </a:xfrm>
          <a:prstGeom prst="rect">
            <a:avLst/>
          </a:prstGeom>
          <a:solidFill>
            <a:srgbClr val="DAE3F3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AAF3D7-BE12-4379-A1F2-1FFA1884234E}"/>
              </a:ext>
            </a:extLst>
          </p:cNvPr>
          <p:cNvSpPr/>
          <p:nvPr/>
        </p:nvSpPr>
        <p:spPr>
          <a:xfrm>
            <a:off x="4665748" y="3555177"/>
            <a:ext cx="882230" cy="909549"/>
          </a:xfrm>
          <a:prstGeom prst="rect">
            <a:avLst/>
          </a:prstGeom>
          <a:solidFill>
            <a:srgbClr val="DAE3F3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1DAEF9-722D-4021-B57D-1A1051422312}"/>
              </a:ext>
            </a:extLst>
          </p:cNvPr>
          <p:cNvSpPr/>
          <p:nvPr/>
        </p:nvSpPr>
        <p:spPr>
          <a:xfrm>
            <a:off x="6056259" y="3555177"/>
            <a:ext cx="882230" cy="909549"/>
          </a:xfrm>
          <a:prstGeom prst="rect">
            <a:avLst/>
          </a:prstGeom>
          <a:solidFill>
            <a:srgbClr val="DAE3F3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9C4117-8CF9-4E71-8041-3B0FBB1D87D2}"/>
              </a:ext>
            </a:extLst>
          </p:cNvPr>
          <p:cNvSpPr/>
          <p:nvPr/>
        </p:nvSpPr>
        <p:spPr>
          <a:xfrm>
            <a:off x="7512121" y="3555177"/>
            <a:ext cx="882230" cy="909549"/>
          </a:xfrm>
          <a:prstGeom prst="rect">
            <a:avLst/>
          </a:prstGeom>
          <a:solidFill>
            <a:srgbClr val="DAE3F3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13">
            <a:extLst>
              <a:ext uri="{FF2B5EF4-FFF2-40B4-BE49-F238E27FC236}">
                <a16:creationId xmlns:a16="http://schemas.microsoft.com/office/drawing/2014/main" id="{F8805123-3241-470D-B17F-670742AFD4B0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6938489" y="4009952"/>
            <a:ext cx="573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4">
            <a:extLst>
              <a:ext uri="{FF2B5EF4-FFF2-40B4-BE49-F238E27FC236}">
                <a16:creationId xmlns:a16="http://schemas.microsoft.com/office/drawing/2014/main" id="{5BF19F30-A1A3-4E7B-A70E-FDF6931B0963}"/>
              </a:ext>
            </a:extLst>
          </p:cNvPr>
          <p:cNvCxnSpPr>
            <a:endCxn id="7" idx="3"/>
          </p:cNvCxnSpPr>
          <p:nvPr/>
        </p:nvCxnSpPr>
        <p:spPr>
          <a:xfrm flipH="1">
            <a:off x="5547978" y="4009952"/>
            <a:ext cx="508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6">
            <a:extLst>
              <a:ext uri="{FF2B5EF4-FFF2-40B4-BE49-F238E27FC236}">
                <a16:creationId xmlns:a16="http://schemas.microsoft.com/office/drawing/2014/main" id="{6B4BA047-9D24-4125-B434-28C89D8E1D12}"/>
              </a:ext>
            </a:extLst>
          </p:cNvPr>
          <p:cNvCxnSpPr>
            <a:endCxn id="6" idx="3"/>
          </p:cNvCxnSpPr>
          <p:nvPr/>
        </p:nvCxnSpPr>
        <p:spPr>
          <a:xfrm flipH="1">
            <a:off x="4092116" y="4009952"/>
            <a:ext cx="573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8">
            <a:extLst>
              <a:ext uri="{FF2B5EF4-FFF2-40B4-BE49-F238E27FC236}">
                <a16:creationId xmlns:a16="http://schemas.microsoft.com/office/drawing/2014/main" id="{EF3865B9-93D7-4C83-AD33-8210008F096E}"/>
              </a:ext>
            </a:extLst>
          </p:cNvPr>
          <p:cNvCxnSpPr>
            <a:cxnSpLocks/>
          </p:cNvCxnSpPr>
          <p:nvPr/>
        </p:nvCxnSpPr>
        <p:spPr>
          <a:xfrm flipH="1">
            <a:off x="2777847" y="4009952"/>
            <a:ext cx="4320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36">
            <a:extLst>
              <a:ext uri="{FF2B5EF4-FFF2-40B4-BE49-F238E27FC236}">
                <a16:creationId xmlns:a16="http://schemas.microsoft.com/office/drawing/2014/main" id="{5554E019-DB90-4D4C-AF53-3D1F9CB3B9C3}"/>
              </a:ext>
            </a:extLst>
          </p:cNvPr>
          <p:cNvCxnSpPr>
            <a:cxnSpLocks/>
          </p:cNvCxnSpPr>
          <p:nvPr/>
        </p:nvCxnSpPr>
        <p:spPr>
          <a:xfrm flipH="1">
            <a:off x="3651000" y="445424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37">
            <a:extLst>
              <a:ext uri="{FF2B5EF4-FFF2-40B4-BE49-F238E27FC236}">
                <a16:creationId xmlns:a16="http://schemas.microsoft.com/office/drawing/2014/main" id="{648E8FFF-BEEA-4A4E-AEB7-6C336299EC46}"/>
              </a:ext>
            </a:extLst>
          </p:cNvPr>
          <p:cNvCxnSpPr>
            <a:cxnSpLocks/>
          </p:cNvCxnSpPr>
          <p:nvPr/>
        </p:nvCxnSpPr>
        <p:spPr>
          <a:xfrm flipH="1">
            <a:off x="5106861" y="446472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38">
            <a:extLst>
              <a:ext uri="{FF2B5EF4-FFF2-40B4-BE49-F238E27FC236}">
                <a16:creationId xmlns:a16="http://schemas.microsoft.com/office/drawing/2014/main" id="{BED10893-7660-431F-9392-7ABB30EE9B07}"/>
              </a:ext>
            </a:extLst>
          </p:cNvPr>
          <p:cNvCxnSpPr>
            <a:cxnSpLocks/>
          </p:cNvCxnSpPr>
          <p:nvPr/>
        </p:nvCxnSpPr>
        <p:spPr>
          <a:xfrm flipH="1">
            <a:off x="6470685" y="446472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39">
            <a:extLst>
              <a:ext uri="{FF2B5EF4-FFF2-40B4-BE49-F238E27FC236}">
                <a16:creationId xmlns:a16="http://schemas.microsoft.com/office/drawing/2014/main" id="{7BCD46E3-F633-467B-BE9F-FCC961FBF1EB}"/>
              </a:ext>
            </a:extLst>
          </p:cNvPr>
          <p:cNvCxnSpPr>
            <a:cxnSpLocks/>
          </p:cNvCxnSpPr>
          <p:nvPr/>
        </p:nvCxnSpPr>
        <p:spPr>
          <a:xfrm flipH="1">
            <a:off x="7961855" y="446472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40">
            <a:extLst>
              <a:ext uri="{FF2B5EF4-FFF2-40B4-BE49-F238E27FC236}">
                <a16:creationId xmlns:a16="http://schemas.microsoft.com/office/drawing/2014/main" id="{10400777-80A3-4096-96FB-36CF4AC54862}"/>
              </a:ext>
            </a:extLst>
          </p:cNvPr>
          <p:cNvCxnSpPr>
            <a:cxnSpLocks/>
          </p:cNvCxnSpPr>
          <p:nvPr/>
        </p:nvCxnSpPr>
        <p:spPr>
          <a:xfrm flipH="1">
            <a:off x="8185498" y="301454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41">
            <a:extLst>
              <a:ext uri="{FF2B5EF4-FFF2-40B4-BE49-F238E27FC236}">
                <a16:creationId xmlns:a16="http://schemas.microsoft.com/office/drawing/2014/main" id="{7F5299BD-5BE7-4F47-AD5D-D0EAC4BBE6D8}"/>
              </a:ext>
            </a:extLst>
          </p:cNvPr>
          <p:cNvCxnSpPr>
            <a:cxnSpLocks/>
          </p:cNvCxnSpPr>
          <p:nvPr/>
        </p:nvCxnSpPr>
        <p:spPr>
          <a:xfrm flipH="1">
            <a:off x="7728045" y="301454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42">
            <a:extLst>
              <a:ext uri="{FF2B5EF4-FFF2-40B4-BE49-F238E27FC236}">
                <a16:creationId xmlns:a16="http://schemas.microsoft.com/office/drawing/2014/main" id="{9DB9C9E8-F0D0-4160-A62C-C18A1742BBD5}"/>
              </a:ext>
            </a:extLst>
          </p:cNvPr>
          <p:cNvCxnSpPr>
            <a:cxnSpLocks/>
          </p:cNvCxnSpPr>
          <p:nvPr/>
        </p:nvCxnSpPr>
        <p:spPr>
          <a:xfrm flipH="1">
            <a:off x="6730361" y="301454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43">
            <a:extLst>
              <a:ext uri="{FF2B5EF4-FFF2-40B4-BE49-F238E27FC236}">
                <a16:creationId xmlns:a16="http://schemas.microsoft.com/office/drawing/2014/main" id="{4F90983D-5B4D-41F0-88F0-D0BB7324C569}"/>
              </a:ext>
            </a:extLst>
          </p:cNvPr>
          <p:cNvCxnSpPr>
            <a:cxnSpLocks/>
          </p:cNvCxnSpPr>
          <p:nvPr/>
        </p:nvCxnSpPr>
        <p:spPr>
          <a:xfrm flipH="1">
            <a:off x="6272908" y="301454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44">
            <a:extLst>
              <a:ext uri="{FF2B5EF4-FFF2-40B4-BE49-F238E27FC236}">
                <a16:creationId xmlns:a16="http://schemas.microsoft.com/office/drawing/2014/main" id="{C25AC5CE-6090-4C45-9770-7D7CF1F731D7}"/>
              </a:ext>
            </a:extLst>
          </p:cNvPr>
          <p:cNvCxnSpPr>
            <a:cxnSpLocks/>
          </p:cNvCxnSpPr>
          <p:nvPr/>
        </p:nvCxnSpPr>
        <p:spPr>
          <a:xfrm flipH="1">
            <a:off x="5328690" y="301454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45">
            <a:extLst>
              <a:ext uri="{FF2B5EF4-FFF2-40B4-BE49-F238E27FC236}">
                <a16:creationId xmlns:a16="http://schemas.microsoft.com/office/drawing/2014/main" id="{BC1A079C-BC38-46F1-ADF7-FBCB975CD66C}"/>
              </a:ext>
            </a:extLst>
          </p:cNvPr>
          <p:cNvCxnSpPr>
            <a:cxnSpLocks/>
          </p:cNvCxnSpPr>
          <p:nvPr/>
        </p:nvCxnSpPr>
        <p:spPr>
          <a:xfrm flipH="1">
            <a:off x="4871237" y="301454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46">
            <a:extLst>
              <a:ext uri="{FF2B5EF4-FFF2-40B4-BE49-F238E27FC236}">
                <a16:creationId xmlns:a16="http://schemas.microsoft.com/office/drawing/2014/main" id="{8D56C805-FC4F-4598-8747-4BC7854B2442}"/>
              </a:ext>
            </a:extLst>
          </p:cNvPr>
          <p:cNvCxnSpPr>
            <a:cxnSpLocks/>
          </p:cNvCxnSpPr>
          <p:nvPr/>
        </p:nvCxnSpPr>
        <p:spPr>
          <a:xfrm flipH="1">
            <a:off x="3873554" y="301454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47">
            <a:extLst>
              <a:ext uri="{FF2B5EF4-FFF2-40B4-BE49-F238E27FC236}">
                <a16:creationId xmlns:a16="http://schemas.microsoft.com/office/drawing/2014/main" id="{7D875DE8-7566-4229-91EE-BE6FC32BE421}"/>
              </a:ext>
            </a:extLst>
          </p:cNvPr>
          <p:cNvCxnSpPr>
            <a:cxnSpLocks/>
          </p:cNvCxnSpPr>
          <p:nvPr/>
        </p:nvCxnSpPr>
        <p:spPr>
          <a:xfrm flipH="1">
            <a:off x="3416101" y="3014545"/>
            <a:ext cx="1" cy="540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37A1B5B-8517-44FB-8AE2-C45F58AE3C51}"/>
              </a:ext>
            </a:extLst>
          </p:cNvPr>
          <p:cNvSpPr txBox="1"/>
          <p:nvPr/>
        </p:nvSpPr>
        <p:spPr>
          <a:xfrm>
            <a:off x="7512121" y="2618749"/>
            <a:ext cx="1105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7783F7F-656F-4A28-8907-A4F7595E5359}"/>
              </a:ext>
            </a:extLst>
          </p:cNvPr>
          <p:cNvSpPr txBox="1"/>
          <p:nvPr/>
        </p:nvSpPr>
        <p:spPr>
          <a:xfrm>
            <a:off x="6056259" y="2614434"/>
            <a:ext cx="1105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B49B62F-9F92-405B-9A2E-1BDA26CDC7AD}"/>
              </a:ext>
            </a:extLst>
          </p:cNvPr>
          <p:cNvSpPr txBox="1"/>
          <p:nvPr/>
        </p:nvSpPr>
        <p:spPr>
          <a:xfrm>
            <a:off x="4665748" y="2604825"/>
            <a:ext cx="1105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8D21C90-A1BD-476B-8271-7A98F896DBD8}"/>
              </a:ext>
            </a:extLst>
          </p:cNvPr>
          <p:cNvSpPr txBox="1"/>
          <p:nvPr/>
        </p:nvSpPr>
        <p:spPr>
          <a:xfrm>
            <a:off x="3195976" y="2595894"/>
            <a:ext cx="1105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87495DD-9506-413B-85D5-9802BABB9821}"/>
              </a:ext>
            </a:extLst>
          </p:cNvPr>
          <p:cNvSpPr txBox="1"/>
          <p:nvPr/>
        </p:nvSpPr>
        <p:spPr>
          <a:xfrm>
            <a:off x="6946286" y="3570725"/>
            <a:ext cx="5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7261618-038B-4C8A-B3DE-9DA80FE383DD}"/>
              </a:ext>
            </a:extLst>
          </p:cNvPr>
          <p:cNvSpPr txBox="1"/>
          <p:nvPr/>
        </p:nvSpPr>
        <p:spPr>
          <a:xfrm>
            <a:off x="3375124" y="5023899"/>
            <a:ext cx="55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solidFill>
                  <a:srgbClr val="262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000" baseline="-25000" dirty="0">
                <a:solidFill>
                  <a:srgbClr val="262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703B172-3A89-4042-915D-A22C3BEC93F8}"/>
              </a:ext>
            </a:extLst>
          </p:cNvPr>
          <p:cNvSpPr txBox="1"/>
          <p:nvPr/>
        </p:nvSpPr>
        <p:spPr>
          <a:xfrm>
            <a:off x="5547389" y="3555176"/>
            <a:ext cx="5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924A453-E8B9-4169-B741-F3D1472CA6E4}"/>
              </a:ext>
            </a:extLst>
          </p:cNvPr>
          <p:cNvSpPr txBox="1"/>
          <p:nvPr/>
        </p:nvSpPr>
        <p:spPr>
          <a:xfrm>
            <a:off x="4114228" y="3534776"/>
            <a:ext cx="5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1CF3B10-889D-4E6F-9406-14D48FC410D5}"/>
              </a:ext>
            </a:extLst>
          </p:cNvPr>
          <p:cNvSpPr txBox="1"/>
          <p:nvPr/>
        </p:nvSpPr>
        <p:spPr>
          <a:xfrm>
            <a:off x="2413978" y="3534776"/>
            <a:ext cx="76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0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endParaRPr lang="pt-BR" sz="2000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1DB0D46-6A98-4184-96B6-D493D8EE70EB}"/>
              </a:ext>
            </a:extLst>
          </p:cNvPr>
          <p:cNvSpPr txBox="1"/>
          <p:nvPr/>
        </p:nvSpPr>
        <p:spPr>
          <a:xfrm>
            <a:off x="4875456" y="5023899"/>
            <a:ext cx="55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solidFill>
                  <a:srgbClr val="262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000" baseline="-25000" dirty="0">
                <a:solidFill>
                  <a:srgbClr val="262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C99F9E3-CE76-4DD6-AE6E-C35507664F06}"/>
              </a:ext>
            </a:extLst>
          </p:cNvPr>
          <p:cNvSpPr txBox="1"/>
          <p:nvPr/>
        </p:nvSpPr>
        <p:spPr>
          <a:xfrm>
            <a:off x="6229661" y="5013351"/>
            <a:ext cx="55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solidFill>
                  <a:srgbClr val="262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000" baseline="-25000" dirty="0">
                <a:solidFill>
                  <a:srgbClr val="262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5F50570-63B1-4A2F-8994-4DF77B4529B4}"/>
              </a:ext>
            </a:extLst>
          </p:cNvPr>
          <p:cNvSpPr txBox="1"/>
          <p:nvPr/>
        </p:nvSpPr>
        <p:spPr>
          <a:xfrm>
            <a:off x="7707365" y="5023899"/>
            <a:ext cx="55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solidFill>
                  <a:srgbClr val="262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000" baseline="-25000" dirty="0">
                <a:solidFill>
                  <a:srgbClr val="262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6AEA8C2-64FD-4684-A45B-5B199182B594}"/>
              </a:ext>
            </a:extLst>
          </p:cNvPr>
          <p:cNvSpPr txBox="1"/>
          <p:nvPr/>
        </p:nvSpPr>
        <p:spPr>
          <a:xfrm>
            <a:off x="7606718" y="3508649"/>
            <a:ext cx="8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a    b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851CA26-A9F0-4551-BD9A-FACC82DACEBE}"/>
              </a:ext>
            </a:extLst>
          </p:cNvPr>
          <p:cNvSpPr txBox="1"/>
          <p:nvPr/>
        </p:nvSpPr>
        <p:spPr>
          <a:xfrm>
            <a:off x="6127039" y="3528190"/>
            <a:ext cx="8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a    b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52C10C3-E1D8-4232-A64A-DD2105D16C13}"/>
              </a:ext>
            </a:extLst>
          </p:cNvPr>
          <p:cNvSpPr txBox="1"/>
          <p:nvPr/>
        </p:nvSpPr>
        <p:spPr>
          <a:xfrm>
            <a:off x="4737252" y="3528190"/>
            <a:ext cx="8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a    b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1A10A8-ADAC-49E4-A99D-7D81532CADDC}"/>
              </a:ext>
            </a:extLst>
          </p:cNvPr>
          <p:cNvSpPr txBox="1"/>
          <p:nvPr/>
        </p:nvSpPr>
        <p:spPr>
          <a:xfrm>
            <a:off x="3290573" y="3524725"/>
            <a:ext cx="8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a    b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5D78487-63FB-4D38-B270-7E18F12F85D6}"/>
              </a:ext>
            </a:extLst>
          </p:cNvPr>
          <p:cNvSpPr txBox="1"/>
          <p:nvPr/>
        </p:nvSpPr>
        <p:spPr>
          <a:xfrm>
            <a:off x="7807673" y="4084790"/>
            <a:ext cx="3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9C2DDF9-25BA-4870-BA51-0E92A4352612}"/>
              </a:ext>
            </a:extLst>
          </p:cNvPr>
          <p:cNvSpPr txBox="1"/>
          <p:nvPr/>
        </p:nvSpPr>
        <p:spPr>
          <a:xfrm>
            <a:off x="6329969" y="4084790"/>
            <a:ext cx="3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2D57757-3D22-426A-BE6B-C11F306D192C}"/>
              </a:ext>
            </a:extLst>
          </p:cNvPr>
          <p:cNvSpPr txBox="1"/>
          <p:nvPr/>
        </p:nvSpPr>
        <p:spPr>
          <a:xfrm>
            <a:off x="4931293" y="4087523"/>
            <a:ext cx="3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7A99C89-6A32-47F1-958D-85768E3438DC}"/>
              </a:ext>
            </a:extLst>
          </p:cNvPr>
          <p:cNvSpPr txBox="1"/>
          <p:nvPr/>
        </p:nvSpPr>
        <p:spPr>
          <a:xfrm>
            <a:off x="3475432" y="4062626"/>
            <a:ext cx="3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37D8B1C-E986-4FAD-AEE8-6222C194EEAC}"/>
              </a:ext>
            </a:extLst>
          </p:cNvPr>
          <p:cNvSpPr txBox="1"/>
          <p:nvPr/>
        </p:nvSpPr>
        <p:spPr>
          <a:xfrm>
            <a:off x="6576316" y="3773774"/>
            <a:ext cx="3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9B8D29E-BB29-4EFE-B8CC-257357DA1AEF}"/>
              </a:ext>
            </a:extLst>
          </p:cNvPr>
          <p:cNvSpPr txBox="1"/>
          <p:nvPr/>
        </p:nvSpPr>
        <p:spPr>
          <a:xfrm>
            <a:off x="5204640" y="3782910"/>
            <a:ext cx="3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7CA2808-B052-4268-9520-6DC6BF7AF42A}"/>
              </a:ext>
            </a:extLst>
          </p:cNvPr>
          <p:cNvSpPr txBox="1"/>
          <p:nvPr/>
        </p:nvSpPr>
        <p:spPr>
          <a:xfrm>
            <a:off x="3758580" y="3786169"/>
            <a:ext cx="3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0BE148D-096B-45EC-812D-93F07CD3947F}"/>
              </a:ext>
            </a:extLst>
          </p:cNvPr>
          <p:cNvSpPr txBox="1"/>
          <p:nvPr/>
        </p:nvSpPr>
        <p:spPr>
          <a:xfrm>
            <a:off x="7486518" y="3805142"/>
            <a:ext cx="4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61BFF3B-6230-46B3-ADB5-A01ECE896FBA}"/>
              </a:ext>
            </a:extLst>
          </p:cNvPr>
          <p:cNvSpPr txBox="1"/>
          <p:nvPr/>
        </p:nvSpPr>
        <p:spPr>
          <a:xfrm>
            <a:off x="6027520" y="3775922"/>
            <a:ext cx="4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D05ECEB-8B23-48F4-94F1-65E3B345574E}"/>
              </a:ext>
            </a:extLst>
          </p:cNvPr>
          <p:cNvSpPr txBox="1"/>
          <p:nvPr/>
        </p:nvSpPr>
        <p:spPr>
          <a:xfrm>
            <a:off x="4643909" y="3800776"/>
            <a:ext cx="4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7DB7A7C-127E-4044-B64F-101CEECCBD39}"/>
              </a:ext>
            </a:extLst>
          </p:cNvPr>
          <p:cNvSpPr txBox="1"/>
          <p:nvPr/>
        </p:nvSpPr>
        <p:spPr>
          <a:xfrm>
            <a:off x="3189073" y="3773774"/>
            <a:ext cx="4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ector de seta reta 13">
            <a:extLst>
              <a:ext uri="{FF2B5EF4-FFF2-40B4-BE49-F238E27FC236}">
                <a16:creationId xmlns:a16="http://schemas.microsoft.com/office/drawing/2014/main" id="{D54AA6CB-B0B6-42A2-9865-59FCFC271565}"/>
              </a:ext>
            </a:extLst>
          </p:cNvPr>
          <p:cNvCxnSpPr>
            <a:cxnSpLocks/>
          </p:cNvCxnSpPr>
          <p:nvPr/>
        </p:nvCxnSpPr>
        <p:spPr>
          <a:xfrm flipH="1">
            <a:off x="8413133" y="3996992"/>
            <a:ext cx="573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0BC5804-6F42-470B-BD75-67420BDE0C35}"/>
              </a:ext>
            </a:extLst>
          </p:cNvPr>
          <p:cNvSpPr txBox="1"/>
          <p:nvPr/>
        </p:nvSpPr>
        <p:spPr>
          <a:xfrm>
            <a:off x="8420930" y="3557765"/>
            <a:ext cx="5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0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pt-BR" sz="2000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62A1EF1-F4AC-42F0-9431-581BE906A534}"/>
              </a:ext>
            </a:extLst>
          </p:cNvPr>
          <p:cNvSpPr txBox="1"/>
          <p:nvPr/>
        </p:nvSpPr>
        <p:spPr>
          <a:xfrm>
            <a:off x="8086565" y="3805142"/>
            <a:ext cx="3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28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8C8AF-5C9F-47CC-B7F9-80F70DCE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D5A63-DB1E-4968-9D9A-BB939D04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Descreve o circuito em termos do seu comportamento (algoritmo);</a:t>
            </a:r>
          </a:p>
          <a:p>
            <a:r>
              <a:rPr lang="pt-BR" dirty="0"/>
              <a:t>A descrição comportamental deve ser especificada em </a:t>
            </a:r>
            <a:r>
              <a:rPr lang="pt-BR" b="1" dirty="0"/>
              <a:t>procedimentos</a:t>
            </a:r>
            <a:r>
              <a:rPr lang="pt-BR" dirty="0"/>
              <a:t>;</a:t>
            </a:r>
          </a:p>
          <a:p>
            <a:r>
              <a:rPr lang="pt-BR" dirty="0"/>
              <a:t>O procedimento tem (geralmente) uma lista de sensibilidade;</a:t>
            </a:r>
          </a:p>
          <a:p>
            <a:r>
              <a:rPr lang="pt-BR" dirty="0"/>
              <a:t>Somente quando alguma variável da lista de sensibilidade muda é que o procedimento executa. </a:t>
            </a:r>
          </a:p>
          <a:p>
            <a:r>
              <a:rPr lang="pt-BR" dirty="0"/>
              <a:t>Um módulo pode conter quantos procedimentos for necessário;</a:t>
            </a:r>
          </a:p>
          <a:p>
            <a:r>
              <a:rPr lang="pt-BR" dirty="0"/>
              <a:t>Os procedimentos não podem ser alinhados (um procedimento não pode conter outro);</a:t>
            </a:r>
          </a:p>
          <a:p>
            <a:r>
              <a:rPr lang="pt-BR" dirty="0"/>
              <a:t>Todos os procedimentos são executados de forma paralela;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88FFB-059F-46A4-A766-289B0968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93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C8062-146B-47FA-8B38-EAFF5BAC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22AA2-EBD3-4370-931D-61CB5B16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Tipos de Procedimentos:</a:t>
            </a:r>
          </a:p>
          <a:p>
            <a:pPr lvl="1"/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initial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Executado apenas uma vez;</a:t>
            </a:r>
          </a:p>
          <a:p>
            <a:pPr lvl="2"/>
            <a:r>
              <a:rPr lang="pt-BR" dirty="0"/>
              <a:t>Utilizado para inicialização de variáveis ou monitoramento (bancada de testes);</a:t>
            </a:r>
          </a:p>
          <a:p>
            <a:pPr lvl="1"/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Executado constantemente;</a:t>
            </a:r>
          </a:p>
          <a:p>
            <a:pPr lvl="2"/>
            <a:r>
              <a:rPr lang="pt-BR" dirty="0"/>
              <a:t>Utilizado para descrever o funcionamento de um circuito;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826DE9-6CC1-49FE-89C2-01C6673C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7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A81BF-2088-4C64-8C89-BCFB6D9E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17DA9-97F8-461D-821D-1E4A3CBB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Procedimento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initial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Declaração: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Não possui lista de sensibilidade;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C68F9-B6F5-4454-B62F-7246B1A1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C850C7-8764-496C-9335-D51FC37CCEB2}"/>
              </a:ext>
            </a:extLst>
          </p:cNvPr>
          <p:cNvSpPr txBox="1"/>
          <p:nvPr/>
        </p:nvSpPr>
        <p:spPr>
          <a:xfrm>
            <a:off x="2297884" y="1696883"/>
            <a:ext cx="7596232" cy="10156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initial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begin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(...)</a:t>
            </a: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end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A81BF-2088-4C64-8C89-BCFB6D9E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17DA9-97F8-461D-821D-1E4A3CBB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Procedimento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Declaração: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Os procedimentos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</a:t>
            </a:r>
            <a:r>
              <a:rPr lang="pt-BR" dirty="0"/>
              <a:t> podem ser de dois tipos:</a:t>
            </a:r>
          </a:p>
          <a:p>
            <a:pPr lvl="2"/>
            <a:r>
              <a:rPr lang="pt-BR" dirty="0" err="1"/>
              <a:t>Combinacionais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Sensíveis ao </a:t>
            </a:r>
            <a:r>
              <a:rPr lang="pt-BR" i="1" dirty="0" err="1"/>
              <a:t>Clock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Observação: 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begin</a:t>
            </a:r>
            <a:r>
              <a:rPr lang="pt-BR" dirty="0"/>
              <a:t> e 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end</a:t>
            </a:r>
            <a:r>
              <a:rPr lang="pt-BR" dirty="0"/>
              <a:t> são necessários apenas se o procedimento tiver mais de uma linha;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C68F9-B6F5-4454-B62F-7246B1A1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C850C7-8764-496C-9335-D51FC37CCEB2}"/>
              </a:ext>
            </a:extLst>
          </p:cNvPr>
          <p:cNvSpPr txBox="1"/>
          <p:nvPr/>
        </p:nvSpPr>
        <p:spPr>
          <a:xfrm>
            <a:off x="2297884" y="1705510"/>
            <a:ext cx="7596232" cy="10156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</a:t>
            </a:r>
            <a:r>
              <a:rPr lang="pt-BR" sz="2000" dirty="0">
                <a:latin typeface="Consolas" panose="020B0609020204030204" pitchFamily="49" charset="0"/>
              </a:rPr>
              <a:t> @(</a:t>
            </a:r>
            <a:r>
              <a:rPr lang="pt-BR" sz="2000" dirty="0" err="1">
                <a:latin typeface="Consolas" panose="020B0609020204030204" pitchFamily="49" charset="0"/>
              </a:rPr>
              <a:t>lista_de_sensibilidade</a:t>
            </a:r>
            <a:r>
              <a:rPr lang="pt-BR" sz="2000" dirty="0">
                <a:latin typeface="Consolas" panose="020B0609020204030204" pitchFamily="49" charset="0"/>
              </a:rPr>
              <a:t>) 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begin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(...)</a:t>
            </a: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end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59F0C-F5C5-48E4-848D-982E4970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3BC90-73AC-4015-9C66-EA97DBCD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Procedimento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Observação: Nos procedimentos sensíveis ao </a:t>
            </a:r>
            <a:r>
              <a:rPr lang="pt-BR" i="1" dirty="0" err="1"/>
              <a:t>Clock</a:t>
            </a:r>
            <a:r>
              <a:rPr lang="pt-BR" dirty="0"/>
              <a:t>, utiliza-se duas diretivas:</a:t>
            </a:r>
          </a:p>
          <a:p>
            <a:pPr lvl="2"/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posedge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latin typeface="+mj-lt"/>
              </a:rPr>
              <a:t>Sensível a borda de subida;</a:t>
            </a:r>
          </a:p>
          <a:p>
            <a:pPr lvl="2"/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negedge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: </a:t>
            </a:r>
            <a:r>
              <a:rPr lang="pt-BR" dirty="0"/>
              <a:t>Sensível a borda de descida;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16CEF5-DB6B-4A11-A1E2-8B388F27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A81BF-2088-4C64-8C89-BCFB6D9E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17DA9-97F8-461D-821D-1E4A3CBB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758192"/>
            <a:ext cx="8551673" cy="5553059"/>
          </a:xfrm>
        </p:spPr>
        <p:txBody>
          <a:bodyPr/>
          <a:lstStyle/>
          <a:p>
            <a:r>
              <a:rPr lang="pt-BR" b="1" dirty="0"/>
              <a:t>Procedimento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Procedimento </a:t>
            </a:r>
            <a:r>
              <a:rPr lang="pt-BR" dirty="0" err="1"/>
              <a:t>Combinacional</a:t>
            </a:r>
            <a:r>
              <a:rPr lang="pt-BR" dirty="0"/>
              <a:t>: Sensível a todas as entradas;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Procedimento sensível ao </a:t>
            </a:r>
            <a:r>
              <a:rPr lang="pt-BR" i="1" dirty="0" err="1"/>
              <a:t>Clock</a:t>
            </a:r>
            <a:r>
              <a:rPr lang="pt-BR" dirty="0"/>
              <a:t>: Sensível ao </a:t>
            </a:r>
            <a:r>
              <a:rPr lang="pt-BR" i="1" dirty="0" err="1"/>
              <a:t>Clock</a:t>
            </a:r>
            <a:r>
              <a:rPr lang="pt-BR" dirty="0"/>
              <a:t> ou ao sinais de controle;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C68F9-B6F5-4454-B62F-7246B1A1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8B0EFE-D088-481B-877C-EA6E0556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193" y="1365935"/>
            <a:ext cx="2971800" cy="2286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15B9F6-2D2C-4D8D-99D0-B46217853A58}"/>
              </a:ext>
            </a:extLst>
          </p:cNvPr>
          <p:cNvSpPr txBox="1"/>
          <p:nvPr/>
        </p:nvSpPr>
        <p:spPr>
          <a:xfrm>
            <a:off x="2602458" y="1645688"/>
            <a:ext cx="4485293" cy="70788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</a:t>
            </a:r>
            <a:r>
              <a:rPr lang="pt-BR" sz="2000" dirty="0">
                <a:latin typeface="Consolas" panose="020B0609020204030204" pitchFamily="49" charset="0"/>
              </a:rPr>
              <a:t> @(a, b, </a:t>
            </a:r>
            <a:r>
              <a:rPr lang="pt-BR" sz="2000" dirty="0" err="1">
                <a:latin typeface="Consolas" panose="020B0609020204030204" pitchFamily="49" charset="0"/>
              </a:rPr>
              <a:t>sel</a:t>
            </a:r>
            <a:r>
              <a:rPr lang="pt-BR" sz="2000" dirty="0">
                <a:latin typeface="Consolas" panose="020B0609020204030204" pitchFamily="49" charset="0"/>
              </a:rPr>
              <a:t>)</a:t>
            </a: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</a:t>
            </a:r>
            <a:r>
              <a:rPr lang="pt-BR" sz="2000" dirty="0">
                <a:latin typeface="Consolas" panose="020B0609020204030204" pitchFamily="49" charset="0"/>
              </a:rPr>
              <a:t> @*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03D334-0E43-4CC0-8D31-96BCB27A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274" y="3863573"/>
            <a:ext cx="3200400" cy="23717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DAEA418-3731-4021-B03A-216687244EA8}"/>
              </a:ext>
            </a:extLst>
          </p:cNvPr>
          <p:cNvSpPr txBox="1"/>
          <p:nvPr/>
        </p:nvSpPr>
        <p:spPr>
          <a:xfrm>
            <a:off x="2088062" y="3451880"/>
            <a:ext cx="5304823" cy="40011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</a:t>
            </a:r>
            <a:r>
              <a:rPr lang="pt-BR" sz="2000" dirty="0">
                <a:latin typeface="Consolas" panose="020B0609020204030204" pitchFamily="49" charset="0"/>
              </a:rPr>
              <a:t> @(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posedge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clk</a:t>
            </a:r>
            <a:r>
              <a:rPr lang="pt-BR" sz="2000" dirty="0">
                <a:latin typeface="Consolas" panose="020B0609020204030204" pitchFamily="49" charset="0"/>
              </a:rPr>
              <a:t>, 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negedge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clr_n</a:t>
            </a:r>
            <a:r>
              <a:rPr lang="pt-BR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6CA404-0745-42D6-BF90-53D2CB7EEFEE}"/>
              </a:ext>
            </a:extLst>
          </p:cNvPr>
          <p:cNvSpPr txBox="1"/>
          <p:nvPr/>
        </p:nvSpPr>
        <p:spPr>
          <a:xfrm>
            <a:off x="3931229" y="4017208"/>
            <a:ext cx="3461656" cy="369332"/>
          </a:xfrm>
          <a:prstGeom prst="rect">
            <a:avLst/>
          </a:prstGeom>
          <a:solidFill>
            <a:srgbClr val="FBEFC2"/>
          </a:solidFill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C00000"/>
                </a:solidFill>
              </a:rPr>
              <a:t>Não inclui as entradas d e </a:t>
            </a:r>
            <a:r>
              <a:rPr lang="pt-BR" i="1" dirty="0" err="1">
                <a:solidFill>
                  <a:srgbClr val="C00000"/>
                </a:solidFill>
              </a:rPr>
              <a:t>ena</a:t>
            </a:r>
            <a:r>
              <a:rPr lang="pt-BR" i="1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671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9817B-458E-436F-AF0C-CFCBE4D4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AB0A2-7DC9-44E9-9C68-9F78C2A4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Procedimento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Dentro do procedimento pode-se realizar atribuições de variáveis;</a:t>
            </a:r>
          </a:p>
          <a:p>
            <a:pPr lvl="2"/>
            <a:r>
              <a:rPr lang="pt-BR" dirty="0"/>
              <a:t>A variável que recebe o valor da expressão deve ser do tipo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reg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+mj-lt"/>
              </a:rPr>
              <a:t>ou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logic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Não há o termo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assign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Só é feita quando o procedimento é executado.</a:t>
            </a:r>
          </a:p>
          <a:p>
            <a:pPr lvl="1"/>
            <a:r>
              <a:rPr lang="pt-BR" dirty="0"/>
              <a:t>Observação:</a:t>
            </a:r>
          </a:p>
          <a:p>
            <a:pPr lvl="2"/>
            <a:r>
              <a:rPr lang="pt-BR" dirty="0"/>
              <a:t>Quando utiliza-se o termo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assign</a:t>
            </a:r>
            <a:r>
              <a:rPr lang="pt-BR" dirty="0"/>
              <a:t>, a atribuição é contínua;</a:t>
            </a:r>
          </a:p>
          <a:p>
            <a:pPr lvl="3"/>
            <a:r>
              <a:rPr lang="pt-BR" dirty="0"/>
              <a:t>Quando um dos termos da expressão muda, a saída muda ao mesmo tempo;</a:t>
            </a:r>
          </a:p>
          <a:p>
            <a:pPr lvl="2"/>
            <a:r>
              <a:rPr lang="pt-BR" dirty="0"/>
              <a:t>Quando utiliza-se uma atribuição dentro de um procedimento, ela é procedural;</a:t>
            </a:r>
          </a:p>
          <a:p>
            <a:pPr lvl="3"/>
            <a:r>
              <a:rPr lang="pt-BR" dirty="0"/>
              <a:t>A saída só muda quando o procedimento é executado.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A81236-6965-4D0E-8817-472E2B6E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3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AE03D-1AD4-3321-A381-ACBE9647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0B103-25D9-47E8-BAAC-612C3612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Procedimento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always_comb</a:t>
            </a:r>
            <a:r>
              <a:rPr lang="pt-BR" b="1" dirty="0"/>
              <a:t>: </a:t>
            </a:r>
            <a:r>
              <a:rPr lang="pt-BR" dirty="0"/>
              <a:t>Serve para implementar apenas circuitos </a:t>
            </a:r>
            <a:r>
              <a:rPr lang="pt-BR" dirty="0" err="1"/>
              <a:t>combinacionais</a:t>
            </a:r>
            <a:r>
              <a:rPr lang="pt-BR" dirty="0"/>
              <a:t>;</a:t>
            </a:r>
          </a:p>
          <a:p>
            <a:r>
              <a:rPr lang="pt-BR" b="1" dirty="0"/>
              <a:t>Procedimento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always_ff</a:t>
            </a:r>
            <a:r>
              <a:rPr lang="pt-BR" b="1" dirty="0"/>
              <a:t>: </a:t>
            </a:r>
            <a:r>
              <a:rPr lang="pt-BR" dirty="0"/>
              <a:t>Serve</a:t>
            </a:r>
            <a:r>
              <a:rPr lang="pt-BR" b="1" dirty="0"/>
              <a:t> </a:t>
            </a:r>
            <a:r>
              <a:rPr lang="pt-BR" dirty="0"/>
              <a:t>para implementar circuitos sequências </a:t>
            </a:r>
            <a:r>
              <a:rPr lang="pt-BR" dirty="0" err="1"/>
              <a:t>gatilhados</a:t>
            </a:r>
            <a:r>
              <a:rPr lang="pt-BR" dirty="0"/>
              <a:t> pela borda;</a:t>
            </a:r>
          </a:p>
          <a:p>
            <a:r>
              <a:rPr lang="pt-BR" b="1" dirty="0"/>
              <a:t>Procedimento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always_latch</a:t>
            </a:r>
            <a:r>
              <a:rPr lang="pt-BR" b="1" dirty="0"/>
              <a:t>: </a:t>
            </a:r>
            <a:r>
              <a:rPr lang="pt-BR" dirty="0"/>
              <a:t>Serve para implementar circuitos sequências </a:t>
            </a:r>
            <a:r>
              <a:rPr lang="pt-BR" dirty="0" err="1"/>
              <a:t>gatilhados</a:t>
            </a:r>
            <a:r>
              <a:rPr lang="pt-BR" dirty="0"/>
              <a:t> pelo nível (</a:t>
            </a:r>
            <a:r>
              <a:rPr lang="pt-BR" i="1" dirty="0" err="1"/>
              <a:t>latches</a:t>
            </a:r>
            <a:r>
              <a:rPr lang="pt-BR" dirty="0"/>
              <a:t>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D1D8-1668-B4C9-8B7D-34EB14B1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09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2F8B6-082B-4F34-B040-AB6FE50F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D2614-483E-4F81-B2E3-84F566DE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Dentro de um procedimento (e somente dentro de um), pode-se utilizar estruturas de decisão, seleção ou de repetição;</a:t>
            </a:r>
          </a:p>
          <a:p>
            <a:pPr lvl="1"/>
            <a:r>
              <a:rPr lang="pt-BR" dirty="0"/>
              <a:t>Estrutura de seleção: </a:t>
            </a:r>
            <a:r>
              <a:rPr lang="pt-BR" b="1" i="1" dirty="0"/>
              <a:t>case</a:t>
            </a:r>
            <a:r>
              <a:rPr lang="pt-BR" dirty="0"/>
              <a:t>, </a:t>
            </a:r>
            <a:r>
              <a:rPr lang="pt-BR" b="1" i="1" dirty="0" err="1"/>
              <a:t>casez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b="1" i="1" dirty="0" err="1"/>
              <a:t>casex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Estrutura de decisão: </a:t>
            </a:r>
            <a:r>
              <a:rPr lang="pt-BR" b="1" i="1" dirty="0" err="1"/>
              <a:t>if-else</a:t>
            </a:r>
            <a:r>
              <a:rPr lang="pt-BR" b="1" i="1" dirty="0"/>
              <a:t> </a:t>
            </a:r>
            <a:r>
              <a:rPr lang="pt-BR" b="1" i="1" dirty="0" err="1"/>
              <a:t>if-else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Estruturas de repetição: </a:t>
            </a:r>
            <a:r>
              <a:rPr lang="pt-BR" b="1" i="1" dirty="0" err="1"/>
              <a:t>repeat</a:t>
            </a:r>
            <a:r>
              <a:rPr lang="pt-BR" dirty="0"/>
              <a:t> e </a:t>
            </a:r>
            <a:r>
              <a:rPr lang="pt-BR" b="1" i="1" dirty="0"/>
              <a:t>for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962480-27EA-4D28-97EB-083D1263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12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D051D-41D8-DA3D-487E-749D52CF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Linguagem de Descrição de </a:t>
            </a:r>
            <a:r>
              <a:rPr lang="pt-BR" i="1" dirty="0"/>
              <a:t>Hardware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7FA6D8-1999-1167-590A-1B4E6031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Vantagens na utilização do HDL:</a:t>
            </a:r>
          </a:p>
          <a:p>
            <a:pPr lvl="1" algn="just"/>
            <a:r>
              <a:rPr lang="pt-BR" dirty="0"/>
              <a:t>Projetos independentes da tecnologia (CPLD/FPGA);</a:t>
            </a:r>
          </a:p>
          <a:p>
            <a:pPr lvl="2" algn="just"/>
            <a:r>
              <a:rPr lang="pt-BR" dirty="0"/>
              <a:t>Portabilidade;</a:t>
            </a:r>
          </a:p>
          <a:p>
            <a:pPr lvl="1" algn="just"/>
            <a:r>
              <a:rPr lang="pt-BR" dirty="0"/>
              <a:t>Facilidade de atualização dos projetos;</a:t>
            </a:r>
          </a:p>
          <a:p>
            <a:pPr lvl="1" algn="just"/>
            <a:r>
              <a:rPr lang="pt-BR" dirty="0"/>
              <a:t>Projeto em um nível mais alto de abstração;</a:t>
            </a:r>
          </a:p>
          <a:p>
            <a:pPr lvl="1" algn="just"/>
            <a:r>
              <a:rPr lang="pt-BR" dirty="0"/>
              <a:t>Redução do tempo de projeto, de testes e implementação;</a:t>
            </a:r>
          </a:p>
          <a:p>
            <a:pPr lvl="1" algn="just"/>
            <a:r>
              <a:rPr lang="pt-BR" dirty="0"/>
              <a:t>Simplificação quanto a sua documentação;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Desvantagens na utilização do HDL:</a:t>
            </a:r>
          </a:p>
          <a:p>
            <a:pPr lvl="1" algn="just"/>
            <a:r>
              <a:rPr lang="pt-BR" dirty="0"/>
              <a:t>O </a:t>
            </a:r>
            <a:r>
              <a:rPr lang="pt-BR" i="1" dirty="0"/>
              <a:t>hardware</a:t>
            </a:r>
            <a:r>
              <a:rPr lang="pt-BR" dirty="0"/>
              <a:t> gerado geralmente é menos otimizado.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490817-41C0-099C-D924-41415EF4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582-372F-451D-A6A3-E10AB93C40C4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10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CB0BF-7AF5-4555-8D91-AF20E741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173AE-1FB7-4B80-BAFB-F7F09CC9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733961"/>
            <a:ext cx="10262061" cy="5553059"/>
          </a:xfrm>
        </p:spPr>
        <p:txBody>
          <a:bodyPr/>
          <a:lstStyle/>
          <a:p>
            <a:r>
              <a:rPr lang="pt-BR" b="1" dirty="0"/>
              <a:t>Estrutura </a:t>
            </a:r>
            <a:r>
              <a:rPr lang="pt-BR" b="1" i="1" dirty="0" err="1"/>
              <a:t>if-else</a:t>
            </a:r>
            <a:r>
              <a:rPr lang="pt-BR" b="1" i="1" dirty="0"/>
              <a:t> </a:t>
            </a:r>
            <a:r>
              <a:rPr lang="pt-BR" b="1" i="1" dirty="0" err="1"/>
              <a:t>if-else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Declaração: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2E2E49-90F6-4A07-8740-5CD3F16E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A7F767-2760-4CB5-A387-4F898385D5F4}"/>
              </a:ext>
            </a:extLst>
          </p:cNvPr>
          <p:cNvSpPr txBox="1"/>
          <p:nvPr/>
        </p:nvSpPr>
        <p:spPr>
          <a:xfrm>
            <a:off x="3260572" y="1658788"/>
            <a:ext cx="5643535" cy="31700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if</a:t>
            </a:r>
            <a:r>
              <a:rPr lang="pt-BR" sz="2000" b="1" dirty="0">
                <a:solidFill>
                  <a:srgbClr val="3333B2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latin typeface="Consolas" panose="020B0609020204030204" pitchFamily="49" charset="0"/>
              </a:rPr>
              <a:t>(condição_1) 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begin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(...)</a:t>
            </a: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end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else</a:t>
            </a:r>
            <a:r>
              <a:rPr lang="pt-BR" sz="2000" b="1" dirty="0">
                <a:solidFill>
                  <a:srgbClr val="3333B2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(condição_2) 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begin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(...)</a:t>
            </a: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end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(...)</a:t>
            </a: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else</a:t>
            </a:r>
            <a:r>
              <a:rPr lang="pt-BR" sz="2000" b="1" dirty="0">
                <a:solidFill>
                  <a:srgbClr val="3333B2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begin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(...)</a:t>
            </a: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end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4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4817E77-E897-4B64-9386-681A76BAF28D}"/>
              </a:ext>
            </a:extLst>
          </p:cNvPr>
          <p:cNvCxnSpPr>
            <a:cxnSpLocks/>
          </p:cNvCxnSpPr>
          <p:nvPr/>
        </p:nvCxnSpPr>
        <p:spPr>
          <a:xfrm>
            <a:off x="10411259" y="1275691"/>
            <a:ext cx="1509277" cy="0"/>
          </a:xfrm>
          <a:prstGeom prst="line">
            <a:avLst/>
          </a:prstGeom>
          <a:ln w="28575">
            <a:solidFill>
              <a:srgbClr val="262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CB5D4D4-AA23-48FC-A48F-DBB5F2D5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6E0EB-76C9-4EB6-8277-99FA6C93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00" y="735824"/>
            <a:ext cx="8792798" cy="5553059"/>
          </a:xfrm>
        </p:spPr>
        <p:txBody>
          <a:bodyPr/>
          <a:lstStyle/>
          <a:p>
            <a:pPr marL="0" indent="0">
              <a:buNone/>
            </a:pPr>
            <a:r>
              <a:rPr lang="pt-BR" b="1" i="1" dirty="0">
                <a:solidFill>
                  <a:srgbClr val="FF0000"/>
                </a:solidFill>
              </a:rPr>
              <a:t>Exemplo 4: </a:t>
            </a:r>
            <a:r>
              <a:rPr lang="pt-BR" dirty="0"/>
              <a:t>Descreva um contador de 4 </a:t>
            </a:r>
            <a:r>
              <a:rPr lang="pt-BR" i="1" dirty="0"/>
              <a:t>bits</a:t>
            </a:r>
            <a:r>
              <a:rPr lang="pt-BR" dirty="0"/>
              <a:t> em </a:t>
            </a:r>
            <a:r>
              <a:rPr lang="pt-BR" dirty="0" err="1"/>
              <a:t>Verilog</a:t>
            </a:r>
            <a:r>
              <a:rPr lang="pt-BR" dirty="0"/>
              <a:t> utilizando a abordagem comportamental. O contador é sensível a borda de subida do relógio.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8366B-4B52-4551-B3C0-521984A3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41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388E72F-5FE4-450D-A71F-AD58B19E5475}"/>
              </a:ext>
            </a:extLst>
          </p:cNvPr>
          <p:cNvCxnSpPr>
            <a:cxnSpLocks/>
          </p:cNvCxnSpPr>
          <p:nvPr/>
        </p:nvCxnSpPr>
        <p:spPr>
          <a:xfrm>
            <a:off x="9554339" y="2295956"/>
            <a:ext cx="1509277" cy="0"/>
          </a:xfrm>
          <a:prstGeom prst="line">
            <a:avLst/>
          </a:prstGeom>
          <a:ln w="28575">
            <a:solidFill>
              <a:srgbClr val="262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5D2E68-11A5-4741-8449-519895D4901C}"/>
              </a:ext>
            </a:extLst>
          </p:cNvPr>
          <p:cNvSpPr txBox="1"/>
          <p:nvPr/>
        </p:nvSpPr>
        <p:spPr>
          <a:xfrm>
            <a:off x="10933887" y="1091025"/>
            <a:ext cx="34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Q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905DB22-F94F-488E-AA0A-AB59A3CC6CBC}"/>
              </a:ext>
            </a:extLst>
          </p:cNvPr>
          <p:cNvCxnSpPr/>
          <p:nvPr/>
        </p:nvCxnSpPr>
        <p:spPr>
          <a:xfrm flipV="1">
            <a:off x="11388587" y="1065727"/>
            <a:ext cx="374650" cy="374650"/>
          </a:xfrm>
          <a:prstGeom prst="line">
            <a:avLst/>
          </a:prstGeom>
          <a:ln w="19050">
            <a:solidFill>
              <a:srgbClr val="191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769EE9-505E-42AE-879F-EF8EE2AE7F01}"/>
              </a:ext>
            </a:extLst>
          </p:cNvPr>
          <p:cNvSpPr txBox="1"/>
          <p:nvPr/>
        </p:nvSpPr>
        <p:spPr>
          <a:xfrm>
            <a:off x="11448793" y="1300990"/>
            <a:ext cx="34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75FC59-EB1A-4923-9416-0B4E8A397152}"/>
              </a:ext>
            </a:extLst>
          </p:cNvPr>
          <p:cNvSpPr txBox="1"/>
          <p:nvPr/>
        </p:nvSpPr>
        <p:spPr>
          <a:xfrm>
            <a:off x="9157497" y="1926624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clk</a:t>
            </a:r>
            <a:endParaRPr lang="pt-BR" i="1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5C6EABE-E65F-6462-BC9E-4DE84DD216EA}"/>
              </a:ext>
            </a:extLst>
          </p:cNvPr>
          <p:cNvCxnSpPr>
            <a:cxnSpLocks/>
          </p:cNvCxnSpPr>
          <p:nvPr/>
        </p:nvCxnSpPr>
        <p:spPr>
          <a:xfrm>
            <a:off x="9349231" y="1275691"/>
            <a:ext cx="1509277" cy="0"/>
          </a:xfrm>
          <a:prstGeom prst="line">
            <a:avLst/>
          </a:prstGeom>
          <a:ln w="28575">
            <a:solidFill>
              <a:srgbClr val="262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107FB8-FC8C-2802-FFE4-DB9B75F1FA83}"/>
              </a:ext>
            </a:extLst>
          </p:cNvPr>
          <p:cNvSpPr txBox="1"/>
          <p:nvPr/>
        </p:nvSpPr>
        <p:spPr>
          <a:xfrm>
            <a:off x="8952389" y="906359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rst</a:t>
            </a:r>
            <a:endParaRPr lang="pt-BR" i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5A4A687-8AD0-471F-86DA-4386BD176525}"/>
              </a:ext>
            </a:extLst>
          </p:cNvPr>
          <p:cNvSpPr/>
          <p:nvPr/>
        </p:nvSpPr>
        <p:spPr>
          <a:xfrm>
            <a:off x="10044766" y="1027850"/>
            <a:ext cx="1257549" cy="1585183"/>
          </a:xfrm>
          <a:prstGeom prst="rect">
            <a:avLst/>
          </a:prstGeom>
          <a:solidFill>
            <a:srgbClr val="DAE3F3"/>
          </a:solidFill>
          <a:ln w="28575">
            <a:solidFill>
              <a:srgbClr val="262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Contador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18F405BD-0ECA-4A58-9450-E2EA9075BB66}"/>
              </a:ext>
            </a:extLst>
          </p:cNvPr>
          <p:cNvSpPr/>
          <p:nvPr/>
        </p:nvSpPr>
        <p:spPr>
          <a:xfrm rot="5400000">
            <a:off x="10027803" y="2165783"/>
            <a:ext cx="302003" cy="260347"/>
          </a:xfrm>
          <a:prstGeom prst="triangle">
            <a:avLst/>
          </a:prstGeom>
          <a:noFill/>
          <a:ln w="19050">
            <a:solidFill>
              <a:srgbClr val="19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292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CB0BF-7AF5-4555-8D91-AF20E741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173AE-1FB7-4B80-BAFB-F7F09CC9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718571"/>
            <a:ext cx="11719560" cy="5553059"/>
          </a:xfrm>
        </p:spPr>
        <p:txBody>
          <a:bodyPr/>
          <a:lstStyle/>
          <a:p>
            <a:r>
              <a:rPr lang="pt-BR" b="1" dirty="0"/>
              <a:t>Estrutura </a:t>
            </a:r>
            <a:r>
              <a:rPr lang="pt-BR" b="1" i="1" dirty="0"/>
              <a:t>case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Declaração: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2E2E49-90F6-4A07-8740-5CD3F16E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A7F767-2760-4CB5-A387-4F898385D5F4}"/>
              </a:ext>
            </a:extLst>
          </p:cNvPr>
          <p:cNvSpPr txBox="1"/>
          <p:nvPr/>
        </p:nvSpPr>
        <p:spPr>
          <a:xfrm>
            <a:off x="3260572" y="1600714"/>
            <a:ext cx="5643535" cy="347787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3333B2"/>
                </a:solidFill>
                <a:latin typeface="Consolas" panose="020B0609020204030204" pitchFamily="49" charset="0"/>
              </a:rPr>
              <a:t>case </a:t>
            </a:r>
            <a:r>
              <a:rPr lang="pt-BR" sz="2000" dirty="0">
                <a:latin typeface="Consolas" panose="020B0609020204030204" pitchFamily="49" charset="0"/>
              </a:rPr>
              <a:t>(identificador)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b="1" dirty="0">
                <a:solidFill>
                  <a:srgbClr val="3333B2"/>
                </a:solidFill>
                <a:latin typeface="Consolas" panose="020B0609020204030204" pitchFamily="49" charset="0"/>
              </a:rPr>
              <a:t>	</a:t>
            </a:r>
            <a:r>
              <a:rPr lang="pt-BR" sz="2000" dirty="0">
                <a:latin typeface="Consolas" panose="020B0609020204030204" pitchFamily="49" charset="0"/>
              </a:rPr>
              <a:t>(valor1): 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begin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	(...)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end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(valor2): 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begin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	(...)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end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default: 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begin</a:t>
            </a:r>
            <a:r>
              <a:rPr lang="pt-BR" sz="2000" dirty="0">
                <a:latin typeface="Consolas" panose="020B0609020204030204" pitchFamily="49" charset="0"/>
              </a:rPr>
              <a:t>		//opcional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	(...)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end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  <a:p>
            <a:r>
              <a:rPr lang="pt-BR" sz="2000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endcase</a:t>
            </a:r>
            <a:endParaRPr lang="pt-BR" sz="2000" b="1" dirty="0">
              <a:solidFill>
                <a:srgbClr val="3333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5D4D4-AA23-48FC-A48F-DBB5F2D5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6E0EB-76C9-4EB6-8277-99FA6C93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718259"/>
            <a:ext cx="8240413" cy="5553059"/>
          </a:xfrm>
        </p:spPr>
        <p:txBody>
          <a:bodyPr/>
          <a:lstStyle/>
          <a:p>
            <a:pPr marL="0" indent="0">
              <a:buNone/>
            </a:pPr>
            <a:r>
              <a:rPr lang="pt-BR" b="1" i="1" dirty="0">
                <a:solidFill>
                  <a:srgbClr val="FF0000"/>
                </a:solidFill>
              </a:rPr>
              <a:t>Exemplo 5: </a:t>
            </a:r>
            <a:r>
              <a:rPr lang="pt-BR" dirty="0"/>
              <a:t>Descreva um Multiplexador 8x1 de 4 </a:t>
            </a:r>
            <a:r>
              <a:rPr lang="pt-BR" i="1" dirty="0"/>
              <a:t>bits</a:t>
            </a:r>
            <a:r>
              <a:rPr lang="pt-BR" dirty="0"/>
              <a:t> em </a:t>
            </a:r>
            <a:r>
              <a:rPr lang="pt-BR" i="1" dirty="0" err="1"/>
              <a:t>SytemVerilog</a:t>
            </a:r>
            <a:r>
              <a:rPr lang="pt-BR" dirty="0"/>
              <a:t> utilizando a abordagem comportamental.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8366B-4B52-4551-B3C0-521984A3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29" name="Trapezoide 28">
            <a:extLst>
              <a:ext uri="{FF2B5EF4-FFF2-40B4-BE49-F238E27FC236}">
                <a16:creationId xmlns:a16="http://schemas.microsoft.com/office/drawing/2014/main" id="{301AA558-FBFF-46B3-A2C0-FC30DDE09317}"/>
              </a:ext>
            </a:extLst>
          </p:cNvPr>
          <p:cNvSpPr/>
          <p:nvPr/>
        </p:nvSpPr>
        <p:spPr>
          <a:xfrm rot="5400000">
            <a:off x="8656855" y="2262861"/>
            <a:ext cx="3129589" cy="1156063"/>
          </a:xfrm>
          <a:prstGeom prst="trapezoid">
            <a:avLst>
              <a:gd name="adj" fmla="val 49859"/>
            </a:avLst>
          </a:prstGeom>
          <a:solidFill>
            <a:srgbClr val="DAE3F3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CFA13482-6B40-4C78-B928-5BD65BBC36CB}"/>
              </a:ext>
            </a:extLst>
          </p:cNvPr>
          <p:cNvCxnSpPr/>
          <p:nvPr/>
        </p:nvCxnSpPr>
        <p:spPr>
          <a:xfrm>
            <a:off x="8929516" y="1660308"/>
            <a:ext cx="714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0C7CB23-FBE3-4F4D-AE9A-07BDAD3A9810}"/>
              </a:ext>
            </a:extLst>
          </p:cNvPr>
          <p:cNvCxnSpPr/>
          <p:nvPr/>
        </p:nvCxnSpPr>
        <p:spPr>
          <a:xfrm>
            <a:off x="8929515" y="2006099"/>
            <a:ext cx="714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CD42DB3-AA5B-4448-9E06-710CD22514D8}"/>
              </a:ext>
            </a:extLst>
          </p:cNvPr>
          <p:cNvCxnSpPr/>
          <p:nvPr/>
        </p:nvCxnSpPr>
        <p:spPr>
          <a:xfrm>
            <a:off x="8916364" y="2348884"/>
            <a:ext cx="714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4DBAB096-FEC7-40C7-BFA1-10E3B1902AC7}"/>
              </a:ext>
            </a:extLst>
          </p:cNvPr>
          <p:cNvCxnSpPr/>
          <p:nvPr/>
        </p:nvCxnSpPr>
        <p:spPr>
          <a:xfrm>
            <a:off x="8909297" y="2686403"/>
            <a:ext cx="714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63C3E6C-477B-4FD2-9CDD-EF64AE69CB34}"/>
              </a:ext>
            </a:extLst>
          </p:cNvPr>
          <p:cNvCxnSpPr/>
          <p:nvPr/>
        </p:nvCxnSpPr>
        <p:spPr>
          <a:xfrm>
            <a:off x="10809812" y="2930404"/>
            <a:ext cx="714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0A68BC5-67A2-4C2E-AC33-3710D1AE4BB8}"/>
              </a:ext>
            </a:extLst>
          </p:cNvPr>
          <p:cNvSpPr txBox="1"/>
          <p:nvPr/>
        </p:nvSpPr>
        <p:spPr>
          <a:xfrm>
            <a:off x="8495488" y="1444864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I</a:t>
            </a:r>
            <a:r>
              <a:rPr lang="pt-BR" sz="2200" baseline="-25000" dirty="0"/>
              <a:t>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CAF6EF7-C756-4F31-8159-5785553BFB80}"/>
              </a:ext>
            </a:extLst>
          </p:cNvPr>
          <p:cNvSpPr txBox="1"/>
          <p:nvPr/>
        </p:nvSpPr>
        <p:spPr>
          <a:xfrm>
            <a:off x="8495752" y="1737427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I</a:t>
            </a:r>
            <a:r>
              <a:rPr lang="pt-BR" sz="2200" baseline="-25000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05CEDBE-3824-4DF2-9C46-2CC38E2C6ACC}"/>
              </a:ext>
            </a:extLst>
          </p:cNvPr>
          <p:cNvSpPr txBox="1"/>
          <p:nvPr/>
        </p:nvSpPr>
        <p:spPr>
          <a:xfrm>
            <a:off x="8482337" y="2060889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I</a:t>
            </a:r>
            <a:r>
              <a:rPr lang="pt-BR" sz="2200" baseline="-25000" dirty="0"/>
              <a:t>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B86D650-317D-4572-8B67-14348E444F5D}"/>
              </a:ext>
            </a:extLst>
          </p:cNvPr>
          <p:cNvSpPr txBox="1"/>
          <p:nvPr/>
        </p:nvSpPr>
        <p:spPr>
          <a:xfrm>
            <a:off x="8475534" y="2414519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I</a:t>
            </a:r>
            <a:r>
              <a:rPr lang="pt-BR" sz="2200" baseline="-25000" dirty="0"/>
              <a:t>3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786AABE-1BDF-42F0-B65F-608008E7778B}"/>
              </a:ext>
            </a:extLst>
          </p:cNvPr>
          <p:cNvCxnSpPr>
            <a:cxnSpLocks/>
          </p:cNvCxnSpPr>
          <p:nvPr/>
        </p:nvCxnSpPr>
        <p:spPr>
          <a:xfrm flipV="1">
            <a:off x="10390342" y="4023606"/>
            <a:ext cx="0" cy="306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D8E3B55-36E0-4FC3-8233-55DB8135183A}"/>
              </a:ext>
            </a:extLst>
          </p:cNvPr>
          <p:cNvSpPr txBox="1"/>
          <p:nvPr/>
        </p:nvSpPr>
        <p:spPr>
          <a:xfrm>
            <a:off x="10520291" y="4156175"/>
            <a:ext cx="763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S</a:t>
            </a:r>
            <a:r>
              <a:rPr lang="pt-BR" sz="2200" baseline="-25000" dirty="0"/>
              <a:t>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596B84-196C-48CD-95CD-CF9FF995C538}"/>
              </a:ext>
            </a:extLst>
          </p:cNvPr>
          <p:cNvSpPr txBox="1"/>
          <p:nvPr/>
        </p:nvSpPr>
        <p:spPr>
          <a:xfrm>
            <a:off x="10217013" y="4326290"/>
            <a:ext cx="616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S</a:t>
            </a:r>
            <a:r>
              <a:rPr lang="pt-BR" sz="2200" baseline="-25000" dirty="0"/>
              <a:t>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8E70B28-6AB4-4AA6-9C5D-E6D34D30CFCB}"/>
              </a:ext>
            </a:extLst>
          </p:cNvPr>
          <p:cNvSpPr txBox="1"/>
          <p:nvPr/>
        </p:nvSpPr>
        <p:spPr>
          <a:xfrm>
            <a:off x="9646638" y="1475641"/>
            <a:ext cx="6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11FAFEE-DECE-4501-9734-05FB7F40FFE8}"/>
              </a:ext>
            </a:extLst>
          </p:cNvPr>
          <p:cNvSpPr txBox="1"/>
          <p:nvPr/>
        </p:nvSpPr>
        <p:spPr>
          <a:xfrm>
            <a:off x="9659817" y="1821433"/>
            <a:ext cx="59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720E171-B2EB-4247-A3BF-24ED484EA559}"/>
              </a:ext>
            </a:extLst>
          </p:cNvPr>
          <p:cNvSpPr txBox="1"/>
          <p:nvPr/>
        </p:nvSpPr>
        <p:spPr>
          <a:xfrm>
            <a:off x="9646639" y="2150896"/>
            <a:ext cx="59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010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38EB352-1C9D-4A72-A81D-C233C2212C59}"/>
              </a:ext>
            </a:extLst>
          </p:cNvPr>
          <p:cNvSpPr txBox="1"/>
          <p:nvPr/>
        </p:nvSpPr>
        <p:spPr>
          <a:xfrm>
            <a:off x="9668946" y="2476074"/>
            <a:ext cx="6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011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E38CEBE-541E-4836-84B1-82BB9B4195D4}"/>
              </a:ext>
            </a:extLst>
          </p:cNvPr>
          <p:cNvSpPr txBox="1"/>
          <p:nvPr/>
        </p:nvSpPr>
        <p:spPr>
          <a:xfrm>
            <a:off x="11284254" y="2419534"/>
            <a:ext cx="345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F</a:t>
            </a:r>
            <a:endParaRPr lang="pt-BR" sz="2200" baseline="-25000" dirty="0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D0196C6-3A98-4D2B-9604-3A20BEDFBC17}"/>
              </a:ext>
            </a:extLst>
          </p:cNvPr>
          <p:cNvCxnSpPr/>
          <p:nvPr/>
        </p:nvCxnSpPr>
        <p:spPr>
          <a:xfrm>
            <a:off x="8916364" y="3023174"/>
            <a:ext cx="714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0BA171F-F5D0-479F-B2A1-EF83731432C4}"/>
              </a:ext>
            </a:extLst>
          </p:cNvPr>
          <p:cNvCxnSpPr/>
          <p:nvPr/>
        </p:nvCxnSpPr>
        <p:spPr>
          <a:xfrm>
            <a:off x="8916363" y="3368965"/>
            <a:ext cx="714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9D5F7D2-59DE-4B28-AA75-B0858C1DF650}"/>
              </a:ext>
            </a:extLst>
          </p:cNvPr>
          <p:cNvCxnSpPr/>
          <p:nvPr/>
        </p:nvCxnSpPr>
        <p:spPr>
          <a:xfrm>
            <a:off x="8903212" y="3711750"/>
            <a:ext cx="714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378CBBA-5800-4480-BD76-6D98D5CC0779}"/>
              </a:ext>
            </a:extLst>
          </p:cNvPr>
          <p:cNvCxnSpPr/>
          <p:nvPr/>
        </p:nvCxnSpPr>
        <p:spPr>
          <a:xfrm>
            <a:off x="8896145" y="4049269"/>
            <a:ext cx="714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328624D-6CAF-4637-9C4A-5472401B4FFA}"/>
              </a:ext>
            </a:extLst>
          </p:cNvPr>
          <p:cNvSpPr txBox="1"/>
          <p:nvPr/>
        </p:nvSpPr>
        <p:spPr>
          <a:xfrm>
            <a:off x="8482336" y="2807730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I</a:t>
            </a:r>
            <a:r>
              <a:rPr lang="pt-BR" sz="2200" baseline="-25000" dirty="0"/>
              <a:t>4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BA0DB7A-5458-4CCD-9E10-6E2D6D224ECB}"/>
              </a:ext>
            </a:extLst>
          </p:cNvPr>
          <p:cNvSpPr txBox="1"/>
          <p:nvPr/>
        </p:nvSpPr>
        <p:spPr>
          <a:xfrm>
            <a:off x="8482600" y="3100293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I</a:t>
            </a:r>
            <a:r>
              <a:rPr lang="pt-BR" sz="2200" baseline="-25000" dirty="0"/>
              <a:t>5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BD4E872-F65C-42CA-8163-113061965D7B}"/>
              </a:ext>
            </a:extLst>
          </p:cNvPr>
          <p:cNvSpPr txBox="1"/>
          <p:nvPr/>
        </p:nvSpPr>
        <p:spPr>
          <a:xfrm>
            <a:off x="8469185" y="3423755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I</a:t>
            </a:r>
            <a:r>
              <a:rPr lang="pt-BR" sz="2200" baseline="-25000" dirty="0"/>
              <a:t>6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14E7C5F-62CA-41B5-9DD1-841BA09A025E}"/>
              </a:ext>
            </a:extLst>
          </p:cNvPr>
          <p:cNvSpPr txBox="1"/>
          <p:nvPr/>
        </p:nvSpPr>
        <p:spPr>
          <a:xfrm>
            <a:off x="8462382" y="3777385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I</a:t>
            </a:r>
            <a:r>
              <a:rPr lang="pt-BR" sz="2200" baseline="-25000" dirty="0"/>
              <a:t>7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798D562-AAF6-4C4F-8B48-1685D098CF43}"/>
              </a:ext>
            </a:extLst>
          </p:cNvPr>
          <p:cNvSpPr txBox="1"/>
          <p:nvPr/>
        </p:nvSpPr>
        <p:spPr>
          <a:xfrm>
            <a:off x="9633486" y="2838507"/>
            <a:ext cx="6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DDDFC4B-6014-40BC-892F-B0CBB7B3A604}"/>
              </a:ext>
            </a:extLst>
          </p:cNvPr>
          <p:cNvSpPr txBox="1"/>
          <p:nvPr/>
        </p:nvSpPr>
        <p:spPr>
          <a:xfrm>
            <a:off x="9646665" y="3184299"/>
            <a:ext cx="59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B70BA37-7CC9-44B4-939E-582DA03E55F5}"/>
              </a:ext>
            </a:extLst>
          </p:cNvPr>
          <p:cNvSpPr txBox="1"/>
          <p:nvPr/>
        </p:nvSpPr>
        <p:spPr>
          <a:xfrm>
            <a:off x="9633487" y="3513762"/>
            <a:ext cx="59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110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3A8F3A2-1F8B-47B3-B16A-E009BE029E6B}"/>
              </a:ext>
            </a:extLst>
          </p:cNvPr>
          <p:cNvSpPr txBox="1"/>
          <p:nvPr/>
        </p:nvSpPr>
        <p:spPr>
          <a:xfrm>
            <a:off x="9655794" y="3838940"/>
            <a:ext cx="6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111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584AC6DE-F6A5-4C0C-8C73-7D8AA1AA2B15}"/>
              </a:ext>
            </a:extLst>
          </p:cNvPr>
          <p:cNvCxnSpPr>
            <a:cxnSpLocks/>
          </p:cNvCxnSpPr>
          <p:nvPr/>
        </p:nvCxnSpPr>
        <p:spPr>
          <a:xfrm flipV="1">
            <a:off x="10699495" y="3895781"/>
            <a:ext cx="0" cy="306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0204532-D1C7-45E9-BC52-C610F4EC5196}"/>
              </a:ext>
            </a:extLst>
          </p:cNvPr>
          <p:cNvCxnSpPr>
            <a:cxnSpLocks/>
          </p:cNvCxnSpPr>
          <p:nvPr/>
        </p:nvCxnSpPr>
        <p:spPr>
          <a:xfrm flipV="1">
            <a:off x="10040775" y="4226452"/>
            <a:ext cx="0" cy="306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502AFBE0-2D62-4937-B3A3-F0335FD908BF}"/>
              </a:ext>
            </a:extLst>
          </p:cNvPr>
          <p:cNvSpPr txBox="1"/>
          <p:nvPr/>
        </p:nvSpPr>
        <p:spPr>
          <a:xfrm>
            <a:off x="9839279" y="4529136"/>
            <a:ext cx="616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i="1" dirty="0"/>
              <a:t>S</a:t>
            </a:r>
            <a:r>
              <a:rPr lang="pt-BR" sz="2200" baseline="-25000" dirty="0"/>
              <a:t>2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D42B3253-6EFA-4248-B5F2-99A5EEBB1D26}"/>
              </a:ext>
            </a:extLst>
          </p:cNvPr>
          <p:cNvCxnSpPr/>
          <p:nvPr/>
        </p:nvCxnSpPr>
        <p:spPr>
          <a:xfrm flipV="1">
            <a:off x="9096406" y="1515512"/>
            <a:ext cx="29210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66AB7D7-64B3-40D2-BFFB-45A1D9D87960}"/>
              </a:ext>
            </a:extLst>
          </p:cNvPr>
          <p:cNvCxnSpPr/>
          <p:nvPr/>
        </p:nvCxnSpPr>
        <p:spPr>
          <a:xfrm flipV="1">
            <a:off x="9077912" y="1846229"/>
            <a:ext cx="29210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03DA62ED-A4A1-467A-85DD-1CD9DA89205B}"/>
              </a:ext>
            </a:extLst>
          </p:cNvPr>
          <p:cNvCxnSpPr/>
          <p:nvPr/>
        </p:nvCxnSpPr>
        <p:spPr>
          <a:xfrm flipV="1">
            <a:off x="9039149" y="2189801"/>
            <a:ext cx="29210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E09EA923-5DA1-42E8-83CE-DABE7575D1FA}"/>
              </a:ext>
            </a:extLst>
          </p:cNvPr>
          <p:cNvCxnSpPr/>
          <p:nvPr/>
        </p:nvCxnSpPr>
        <p:spPr>
          <a:xfrm flipV="1">
            <a:off x="9033767" y="2523272"/>
            <a:ext cx="29210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3691AE5A-1B61-4954-9CA1-3142239DB0BA}"/>
              </a:ext>
            </a:extLst>
          </p:cNvPr>
          <p:cNvCxnSpPr/>
          <p:nvPr/>
        </p:nvCxnSpPr>
        <p:spPr>
          <a:xfrm flipV="1">
            <a:off x="9033767" y="2871972"/>
            <a:ext cx="29210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7A046C4-B8FE-4CEE-88BB-ECDE5F263C57}"/>
              </a:ext>
            </a:extLst>
          </p:cNvPr>
          <p:cNvCxnSpPr/>
          <p:nvPr/>
        </p:nvCxnSpPr>
        <p:spPr>
          <a:xfrm flipV="1">
            <a:off x="9033767" y="3202689"/>
            <a:ext cx="29210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444D132D-3248-4314-B06D-8F3E5DFC259A}"/>
              </a:ext>
            </a:extLst>
          </p:cNvPr>
          <p:cNvCxnSpPr/>
          <p:nvPr/>
        </p:nvCxnSpPr>
        <p:spPr>
          <a:xfrm flipV="1">
            <a:off x="9033767" y="3556386"/>
            <a:ext cx="29210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354663D-89EB-45C7-9E10-453594E26580}"/>
              </a:ext>
            </a:extLst>
          </p:cNvPr>
          <p:cNvCxnSpPr/>
          <p:nvPr/>
        </p:nvCxnSpPr>
        <p:spPr>
          <a:xfrm flipV="1">
            <a:off x="9070390" y="3887579"/>
            <a:ext cx="29210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E73304B-7AEA-49D0-B47F-F6B0A1FB342D}"/>
              </a:ext>
            </a:extLst>
          </p:cNvPr>
          <p:cNvCxnSpPr/>
          <p:nvPr/>
        </p:nvCxnSpPr>
        <p:spPr>
          <a:xfrm flipV="1">
            <a:off x="10966000" y="2781985"/>
            <a:ext cx="29210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EB54929-CDFA-48A9-BF20-30B87CFEE0DD}"/>
              </a:ext>
            </a:extLst>
          </p:cNvPr>
          <p:cNvSpPr txBox="1"/>
          <p:nvPr/>
        </p:nvSpPr>
        <p:spPr>
          <a:xfrm>
            <a:off x="9041082" y="1153820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4</a:t>
            </a:r>
            <a:endParaRPr lang="pt-BR" sz="2200" baseline="-25000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7956522-D84D-40AE-BB44-BB2BFFD978FC}"/>
              </a:ext>
            </a:extLst>
          </p:cNvPr>
          <p:cNvSpPr txBox="1"/>
          <p:nvPr/>
        </p:nvSpPr>
        <p:spPr>
          <a:xfrm>
            <a:off x="10935914" y="2425307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4</a:t>
            </a:r>
            <a:endParaRPr lang="pt-BR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45273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1" grpId="0"/>
      <p:bldP spid="71" grpId="0"/>
      <p:bldP spid="7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B70E8-C957-4AF9-954B-1543D1B9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Estados em </a:t>
            </a:r>
            <a:r>
              <a:rPr lang="pt-BR" dirty="0" err="1"/>
              <a:t>SystemVerilog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3599A-3878-40CD-99E1-65C90E10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Geral para Máquinas de Estados:</a:t>
            </a:r>
          </a:p>
          <a:p>
            <a:pPr lvl="1"/>
            <a:r>
              <a:rPr lang="pt-BR" dirty="0"/>
              <a:t>Circuito </a:t>
            </a:r>
            <a:r>
              <a:rPr lang="pt-BR" dirty="0" err="1"/>
              <a:t>Combinacional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Elementos de Memória (Registrador de Estados);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710BA3-946E-4D48-88A0-96F5536C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44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86FB01-005E-4AD8-99B2-AC97481C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184" y="2458534"/>
            <a:ext cx="76009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AA367-FEFC-4CBD-B34D-3A78CC68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Estados em </a:t>
            </a:r>
            <a:r>
              <a:rPr lang="pt-BR" dirty="0" err="1"/>
              <a:t>SystemVerilog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E375C-74D7-4323-9EFB-273E2473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estados devem ser codificados e declarados como parâmetros ou como enumeráveis;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São necessários três procedimentos;</a:t>
            </a:r>
          </a:p>
          <a:p>
            <a:pPr lvl="1"/>
            <a:r>
              <a:rPr lang="pt-BR" dirty="0"/>
              <a:t>Primeiro procedimento: Registrador de Estado.</a:t>
            </a:r>
          </a:p>
          <a:p>
            <a:pPr lvl="2"/>
            <a:r>
              <a:rPr lang="pt-BR" dirty="0"/>
              <a:t>Sensibilidade: Sinais de </a:t>
            </a:r>
            <a:r>
              <a:rPr lang="pt-BR" i="1" dirty="0" err="1"/>
              <a:t>Clock</a:t>
            </a:r>
            <a:r>
              <a:rPr lang="pt-BR" dirty="0"/>
              <a:t> e de </a:t>
            </a:r>
            <a:r>
              <a:rPr lang="pt-BR" i="1" dirty="0"/>
              <a:t>Reset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A cada pulso de </a:t>
            </a:r>
            <a:r>
              <a:rPr lang="pt-BR" i="1" dirty="0" err="1"/>
              <a:t>clock</a:t>
            </a:r>
            <a:r>
              <a:rPr lang="pt-BR" dirty="0"/>
              <a:t>, o estado futuro torna-se o estado atual.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6D0FD1-3B40-4751-9105-E7D27474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DCCA85-0670-F02C-078B-460A78C17234}"/>
              </a:ext>
            </a:extLst>
          </p:cNvPr>
          <p:cNvSpPr txBox="1"/>
          <p:nvPr/>
        </p:nvSpPr>
        <p:spPr>
          <a:xfrm>
            <a:off x="2292945" y="1271082"/>
            <a:ext cx="7578790" cy="64633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typedef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 enum </a:t>
            </a:r>
            <a:r>
              <a:rPr lang="pt-BR" dirty="0">
                <a:latin typeface="Consolas" panose="020B0609020204030204" pitchFamily="49" charset="0"/>
              </a:rPr>
              <a:t>{</a:t>
            </a:r>
            <a:r>
              <a:rPr lang="pt-BR" dirty="0" err="1">
                <a:latin typeface="Consolas" panose="020B0609020204030204" pitchFamily="49" charset="0"/>
              </a:rPr>
              <a:t>idle</a:t>
            </a:r>
            <a:r>
              <a:rPr lang="pt-BR" dirty="0">
                <a:latin typeface="Consolas" panose="020B0609020204030204" pitchFamily="49" charset="0"/>
              </a:rPr>
              <a:t>, state0, state1, state2} estado;</a:t>
            </a:r>
          </a:p>
          <a:p>
            <a:pPr algn="ctr"/>
            <a:r>
              <a:rPr lang="pt-BR" dirty="0">
                <a:latin typeface="Consolas" panose="020B0609020204030204" pitchFamily="49" charset="0"/>
              </a:rPr>
              <a:t>estado </a:t>
            </a:r>
            <a:r>
              <a:rPr lang="pt-BR" dirty="0" err="1">
                <a:latin typeface="Consolas" panose="020B0609020204030204" pitchFamily="49" charset="0"/>
              </a:rPr>
              <a:t>currState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nextState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6524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AA367-FEFC-4CBD-B34D-3A78CC68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Estados em </a:t>
            </a:r>
            <a:r>
              <a:rPr lang="pt-BR" dirty="0" err="1"/>
              <a:t>SystemVerilog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E375C-74D7-4323-9EFB-273E2473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Segundo procedimento: Lógica </a:t>
            </a:r>
            <a:r>
              <a:rPr lang="pt-BR" dirty="0" err="1"/>
              <a:t>Combinacional</a:t>
            </a:r>
            <a:r>
              <a:rPr lang="pt-BR" dirty="0"/>
              <a:t> de Estado Próximo.</a:t>
            </a:r>
          </a:p>
          <a:p>
            <a:pPr lvl="1"/>
            <a:r>
              <a:rPr lang="pt-BR" dirty="0"/>
              <a:t>Sensibilidade: </a:t>
            </a:r>
            <a:r>
              <a:rPr lang="pt-BR" dirty="0">
                <a:sym typeface="Wingdings" panose="05000000000000000000" pitchFamily="2" charset="2"/>
              </a:rPr>
              <a:t>Estado Atual e Entrada.</a:t>
            </a:r>
            <a:endParaRPr lang="pt-BR" dirty="0"/>
          </a:p>
          <a:p>
            <a:pPr lvl="1"/>
            <a:r>
              <a:rPr lang="pt-BR" dirty="0"/>
              <a:t>Analisa o estado presente e as entradas para gerar o estado próximo;</a:t>
            </a:r>
          </a:p>
          <a:p>
            <a:pPr lvl="1"/>
            <a:r>
              <a:rPr lang="pt-BR" dirty="0"/>
              <a:t>Deve-se utilizar um 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case</a:t>
            </a:r>
            <a:r>
              <a:rPr lang="pt-BR" dirty="0"/>
              <a:t>, com identificador a variável de estado, para definir o estado próximo;</a:t>
            </a:r>
          </a:p>
          <a:p>
            <a:pPr lvl="2"/>
            <a:r>
              <a:rPr lang="pt-BR" dirty="0"/>
              <a:t>Dentro de cada </a:t>
            </a:r>
            <a:r>
              <a:rPr lang="pt-BR" b="1" dirty="0">
                <a:solidFill>
                  <a:srgbClr val="262686"/>
                </a:solidFill>
                <a:latin typeface="Consolas" panose="020B0609020204030204" pitchFamily="49" charset="0"/>
              </a:rPr>
              <a:t>case</a:t>
            </a:r>
            <a:r>
              <a:rPr lang="pt-BR" dirty="0"/>
              <a:t>, incluir </a:t>
            </a:r>
            <a:r>
              <a:rPr lang="pt-BR" b="1" dirty="0" err="1">
                <a:solidFill>
                  <a:srgbClr val="3333B2"/>
                </a:solidFill>
                <a:latin typeface="Consolas" panose="020B0609020204030204" pitchFamily="49" charset="0"/>
              </a:rPr>
              <a:t>if</a:t>
            </a:r>
            <a:r>
              <a:rPr lang="pt-BR" dirty="0"/>
              <a:t> para verificar a entrada.</a:t>
            </a:r>
          </a:p>
          <a:p>
            <a:r>
              <a:rPr lang="pt-BR" dirty="0"/>
              <a:t>Terceiro Procedimento: Lógica </a:t>
            </a:r>
            <a:r>
              <a:rPr lang="pt-BR" dirty="0" err="1"/>
              <a:t>Combinacional</a:t>
            </a:r>
            <a:r>
              <a:rPr lang="pt-BR" dirty="0"/>
              <a:t> de Saída.</a:t>
            </a:r>
          </a:p>
          <a:p>
            <a:pPr lvl="1"/>
            <a:r>
              <a:rPr lang="pt-BR" dirty="0"/>
              <a:t>Sensibilidade:</a:t>
            </a:r>
          </a:p>
          <a:p>
            <a:pPr lvl="2"/>
            <a:r>
              <a:rPr lang="pt-BR" dirty="0"/>
              <a:t>Máquina Moore </a:t>
            </a:r>
            <a:r>
              <a:rPr lang="pt-BR" dirty="0">
                <a:sym typeface="Wingdings" panose="05000000000000000000" pitchFamily="2" charset="2"/>
              </a:rPr>
              <a:t> Estado Atual;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Máquina </a:t>
            </a:r>
            <a:r>
              <a:rPr lang="pt-BR" dirty="0" err="1">
                <a:sym typeface="Wingdings" panose="05000000000000000000" pitchFamily="2" charset="2"/>
              </a:rPr>
              <a:t>Mealy</a:t>
            </a:r>
            <a:r>
              <a:rPr lang="pt-BR" dirty="0">
                <a:sym typeface="Wingdings" panose="05000000000000000000" pitchFamily="2" charset="2"/>
              </a:rPr>
              <a:t>  Estado Atual e Entrada;</a:t>
            </a:r>
            <a:endParaRPr lang="pt-BR" dirty="0"/>
          </a:p>
          <a:p>
            <a:pPr lvl="1"/>
            <a:r>
              <a:rPr lang="pt-BR" dirty="0"/>
              <a:t>Deve-se utilizar um </a:t>
            </a:r>
            <a:r>
              <a:rPr lang="pt-BR" b="1" dirty="0">
                <a:solidFill>
                  <a:srgbClr val="3333B2"/>
                </a:solidFill>
                <a:latin typeface="Consolas" panose="020B0609020204030204" pitchFamily="49" charset="0"/>
              </a:rPr>
              <a:t>case</a:t>
            </a:r>
            <a:r>
              <a:rPr lang="pt-BR" dirty="0"/>
              <a:t>, com identificador de variável de estado, para definir a saída;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6D0FD1-3B40-4751-9105-E7D27474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058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5D4D4-AA23-48FC-A48F-DBB5F2D5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Estados em </a:t>
            </a:r>
            <a:r>
              <a:rPr lang="pt-BR" dirty="0" err="1"/>
              <a:t>SystemVerilog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6E0EB-76C9-4EB6-8277-99FA6C93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4" y="740995"/>
            <a:ext cx="7212922" cy="5553059"/>
          </a:xfrm>
        </p:spPr>
        <p:txBody>
          <a:bodyPr/>
          <a:lstStyle/>
          <a:p>
            <a:pPr marL="0" indent="0">
              <a:buNone/>
            </a:pPr>
            <a:r>
              <a:rPr lang="pt-BR" b="1" i="1" dirty="0">
                <a:solidFill>
                  <a:srgbClr val="FF0000"/>
                </a:solidFill>
              </a:rPr>
              <a:t>Exemplo 6: </a:t>
            </a:r>
            <a:r>
              <a:rPr lang="pt-BR" dirty="0"/>
              <a:t>Implemente, em </a:t>
            </a:r>
            <a:r>
              <a:rPr lang="pt-BR" i="1" dirty="0" err="1"/>
              <a:t>SystemVerilog</a:t>
            </a:r>
            <a:r>
              <a:rPr lang="pt-BR" dirty="0"/>
              <a:t>, a máquina de estados com o diagrama de transição apresentado na Figura ao lado.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8366B-4B52-4551-B3C0-521984A3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02CC93C-14CE-4A71-BFAC-2598210A521C}"/>
              </a:ext>
            </a:extLst>
          </p:cNvPr>
          <p:cNvSpPr txBox="1"/>
          <p:nvPr/>
        </p:nvSpPr>
        <p:spPr>
          <a:xfrm>
            <a:off x="9757374" y="942858"/>
            <a:ext cx="222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Entradas: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dirty="0">
                <a:latin typeface="Arial" pitchFamily="34" charset="0"/>
                <a:cs typeface="Arial" pitchFamily="34" charset="0"/>
              </a:rPr>
              <a:t>, </a:t>
            </a:r>
            <a:r>
              <a:rPr lang="pt-BR" i="1" dirty="0" err="1">
                <a:latin typeface="Arial" pitchFamily="34" charset="0"/>
                <a:cs typeface="Arial" pitchFamily="34" charset="0"/>
              </a:rPr>
              <a:t>clk</a:t>
            </a:r>
            <a:r>
              <a:rPr lang="pt-BR" dirty="0">
                <a:latin typeface="Arial" pitchFamily="34" charset="0"/>
                <a:cs typeface="Arial" pitchFamily="34" charset="0"/>
              </a:rPr>
              <a:t>, </a:t>
            </a:r>
            <a:r>
              <a:rPr lang="pt-BR" i="1" dirty="0" err="1">
                <a:latin typeface="Arial" pitchFamily="34" charset="0"/>
                <a:cs typeface="Arial" pitchFamily="34" charset="0"/>
              </a:rPr>
              <a:t>rst</a:t>
            </a:r>
            <a:r>
              <a:rPr lang="pt-BR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Saída: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y</a:t>
            </a:r>
            <a:r>
              <a:rPr lang="pt-BR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13" name="Grupo 28">
            <a:extLst>
              <a:ext uri="{FF2B5EF4-FFF2-40B4-BE49-F238E27FC236}">
                <a16:creationId xmlns:a16="http://schemas.microsoft.com/office/drawing/2014/main" id="{63382303-DD86-48A0-A813-C37DD3B212D0}"/>
              </a:ext>
            </a:extLst>
          </p:cNvPr>
          <p:cNvGrpSpPr/>
          <p:nvPr/>
        </p:nvGrpSpPr>
        <p:grpSpPr>
          <a:xfrm>
            <a:off x="7939451" y="962111"/>
            <a:ext cx="3384855" cy="3616593"/>
            <a:chOff x="348717" y="1958111"/>
            <a:chExt cx="2656947" cy="283885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1F776D9-151E-415F-BEB7-6CD7472D232B}"/>
                </a:ext>
              </a:extLst>
            </p:cNvPr>
            <p:cNvSpPr/>
            <p:nvPr/>
          </p:nvSpPr>
          <p:spPr>
            <a:xfrm>
              <a:off x="795868" y="2465387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rPr>
                <a:t>A/1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D1C6531-B854-49A2-9780-4B6C48CC46E6}"/>
                </a:ext>
              </a:extLst>
            </p:cNvPr>
            <p:cNvSpPr/>
            <p:nvPr/>
          </p:nvSpPr>
          <p:spPr>
            <a:xfrm>
              <a:off x="795868" y="3659187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rPr>
                <a:t>B/0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A7A64A-2980-488E-8FB0-0EFE58557647}"/>
                </a:ext>
              </a:extLst>
            </p:cNvPr>
            <p:cNvSpPr/>
            <p:nvPr/>
          </p:nvSpPr>
          <p:spPr>
            <a:xfrm>
              <a:off x="2396064" y="3659187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rPr>
                <a:t>C/0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6C20F02-E3F4-4FF7-9A87-A84A8B29B9D8}"/>
                </a:ext>
              </a:extLst>
            </p:cNvPr>
            <p:cNvSpPr/>
            <p:nvPr/>
          </p:nvSpPr>
          <p:spPr>
            <a:xfrm>
              <a:off x="2396064" y="2465387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rPr>
                <a:t>D/1</a:t>
              </a:r>
            </a:p>
          </p:txBody>
        </p:sp>
        <p:cxnSp>
          <p:nvCxnSpPr>
            <p:cNvPr id="19" name="Conector de seta reta 13">
              <a:extLst>
                <a:ext uri="{FF2B5EF4-FFF2-40B4-BE49-F238E27FC236}">
                  <a16:creationId xmlns:a16="http://schemas.microsoft.com/office/drawing/2014/main" id="{899256CD-E82E-42EE-AB3F-4C77C1CBDC5A}"/>
                </a:ext>
              </a:extLst>
            </p:cNvPr>
            <p:cNvCxnSpPr>
              <a:stCxn id="15" idx="4"/>
              <a:endCxn id="16" idx="0"/>
            </p:cNvCxnSpPr>
            <p:nvPr/>
          </p:nvCxnSpPr>
          <p:spPr>
            <a:xfrm>
              <a:off x="1100668" y="3074987"/>
              <a:ext cx="0" cy="584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5">
              <a:extLst>
                <a:ext uri="{FF2B5EF4-FFF2-40B4-BE49-F238E27FC236}">
                  <a16:creationId xmlns:a16="http://schemas.microsoft.com/office/drawing/2014/main" id="{EDD00F5F-17AA-4DA9-A4A1-168089C58A9A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1405468" y="3963987"/>
              <a:ext cx="9905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17">
              <a:extLst>
                <a:ext uri="{FF2B5EF4-FFF2-40B4-BE49-F238E27FC236}">
                  <a16:creationId xmlns:a16="http://schemas.microsoft.com/office/drawing/2014/main" id="{FC4AE836-3CC2-4E33-91F0-B05679E79970}"/>
                </a:ext>
              </a:extLst>
            </p:cNvPr>
            <p:cNvCxnSpPr>
              <a:stCxn id="17" idx="0"/>
              <a:endCxn id="18" idx="4"/>
            </p:cNvCxnSpPr>
            <p:nvPr/>
          </p:nvCxnSpPr>
          <p:spPr>
            <a:xfrm flipV="1">
              <a:off x="2700864" y="3074987"/>
              <a:ext cx="0" cy="584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19">
              <a:extLst>
                <a:ext uri="{FF2B5EF4-FFF2-40B4-BE49-F238E27FC236}">
                  <a16:creationId xmlns:a16="http://schemas.microsoft.com/office/drawing/2014/main" id="{B67D5203-23A9-40CE-A80D-3A113B541E4D}"/>
                </a:ext>
              </a:extLst>
            </p:cNvPr>
            <p:cNvCxnSpPr>
              <a:stCxn id="18" idx="2"/>
              <a:endCxn id="15" idx="6"/>
            </p:cNvCxnSpPr>
            <p:nvPr/>
          </p:nvCxnSpPr>
          <p:spPr>
            <a:xfrm flipH="1">
              <a:off x="1405468" y="2770187"/>
              <a:ext cx="9905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em curva 21">
              <a:extLst>
                <a:ext uri="{FF2B5EF4-FFF2-40B4-BE49-F238E27FC236}">
                  <a16:creationId xmlns:a16="http://schemas.microsoft.com/office/drawing/2014/main" id="{BD5BBA42-CB23-4D09-9C03-49FEABE82D59}"/>
                </a:ext>
              </a:extLst>
            </p:cNvPr>
            <p:cNvCxnSpPr>
              <a:stCxn id="15" idx="7"/>
              <a:endCxn id="15" idx="0"/>
            </p:cNvCxnSpPr>
            <p:nvPr/>
          </p:nvCxnSpPr>
          <p:spPr>
            <a:xfrm rot="16200000" flipV="1">
              <a:off x="1163794" y="2402261"/>
              <a:ext cx="89274" cy="215526"/>
            </a:xfrm>
            <a:prstGeom prst="curvedConnector3">
              <a:avLst>
                <a:gd name="adj1" fmla="val 35606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em curva 23">
              <a:extLst>
                <a:ext uri="{FF2B5EF4-FFF2-40B4-BE49-F238E27FC236}">
                  <a16:creationId xmlns:a16="http://schemas.microsoft.com/office/drawing/2014/main" id="{C042A15A-8082-4F91-B5D0-5546617A9119}"/>
                </a:ext>
              </a:extLst>
            </p:cNvPr>
            <p:cNvCxnSpPr>
              <a:stCxn id="16" idx="2"/>
              <a:endCxn id="16" idx="4"/>
            </p:cNvCxnSpPr>
            <p:nvPr/>
          </p:nvCxnSpPr>
          <p:spPr>
            <a:xfrm rot="10800000" flipH="1" flipV="1">
              <a:off x="795868" y="3963987"/>
              <a:ext cx="304800" cy="304800"/>
            </a:xfrm>
            <a:prstGeom prst="curvedConnector4">
              <a:avLst>
                <a:gd name="adj1" fmla="val -75000"/>
                <a:gd name="adj2" fmla="val 175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EF87451-7847-420E-A8F3-F87C97BC725F}"/>
                </a:ext>
              </a:extLst>
            </p:cNvPr>
            <p:cNvSpPr txBox="1"/>
            <p:nvPr/>
          </p:nvSpPr>
          <p:spPr>
            <a:xfrm>
              <a:off x="1208431" y="1958111"/>
              <a:ext cx="567267" cy="3140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000" i="1" dirty="0">
                  <a:latin typeface="Helvetica" pitchFamily="2" charset="0"/>
                  <a:cs typeface="Times New Roman" panose="02020603050405020304" pitchFamily="18" charset="0"/>
                </a:rPr>
                <a:t>x</a:t>
              </a:r>
              <a:r>
                <a:rPr lang="pt-BR" sz="2000" dirty="0">
                  <a:latin typeface="Helvetica" pitchFamily="2" charset="0"/>
                  <a:cs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0A9852A-4B5C-4E25-9D26-618FAD0AE255}"/>
                </a:ext>
              </a:extLst>
            </p:cNvPr>
            <p:cNvSpPr txBox="1"/>
            <p:nvPr/>
          </p:nvSpPr>
          <p:spPr>
            <a:xfrm>
              <a:off x="550067" y="3189401"/>
              <a:ext cx="567267" cy="3140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000" i="1" dirty="0">
                  <a:latin typeface="Helvetica" pitchFamily="2" charset="0"/>
                  <a:cs typeface="Times New Roman" panose="02020603050405020304" pitchFamily="18" charset="0"/>
                </a:rPr>
                <a:t>x</a:t>
              </a:r>
              <a:r>
                <a:rPr lang="pt-BR" sz="2000" dirty="0">
                  <a:latin typeface="Helvetica" pitchFamily="2" charset="0"/>
                  <a:cs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B32F1AF-F53B-4469-B275-09C581109FD8}"/>
                </a:ext>
              </a:extLst>
            </p:cNvPr>
            <p:cNvSpPr txBox="1"/>
            <p:nvPr/>
          </p:nvSpPr>
          <p:spPr>
            <a:xfrm>
              <a:off x="348717" y="4482894"/>
              <a:ext cx="567267" cy="3140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000" i="1" dirty="0">
                  <a:latin typeface="Helvetica" pitchFamily="2" charset="0"/>
                  <a:cs typeface="Times New Roman" panose="02020603050405020304" pitchFamily="18" charset="0"/>
                </a:rPr>
                <a:t>x</a:t>
              </a:r>
              <a:r>
                <a:rPr lang="pt-BR" sz="2000" dirty="0">
                  <a:latin typeface="Helvetica" pitchFamily="2" charset="0"/>
                  <a:cs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B96E83C-402A-4D0C-9BE0-D982FBFA120C}"/>
                </a:ext>
              </a:extLst>
            </p:cNvPr>
            <p:cNvSpPr txBox="1"/>
            <p:nvPr/>
          </p:nvSpPr>
          <p:spPr>
            <a:xfrm>
              <a:off x="1651153" y="3953851"/>
              <a:ext cx="567267" cy="3140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000" i="1" dirty="0">
                  <a:latin typeface="Helvetica" pitchFamily="2" charset="0"/>
                  <a:cs typeface="Times New Roman" panose="02020603050405020304" pitchFamily="18" charset="0"/>
                </a:rPr>
                <a:t>x</a:t>
              </a:r>
              <a:r>
                <a:rPr lang="pt-BR" sz="2000" dirty="0">
                  <a:latin typeface="Helvetica" pitchFamily="2" charset="0"/>
                  <a:cs typeface="Times New Roman" panose="02020603050405020304" pitchFamily="18" charset="0"/>
                </a:rPr>
                <a:t>=1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70E64-274C-9052-85B2-7B94B1E5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Linguagem de Descrição de </a:t>
            </a:r>
            <a:r>
              <a:rPr lang="pt-BR" i="1" dirty="0"/>
              <a:t>Hardware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25ABA-CA2D-662F-A2B1-277E6E4C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698141"/>
            <a:ext cx="10188219" cy="2723601"/>
          </a:xfrm>
        </p:spPr>
        <p:txBody>
          <a:bodyPr/>
          <a:lstStyle/>
          <a:p>
            <a:r>
              <a:rPr lang="pt-BR" b="1" dirty="0"/>
              <a:t>Linguagem de Descrição de </a:t>
            </a:r>
            <a:r>
              <a:rPr lang="pt-BR" b="1" i="1" dirty="0"/>
              <a:t>Hardware</a:t>
            </a:r>
            <a:r>
              <a:rPr lang="pt-BR" b="1" dirty="0"/>
              <a:t> vs. Linguagem de Programação:</a:t>
            </a:r>
          </a:p>
          <a:p>
            <a:pPr lvl="1"/>
            <a:r>
              <a:rPr lang="pt-BR" dirty="0"/>
              <a:t>Linguagem de programação: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980933-ED1A-D242-35B7-065AEAEF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582-372F-451D-A6A3-E10AB93C40C4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978BCB-FE9D-DB22-75CC-C48F93F863DC}"/>
              </a:ext>
            </a:extLst>
          </p:cNvPr>
          <p:cNvSpPr/>
          <p:nvPr/>
        </p:nvSpPr>
        <p:spPr>
          <a:xfrm>
            <a:off x="3563567" y="1895814"/>
            <a:ext cx="979742" cy="1080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(a&gt;b) {</a:t>
            </a:r>
          </a:p>
          <a:p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...</a:t>
            </a:r>
          </a:p>
          <a:p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C1F9DC5-F254-EB0B-7F4F-E7A2F84BA3BB}"/>
              </a:ext>
            </a:extLst>
          </p:cNvPr>
          <p:cNvSpPr/>
          <p:nvPr/>
        </p:nvSpPr>
        <p:spPr>
          <a:xfrm>
            <a:off x="5911742" y="1895812"/>
            <a:ext cx="979742" cy="1080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sub a, b</a:t>
            </a:r>
          </a:p>
          <a:p>
            <a:r>
              <a:rPr lang="pt-BR" sz="14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jz</a:t>
            </a:r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loop</a:t>
            </a:r>
          </a:p>
          <a:p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...</a:t>
            </a:r>
          </a:p>
          <a:p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...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D69B89-BC81-F874-84B4-C067D3A22619}"/>
              </a:ext>
            </a:extLst>
          </p:cNvPr>
          <p:cNvSpPr/>
          <p:nvPr/>
        </p:nvSpPr>
        <p:spPr>
          <a:xfrm>
            <a:off x="8266253" y="1895812"/>
            <a:ext cx="979742" cy="1080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CPU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360945E-B631-32C0-5BAD-6889D77ABB4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543311" y="2435852"/>
            <a:ext cx="1368433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76312F-FCF0-B9C0-6663-99973E163BB3}"/>
              </a:ext>
            </a:extLst>
          </p:cNvPr>
          <p:cNvSpPr txBox="1"/>
          <p:nvPr/>
        </p:nvSpPr>
        <p:spPr>
          <a:xfrm>
            <a:off x="4546618" y="1985814"/>
            <a:ext cx="133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compilador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27057AE-2354-B8C2-F209-842FD182E820}"/>
              </a:ext>
            </a:extLst>
          </p:cNvPr>
          <p:cNvCxnSpPr/>
          <p:nvPr/>
        </p:nvCxnSpPr>
        <p:spPr>
          <a:xfrm flipV="1">
            <a:off x="6891486" y="2439104"/>
            <a:ext cx="1368433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E715F8-4D72-A39A-8FF5-4419453E5CF0}"/>
              </a:ext>
            </a:extLst>
          </p:cNvPr>
          <p:cNvSpPr txBox="1"/>
          <p:nvPr/>
        </p:nvSpPr>
        <p:spPr>
          <a:xfrm>
            <a:off x="6894793" y="1989066"/>
            <a:ext cx="133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montador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5C33B1-121D-722A-F8D9-9AADE2EF0A49}"/>
              </a:ext>
            </a:extLst>
          </p:cNvPr>
          <p:cNvSpPr txBox="1"/>
          <p:nvPr/>
        </p:nvSpPr>
        <p:spPr>
          <a:xfrm>
            <a:off x="3424318" y="2975893"/>
            <a:ext cx="11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C/C++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BFCA80-FBAA-185E-613D-BAE9CE26F347}"/>
              </a:ext>
            </a:extLst>
          </p:cNvPr>
          <p:cNvSpPr txBox="1"/>
          <p:nvPr/>
        </p:nvSpPr>
        <p:spPr>
          <a:xfrm>
            <a:off x="5686667" y="2975893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Assembly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ADEFA4E-3CA3-5007-CF41-6AD104379BD8}"/>
              </a:ext>
            </a:extLst>
          </p:cNvPr>
          <p:cNvSpPr txBox="1">
            <a:spLocks/>
          </p:cNvSpPr>
          <p:nvPr/>
        </p:nvSpPr>
        <p:spPr>
          <a:xfrm>
            <a:off x="324505" y="3624168"/>
            <a:ext cx="10188219" cy="56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140000"/>
              <a:buFont typeface="Arial" panose="020B0604020202020204" pitchFamily="34" charset="0"/>
              <a:buChar char="•"/>
            </a:pPr>
            <a:r>
              <a:rPr lang="pt-BR" dirty="0"/>
              <a:t>Linguagem de descrição de </a:t>
            </a:r>
            <a:r>
              <a:rPr lang="pt-BR" i="1" dirty="0"/>
              <a:t>hardware</a:t>
            </a:r>
            <a:r>
              <a:rPr lang="pt-BR" dirty="0"/>
              <a:t>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3919275-929E-EC32-58F9-FA9F08C36098}"/>
              </a:ext>
            </a:extLst>
          </p:cNvPr>
          <p:cNvSpPr/>
          <p:nvPr/>
        </p:nvSpPr>
        <p:spPr>
          <a:xfrm>
            <a:off x="3145976" y="4398727"/>
            <a:ext cx="1261658" cy="1080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module (</a:t>
            </a:r>
          </a:p>
          <a:p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input a</a:t>
            </a:r>
          </a:p>
          <a:p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...</a:t>
            </a:r>
          </a:p>
          <a:p>
            <a:r>
              <a:rPr lang="pt-BR" sz="14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endmodule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7C2A00-8BDD-BA67-4D46-E86A2C23B7CD}"/>
              </a:ext>
            </a:extLst>
          </p:cNvPr>
          <p:cNvSpPr txBox="1"/>
          <p:nvPr/>
        </p:nvSpPr>
        <p:spPr>
          <a:xfrm>
            <a:off x="2250781" y="4373007"/>
            <a:ext cx="895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SV</a:t>
            </a:r>
          </a:p>
        </p:txBody>
      </p:sp>
      <p:sp>
        <p:nvSpPr>
          <p:cNvPr id="17" name="Fluxograma: Disco Magnético 16">
            <a:extLst>
              <a:ext uri="{FF2B5EF4-FFF2-40B4-BE49-F238E27FC236}">
                <a16:creationId xmlns:a16="http://schemas.microsoft.com/office/drawing/2014/main" id="{A7399D0B-ACF1-FAF9-450A-E5195CA2066D}"/>
              </a:ext>
            </a:extLst>
          </p:cNvPr>
          <p:cNvSpPr/>
          <p:nvPr/>
        </p:nvSpPr>
        <p:spPr>
          <a:xfrm>
            <a:off x="3563567" y="5617362"/>
            <a:ext cx="1045686" cy="83512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57A8703-7E3C-C9C7-05FD-177FE545FC36}"/>
              </a:ext>
            </a:extLst>
          </p:cNvPr>
          <p:cNvSpPr txBox="1"/>
          <p:nvPr/>
        </p:nvSpPr>
        <p:spPr>
          <a:xfrm>
            <a:off x="1857649" y="5617364"/>
            <a:ext cx="174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Base de Componentes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6C3CB6A-ECDF-1269-B709-05D34BF4D02F}"/>
              </a:ext>
            </a:extLst>
          </p:cNvPr>
          <p:cNvSpPr/>
          <p:nvPr/>
        </p:nvSpPr>
        <p:spPr>
          <a:xfrm>
            <a:off x="5591654" y="4972817"/>
            <a:ext cx="1261658" cy="682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Sintetizador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978893D-5223-66D6-00B0-9DADA76AB11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407634" y="4938769"/>
            <a:ext cx="1184020" cy="283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DBA4038-192C-1A6C-A028-8D9BF57BA3A4}"/>
              </a:ext>
            </a:extLst>
          </p:cNvPr>
          <p:cNvCxnSpPr>
            <a:cxnSpLocks/>
            <a:stCxn id="17" idx="4"/>
          </p:cNvCxnSpPr>
          <p:nvPr/>
        </p:nvCxnSpPr>
        <p:spPr>
          <a:xfrm flipV="1">
            <a:off x="4609255" y="5478810"/>
            <a:ext cx="956671" cy="556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0060748F-C9B4-A2B1-9B15-E871F905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615" y="4474226"/>
            <a:ext cx="2057400" cy="1676400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43E6C9C-7FFA-294B-B806-09BA95A4092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6853314" y="5312428"/>
            <a:ext cx="853303" cy="1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054CD63-E8CB-C4E7-0208-63A022F7C36C}"/>
              </a:ext>
            </a:extLst>
          </p:cNvPr>
          <p:cNvSpPr txBox="1"/>
          <p:nvPr/>
        </p:nvSpPr>
        <p:spPr>
          <a:xfrm>
            <a:off x="7592229" y="6104030"/>
            <a:ext cx="19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Circuito Lógico</a:t>
            </a:r>
          </a:p>
        </p:txBody>
      </p:sp>
    </p:spTree>
    <p:extLst>
      <p:ext uri="{BB962C8B-B14F-4D97-AF65-F5344CB8AC3E}">
        <p14:creationId xmlns:p14="http://schemas.microsoft.com/office/powerpoint/2010/main" val="362174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2160F-3A75-2F16-F4C1-FAB1A0D5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 de Desenvolvimento e Síntese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E43EE7-EB7B-56CF-18DC-A567D80F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582-372F-451D-A6A3-E10AB93C40C4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154EE1-4C8E-1010-DCF6-FB657EF7C7B4}"/>
              </a:ext>
            </a:extLst>
          </p:cNvPr>
          <p:cNvSpPr/>
          <p:nvPr/>
        </p:nvSpPr>
        <p:spPr>
          <a:xfrm>
            <a:off x="2008839" y="1359495"/>
            <a:ext cx="2674034" cy="1080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Especificação do circuito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(</a:t>
            </a:r>
            <a:r>
              <a:rPr lang="pt-BR" sz="1600" i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portas lógicas, blocos ou comportamental</a:t>
            </a:r>
            <a:r>
              <a:rPr lang="pt-BR" sz="1600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F90BCDF-7AE3-59A4-DEFD-7E180C1C23E8}"/>
              </a:ext>
            </a:extLst>
          </p:cNvPr>
          <p:cNvSpPr/>
          <p:nvPr/>
        </p:nvSpPr>
        <p:spPr>
          <a:xfrm>
            <a:off x="2008839" y="2822395"/>
            <a:ext cx="2674034" cy="1080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Descrição em HDL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(</a:t>
            </a:r>
            <a:r>
              <a:rPr lang="pt-BR" sz="1600" i="1" dirty="0" err="1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Verilog</a:t>
            </a:r>
            <a:r>
              <a:rPr lang="pt-BR" sz="1600" i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, VHDL, </a:t>
            </a:r>
            <a:r>
              <a:rPr lang="pt-BR" sz="1600" i="1" dirty="0" err="1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SystemVerilog</a:t>
            </a:r>
            <a:r>
              <a:rPr lang="pt-BR" sz="1600" i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...)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85B3D4-E149-3D95-4AE0-724AA2AE6DA9}"/>
              </a:ext>
            </a:extLst>
          </p:cNvPr>
          <p:cNvSpPr/>
          <p:nvPr/>
        </p:nvSpPr>
        <p:spPr>
          <a:xfrm>
            <a:off x="2318916" y="4377575"/>
            <a:ext cx="1984248" cy="1080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Simulação Comportamental</a:t>
            </a:r>
            <a:endParaRPr lang="pt-BR" sz="1600" i="1" dirty="0">
              <a:solidFill>
                <a:schemeClr val="tx1"/>
              </a:solidFill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EF8647-C27C-AD2E-B1CC-D88C8BC801F4}"/>
              </a:ext>
            </a:extLst>
          </p:cNvPr>
          <p:cNvSpPr/>
          <p:nvPr/>
        </p:nvSpPr>
        <p:spPr>
          <a:xfrm>
            <a:off x="5323889" y="2822395"/>
            <a:ext cx="2403473" cy="1080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Síntese, posicionamento e interligação no FPGA</a:t>
            </a:r>
            <a:endParaRPr lang="pt-BR" sz="1600" i="1" dirty="0">
              <a:solidFill>
                <a:schemeClr val="tx1"/>
              </a:solidFill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05D485A-18A9-FBE7-B2FD-178FB5E7C188}"/>
              </a:ext>
            </a:extLst>
          </p:cNvPr>
          <p:cNvSpPr/>
          <p:nvPr/>
        </p:nvSpPr>
        <p:spPr>
          <a:xfrm>
            <a:off x="5323889" y="1359494"/>
            <a:ext cx="2403473" cy="1080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Simulação Temporal</a:t>
            </a:r>
            <a:endParaRPr lang="pt-BR" sz="1600" i="1" dirty="0">
              <a:solidFill>
                <a:schemeClr val="tx1"/>
              </a:solidFill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6EE26A1-EBBB-3712-E5B7-0DD49DD172E5}"/>
              </a:ext>
            </a:extLst>
          </p:cNvPr>
          <p:cNvSpPr/>
          <p:nvPr/>
        </p:nvSpPr>
        <p:spPr>
          <a:xfrm>
            <a:off x="8368376" y="2822394"/>
            <a:ext cx="2144348" cy="1080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Implementação no FPGA</a:t>
            </a:r>
            <a:endParaRPr lang="pt-BR" sz="1600" i="1" dirty="0">
              <a:solidFill>
                <a:schemeClr val="tx1"/>
              </a:solidFill>
              <a:latin typeface="+mj-lt"/>
              <a:cs typeface="Helvetica" panose="020B0604020202020204" pitchFamily="34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B64D4D6-5F70-EF13-3F25-324AA295F2E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45856" y="2439578"/>
            <a:ext cx="0" cy="382817"/>
          </a:xfrm>
          <a:prstGeom prst="straightConnector1">
            <a:avLst/>
          </a:prstGeom>
          <a:ln w="19050">
            <a:solidFill>
              <a:srgbClr val="191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ECF7203-CED3-F2C7-2D44-3A360C55BCAB}"/>
              </a:ext>
            </a:extLst>
          </p:cNvPr>
          <p:cNvCxnSpPr>
            <a:cxnSpLocks/>
          </p:cNvCxnSpPr>
          <p:nvPr/>
        </p:nvCxnSpPr>
        <p:spPr>
          <a:xfrm>
            <a:off x="3345856" y="3904574"/>
            <a:ext cx="0" cy="475098"/>
          </a:xfrm>
          <a:prstGeom prst="straightConnector1">
            <a:avLst/>
          </a:prstGeom>
          <a:ln w="19050">
            <a:solidFill>
              <a:srgbClr val="191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22AC85-8696-D5D7-628E-920C199898D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82874" y="3362436"/>
            <a:ext cx="641015" cy="0"/>
          </a:xfrm>
          <a:prstGeom prst="straightConnector1">
            <a:avLst/>
          </a:prstGeom>
          <a:ln w="19050">
            <a:solidFill>
              <a:srgbClr val="191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A48374E-D397-38D1-9709-70D72535805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7727362" y="3362436"/>
            <a:ext cx="641015" cy="1"/>
          </a:xfrm>
          <a:prstGeom prst="straightConnector1">
            <a:avLst/>
          </a:prstGeom>
          <a:ln w="19050">
            <a:solidFill>
              <a:srgbClr val="191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FEEB9A4-686A-D9E0-7CA2-FE353C60093F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6525625" y="2439576"/>
            <a:ext cx="0" cy="382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E86971E4-DD24-919E-E4DF-6EEB1B12D1C3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>
            <a:off x="2008841" y="3362436"/>
            <a:ext cx="310077" cy="1555180"/>
          </a:xfrm>
          <a:prstGeom prst="bentConnector3">
            <a:avLst>
              <a:gd name="adj1" fmla="val 173724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1842DD6C-F1AE-D5BE-0D2B-B31F52361CC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4456370" y="1899535"/>
            <a:ext cx="867518" cy="73145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9FAA870-3C39-534F-6983-E4126C42C4CA}"/>
              </a:ext>
            </a:extLst>
          </p:cNvPr>
          <p:cNvCxnSpPr/>
          <p:nvPr/>
        </p:nvCxnSpPr>
        <p:spPr>
          <a:xfrm>
            <a:off x="4464759" y="2630985"/>
            <a:ext cx="0" cy="1914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58616-D6E5-AF8F-83E9-6D3D9949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 de Desenvolvimento e Síntese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15BAB-5D44-5350-384A-2A4189C7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744077"/>
            <a:ext cx="10160787" cy="967663"/>
          </a:xfrm>
        </p:spPr>
        <p:txBody>
          <a:bodyPr/>
          <a:lstStyle/>
          <a:p>
            <a:r>
              <a:rPr lang="pt-BR" dirty="0"/>
              <a:t>Simulação comportamental vs. Simulação temporal: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8756F-219F-5D84-7C48-70A22DF2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582-372F-451D-A6A3-E10AB93C40C4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F1AEBA-9B27-B06C-89D0-4477DE35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3" y="1455249"/>
            <a:ext cx="5944115" cy="394750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3696965-F4F7-9C48-4801-AC481E0AF155}"/>
              </a:ext>
            </a:extLst>
          </p:cNvPr>
          <p:cNvSpPr txBox="1"/>
          <p:nvPr/>
        </p:nvSpPr>
        <p:spPr>
          <a:xfrm>
            <a:off x="0" y="6113923"/>
            <a:ext cx="721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Pedroni</a:t>
            </a:r>
            <a:r>
              <a:rPr lang="pt-BR" i="1" dirty="0"/>
              <a:t> – Circuit Design </a:t>
            </a:r>
            <a:r>
              <a:rPr lang="pt-BR" i="1" dirty="0" err="1"/>
              <a:t>with</a:t>
            </a:r>
            <a:r>
              <a:rPr lang="pt-BR" i="1" dirty="0"/>
              <a:t> VHDL. 3rd </a:t>
            </a:r>
            <a:r>
              <a:rPr lang="pt-BR" i="1" dirty="0" err="1"/>
              <a:t>Edition</a:t>
            </a:r>
            <a:r>
              <a:rPr lang="pt-BR" i="1" dirty="0"/>
              <a:t>, MIT Press, 2020.</a:t>
            </a:r>
          </a:p>
        </p:txBody>
      </p:sp>
    </p:spTree>
    <p:extLst>
      <p:ext uri="{BB962C8B-B14F-4D97-AF65-F5344CB8AC3E}">
        <p14:creationId xmlns:p14="http://schemas.microsoft.com/office/powerpoint/2010/main" val="366295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B717D-ECF4-4664-897D-2201AC52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Descrição de </a:t>
            </a:r>
            <a:r>
              <a:rPr lang="pt-BR" i="1" dirty="0"/>
              <a:t>Hardware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A1CC6-D686-400A-B91D-A6AE5C09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719512"/>
            <a:ext cx="11719560" cy="516023"/>
          </a:xfrm>
        </p:spPr>
        <p:txBody>
          <a:bodyPr/>
          <a:lstStyle/>
          <a:p>
            <a:r>
              <a:rPr lang="pt-BR" dirty="0"/>
              <a:t>Fluxo de Projeto: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8BEAE6-F215-42CB-B212-EB1579A1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723558D5-8254-42DF-A7DF-579242BBCC56}"/>
              </a:ext>
            </a:extLst>
          </p:cNvPr>
          <p:cNvSpPr/>
          <p:nvPr/>
        </p:nvSpPr>
        <p:spPr>
          <a:xfrm>
            <a:off x="1470370" y="1334807"/>
            <a:ext cx="1159328" cy="989552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Helvetica" pitchFamily="2" charset="0"/>
              </a:rPr>
              <a:t>Código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latin typeface="Helvetica" pitchFamily="2" charset="0"/>
              </a:rPr>
              <a:t>SV</a:t>
            </a:r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F9969BB6-716D-44DE-92A1-9BE6E299698E}"/>
              </a:ext>
            </a:extLst>
          </p:cNvPr>
          <p:cNvSpPr/>
          <p:nvPr/>
        </p:nvSpPr>
        <p:spPr>
          <a:xfrm>
            <a:off x="3157655" y="1334807"/>
            <a:ext cx="1611086" cy="973225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Helvetica" pitchFamily="2" charset="0"/>
              </a:rPr>
              <a:t>Biblioteca de Componentes</a:t>
            </a:r>
            <a:endParaRPr lang="pt-BR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2580C8F-3A81-4DD6-BF60-942B90C2A4B8}"/>
              </a:ext>
            </a:extLst>
          </p:cNvPr>
          <p:cNvSpPr/>
          <p:nvPr/>
        </p:nvSpPr>
        <p:spPr>
          <a:xfrm>
            <a:off x="1839685" y="2838706"/>
            <a:ext cx="1902279" cy="7837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Helvetica" pitchFamily="2" charset="0"/>
              </a:rPr>
              <a:t>Análise e Elaboração</a:t>
            </a:r>
          </a:p>
        </p:txBody>
      </p:sp>
      <p:sp>
        <p:nvSpPr>
          <p:cNvPr id="25" name="Cilindro 24">
            <a:extLst>
              <a:ext uri="{FF2B5EF4-FFF2-40B4-BE49-F238E27FC236}">
                <a16:creationId xmlns:a16="http://schemas.microsoft.com/office/drawing/2014/main" id="{A2F56797-EA31-4DB7-A7CC-CD7D8B390298}"/>
              </a:ext>
            </a:extLst>
          </p:cNvPr>
          <p:cNvSpPr/>
          <p:nvPr/>
        </p:nvSpPr>
        <p:spPr>
          <a:xfrm>
            <a:off x="2302778" y="4096002"/>
            <a:ext cx="974272" cy="116322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tx1"/>
                </a:solidFill>
                <a:latin typeface="Helvetica" pitchFamily="2" charset="0"/>
              </a:rPr>
              <a:t>Netlist</a:t>
            </a:r>
            <a:endParaRPr lang="pt-BR" b="1" i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9A8B41A-A040-4237-8400-C844C98802E6}"/>
              </a:ext>
            </a:extLst>
          </p:cNvPr>
          <p:cNvSpPr/>
          <p:nvPr/>
        </p:nvSpPr>
        <p:spPr>
          <a:xfrm>
            <a:off x="244929" y="4334263"/>
            <a:ext cx="1306285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Helvetica" pitchFamily="2" charset="0"/>
              </a:rPr>
              <a:t>Análise Temporal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EC51D17-B4FA-4236-BA0A-404E884D51F9}"/>
              </a:ext>
            </a:extLst>
          </p:cNvPr>
          <p:cNvSpPr/>
          <p:nvPr/>
        </p:nvSpPr>
        <p:spPr>
          <a:xfrm>
            <a:off x="1860783" y="5569465"/>
            <a:ext cx="1856014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Helvetica" pitchFamily="2" charset="0"/>
              </a:rPr>
              <a:t>Posicionamento e Roteamento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CC9E257-DF67-41F3-978F-D4F244F88E85}"/>
              </a:ext>
            </a:extLst>
          </p:cNvPr>
          <p:cNvSpPr/>
          <p:nvPr/>
        </p:nvSpPr>
        <p:spPr>
          <a:xfrm>
            <a:off x="4223657" y="4334263"/>
            <a:ext cx="1458686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Helvetica" pitchFamily="2" charset="0"/>
              </a:rPr>
              <a:t>Simulação</a:t>
            </a:r>
          </a:p>
        </p:txBody>
      </p:sp>
      <p:sp>
        <p:nvSpPr>
          <p:cNvPr id="29" name="Cilindro 28">
            <a:extLst>
              <a:ext uri="{FF2B5EF4-FFF2-40B4-BE49-F238E27FC236}">
                <a16:creationId xmlns:a16="http://schemas.microsoft.com/office/drawing/2014/main" id="{C2EEC924-039A-4490-93C6-4CF133E9FB61}"/>
              </a:ext>
            </a:extLst>
          </p:cNvPr>
          <p:cNvSpPr/>
          <p:nvPr/>
        </p:nvSpPr>
        <p:spPr>
          <a:xfrm>
            <a:off x="6966974" y="1334807"/>
            <a:ext cx="1159328" cy="989552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Helvetica" pitchFamily="2" charset="0"/>
              </a:rPr>
              <a:t>Código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latin typeface="Helvetica" pitchFamily="2" charset="0"/>
              </a:rPr>
              <a:t>SV</a:t>
            </a:r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92C5357A-CEF0-4E7A-AFA2-75B2EC3C9B6A}"/>
              </a:ext>
            </a:extLst>
          </p:cNvPr>
          <p:cNvSpPr/>
          <p:nvPr/>
        </p:nvSpPr>
        <p:spPr>
          <a:xfrm>
            <a:off x="10017838" y="1334807"/>
            <a:ext cx="1458685" cy="989552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Helvetica" pitchFamily="2" charset="0"/>
              </a:rPr>
              <a:t>Estimulos</a:t>
            </a:r>
            <a:endParaRPr lang="pt-BR" dirty="0">
              <a:solidFill>
                <a:schemeClr val="tx1"/>
              </a:solidFill>
              <a:latin typeface="Helvetica" pitchFamily="2" charset="0"/>
            </a:endParaRPr>
          </a:p>
          <a:p>
            <a:pPr algn="ctr"/>
            <a:r>
              <a:rPr lang="pt-BR" b="1" dirty="0" err="1">
                <a:solidFill>
                  <a:schemeClr val="tx1"/>
                </a:solidFill>
                <a:latin typeface="Helvetica" pitchFamily="2" charset="0"/>
              </a:rPr>
              <a:t>Testbench</a:t>
            </a:r>
            <a:endParaRPr lang="pt-BR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EE9C8B8-07A5-4D6A-AB08-7094E852639A}"/>
              </a:ext>
            </a:extLst>
          </p:cNvPr>
          <p:cNvSpPr/>
          <p:nvPr/>
        </p:nvSpPr>
        <p:spPr>
          <a:xfrm>
            <a:off x="8127098" y="3058146"/>
            <a:ext cx="1779815" cy="7837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Helvetica" pitchFamily="2" charset="0"/>
              </a:rPr>
              <a:t>Análise e Síntese</a:t>
            </a:r>
          </a:p>
        </p:txBody>
      </p:sp>
      <p:sp>
        <p:nvSpPr>
          <p:cNvPr id="32" name="Cilindro 31">
            <a:extLst>
              <a:ext uri="{FF2B5EF4-FFF2-40B4-BE49-F238E27FC236}">
                <a16:creationId xmlns:a16="http://schemas.microsoft.com/office/drawing/2014/main" id="{84FD4ABB-F808-4DFA-AC6E-670079A002FA}"/>
              </a:ext>
            </a:extLst>
          </p:cNvPr>
          <p:cNvSpPr/>
          <p:nvPr/>
        </p:nvSpPr>
        <p:spPr>
          <a:xfrm>
            <a:off x="8338008" y="4371764"/>
            <a:ext cx="1357994" cy="151063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Helvetica" pitchFamily="2" charset="0"/>
              </a:rPr>
              <a:t>Modelo de Simulação</a:t>
            </a:r>
            <a:endParaRPr lang="pt-BR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24C3089F-6504-4961-BFA2-D2CC2FA4D5FB}"/>
              </a:ext>
            </a:extLst>
          </p:cNvPr>
          <p:cNvSpPr/>
          <p:nvPr/>
        </p:nvSpPr>
        <p:spPr>
          <a:xfrm>
            <a:off x="6628950" y="4636716"/>
            <a:ext cx="1252453" cy="989552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Helvetica" pitchFamily="2" charset="0"/>
              </a:rPr>
              <a:t>Estimulos</a:t>
            </a:r>
            <a:endParaRPr lang="pt-BR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66B4B9-F673-4FB9-B8DA-4A21D4BAF0ED}"/>
              </a:ext>
            </a:extLst>
          </p:cNvPr>
          <p:cNvSpPr/>
          <p:nvPr/>
        </p:nvSpPr>
        <p:spPr>
          <a:xfrm>
            <a:off x="10445954" y="4618718"/>
            <a:ext cx="1306285" cy="4637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Helvetica" pitchFamily="2" charset="0"/>
              </a:rPr>
              <a:t>Textual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B03CF1E-08B2-46F2-AE78-D5E94910F72C}"/>
              </a:ext>
            </a:extLst>
          </p:cNvPr>
          <p:cNvSpPr/>
          <p:nvPr/>
        </p:nvSpPr>
        <p:spPr>
          <a:xfrm>
            <a:off x="10445953" y="5243839"/>
            <a:ext cx="1306285" cy="4637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tx1"/>
                </a:solidFill>
                <a:latin typeface="Helvetica" pitchFamily="2" charset="0"/>
              </a:rPr>
              <a:t>Waveform</a:t>
            </a:r>
            <a:endParaRPr lang="pt-BR" i="1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71206B2-1200-4724-BE58-33A5E46084BA}"/>
              </a:ext>
            </a:extLst>
          </p:cNvPr>
          <p:cNvCxnSpPr>
            <a:stCxn id="11" idx="3"/>
          </p:cNvCxnSpPr>
          <p:nvPr/>
        </p:nvCxnSpPr>
        <p:spPr>
          <a:xfrm>
            <a:off x="2050034" y="2324359"/>
            <a:ext cx="399551" cy="514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8844B63-2282-4A16-B3C5-8ABB18C5881A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3209362" y="2308032"/>
            <a:ext cx="753836" cy="54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6C1CEE6-1723-4F1D-9924-1D1D9DD6612E}"/>
              </a:ext>
            </a:extLst>
          </p:cNvPr>
          <p:cNvCxnSpPr>
            <a:stCxn id="14" idx="4"/>
            <a:endCxn id="25" idx="1"/>
          </p:cNvCxnSpPr>
          <p:nvPr/>
        </p:nvCxnSpPr>
        <p:spPr>
          <a:xfrm flipH="1">
            <a:off x="2789914" y="3622478"/>
            <a:ext cx="911" cy="473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49D78BB-FED8-44C5-A4FF-B15C63323E97}"/>
              </a:ext>
            </a:extLst>
          </p:cNvPr>
          <p:cNvCxnSpPr>
            <a:stCxn id="25" idx="4"/>
            <a:endCxn id="28" idx="1"/>
          </p:cNvCxnSpPr>
          <p:nvPr/>
        </p:nvCxnSpPr>
        <p:spPr>
          <a:xfrm flipV="1">
            <a:off x="3277050" y="4677163"/>
            <a:ext cx="946607" cy="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958DCCD-209D-49B1-974C-6C157FD82225}"/>
              </a:ext>
            </a:extLst>
          </p:cNvPr>
          <p:cNvCxnSpPr>
            <a:stCxn id="25" idx="3"/>
            <a:endCxn id="27" idx="0"/>
          </p:cNvCxnSpPr>
          <p:nvPr/>
        </p:nvCxnSpPr>
        <p:spPr>
          <a:xfrm flipH="1">
            <a:off x="2788790" y="5259223"/>
            <a:ext cx="1124" cy="310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0A9C5AD-1DBD-4BE3-B93C-201D46F4DE34}"/>
              </a:ext>
            </a:extLst>
          </p:cNvPr>
          <p:cNvCxnSpPr>
            <a:stCxn id="25" idx="2"/>
            <a:endCxn id="15" idx="3"/>
          </p:cNvCxnSpPr>
          <p:nvPr/>
        </p:nvCxnSpPr>
        <p:spPr>
          <a:xfrm flipH="1" flipV="1">
            <a:off x="1551214" y="4677163"/>
            <a:ext cx="751564" cy="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6DD9F6D-604E-4783-9AB7-8C3B03D3E652}"/>
              </a:ext>
            </a:extLst>
          </p:cNvPr>
          <p:cNvCxnSpPr>
            <a:stCxn id="29" idx="3"/>
          </p:cNvCxnSpPr>
          <p:nvPr/>
        </p:nvCxnSpPr>
        <p:spPr>
          <a:xfrm>
            <a:off x="7546638" y="2324359"/>
            <a:ext cx="1119076" cy="733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9BB2C8-8BE0-46E8-A9C3-B0ED440D8B34}"/>
              </a:ext>
            </a:extLst>
          </p:cNvPr>
          <p:cNvCxnSpPr>
            <a:stCxn id="30" idx="3"/>
          </p:cNvCxnSpPr>
          <p:nvPr/>
        </p:nvCxnSpPr>
        <p:spPr>
          <a:xfrm flipH="1">
            <a:off x="9420724" y="2324359"/>
            <a:ext cx="1326457" cy="753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812E031-588B-4E50-82D6-FEE36B207EE5}"/>
              </a:ext>
            </a:extLst>
          </p:cNvPr>
          <p:cNvCxnSpPr>
            <a:stCxn id="31" idx="4"/>
            <a:endCxn id="32" idx="1"/>
          </p:cNvCxnSpPr>
          <p:nvPr/>
        </p:nvCxnSpPr>
        <p:spPr>
          <a:xfrm flipH="1">
            <a:off x="9017005" y="3841918"/>
            <a:ext cx="1" cy="529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83E254F-418C-498C-AEB8-7A928B3BE9F6}"/>
              </a:ext>
            </a:extLst>
          </p:cNvPr>
          <p:cNvCxnSpPr>
            <a:stCxn id="16" idx="4"/>
            <a:endCxn id="32" idx="2"/>
          </p:cNvCxnSpPr>
          <p:nvPr/>
        </p:nvCxnSpPr>
        <p:spPr>
          <a:xfrm flipV="1">
            <a:off x="7881403" y="5127084"/>
            <a:ext cx="456605" cy="4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7B525C-05DC-4646-93A0-8C8CF4880D77}"/>
              </a:ext>
            </a:extLst>
          </p:cNvPr>
          <p:cNvCxnSpPr/>
          <p:nvPr/>
        </p:nvCxnSpPr>
        <p:spPr>
          <a:xfrm>
            <a:off x="9704605" y="4850569"/>
            <a:ext cx="732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7C4D25C-3C98-4835-8DD9-2492351A0B8E}"/>
              </a:ext>
            </a:extLst>
          </p:cNvPr>
          <p:cNvCxnSpPr/>
          <p:nvPr/>
        </p:nvCxnSpPr>
        <p:spPr>
          <a:xfrm>
            <a:off x="9704605" y="5475690"/>
            <a:ext cx="732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4" grpId="0" animBg="1"/>
      <p:bldP spid="25" grpId="0" animBg="1"/>
      <p:bldP spid="1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926A0-3249-4432-A1DA-B7755C42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SystemVerilog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975D9-EB8A-42C5-B597-E9E4BBCB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92" y="787772"/>
            <a:ext cx="11679015" cy="5758579"/>
          </a:xfrm>
        </p:spPr>
        <p:txBody>
          <a:bodyPr>
            <a:normAutofit/>
          </a:bodyPr>
          <a:lstStyle/>
          <a:p>
            <a:r>
              <a:rPr lang="pt-BR" dirty="0"/>
              <a:t>Todo circuito digital em </a:t>
            </a:r>
            <a:r>
              <a:rPr lang="pt-BR" dirty="0" err="1"/>
              <a:t>SystemVerilog</a:t>
            </a:r>
            <a:r>
              <a:rPr lang="pt-BR" dirty="0"/>
              <a:t> é denominado de módulo;</a:t>
            </a:r>
          </a:p>
          <a:p>
            <a:r>
              <a:rPr lang="pt-BR" dirty="0"/>
              <a:t>Todo código </a:t>
            </a:r>
            <a:r>
              <a:rPr lang="pt-BR" dirty="0" err="1"/>
              <a:t>SystemVerilog</a:t>
            </a:r>
            <a:r>
              <a:rPr lang="pt-BR" dirty="0"/>
              <a:t> inicia com </a:t>
            </a:r>
            <a:r>
              <a:rPr lang="pt-BR" b="1" dirty="0">
                <a:latin typeface="Consolas" panose="020B0609020204030204" pitchFamily="49" charset="0"/>
              </a:rPr>
              <a:t>module</a:t>
            </a:r>
            <a:r>
              <a:rPr lang="pt-BR" dirty="0"/>
              <a:t> e encerra com </a:t>
            </a:r>
            <a:r>
              <a:rPr lang="pt-BR" b="1" dirty="0" err="1">
                <a:latin typeface="Consolas" panose="020B0609020204030204" pitchFamily="49" charset="0"/>
              </a:rPr>
              <a:t>endmodule</a:t>
            </a:r>
            <a:r>
              <a:rPr lang="pt-BR" dirty="0"/>
              <a:t>;</a:t>
            </a:r>
          </a:p>
          <a:p>
            <a:r>
              <a:rPr lang="pt-BR" i="1" dirty="0"/>
              <a:t>Case-</a:t>
            </a:r>
            <a:r>
              <a:rPr lang="pt-BR" i="1" dirty="0" err="1"/>
              <a:t>sensitive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Todas as palavras chaves são minúsculas;</a:t>
            </a:r>
          </a:p>
          <a:p>
            <a:r>
              <a:rPr lang="pt-BR" dirty="0"/>
              <a:t>Espaços em branco não são interpretados;</a:t>
            </a:r>
          </a:p>
          <a:p>
            <a:r>
              <a:rPr lang="pt-BR" dirty="0"/>
              <a:t>Todos os comandos terminam em ponto-e-vírgula;</a:t>
            </a:r>
          </a:p>
          <a:p>
            <a:r>
              <a:rPr lang="pt-BR" dirty="0"/>
              <a:t>//: Comentário em uma única linha;</a:t>
            </a:r>
          </a:p>
          <a:p>
            <a:r>
              <a:rPr lang="pt-BR" dirty="0"/>
              <a:t>/* */: Comentário em múltiplas linhas;</a:t>
            </a:r>
          </a:p>
          <a:p>
            <a:r>
              <a:rPr lang="pt-BR" dirty="0"/>
              <a:t>Regras para os identificadores: deve sempre iniciar com uma letra ou com _ , jamais deve iniciar com um número.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5B9430-735F-46B0-9EB9-45E8E0F9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136B-B379-42A4-93FA-8F35434C519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082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</TotalTime>
  <Words>3172</Words>
  <Application>Microsoft Office PowerPoint</Application>
  <PresentationFormat>Widescreen</PresentationFormat>
  <Paragraphs>690</Paragraphs>
  <Slides>47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4" baseType="lpstr">
      <vt:lpstr>Arial</vt:lpstr>
      <vt:lpstr>Consolas</vt:lpstr>
      <vt:lpstr>Helvetica</vt:lpstr>
      <vt:lpstr>Times New Roman</vt:lpstr>
      <vt:lpstr>Wingdings</vt:lpstr>
      <vt:lpstr>Tema do Office</vt:lpstr>
      <vt:lpstr>Equation</vt:lpstr>
      <vt:lpstr>Introdução ao SystemVerilog aplicado aos Sistemas de Comunicações</vt:lpstr>
      <vt:lpstr>Dispositivos Lógico-Programáveis</vt:lpstr>
      <vt:lpstr>Linguagem de Descrição de Hardware</vt:lpstr>
      <vt:lpstr>Linguagem de Descrição de Hardware</vt:lpstr>
      <vt:lpstr>Linguagem de Descrição de Hardware</vt:lpstr>
      <vt:lpstr>Fluxo de Desenvolvimento e Síntese</vt:lpstr>
      <vt:lpstr>Fluxo de Desenvolvimento e Síntese</vt:lpstr>
      <vt:lpstr>Linguagem de Descrição de Hardware</vt:lpstr>
      <vt:lpstr>Estrutura Básica do SystemVerilog</vt:lpstr>
      <vt:lpstr>Estrutura Básica do SystemVerilog</vt:lpstr>
      <vt:lpstr>Estrutura Básica do SystemVerilog</vt:lpstr>
      <vt:lpstr>Estrutura Básica do SystemVerilog</vt:lpstr>
      <vt:lpstr>Estrutura Básica do SystemVerilog</vt:lpstr>
      <vt:lpstr>Estrutura Básica do SystemVerilog</vt:lpstr>
      <vt:lpstr>Estrutura Básica do SystemVerilog</vt:lpstr>
      <vt:lpstr>Descrição por Fluxo de Dados</vt:lpstr>
      <vt:lpstr>Descrição por Fluxo de Dados</vt:lpstr>
      <vt:lpstr>Descrição por Fluxo de Dados</vt:lpstr>
      <vt:lpstr>Introdução à Verificação</vt:lpstr>
      <vt:lpstr>Introdução à Verificação</vt:lpstr>
      <vt:lpstr>Descrição por Fluxo de Dados</vt:lpstr>
      <vt:lpstr>Descrição por Fluxo de Dados</vt:lpstr>
      <vt:lpstr>Descrição por Fluxo de Dados</vt:lpstr>
      <vt:lpstr>Descrição por Fluxo de Dados</vt:lpstr>
      <vt:lpstr>Descrição por Fluxo de Dados</vt:lpstr>
      <vt:lpstr>Descrição por Hierarquia</vt:lpstr>
      <vt:lpstr>Descrição por Hierarquia</vt:lpstr>
      <vt:lpstr>Descrição por Hierarquia</vt:lpstr>
      <vt:lpstr>Descrição por Hierarquia</vt:lpstr>
      <vt:lpstr>Descrição por Hierarquia</vt:lpstr>
      <vt:lpstr>Descrição Comportamental</vt:lpstr>
      <vt:lpstr>Descrição Comportamental</vt:lpstr>
      <vt:lpstr>Descrição Comportamental</vt:lpstr>
      <vt:lpstr>Descrição Comportamental</vt:lpstr>
      <vt:lpstr>Descrição Comportamental</vt:lpstr>
      <vt:lpstr>Descrição Comportamental</vt:lpstr>
      <vt:lpstr>Descrição Comportamental</vt:lpstr>
      <vt:lpstr>Descrição Comportamental</vt:lpstr>
      <vt:lpstr>Descrição Comportamental</vt:lpstr>
      <vt:lpstr>Descrição Comportamental</vt:lpstr>
      <vt:lpstr>Descrição Comportamental</vt:lpstr>
      <vt:lpstr>Descrição Comportamental</vt:lpstr>
      <vt:lpstr>Descrição Comportamental</vt:lpstr>
      <vt:lpstr>Máquina de Estados em SystemVerilog</vt:lpstr>
      <vt:lpstr>Máquina de Estados em SystemVerilog</vt:lpstr>
      <vt:lpstr>Máquina de Estados em SystemVerilog</vt:lpstr>
      <vt:lpstr>Máquina de Estados em SystemVerilog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Souza</dc:creator>
  <cp:lastModifiedBy>Pedro Souza</cp:lastModifiedBy>
  <cp:revision>161</cp:revision>
  <dcterms:created xsi:type="dcterms:W3CDTF">2024-03-27T16:11:19Z</dcterms:created>
  <dcterms:modified xsi:type="dcterms:W3CDTF">2024-10-17T22:55:29Z</dcterms:modified>
</cp:coreProperties>
</file>