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3"/>
  </p:notesMasterIdLst>
  <p:sldIdLst>
    <p:sldId id="256" r:id="rId2"/>
    <p:sldId id="271" r:id="rId3"/>
    <p:sldId id="268" r:id="rId4"/>
    <p:sldId id="262" r:id="rId5"/>
    <p:sldId id="263" r:id="rId6"/>
    <p:sldId id="264" r:id="rId7"/>
    <p:sldId id="265" r:id="rId8"/>
    <p:sldId id="266" r:id="rId9"/>
    <p:sldId id="269" r:id="rId10"/>
    <p:sldId id="270"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ogo Filipe" initials="DF" lastIdx="1" clrIdx="0">
    <p:extLst>
      <p:ext uri="{19B8F6BF-5375-455C-9EA6-DF929625EA0E}">
        <p15:presenceInfo xmlns:p15="http://schemas.microsoft.com/office/powerpoint/2012/main" userId="1a7172dc16617c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5327"/>
    <a:srgbClr val="F9E9E8"/>
    <a:srgbClr val="F3D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3AD5F-FA35-4031-8101-42486EFA4347}" type="datetimeFigureOut">
              <a:rPr lang="pt-PT" smtClean="0"/>
              <a:t>08/04/2021</a:t>
            </a:fld>
            <a:endParaRPr lang="pt-PT"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580A-377F-49E0-8E95-A4E3E94AF5A9}" type="slidenum">
              <a:rPr lang="pt-PT" smtClean="0"/>
              <a:t>‹nº›</a:t>
            </a:fld>
            <a:endParaRPr lang="pt-PT" dirty="0"/>
          </a:p>
        </p:txBody>
      </p:sp>
    </p:spTree>
    <p:extLst>
      <p:ext uri="{BB962C8B-B14F-4D97-AF65-F5344CB8AC3E}">
        <p14:creationId xmlns:p14="http://schemas.microsoft.com/office/powerpoint/2010/main" val="4181338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E0F580A-377F-49E0-8E95-A4E3E94AF5A9}" type="slidenum">
              <a:rPr lang="pt-PT" smtClean="0"/>
              <a:t>5</a:t>
            </a:fld>
            <a:endParaRPr lang="pt-PT" dirty="0"/>
          </a:p>
        </p:txBody>
      </p:sp>
    </p:spTree>
    <p:extLst>
      <p:ext uri="{BB962C8B-B14F-4D97-AF65-F5344CB8AC3E}">
        <p14:creationId xmlns:p14="http://schemas.microsoft.com/office/powerpoint/2010/main" val="59429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E0F580A-377F-49E0-8E95-A4E3E94AF5A9}" type="slidenum">
              <a:rPr lang="pt-PT" smtClean="0"/>
              <a:t>7</a:t>
            </a:fld>
            <a:endParaRPr lang="pt-PT" dirty="0"/>
          </a:p>
        </p:txBody>
      </p:sp>
    </p:spTree>
    <p:extLst>
      <p:ext uri="{BB962C8B-B14F-4D97-AF65-F5344CB8AC3E}">
        <p14:creationId xmlns:p14="http://schemas.microsoft.com/office/powerpoint/2010/main" val="409566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E0F580A-377F-49E0-8E95-A4E3E94AF5A9}" type="slidenum">
              <a:rPr lang="pt-PT" smtClean="0"/>
              <a:t>8</a:t>
            </a:fld>
            <a:endParaRPr lang="pt-PT" dirty="0"/>
          </a:p>
        </p:txBody>
      </p:sp>
    </p:spTree>
    <p:extLst>
      <p:ext uri="{BB962C8B-B14F-4D97-AF65-F5344CB8AC3E}">
        <p14:creationId xmlns:p14="http://schemas.microsoft.com/office/powerpoint/2010/main" val="60147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E0F580A-377F-49E0-8E95-A4E3E94AF5A9}" type="slidenum">
              <a:rPr lang="pt-PT" smtClean="0"/>
              <a:t>9</a:t>
            </a:fld>
            <a:endParaRPr lang="pt-PT" dirty="0"/>
          </a:p>
        </p:txBody>
      </p:sp>
    </p:spTree>
    <p:extLst>
      <p:ext uri="{BB962C8B-B14F-4D97-AF65-F5344CB8AC3E}">
        <p14:creationId xmlns:p14="http://schemas.microsoft.com/office/powerpoint/2010/main" val="83982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DE0F580A-377F-49E0-8E95-A4E3E94AF5A9}" type="slidenum">
              <a:rPr lang="pt-PT" smtClean="0"/>
              <a:t>10</a:t>
            </a:fld>
            <a:endParaRPr lang="pt-PT" dirty="0"/>
          </a:p>
        </p:txBody>
      </p:sp>
    </p:spTree>
    <p:extLst>
      <p:ext uri="{BB962C8B-B14F-4D97-AF65-F5344CB8AC3E}">
        <p14:creationId xmlns:p14="http://schemas.microsoft.com/office/powerpoint/2010/main" val="2545584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471B0E21-55E2-436E-8072-0F7F3758AA5E}" type="datetimeFigureOut">
              <a:rPr lang="pt-PT" smtClean="0"/>
              <a:t>08/04/2021</a:t>
            </a:fld>
            <a:endParaRPr lang="pt-PT"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pt-PT"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494FC94-42B4-43AD-8564-A3B37C8FFF00}" type="slidenum">
              <a:rPr lang="pt-PT" smtClean="0"/>
              <a:t>‹nº›</a:t>
            </a:fld>
            <a:endParaRPr lang="pt-PT"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4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71B0E21-55E2-436E-8072-0F7F3758AA5E}" type="datetimeFigureOut">
              <a:rPr lang="pt-PT" smtClean="0"/>
              <a:t>08/04/2021</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1494FC94-42B4-43AD-8564-A3B37C8FFF00}" type="slidenum">
              <a:rPr lang="pt-PT" smtClean="0"/>
              <a:t>‹nº›</a:t>
            </a:fld>
            <a:endParaRPr lang="pt-PT" dirty="0"/>
          </a:p>
        </p:txBody>
      </p:sp>
    </p:spTree>
    <p:extLst>
      <p:ext uri="{BB962C8B-B14F-4D97-AF65-F5344CB8AC3E}">
        <p14:creationId xmlns:p14="http://schemas.microsoft.com/office/powerpoint/2010/main" val="296651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71B0E21-55E2-436E-8072-0F7F3758AA5E}" type="datetimeFigureOut">
              <a:rPr lang="pt-PT" smtClean="0"/>
              <a:t>08/04/2021</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1494FC94-42B4-43AD-8564-A3B37C8FFF00}" type="slidenum">
              <a:rPr lang="pt-PT" smtClean="0"/>
              <a:t>‹nº›</a:t>
            </a:fld>
            <a:endParaRPr lang="pt-PT" dirty="0"/>
          </a:p>
        </p:txBody>
      </p:sp>
    </p:spTree>
    <p:extLst>
      <p:ext uri="{BB962C8B-B14F-4D97-AF65-F5344CB8AC3E}">
        <p14:creationId xmlns:p14="http://schemas.microsoft.com/office/powerpoint/2010/main" val="339867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71B0E21-55E2-436E-8072-0F7F3758AA5E}" type="datetimeFigureOut">
              <a:rPr lang="pt-PT" smtClean="0"/>
              <a:t>08/04/2021</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1494FC94-42B4-43AD-8564-A3B37C8FFF00}" type="slidenum">
              <a:rPr lang="pt-PT" smtClean="0"/>
              <a:t>‹nº›</a:t>
            </a:fld>
            <a:endParaRPr lang="pt-PT" dirty="0"/>
          </a:p>
        </p:txBody>
      </p:sp>
    </p:spTree>
    <p:extLst>
      <p:ext uri="{BB962C8B-B14F-4D97-AF65-F5344CB8AC3E}">
        <p14:creationId xmlns:p14="http://schemas.microsoft.com/office/powerpoint/2010/main" val="2352371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71B0E21-55E2-436E-8072-0F7F3758AA5E}" type="datetimeFigureOut">
              <a:rPr lang="pt-PT" smtClean="0"/>
              <a:t>08/04/2021</a:t>
            </a:fld>
            <a:endParaRPr lang="pt-PT" dirty="0"/>
          </a:p>
        </p:txBody>
      </p:sp>
      <p:sp>
        <p:nvSpPr>
          <p:cNvPr id="5" name="Footer Placeholder 4"/>
          <p:cNvSpPr>
            <a:spLocks noGrp="1"/>
          </p:cNvSpPr>
          <p:nvPr>
            <p:ph type="ftr" sz="quarter" idx="11"/>
          </p:nvPr>
        </p:nvSpPr>
        <p:spPr/>
        <p:txBody>
          <a:bodyPr/>
          <a:lstStyle/>
          <a:p>
            <a:endParaRPr lang="pt-PT" dirty="0"/>
          </a:p>
        </p:txBody>
      </p:sp>
      <p:sp>
        <p:nvSpPr>
          <p:cNvPr id="6" name="Slide Number Placeholder 5"/>
          <p:cNvSpPr>
            <a:spLocks noGrp="1"/>
          </p:cNvSpPr>
          <p:nvPr>
            <p:ph type="sldNum" sz="quarter" idx="12"/>
          </p:nvPr>
        </p:nvSpPr>
        <p:spPr/>
        <p:txBody>
          <a:bodyPr/>
          <a:lstStyle/>
          <a:p>
            <a:fld id="{1494FC94-42B4-43AD-8564-A3B37C8FFF00}" type="slidenum">
              <a:rPr lang="pt-PT" smtClean="0"/>
              <a:t>‹nº›</a:t>
            </a:fld>
            <a:endParaRPr lang="pt-PT"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92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471B0E21-55E2-436E-8072-0F7F3758AA5E}" type="datetimeFigureOut">
              <a:rPr lang="pt-PT" smtClean="0"/>
              <a:t>08/04/2021</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1494FC94-42B4-43AD-8564-A3B37C8FFF00}" type="slidenum">
              <a:rPr lang="pt-PT" smtClean="0"/>
              <a:t>‹nº›</a:t>
            </a:fld>
            <a:endParaRPr lang="pt-PT" dirty="0"/>
          </a:p>
        </p:txBody>
      </p:sp>
    </p:spTree>
    <p:extLst>
      <p:ext uri="{BB962C8B-B14F-4D97-AF65-F5344CB8AC3E}">
        <p14:creationId xmlns:p14="http://schemas.microsoft.com/office/powerpoint/2010/main" val="309680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471B0E21-55E2-436E-8072-0F7F3758AA5E}" type="datetimeFigureOut">
              <a:rPr lang="pt-PT" smtClean="0"/>
              <a:t>08/04/2021</a:t>
            </a:fld>
            <a:endParaRPr lang="pt-PT" dirty="0"/>
          </a:p>
        </p:txBody>
      </p:sp>
      <p:sp>
        <p:nvSpPr>
          <p:cNvPr id="8" name="Footer Placeholder 7"/>
          <p:cNvSpPr>
            <a:spLocks noGrp="1"/>
          </p:cNvSpPr>
          <p:nvPr>
            <p:ph type="ftr" sz="quarter" idx="11"/>
          </p:nvPr>
        </p:nvSpPr>
        <p:spPr/>
        <p:txBody>
          <a:bodyPr/>
          <a:lstStyle/>
          <a:p>
            <a:endParaRPr lang="pt-PT" dirty="0"/>
          </a:p>
        </p:txBody>
      </p:sp>
      <p:sp>
        <p:nvSpPr>
          <p:cNvPr id="9" name="Slide Number Placeholder 8"/>
          <p:cNvSpPr>
            <a:spLocks noGrp="1"/>
          </p:cNvSpPr>
          <p:nvPr>
            <p:ph type="sldNum" sz="quarter" idx="12"/>
          </p:nvPr>
        </p:nvSpPr>
        <p:spPr/>
        <p:txBody>
          <a:bodyPr/>
          <a:lstStyle/>
          <a:p>
            <a:fld id="{1494FC94-42B4-43AD-8564-A3B37C8FFF00}" type="slidenum">
              <a:rPr lang="pt-PT" smtClean="0"/>
              <a:t>‹nº›</a:t>
            </a:fld>
            <a:endParaRPr lang="pt-PT" dirty="0"/>
          </a:p>
        </p:txBody>
      </p:sp>
    </p:spTree>
    <p:extLst>
      <p:ext uri="{BB962C8B-B14F-4D97-AF65-F5344CB8AC3E}">
        <p14:creationId xmlns:p14="http://schemas.microsoft.com/office/powerpoint/2010/main" val="11195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471B0E21-55E2-436E-8072-0F7F3758AA5E}" type="datetimeFigureOut">
              <a:rPr lang="pt-PT" smtClean="0"/>
              <a:t>08/04/2021</a:t>
            </a:fld>
            <a:endParaRPr lang="pt-PT" dirty="0"/>
          </a:p>
        </p:txBody>
      </p:sp>
      <p:sp>
        <p:nvSpPr>
          <p:cNvPr id="4" name="Footer Placeholder 3"/>
          <p:cNvSpPr>
            <a:spLocks noGrp="1"/>
          </p:cNvSpPr>
          <p:nvPr>
            <p:ph type="ftr" sz="quarter" idx="11"/>
          </p:nvPr>
        </p:nvSpPr>
        <p:spPr/>
        <p:txBody>
          <a:bodyPr/>
          <a:lstStyle/>
          <a:p>
            <a:endParaRPr lang="pt-PT" dirty="0"/>
          </a:p>
        </p:txBody>
      </p:sp>
      <p:sp>
        <p:nvSpPr>
          <p:cNvPr id="5" name="Slide Number Placeholder 4"/>
          <p:cNvSpPr>
            <a:spLocks noGrp="1"/>
          </p:cNvSpPr>
          <p:nvPr>
            <p:ph type="sldNum" sz="quarter" idx="12"/>
          </p:nvPr>
        </p:nvSpPr>
        <p:spPr/>
        <p:txBody>
          <a:bodyPr/>
          <a:lstStyle/>
          <a:p>
            <a:fld id="{1494FC94-42B4-43AD-8564-A3B37C8FFF00}" type="slidenum">
              <a:rPr lang="pt-PT" smtClean="0"/>
              <a:t>‹nº›</a:t>
            </a:fld>
            <a:endParaRPr lang="pt-PT" dirty="0"/>
          </a:p>
        </p:txBody>
      </p:sp>
    </p:spTree>
    <p:extLst>
      <p:ext uri="{BB962C8B-B14F-4D97-AF65-F5344CB8AC3E}">
        <p14:creationId xmlns:p14="http://schemas.microsoft.com/office/powerpoint/2010/main" val="370813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B0E21-55E2-436E-8072-0F7F3758AA5E}" type="datetimeFigureOut">
              <a:rPr lang="pt-PT" smtClean="0"/>
              <a:t>08/04/2021</a:t>
            </a:fld>
            <a:endParaRPr lang="pt-PT" dirty="0"/>
          </a:p>
        </p:txBody>
      </p:sp>
      <p:sp>
        <p:nvSpPr>
          <p:cNvPr id="3" name="Footer Placeholder 2"/>
          <p:cNvSpPr>
            <a:spLocks noGrp="1"/>
          </p:cNvSpPr>
          <p:nvPr>
            <p:ph type="ftr" sz="quarter" idx="11"/>
          </p:nvPr>
        </p:nvSpPr>
        <p:spPr/>
        <p:txBody>
          <a:bodyPr/>
          <a:lstStyle/>
          <a:p>
            <a:endParaRPr lang="pt-PT" dirty="0"/>
          </a:p>
        </p:txBody>
      </p:sp>
      <p:sp>
        <p:nvSpPr>
          <p:cNvPr id="4" name="Slide Number Placeholder 3"/>
          <p:cNvSpPr>
            <a:spLocks noGrp="1"/>
          </p:cNvSpPr>
          <p:nvPr>
            <p:ph type="sldNum" sz="quarter" idx="12"/>
          </p:nvPr>
        </p:nvSpPr>
        <p:spPr/>
        <p:txBody>
          <a:bodyPr/>
          <a:lstStyle/>
          <a:p>
            <a:fld id="{1494FC94-42B4-43AD-8564-A3B37C8FFF00}" type="slidenum">
              <a:rPr lang="pt-PT" smtClean="0"/>
              <a:t>‹nº›</a:t>
            </a:fld>
            <a:endParaRPr lang="pt-PT" dirty="0"/>
          </a:p>
        </p:txBody>
      </p:sp>
    </p:spTree>
    <p:extLst>
      <p:ext uri="{BB962C8B-B14F-4D97-AF65-F5344CB8AC3E}">
        <p14:creationId xmlns:p14="http://schemas.microsoft.com/office/powerpoint/2010/main" val="343810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71B0E21-55E2-436E-8072-0F7F3758AA5E}" type="datetimeFigureOut">
              <a:rPr lang="pt-PT" smtClean="0"/>
              <a:t>08/04/2021</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1494FC94-42B4-43AD-8564-A3B37C8FFF00}" type="slidenum">
              <a:rPr lang="pt-PT" smtClean="0"/>
              <a:t>‹nº›</a:t>
            </a:fld>
            <a:endParaRPr lang="pt-PT" dirty="0"/>
          </a:p>
        </p:txBody>
      </p:sp>
    </p:spTree>
    <p:extLst>
      <p:ext uri="{BB962C8B-B14F-4D97-AF65-F5344CB8AC3E}">
        <p14:creationId xmlns:p14="http://schemas.microsoft.com/office/powerpoint/2010/main" val="118452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dirty="0"/>
              <a:t>Clique no ícone para adicionar uma imagem</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71B0E21-55E2-436E-8072-0F7F3758AA5E}" type="datetimeFigureOut">
              <a:rPr lang="pt-PT" smtClean="0"/>
              <a:t>08/04/2021</a:t>
            </a:fld>
            <a:endParaRPr lang="pt-PT" dirty="0"/>
          </a:p>
        </p:txBody>
      </p:sp>
      <p:sp>
        <p:nvSpPr>
          <p:cNvPr id="6" name="Footer Placeholder 5"/>
          <p:cNvSpPr>
            <a:spLocks noGrp="1"/>
          </p:cNvSpPr>
          <p:nvPr>
            <p:ph type="ftr" sz="quarter" idx="11"/>
          </p:nvPr>
        </p:nvSpPr>
        <p:spPr/>
        <p:txBody>
          <a:bodyPr/>
          <a:lstStyle/>
          <a:p>
            <a:endParaRPr lang="pt-PT" dirty="0"/>
          </a:p>
        </p:txBody>
      </p:sp>
      <p:sp>
        <p:nvSpPr>
          <p:cNvPr id="7" name="Slide Number Placeholder 6"/>
          <p:cNvSpPr>
            <a:spLocks noGrp="1"/>
          </p:cNvSpPr>
          <p:nvPr>
            <p:ph type="sldNum" sz="quarter" idx="12"/>
          </p:nvPr>
        </p:nvSpPr>
        <p:spPr/>
        <p:txBody>
          <a:bodyPr/>
          <a:lstStyle/>
          <a:p>
            <a:fld id="{1494FC94-42B4-43AD-8564-A3B37C8FFF00}" type="slidenum">
              <a:rPr lang="pt-PT" smtClean="0"/>
              <a:t>‹nº›</a:t>
            </a:fld>
            <a:endParaRPr lang="pt-PT" dirty="0"/>
          </a:p>
        </p:txBody>
      </p:sp>
    </p:spTree>
    <p:extLst>
      <p:ext uri="{BB962C8B-B14F-4D97-AF65-F5344CB8AC3E}">
        <p14:creationId xmlns:p14="http://schemas.microsoft.com/office/powerpoint/2010/main" val="353553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71B0E21-55E2-436E-8072-0F7F3758AA5E}" type="datetimeFigureOut">
              <a:rPr lang="pt-PT" smtClean="0"/>
              <a:t>08/04/2021</a:t>
            </a:fld>
            <a:endParaRPr lang="pt-PT"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pt-PT"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494FC94-42B4-43AD-8564-A3B37C8FFF00}" type="slidenum">
              <a:rPr lang="pt-PT" smtClean="0"/>
              <a:t>‹nº›</a:t>
            </a:fld>
            <a:endParaRPr lang="pt-PT" dirty="0"/>
          </a:p>
        </p:txBody>
      </p:sp>
    </p:spTree>
    <p:extLst>
      <p:ext uri="{BB962C8B-B14F-4D97-AF65-F5344CB8AC3E}">
        <p14:creationId xmlns:p14="http://schemas.microsoft.com/office/powerpoint/2010/main" val="104770233"/>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t="16100"/>
          <a:stretch/>
        </p:blipFill>
        <p:spPr>
          <a:xfrm>
            <a:off x="8699334" y="3800682"/>
            <a:ext cx="3261884" cy="2736719"/>
          </a:xfrm>
          <a:prstGeom prst="rect">
            <a:avLst/>
          </a:prstGeom>
        </p:spPr>
      </p:pic>
      <p:sp>
        <p:nvSpPr>
          <p:cNvPr id="2" name="Título 1"/>
          <p:cNvSpPr>
            <a:spLocks noGrp="1"/>
          </p:cNvSpPr>
          <p:nvPr>
            <p:ph type="ctrTitle"/>
          </p:nvPr>
        </p:nvSpPr>
        <p:spPr>
          <a:xfrm>
            <a:off x="1109980" y="882376"/>
            <a:ext cx="9966960" cy="2926080"/>
          </a:xfrm>
        </p:spPr>
        <p:txBody>
          <a:bodyPr/>
          <a:lstStyle/>
          <a:p>
            <a:r>
              <a:rPr lang="pt-PT" dirty="0" smtClean="0"/>
              <a:t>Base de dados</a:t>
            </a:r>
            <a:endParaRPr lang="pt-PT" dirty="0"/>
          </a:p>
        </p:txBody>
      </p:sp>
      <p:sp>
        <p:nvSpPr>
          <p:cNvPr id="5" name="Subtítulo 4"/>
          <p:cNvSpPr>
            <a:spLocks noGrp="1"/>
          </p:cNvSpPr>
          <p:nvPr>
            <p:ph type="subTitle" idx="1"/>
          </p:nvPr>
        </p:nvSpPr>
        <p:spPr/>
        <p:txBody>
          <a:bodyPr>
            <a:normAutofit/>
          </a:bodyPr>
          <a:lstStyle/>
          <a:p>
            <a:r>
              <a:rPr lang="pt-PT" sz="7200" b="1" cap="all" dirty="0">
                <a:ln w="15875">
                  <a:solidFill>
                    <a:sysClr val="window" lastClr="FFFFFF"/>
                  </a:solidFill>
                </a:ln>
                <a:solidFill>
                  <a:srgbClr val="DF5327"/>
                </a:solidFill>
                <a:effectLst>
                  <a:outerShdw dist="38100" dir="2700000" algn="tl" rotWithShape="0">
                    <a:srgbClr val="DF5327"/>
                  </a:outerShdw>
                </a:effectLst>
                <a:latin typeface="+mj-lt"/>
              </a:rPr>
              <a:t>Leilões online</a:t>
            </a:r>
          </a:p>
        </p:txBody>
      </p:sp>
    </p:spTree>
    <p:extLst>
      <p:ext uri="{BB962C8B-B14F-4D97-AF65-F5344CB8AC3E}">
        <p14:creationId xmlns:p14="http://schemas.microsoft.com/office/powerpoint/2010/main" val="93191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D8104-85DB-4204-8F45-19E2A0983634}"/>
              </a:ext>
            </a:extLst>
          </p:cNvPr>
          <p:cNvSpPr>
            <a:spLocks noGrp="1"/>
          </p:cNvSpPr>
          <p:nvPr>
            <p:ph type="title"/>
          </p:nvPr>
        </p:nvSpPr>
        <p:spPr>
          <a:xfrm>
            <a:off x="1140351" y="370449"/>
            <a:ext cx="9875520" cy="1356360"/>
          </a:xfrm>
        </p:spPr>
        <p:txBody>
          <a:bodyPr/>
          <a:lstStyle/>
          <a:p>
            <a:pPr algn="ctr"/>
            <a:r>
              <a:rPr lang="pt-PT" b="1" dirty="0">
                <a:ln w="12700" cmpd="sng">
                  <a:solidFill>
                    <a:srgbClr val="C00000"/>
                  </a:solidFill>
                  <a:prstDash val="solid"/>
                </a:ln>
                <a:solidFill>
                  <a:schemeClr val="accent6">
                    <a:lumMod val="40000"/>
                    <a:lumOff val="60000"/>
                  </a:schemeClr>
                </a:solidFill>
              </a:rPr>
              <a:t>MODO DE EXECUÇÃO (</a:t>
            </a:r>
            <a:r>
              <a:rPr lang="pt-PT" b="1" dirty="0" err="1">
                <a:ln w="12700" cmpd="sng">
                  <a:solidFill>
                    <a:srgbClr val="C00000"/>
                  </a:solidFill>
                  <a:prstDash val="solid"/>
                </a:ln>
                <a:solidFill>
                  <a:schemeClr val="accent6">
                    <a:lumMod val="40000"/>
                    <a:lumOff val="60000"/>
                  </a:schemeClr>
                </a:solidFill>
              </a:rPr>
              <a:t>CONT</a:t>
            </a:r>
            <a:r>
              <a:rPr lang="pt-PT" b="1" dirty="0">
                <a:ln w="12700" cmpd="sng">
                  <a:solidFill>
                    <a:srgbClr val="C00000"/>
                  </a:solidFill>
                  <a:prstDash val="solid"/>
                </a:ln>
                <a:solidFill>
                  <a:schemeClr val="accent6">
                    <a:lumMod val="40000"/>
                    <a:lumOff val="60000"/>
                  </a:schemeClr>
                </a:solidFill>
              </a:rPr>
              <a:t>)</a:t>
            </a:r>
          </a:p>
        </p:txBody>
      </p:sp>
      <p:sp>
        <p:nvSpPr>
          <p:cNvPr id="3" name="Marcador de Posição do Texto 2">
            <a:extLst>
              <a:ext uri="{FF2B5EF4-FFF2-40B4-BE49-F238E27FC236}">
                <a16:creationId xmlns:a16="http://schemas.microsoft.com/office/drawing/2014/main" id="{C0E52616-365C-4989-9F3A-14F185594101}"/>
              </a:ext>
            </a:extLst>
          </p:cNvPr>
          <p:cNvSpPr>
            <a:spLocks noGrp="1"/>
          </p:cNvSpPr>
          <p:nvPr>
            <p:ph idx="1"/>
          </p:nvPr>
        </p:nvSpPr>
        <p:spPr>
          <a:xfrm>
            <a:off x="847936" y="1734233"/>
            <a:ext cx="10460350" cy="4753317"/>
          </a:xfrm>
        </p:spPr>
        <p:txBody>
          <a:bodyPr>
            <a:normAutofit/>
          </a:bodyPr>
          <a:lstStyle/>
          <a:p>
            <a:pPr marL="731520" lvl="1" indent="-457200" algn="just">
              <a:lnSpc>
                <a:spcPct val="150000"/>
              </a:lnSpc>
              <a:buFont typeface="+mj-lt"/>
              <a:buAutoNum type="arabicPeriod" startAt="3"/>
            </a:pPr>
            <a:r>
              <a:rPr lang="pt-PT" sz="1800" dirty="0">
                <a:solidFill>
                  <a:schemeClr val="tx1"/>
                </a:solidFill>
              </a:rPr>
              <a:t>Por fim, para comprimir e descomprimir com códigos de Huffman é fornecida uma ferramenta semelhante à referida anteriormente:</a:t>
            </a:r>
          </a:p>
          <a:p>
            <a:pPr marL="731520" lvl="1" indent="-457200" algn="just">
              <a:lnSpc>
                <a:spcPct val="150000"/>
              </a:lnSpc>
              <a:buFont typeface="+mj-lt"/>
              <a:buAutoNum type="arabicPeriod" startAt="3"/>
            </a:pPr>
            <a:endParaRPr lang="pt-PT" sz="1800" dirty="0">
              <a:solidFill>
                <a:schemeClr val="tx1"/>
              </a:solidFill>
            </a:endParaRPr>
          </a:p>
          <a:p>
            <a:pPr algn="just">
              <a:lnSpc>
                <a:spcPct val="150000"/>
              </a:lnSpc>
            </a:pPr>
            <a:r>
              <a:rPr lang="pt-PT" sz="1700" dirty="0">
                <a:solidFill>
                  <a:schemeClr val="tx1"/>
                </a:solidFill>
              </a:rPr>
              <a:t>Em suma, o programador deve usar a seguinte sequência para comprimir:</a:t>
            </a:r>
          </a:p>
          <a:p>
            <a:pPr lvl="1" algn="just">
              <a:lnSpc>
                <a:spcPct val="150000"/>
              </a:lnSpc>
              <a:buFont typeface="Wingdings" panose="05000000000000000000" pitchFamily="2" charset="2"/>
              <a:buChar char="Ø"/>
            </a:pPr>
            <a:r>
              <a:rPr lang="pt-PT" sz="1700" b="1" i="1" dirty="0">
                <a:solidFill>
                  <a:schemeClr val="tx1"/>
                </a:solidFill>
              </a:rPr>
              <a:t>BWT-&gt;LZW-&gt;HUFF </a:t>
            </a:r>
          </a:p>
          <a:p>
            <a:pPr algn="just">
              <a:lnSpc>
                <a:spcPct val="150000"/>
              </a:lnSpc>
            </a:pPr>
            <a:r>
              <a:rPr lang="pt-PT" sz="1700" dirty="0">
                <a:solidFill>
                  <a:schemeClr val="tx1"/>
                </a:solidFill>
              </a:rPr>
              <a:t>Para descompressão utilizar a seguinte:</a:t>
            </a:r>
          </a:p>
          <a:p>
            <a:pPr lvl="1" algn="just">
              <a:lnSpc>
                <a:spcPct val="150000"/>
              </a:lnSpc>
              <a:buFont typeface="Wingdings" panose="05000000000000000000" pitchFamily="2" charset="2"/>
              <a:buChar char="Ø"/>
            </a:pPr>
            <a:r>
              <a:rPr lang="pt-PT" sz="1700" b="1" i="1" dirty="0">
                <a:solidFill>
                  <a:schemeClr val="tx1"/>
                </a:solidFill>
              </a:rPr>
              <a:t>HUFF-&gt;LZW-&gt;BWT	</a:t>
            </a:r>
            <a:r>
              <a:rPr lang="pt-PT" sz="1700" dirty="0">
                <a:solidFill>
                  <a:schemeClr val="tx1"/>
                </a:solidFill>
              </a:rPr>
              <a:t>		</a:t>
            </a:r>
            <a:r>
              <a:rPr lang="pt-PT" sz="1000" dirty="0">
                <a:solidFill>
                  <a:schemeClr val="tx1"/>
                </a:solidFill>
              </a:rPr>
              <a:t>		</a:t>
            </a:r>
            <a:endParaRPr lang="pt-PT" sz="1600" dirty="0">
              <a:solidFill>
                <a:schemeClr val="tx1"/>
              </a:solidFill>
            </a:endParaRPr>
          </a:p>
        </p:txBody>
      </p:sp>
      <p:sp>
        <p:nvSpPr>
          <p:cNvPr id="7" name="CaixaDeTexto 6">
            <a:extLst>
              <a:ext uri="{FF2B5EF4-FFF2-40B4-BE49-F238E27FC236}">
                <a16:creationId xmlns:a16="http://schemas.microsoft.com/office/drawing/2014/main" id="{A60DA9BC-A50F-4530-BCAE-96CC5BC60975}"/>
              </a:ext>
            </a:extLst>
          </p:cNvPr>
          <p:cNvSpPr txBox="1"/>
          <p:nvPr/>
        </p:nvSpPr>
        <p:spPr>
          <a:xfrm>
            <a:off x="3794760" y="1411069"/>
            <a:ext cx="4602480" cy="646331"/>
          </a:xfrm>
          <a:prstGeom prst="rect">
            <a:avLst/>
          </a:prstGeom>
          <a:noFill/>
        </p:spPr>
        <p:txBody>
          <a:bodyPr wrap="square" rtlCol="0">
            <a:spAutoFit/>
          </a:bodyPr>
          <a:lstStyle/>
          <a:p>
            <a:r>
              <a:rPr lang="pt-PT" b="1" i="1" dirty="0"/>
              <a:t>ALGORITMO UTILIZADO: BWT-&gt;LZW-&gt;HUFF</a:t>
            </a:r>
          </a:p>
          <a:p>
            <a:endParaRPr lang="pt-PT" dirty="0"/>
          </a:p>
        </p:txBody>
      </p:sp>
      <p:pic>
        <p:nvPicPr>
          <p:cNvPr id="3074" name="Picture 2" descr="Screenshot_3">
            <a:extLst>
              <a:ext uri="{FF2B5EF4-FFF2-40B4-BE49-F238E27FC236}">
                <a16:creationId xmlns:a16="http://schemas.microsoft.com/office/drawing/2014/main" id="{F650226F-935F-4EB6-96E2-7254D1724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9431" y="4044852"/>
            <a:ext cx="6695617" cy="24501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76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839B53-76F9-47C7-A339-BAFEEFC83B19}"/>
              </a:ext>
            </a:extLst>
          </p:cNvPr>
          <p:cNvSpPr>
            <a:spLocks noGrp="1"/>
          </p:cNvSpPr>
          <p:nvPr>
            <p:ph type="title"/>
          </p:nvPr>
        </p:nvSpPr>
        <p:spPr/>
        <p:txBody>
          <a:bodyPr/>
          <a:lstStyle/>
          <a:p>
            <a:pPr algn="ctr"/>
            <a:r>
              <a:rPr lang="pt-PT" b="1" dirty="0">
                <a:ln w="12700" cmpd="sng">
                  <a:solidFill>
                    <a:srgbClr val="C00000"/>
                  </a:solidFill>
                  <a:prstDash val="solid"/>
                </a:ln>
                <a:solidFill>
                  <a:schemeClr val="accent6">
                    <a:lumMod val="40000"/>
                    <a:lumOff val="60000"/>
                  </a:schemeClr>
                </a:solidFill>
              </a:rPr>
              <a:t>CONCLUSÃO</a:t>
            </a:r>
          </a:p>
        </p:txBody>
      </p:sp>
      <p:sp>
        <p:nvSpPr>
          <p:cNvPr id="3" name="Marcador de Posição de Conteúdo 2">
            <a:extLst>
              <a:ext uri="{FF2B5EF4-FFF2-40B4-BE49-F238E27FC236}">
                <a16:creationId xmlns:a16="http://schemas.microsoft.com/office/drawing/2014/main" id="{3AF7DD0D-AABA-452D-BCDB-84870BB611A0}"/>
              </a:ext>
            </a:extLst>
          </p:cNvPr>
          <p:cNvSpPr>
            <a:spLocks noGrp="1"/>
          </p:cNvSpPr>
          <p:nvPr>
            <p:ph idx="1"/>
          </p:nvPr>
        </p:nvSpPr>
        <p:spPr/>
        <p:txBody>
          <a:bodyPr/>
          <a:lstStyle/>
          <a:p>
            <a:pPr algn="just">
              <a:lnSpc>
                <a:spcPct val="150000"/>
              </a:lnSpc>
            </a:pPr>
            <a:r>
              <a:rPr lang="pt-PT" dirty="0">
                <a:solidFill>
                  <a:schemeClr val="tx1"/>
                </a:solidFill>
              </a:rPr>
              <a:t>O nosso objetivo com este trabalho prático era conjugar diferentes algoritmos de compressão para tentar obter um novo algoritmo mais eficiente que permitisse que os dados ficassem mais comprimidos tendo também em conta o tempo que o algoritmo levaria a fazer essa operação, bem como o tempo e a reconstrução dos mesmos.</a:t>
            </a:r>
          </a:p>
          <a:p>
            <a:pPr algn="just">
              <a:lnSpc>
                <a:spcPct val="150000"/>
              </a:lnSpc>
            </a:pPr>
            <a:endParaRPr lang="pt-PT" dirty="0">
              <a:solidFill>
                <a:schemeClr val="tx1"/>
              </a:solidFill>
            </a:endParaRPr>
          </a:p>
        </p:txBody>
      </p:sp>
    </p:spTree>
    <p:extLst>
      <p:ext uri="{BB962C8B-B14F-4D97-AF65-F5344CB8AC3E}">
        <p14:creationId xmlns:p14="http://schemas.microsoft.com/office/powerpoint/2010/main" val="358173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PT" b="1" dirty="0">
                <a:ln w="12700" cmpd="sng">
                  <a:solidFill>
                    <a:srgbClr val="C00000"/>
                  </a:solidFill>
                  <a:prstDash val="solid"/>
                </a:ln>
                <a:solidFill>
                  <a:schemeClr val="accent6">
                    <a:lumMod val="40000"/>
                    <a:lumOff val="60000"/>
                  </a:schemeClr>
                </a:solidFill>
              </a:rPr>
              <a:t>APRESENTAÇÃO DA EQUIPA</a:t>
            </a:r>
            <a:endParaRPr lang="pt-PT" b="1" dirty="0">
              <a:ln w="12700" cmpd="sng">
                <a:solidFill>
                  <a:srgbClr val="C00000"/>
                </a:solidFill>
                <a:prstDash val="solid"/>
              </a:ln>
              <a:solidFill>
                <a:schemeClr val="accent6">
                  <a:lumMod val="40000"/>
                  <a:lumOff val="60000"/>
                </a:schemeClr>
              </a:solidFill>
            </a:endParaRPr>
          </a:p>
        </p:txBody>
      </p:sp>
      <p:sp>
        <p:nvSpPr>
          <p:cNvPr id="3" name="Marcador de Posição de Conteúdo 2"/>
          <p:cNvSpPr>
            <a:spLocks noGrp="1"/>
          </p:cNvSpPr>
          <p:nvPr>
            <p:ph idx="1"/>
          </p:nvPr>
        </p:nvSpPr>
        <p:spPr/>
        <p:txBody>
          <a:bodyPr/>
          <a:lstStyle/>
          <a:p>
            <a:r>
              <a:rPr lang="pt-PT" dirty="0" smtClean="0">
                <a:solidFill>
                  <a:schemeClr val="tx1"/>
                </a:solidFill>
              </a:rPr>
              <a:t>A equipa é composta pelos seguintes elementos:</a:t>
            </a:r>
          </a:p>
          <a:p>
            <a:r>
              <a:rPr lang="pt-PT" dirty="0" smtClean="0">
                <a:solidFill>
                  <a:schemeClr val="tx1"/>
                </a:solidFill>
              </a:rPr>
              <a:t>Diogo </a:t>
            </a:r>
            <a:r>
              <a:rPr lang="pt-PT" dirty="0">
                <a:solidFill>
                  <a:schemeClr val="tx1"/>
                </a:solidFill>
              </a:rPr>
              <a:t>Jordão Filipe | </a:t>
            </a:r>
            <a:r>
              <a:rPr lang="pt-PT" dirty="0" smtClean="0">
                <a:solidFill>
                  <a:schemeClr val="tx1"/>
                </a:solidFill>
              </a:rPr>
              <a:t>uc</a:t>
            </a:r>
            <a:r>
              <a:rPr lang="pt-PT" dirty="0" smtClean="0">
                <a:solidFill>
                  <a:schemeClr val="tx1"/>
                </a:solidFill>
                <a:latin typeface="Bahnschrift Light SemiCondensed" panose="020B0502040204020203" pitchFamily="34" charset="0"/>
              </a:rPr>
              <a:t>2018288391@student.uc.pt</a:t>
            </a:r>
            <a:endParaRPr lang="pt-PT" dirty="0">
              <a:solidFill>
                <a:schemeClr val="tx1"/>
              </a:solidFill>
              <a:latin typeface="Bahnschrift Light SemiCondensed" panose="020B0502040204020203" pitchFamily="34" charset="0"/>
            </a:endParaRPr>
          </a:p>
          <a:p>
            <a:r>
              <a:rPr lang="pt-PT" dirty="0">
                <a:solidFill>
                  <a:schemeClr val="tx1"/>
                </a:solidFill>
              </a:rPr>
              <a:t>José Miguel Silva Gomes | </a:t>
            </a:r>
            <a:r>
              <a:rPr lang="pt-PT" dirty="0" smtClean="0">
                <a:solidFill>
                  <a:schemeClr val="tx1"/>
                </a:solidFill>
              </a:rPr>
              <a:t>uc</a:t>
            </a:r>
            <a:r>
              <a:rPr lang="pt-PT" dirty="0" smtClean="0">
                <a:solidFill>
                  <a:schemeClr val="tx1"/>
                </a:solidFill>
                <a:latin typeface="Bahnschrift Light SemiCondensed" panose="020B0502040204020203" pitchFamily="34" charset="0"/>
              </a:rPr>
              <a:t>2018286225@student.uc.pt</a:t>
            </a:r>
            <a:endParaRPr lang="pt-PT" dirty="0">
              <a:solidFill>
                <a:schemeClr val="tx1"/>
              </a:solidFill>
              <a:latin typeface="Bahnschrift Light SemiCondensed" panose="020B0502040204020203" pitchFamily="34" charset="0"/>
            </a:endParaRPr>
          </a:p>
          <a:p>
            <a:r>
              <a:rPr lang="pt-PT" dirty="0">
                <a:solidFill>
                  <a:schemeClr val="tx1"/>
                </a:solidFill>
              </a:rPr>
              <a:t>Pedro Tiago dos Santos Marques | </a:t>
            </a:r>
            <a:r>
              <a:rPr lang="pt-PT" dirty="0" smtClean="0">
                <a:solidFill>
                  <a:schemeClr val="tx1"/>
                </a:solidFill>
              </a:rPr>
              <a:t>uc</a:t>
            </a:r>
            <a:r>
              <a:rPr lang="pt-PT" dirty="0" smtClean="0">
                <a:solidFill>
                  <a:schemeClr val="tx1"/>
                </a:solidFill>
                <a:latin typeface="Bahnschrift Light SemiCondensed" panose="020B0502040204020203" pitchFamily="34" charset="0"/>
              </a:rPr>
              <a:t>2018285632@student.uc.pt</a:t>
            </a:r>
            <a:endParaRPr lang="pt-PT" dirty="0">
              <a:solidFill>
                <a:schemeClr val="tx1"/>
              </a:solidFill>
              <a:latin typeface="Bahnschrift Light SemiCondensed" panose="020B0502040204020203" pitchFamily="34" charset="0"/>
            </a:endParaRPr>
          </a:p>
          <a:p>
            <a:endParaRPr lang="pt-PT" dirty="0"/>
          </a:p>
        </p:txBody>
      </p:sp>
    </p:spTree>
    <p:extLst>
      <p:ext uri="{BB962C8B-B14F-4D97-AF65-F5344CB8AC3E}">
        <p14:creationId xmlns:p14="http://schemas.microsoft.com/office/powerpoint/2010/main" val="381837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98A0B-E82C-4810-9479-97D9A73E8F9A}"/>
              </a:ext>
            </a:extLst>
          </p:cNvPr>
          <p:cNvSpPr>
            <a:spLocks noGrp="1"/>
          </p:cNvSpPr>
          <p:nvPr>
            <p:ph type="title"/>
          </p:nvPr>
        </p:nvSpPr>
        <p:spPr/>
        <p:txBody>
          <a:bodyPr/>
          <a:lstStyle/>
          <a:p>
            <a:pPr algn="ctr"/>
            <a:r>
              <a:rPr lang="pt-PT" b="1" dirty="0" smtClean="0">
                <a:ln w="12700" cmpd="sng">
                  <a:solidFill>
                    <a:srgbClr val="C00000"/>
                  </a:solidFill>
                  <a:prstDash val="solid"/>
                </a:ln>
                <a:solidFill>
                  <a:schemeClr val="accent6">
                    <a:lumMod val="40000"/>
                    <a:lumOff val="60000"/>
                  </a:schemeClr>
                </a:solidFill>
              </a:rPr>
              <a:t>APRESENTAÇÃO DA EQUIPA</a:t>
            </a:r>
            <a:endParaRPr lang="pt-PT" b="1" dirty="0">
              <a:ln w="12700" cmpd="sng">
                <a:solidFill>
                  <a:srgbClr val="C00000"/>
                </a:solidFill>
                <a:prstDash val="solid"/>
              </a:ln>
              <a:solidFill>
                <a:schemeClr val="accent6">
                  <a:lumMod val="40000"/>
                  <a:lumOff val="60000"/>
                </a:schemeClr>
              </a:solidFill>
            </a:endParaRPr>
          </a:p>
        </p:txBody>
      </p:sp>
      <p:sp>
        <p:nvSpPr>
          <p:cNvPr id="3" name="Marcador de Posição de Conteúdo 2">
            <a:extLst>
              <a:ext uri="{FF2B5EF4-FFF2-40B4-BE49-F238E27FC236}">
                <a16:creationId xmlns:a16="http://schemas.microsoft.com/office/drawing/2014/main" id="{7C06C55E-82B9-49C2-BC50-FE3FABE275DA}"/>
              </a:ext>
            </a:extLst>
          </p:cNvPr>
          <p:cNvSpPr>
            <a:spLocks noGrp="1"/>
          </p:cNvSpPr>
          <p:nvPr>
            <p:ph idx="1"/>
          </p:nvPr>
        </p:nvSpPr>
        <p:spPr/>
        <p:txBody>
          <a:bodyPr/>
          <a:lstStyle/>
          <a:p>
            <a:pPr algn="just">
              <a:lnSpc>
                <a:spcPct val="150000"/>
              </a:lnSpc>
            </a:pPr>
            <a:r>
              <a:rPr lang="pt-PT" sz="2000" dirty="0">
                <a:solidFill>
                  <a:schemeClr val="tx1"/>
                </a:solidFill>
              </a:rPr>
              <a:t>A compressão consiste em reduzir o tamanho físico de blocos de informação. Um compressor utiliza um algoritmo que serve para otimizar os dados ao levar em conta considerações ao tipo de dados que serão comprimidos. Reduzir o tamanho de informação reduz o tempo exigido para transmitir a informação através da rede. </a:t>
            </a:r>
          </a:p>
          <a:p>
            <a:pPr algn="just">
              <a:lnSpc>
                <a:spcPct val="150000"/>
              </a:lnSpc>
            </a:pPr>
            <a:r>
              <a:rPr lang="pt-PT" sz="2000" dirty="0">
                <a:solidFill>
                  <a:schemeClr val="tx1"/>
                </a:solidFill>
              </a:rPr>
              <a:t>Um algoritmo de compressão pode ser caracterizado como sendo com perdas ou sem perdas, consoante a capacidade de reconstrução exata ou não do sinal original.</a:t>
            </a:r>
          </a:p>
          <a:p>
            <a:pPr algn="just">
              <a:lnSpc>
                <a:spcPct val="150000"/>
              </a:lnSpc>
            </a:pPr>
            <a:endParaRPr lang="pt-PT" sz="2000" dirty="0">
              <a:solidFill>
                <a:schemeClr val="tx1"/>
              </a:solidFill>
            </a:endParaRPr>
          </a:p>
        </p:txBody>
      </p:sp>
    </p:spTree>
    <p:extLst>
      <p:ext uri="{BB962C8B-B14F-4D97-AF65-F5344CB8AC3E}">
        <p14:creationId xmlns:p14="http://schemas.microsoft.com/office/powerpoint/2010/main" val="8833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37BE9-07E2-4BE4-82A6-A33F54886E7C}"/>
              </a:ext>
            </a:extLst>
          </p:cNvPr>
          <p:cNvSpPr>
            <a:spLocks noGrp="1"/>
          </p:cNvSpPr>
          <p:nvPr>
            <p:ph type="title"/>
          </p:nvPr>
        </p:nvSpPr>
        <p:spPr/>
        <p:txBody>
          <a:bodyPr/>
          <a:lstStyle/>
          <a:p>
            <a:pPr algn="ctr"/>
            <a:r>
              <a:rPr lang="pt-PT" b="1" dirty="0">
                <a:ln w="12700" cmpd="sng">
                  <a:solidFill>
                    <a:srgbClr val="C00000"/>
                  </a:solidFill>
                  <a:prstDash val="solid"/>
                </a:ln>
                <a:solidFill>
                  <a:schemeClr val="accent6">
                    <a:lumMod val="40000"/>
                    <a:lumOff val="60000"/>
                  </a:schemeClr>
                </a:solidFill>
              </a:rPr>
              <a:t>ALGORITMOS UTILIZADOS</a:t>
            </a:r>
          </a:p>
        </p:txBody>
      </p:sp>
      <p:sp>
        <p:nvSpPr>
          <p:cNvPr id="3" name="Marcador de Posição de Conteúdo 2">
            <a:extLst>
              <a:ext uri="{FF2B5EF4-FFF2-40B4-BE49-F238E27FC236}">
                <a16:creationId xmlns:a16="http://schemas.microsoft.com/office/drawing/2014/main" id="{C5C0AA47-BFE9-41C2-8C99-91AC9F9296EC}"/>
              </a:ext>
            </a:extLst>
          </p:cNvPr>
          <p:cNvSpPr>
            <a:spLocks noGrp="1"/>
          </p:cNvSpPr>
          <p:nvPr>
            <p:ph idx="1"/>
          </p:nvPr>
        </p:nvSpPr>
        <p:spPr>
          <a:xfrm>
            <a:off x="1494692" y="2447779"/>
            <a:ext cx="10075985" cy="2444262"/>
          </a:xfrm>
        </p:spPr>
        <p:txBody>
          <a:bodyPr numCol="2">
            <a:noAutofit/>
          </a:bodyPr>
          <a:lstStyle/>
          <a:p>
            <a:pPr algn="just"/>
            <a:r>
              <a:rPr lang="pt-PT" sz="2000" dirty="0">
                <a:solidFill>
                  <a:schemeClr val="tx1"/>
                </a:solidFill>
              </a:rPr>
              <a:t>Move-to-front (MTF);</a:t>
            </a:r>
          </a:p>
          <a:p>
            <a:pPr algn="just"/>
            <a:r>
              <a:rPr lang="pt-PT" sz="2000" dirty="0">
                <a:solidFill>
                  <a:schemeClr val="tx1"/>
                </a:solidFill>
              </a:rPr>
              <a:t>Transformada de Burrows-Wheeler (BWT);</a:t>
            </a:r>
          </a:p>
          <a:p>
            <a:pPr algn="just"/>
            <a:r>
              <a:rPr lang="pt-PT" sz="2000" dirty="0">
                <a:solidFill>
                  <a:schemeClr val="tx1"/>
                </a:solidFill>
              </a:rPr>
              <a:t>Run Length Encoding (RLE);</a:t>
            </a:r>
          </a:p>
          <a:p>
            <a:pPr algn="just"/>
            <a:r>
              <a:rPr lang="pt-PT" sz="2000" dirty="0">
                <a:solidFill>
                  <a:schemeClr val="tx1"/>
                </a:solidFill>
              </a:rPr>
              <a:t>LZ77;</a:t>
            </a:r>
          </a:p>
          <a:p>
            <a:pPr algn="just"/>
            <a:r>
              <a:rPr lang="pt-PT" sz="2000" dirty="0">
                <a:solidFill>
                  <a:schemeClr val="tx1"/>
                </a:solidFill>
              </a:rPr>
              <a:t>LZW;</a:t>
            </a:r>
          </a:p>
          <a:p>
            <a:pPr algn="just"/>
            <a:r>
              <a:rPr lang="pt-PT" sz="2000" dirty="0">
                <a:solidFill>
                  <a:schemeClr val="tx1"/>
                </a:solidFill>
              </a:rPr>
              <a:t>Códigos de Huffman;</a:t>
            </a:r>
          </a:p>
          <a:p>
            <a:pPr algn="just"/>
            <a:r>
              <a:rPr lang="en-US" sz="2000" dirty="0">
                <a:solidFill>
                  <a:schemeClr val="tx1"/>
                </a:solidFill>
              </a:rPr>
              <a:t>Lempel Ziv Markov Chain Algorithm (LZMA</a:t>
            </a:r>
            <a:r>
              <a:rPr lang="pt-PT" sz="2000" dirty="0">
                <a:solidFill>
                  <a:schemeClr val="tx1"/>
                </a:solidFill>
              </a:rPr>
              <a:t>);</a:t>
            </a:r>
          </a:p>
          <a:p>
            <a:pPr algn="just"/>
            <a:r>
              <a:rPr lang="pt-PT" sz="2000" dirty="0">
                <a:solidFill>
                  <a:schemeClr val="tx1"/>
                </a:solidFill>
              </a:rPr>
              <a:t>Bzip2;</a:t>
            </a:r>
          </a:p>
          <a:p>
            <a:pPr algn="just"/>
            <a:r>
              <a:rPr lang="pt-PT" sz="2000" dirty="0">
                <a:solidFill>
                  <a:schemeClr val="tx1"/>
                </a:solidFill>
              </a:rPr>
              <a:t>Códigos Aritméticos;</a:t>
            </a:r>
          </a:p>
          <a:p>
            <a:pPr algn="just"/>
            <a:r>
              <a:rPr lang="pt-PT" sz="2000" dirty="0">
                <a:solidFill>
                  <a:schemeClr val="tx1"/>
                </a:solidFill>
              </a:rPr>
              <a:t>Prediction by Partial Matching (PPM); </a:t>
            </a:r>
          </a:p>
        </p:txBody>
      </p:sp>
    </p:spTree>
    <p:extLst>
      <p:ext uri="{BB962C8B-B14F-4D97-AF65-F5344CB8AC3E}">
        <p14:creationId xmlns:p14="http://schemas.microsoft.com/office/powerpoint/2010/main" val="92753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C4C20D-9A87-43A8-AE47-8CBDEF6A05B4}"/>
              </a:ext>
            </a:extLst>
          </p:cNvPr>
          <p:cNvSpPr>
            <a:spLocks noGrp="1"/>
          </p:cNvSpPr>
          <p:nvPr>
            <p:ph type="title"/>
          </p:nvPr>
        </p:nvSpPr>
        <p:spPr/>
        <p:txBody>
          <a:bodyPr/>
          <a:lstStyle/>
          <a:p>
            <a:r>
              <a:rPr lang="pt-PT" b="1" dirty="0">
                <a:ln w="12700" cmpd="sng">
                  <a:solidFill>
                    <a:srgbClr val="C00000"/>
                  </a:solidFill>
                  <a:prstDash val="solid"/>
                </a:ln>
                <a:solidFill>
                  <a:schemeClr val="accent6">
                    <a:lumMod val="40000"/>
                    <a:lumOff val="60000"/>
                  </a:schemeClr>
                </a:solidFill>
              </a:rPr>
              <a:t>DADOS OBTIDOS</a:t>
            </a:r>
            <a:r>
              <a:rPr lang="pt-PT" dirty="0">
                <a:latin typeface="Arial" panose="020B0604020202020204" pitchFamily="34" charset="0"/>
              </a:rPr>
              <a:t/>
            </a:r>
            <a:br>
              <a:rPr lang="pt-PT" dirty="0">
                <a:latin typeface="Arial" panose="020B0604020202020204" pitchFamily="34" charset="0"/>
              </a:rPr>
            </a:br>
            <a:endParaRPr lang="pt-PT" b="1" dirty="0">
              <a:ln w="12700" cmpd="sng">
                <a:solidFill>
                  <a:srgbClr val="C00000"/>
                </a:solidFill>
                <a:prstDash val="solid"/>
              </a:ln>
              <a:solidFill>
                <a:schemeClr val="accent6">
                  <a:lumMod val="40000"/>
                  <a:lumOff val="60000"/>
                </a:schemeClr>
              </a:solidFill>
            </a:endParaRPr>
          </a:p>
        </p:txBody>
      </p:sp>
      <p:sp>
        <p:nvSpPr>
          <p:cNvPr id="24" name="CaixaDeTexto 23">
            <a:extLst>
              <a:ext uri="{FF2B5EF4-FFF2-40B4-BE49-F238E27FC236}">
                <a16:creationId xmlns:a16="http://schemas.microsoft.com/office/drawing/2014/main" id="{02074A25-1ADE-42FF-A0FB-6136A272E73C}"/>
              </a:ext>
            </a:extLst>
          </p:cNvPr>
          <p:cNvSpPr txBox="1"/>
          <p:nvPr/>
        </p:nvSpPr>
        <p:spPr>
          <a:xfrm>
            <a:off x="1143000" y="2110153"/>
            <a:ext cx="4811151" cy="2126864"/>
          </a:xfrm>
          <a:prstGeom prst="rect">
            <a:avLst/>
          </a:prstGeom>
          <a:noFill/>
        </p:spPr>
        <p:txBody>
          <a:bodyPr wrap="square" rtlCol="0">
            <a:spAutoFit/>
          </a:bodyPr>
          <a:lstStyle/>
          <a:p>
            <a:r>
              <a:rPr lang="pt-PT" b="1" i="1" u="sng" dirty="0"/>
              <a:t>Algoritmo Escolhido para compressão de texto:</a:t>
            </a:r>
          </a:p>
          <a:p>
            <a:endParaRPr lang="pt-PT" b="1" i="1" u="sng" dirty="0"/>
          </a:p>
          <a:p>
            <a:pPr marL="285750" indent="-285750">
              <a:buFont typeface="Arial" panose="020B0604020202020204" pitchFamily="34" charset="0"/>
              <a:buChar char="•"/>
            </a:pPr>
            <a:endParaRPr lang="pt-PT" dirty="0"/>
          </a:p>
          <a:p>
            <a:pPr marL="285750" indent="-285750" algn="just">
              <a:lnSpc>
                <a:spcPct val="150000"/>
              </a:lnSpc>
              <a:buFont typeface="Arial" panose="020B0604020202020204" pitchFamily="34" charset="0"/>
              <a:buChar char="•"/>
            </a:pPr>
            <a:r>
              <a:rPr lang="pt-PT" dirty="0"/>
              <a:t>BWT-&gt;LZW-&gt;HUFF</a:t>
            </a:r>
          </a:p>
          <a:p>
            <a:pPr marL="285750" indent="-285750" algn="just">
              <a:lnSpc>
                <a:spcPct val="150000"/>
              </a:lnSpc>
              <a:buFont typeface="Arial" panose="020B0604020202020204" pitchFamily="34" charset="0"/>
              <a:buChar char="•"/>
            </a:pPr>
            <a:r>
              <a:rPr lang="pt-PT" dirty="0"/>
              <a:t>Rácio de Compressão: </a:t>
            </a:r>
            <a:r>
              <a:rPr lang="en-US" dirty="0"/>
              <a:t>2,286 </a:t>
            </a:r>
            <a:endParaRPr lang="pt-PT" dirty="0"/>
          </a:p>
          <a:p>
            <a:pPr marL="285750" indent="-285750" algn="just">
              <a:lnSpc>
                <a:spcPct val="150000"/>
              </a:lnSpc>
              <a:buFont typeface="Arial" panose="020B0604020202020204" pitchFamily="34" charset="0"/>
              <a:buChar char="•"/>
            </a:pPr>
            <a:r>
              <a:rPr lang="pt-PT" dirty="0"/>
              <a:t>Taxa de Compressão: </a:t>
            </a:r>
            <a:r>
              <a:rPr lang="en-US" dirty="0"/>
              <a:t>56,25%.</a:t>
            </a:r>
            <a:endParaRPr lang="pt-PT" dirty="0"/>
          </a:p>
        </p:txBody>
      </p:sp>
      <p:graphicFrame>
        <p:nvGraphicFramePr>
          <p:cNvPr id="3" name="Tabela 2">
            <a:extLst>
              <a:ext uri="{FF2B5EF4-FFF2-40B4-BE49-F238E27FC236}">
                <a16:creationId xmlns:a16="http://schemas.microsoft.com/office/drawing/2014/main" id="{1651F00E-0D37-4FE5-AF3A-26B6AC8E167D}"/>
              </a:ext>
            </a:extLst>
          </p:cNvPr>
          <p:cNvGraphicFramePr>
            <a:graphicFrameLocks noGrp="1"/>
          </p:cNvGraphicFramePr>
          <p:nvPr>
            <p:extLst>
              <p:ext uri="{D42A27DB-BD31-4B8C-83A1-F6EECF244321}">
                <p14:modId xmlns:p14="http://schemas.microsoft.com/office/powerpoint/2010/main" val="2994970181"/>
              </p:ext>
            </p:extLst>
          </p:nvPr>
        </p:nvGraphicFramePr>
        <p:xfrm>
          <a:off x="6935373" y="295422"/>
          <a:ext cx="4811149" cy="6274189"/>
        </p:xfrm>
        <a:graphic>
          <a:graphicData uri="http://schemas.openxmlformats.org/drawingml/2006/table">
            <a:tbl>
              <a:tblPr firstRow="1" firstCol="1" bandRow="1"/>
              <a:tblGrid>
                <a:gridCol w="2239332">
                  <a:extLst>
                    <a:ext uri="{9D8B030D-6E8A-4147-A177-3AD203B41FA5}">
                      <a16:colId xmlns:a16="http://schemas.microsoft.com/office/drawing/2014/main" val="434021093"/>
                    </a:ext>
                  </a:extLst>
                </a:gridCol>
                <a:gridCol w="1128077">
                  <a:extLst>
                    <a:ext uri="{9D8B030D-6E8A-4147-A177-3AD203B41FA5}">
                      <a16:colId xmlns:a16="http://schemas.microsoft.com/office/drawing/2014/main" val="3530690819"/>
                    </a:ext>
                  </a:extLst>
                </a:gridCol>
                <a:gridCol w="1443740">
                  <a:extLst>
                    <a:ext uri="{9D8B030D-6E8A-4147-A177-3AD203B41FA5}">
                      <a16:colId xmlns:a16="http://schemas.microsoft.com/office/drawing/2014/main" val="238115069"/>
                    </a:ext>
                  </a:extLst>
                </a:gridCol>
              </a:tblGrid>
              <a:tr h="216410">
                <a:tc gridSpan="3">
                  <a:txBody>
                    <a:bodyPr/>
                    <a:lstStyle/>
                    <a:p>
                      <a:pPr algn="ctr">
                        <a:lnSpc>
                          <a:spcPct val="150000"/>
                        </a:lnSpc>
                        <a:spcAft>
                          <a:spcPts val="0"/>
                        </a:spcAft>
                      </a:pPr>
                      <a:r>
                        <a:rPr lang="en-US" sz="1000" b="1" i="1" dirty="0">
                          <a:effectLst/>
                          <a:latin typeface="Times New Roman" panose="02020603050405020304" pitchFamily="18" charset="0"/>
                          <a:ea typeface="SimSun" panose="02010600030101010101" pitchFamily="2" charset="-122"/>
                        </a:rPr>
                        <a:t>war_and_peace.txt</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ED7D31"/>
                    </a:solidFill>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3403403609"/>
                  </a:ext>
                </a:extLst>
              </a:tr>
              <a:tr h="300098">
                <a:tc>
                  <a:txBody>
                    <a:bodyPr/>
                    <a:lstStyle/>
                    <a:p>
                      <a:pPr algn="ctr">
                        <a:lnSpc>
                          <a:spcPct val="150000"/>
                        </a:lnSpc>
                        <a:spcAft>
                          <a:spcPts val="0"/>
                        </a:spcAft>
                      </a:pPr>
                      <a:r>
                        <a:rPr lang="en-US" sz="900" i="1" dirty="0">
                          <a:effectLst/>
                          <a:latin typeface="Times New Roman" panose="02020603050405020304" pitchFamily="18" charset="0"/>
                          <a:ea typeface="SimSun" panose="02010600030101010101" pitchFamily="2" charset="-122"/>
                        </a:rPr>
                        <a:t>Algoritmo(s) Utilizado(s)</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lnSpc>
                          <a:spcPct val="150000"/>
                        </a:lnSpc>
                        <a:spcAft>
                          <a:spcPts val="0"/>
                        </a:spcAft>
                      </a:pPr>
                      <a:r>
                        <a:rPr lang="en-US" sz="900" i="1" dirty="0">
                          <a:effectLst/>
                          <a:latin typeface="Times New Roman" panose="02020603050405020304" pitchFamily="18" charset="0"/>
                          <a:ea typeface="SimSun" panose="02010600030101010101" pitchFamily="2" charset="-122"/>
                        </a:rPr>
                        <a:t>Tamanho </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lnSpc>
                          <a:spcPct val="150000"/>
                        </a:lnSpc>
                        <a:spcAft>
                          <a:spcPts val="0"/>
                        </a:spcAft>
                      </a:pPr>
                      <a:r>
                        <a:rPr lang="en-US" sz="900" i="1" dirty="0">
                          <a:effectLst/>
                          <a:latin typeface="Times New Roman" panose="02020603050405020304" pitchFamily="18" charset="0"/>
                          <a:ea typeface="SimSun" panose="02010600030101010101" pitchFamily="2" charset="-122"/>
                        </a:rPr>
                        <a:t>Velocidade</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669791337"/>
                  </a:ext>
                </a:extLst>
              </a:tr>
              <a:tr h="314482">
                <a:tc>
                  <a:txBody>
                    <a:bodyPr/>
                    <a:lstStyle/>
                    <a:p>
                      <a:pPr algn="ctr">
                        <a:lnSpc>
                          <a:spcPct val="150000"/>
                        </a:lnSpc>
                        <a:spcAft>
                          <a:spcPts val="0"/>
                        </a:spcAft>
                      </a:pPr>
                      <a:r>
                        <a:rPr lang="en-US" sz="1000" b="1" dirty="0">
                          <a:effectLst/>
                          <a:latin typeface="Times New Roman" panose="02020603050405020304" pitchFamily="18" charset="0"/>
                          <a:ea typeface="SimSun" panose="02010600030101010101" pitchFamily="2" charset="-122"/>
                        </a:rPr>
                        <a:t>__________________</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b="1"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3.20MB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b="1"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_____</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3407261831"/>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BZIP2</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867KB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Muito rápido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113788818"/>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LZMA</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913KB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Rápido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2689259576"/>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PPM</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914KB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Muito lento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3446655187"/>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LZW</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1.18MB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Rápido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3709176029"/>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BWT-&gt;PPM</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1.22MB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Muito lento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428427849"/>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BWT-&gt;RLE-&gt;PPM</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1.27MB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Muito lento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2118812173"/>
                  </a:ext>
                </a:extLst>
              </a:tr>
              <a:tr h="326091">
                <a:tc>
                  <a:txBody>
                    <a:bodyPr/>
                    <a:lstStyle/>
                    <a:p>
                      <a:pPr algn="ctr">
                        <a:spcAft>
                          <a:spcPts val="0"/>
                        </a:spcAft>
                      </a:pPr>
                      <a:r>
                        <a:rPr lang="en-US"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BWT-&gt;MTF-&gt;BWT-&gt;RLE-&gt;HUFF</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1.35MB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Lento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2816239140"/>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BWT-&gt;LZW-&gt;HUFF</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1.40MB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Rápido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1729462988"/>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BWT-&gt;MTF-&gt;LZW</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1.50MB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Lento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1275778305"/>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LZ77</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1.58MB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Rápido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3693308430"/>
                  </a:ext>
                </a:extLst>
              </a:tr>
              <a:tr h="315540">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BWT-&gt;MTF-&gt;HUFF-&gt;LZW</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1.72MB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Lento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878263063"/>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HUFF</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1.87MB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Muito rápido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2920982497"/>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BWT-&gt;HUFF-&gt;RLE</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1.95MB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Muito rápido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3840396338"/>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BWT-&gt;MTF-&gt;HUFF</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2.19MB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Lento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161367454"/>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BWT-&gt;RLE-&gt;LZW</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2.33MB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Muito rápido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1312460698"/>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3.20MB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Rápido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2125449986"/>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RLE</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3.57MB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Muito rápido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2068178387"/>
                  </a:ext>
                </a:extLst>
              </a:tr>
              <a:tr h="300098">
                <a:tc>
                  <a:txBody>
                    <a:bodyPr/>
                    <a:lstStyle/>
                    <a:p>
                      <a:pPr algn="ctr">
                        <a:spcAft>
                          <a:spcPts val="0"/>
                        </a:spcAft>
                      </a:pPr>
                      <a:r>
                        <a:rPr lang="en-US" sz="1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BWT-&gt;MTF</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7.26MB</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en-US" sz="1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Lento</a:t>
                      </a:r>
                      <a:endParaRPr lang="pt-PT" sz="1000" dirty="0">
                        <a:effectLst/>
                        <a:latin typeface="Times New Roman" panose="02020603050405020304" pitchFamily="18" charset="0"/>
                        <a:ea typeface="SimSun" panose="02010600030101010101" pitchFamily="2" charset="-122"/>
                      </a:endParaRPr>
                    </a:p>
                  </a:txBody>
                  <a:tcPr marL="66471" marR="66471"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1317236438"/>
                  </a:ext>
                </a:extLst>
              </a:tr>
            </a:tbl>
          </a:graphicData>
        </a:graphic>
      </p:graphicFrame>
    </p:spTree>
    <p:extLst>
      <p:ext uri="{BB962C8B-B14F-4D97-AF65-F5344CB8AC3E}">
        <p14:creationId xmlns:p14="http://schemas.microsoft.com/office/powerpoint/2010/main" val="47283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910C6-36D9-447B-849C-FE051DCD3EAF}"/>
              </a:ext>
            </a:extLst>
          </p:cNvPr>
          <p:cNvSpPr>
            <a:spLocks noGrp="1"/>
          </p:cNvSpPr>
          <p:nvPr>
            <p:ph type="title"/>
          </p:nvPr>
        </p:nvSpPr>
        <p:spPr/>
        <p:txBody>
          <a:bodyPr/>
          <a:lstStyle/>
          <a:p>
            <a:r>
              <a:rPr lang="pt-PT" b="1" dirty="0">
                <a:ln w="12700" cmpd="sng">
                  <a:solidFill>
                    <a:srgbClr val="C00000"/>
                  </a:solidFill>
                  <a:prstDash val="solid"/>
                </a:ln>
                <a:solidFill>
                  <a:schemeClr val="accent6">
                    <a:lumMod val="40000"/>
                    <a:lumOff val="60000"/>
                  </a:schemeClr>
                </a:solidFill>
              </a:rPr>
              <a:t>DADOS OBTIDOS</a:t>
            </a:r>
            <a:endParaRPr lang="pt-PT" dirty="0"/>
          </a:p>
        </p:txBody>
      </p:sp>
      <p:sp>
        <p:nvSpPr>
          <p:cNvPr id="9" name="CaixaDeTexto 8">
            <a:extLst>
              <a:ext uri="{FF2B5EF4-FFF2-40B4-BE49-F238E27FC236}">
                <a16:creationId xmlns:a16="http://schemas.microsoft.com/office/drawing/2014/main" id="{A57F40F3-F09E-4AA6-88F8-4859B2DF6074}"/>
              </a:ext>
            </a:extLst>
          </p:cNvPr>
          <p:cNvSpPr txBox="1"/>
          <p:nvPr/>
        </p:nvSpPr>
        <p:spPr>
          <a:xfrm>
            <a:off x="1016391" y="2365568"/>
            <a:ext cx="5223349" cy="2126864"/>
          </a:xfrm>
          <a:prstGeom prst="rect">
            <a:avLst/>
          </a:prstGeom>
          <a:noFill/>
        </p:spPr>
        <p:txBody>
          <a:bodyPr wrap="square" rtlCol="0">
            <a:spAutoFit/>
          </a:bodyPr>
          <a:lstStyle/>
          <a:p>
            <a:r>
              <a:rPr lang="pt-PT" b="1" i="1" u="sng" dirty="0"/>
              <a:t>Algoritmo Escolhido para compressão de imagem:</a:t>
            </a:r>
          </a:p>
          <a:p>
            <a:endParaRPr lang="pt-PT" b="1" i="1" u="sng" dirty="0"/>
          </a:p>
          <a:p>
            <a:pPr marL="285750" indent="-285750">
              <a:buFont typeface="Arial" panose="020B0604020202020204" pitchFamily="34" charset="0"/>
              <a:buChar char="•"/>
            </a:pPr>
            <a:endParaRPr lang="pt-PT" dirty="0"/>
          </a:p>
          <a:p>
            <a:pPr marL="285750" indent="-285750" algn="just">
              <a:lnSpc>
                <a:spcPct val="150000"/>
              </a:lnSpc>
              <a:buFont typeface="Arial" panose="020B0604020202020204" pitchFamily="34" charset="0"/>
              <a:buChar char="•"/>
            </a:pPr>
            <a:r>
              <a:rPr lang="pt-PT" dirty="0"/>
              <a:t>BWT-&gt;LZW-&gt;HUFF</a:t>
            </a:r>
          </a:p>
          <a:p>
            <a:pPr marL="285750" indent="-285750" algn="just">
              <a:lnSpc>
                <a:spcPct val="150000"/>
              </a:lnSpc>
              <a:buFont typeface="Arial" panose="020B0604020202020204" pitchFamily="34" charset="0"/>
              <a:buChar char="•"/>
            </a:pPr>
            <a:r>
              <a:rPr lang="pt-PT" dirty="0"/>
              <a:t>Rácio de Compressão: </a:t>
            </a:r>
            <a:r>
              <a:rPr lang="en-US" dirty="0"/>
              <a:t>2,893</a:t>
            </a:r>
            <a:endParaRPr lang="pt-PT" dirty="0"/>
          </a:p>
          <a:p>
            <a:pPr marL="285750" indent="-285750" algn="just">
              <a:lnSpc>
                <a:spcPct val="150000"/>
              </a:lnSpc>
              <a:buFont typeface="Arial" panose="020B0604020202020204" pitchFamily="34" charset="0"/>
              <a:buChar char="•"/>
            </a:pPr>
            <a:r>
              <a:rPr lang="pt-PT" dirty="0"/>
              <a:t>Taxa de Compressão: </a:t>
            </a:r>
            <a:r>
              <a:rPr lang="en-US" dirty="0"/>
              <a:t>65,43%</a:t>
            </a:r>
            <a:endParaRPr lang="pt-PT" dirty="0"/>
          </a:p>
        </p:txBody>
      </p:sp>
      <p:graphicFrame>
        <p:nvGraphicFramePr>
          <p:cNvPr id="6" name="Tabela 5">
            <a:extLst>
              <a:ext uri="{FF2B5EF4-FFF2-40B4-BE49-F238E27FC236}">
                <a16:creationId xmlns:a16="http://schemas.microsoft.com/office/drawing/2014/main" id="{9EA5A0BA-866C-458A-B68F-027EA3B02D88}"/>
              </a:ext>
            </a:extLst>
          </p:cNvPr>
          <p:cNvGraphicFramePr>
            <a:graphicFrameLocks noGrp="1"/>
          </p:cNvGraphicFramePr>
          <p:nvPr>
            <p:extLst>
              <p:ext uri="{D42A27DB-BD31-4B8C-83A1-F6EECF244321}">
                <p14:modId xmlns:p14="http://schemas.microsoft.com/office/powerpoint/2010/main" val="1471374447"/>
              </p:ext>
            </p:extLst>
          </p:nvPr>
        </p:nvGraphicFramePr>
        <p:xfrm>
          <a:off x="6352282" y="309489"/>
          <a:ext cx="5422375" cy="6203858"/>
        </p:xfrm>
        <a:graphic>
          <a:graphicData uri="http://schemas.openxmlformats.org/drawingml/2006/table">
            <a:tbl>
              <a:tblPr firstRow="1" firstCol="1" bandRow="1"/>
              <a:tblGrid>
                <a:gridCol w="2321482">
                  <a:extLst>
                    <a:ext uri="{9D8B030D-6E8A-4147-A177-3AD203B41FA5}">
                      <a16:colId xmlns:a16="http://schemas.microsoft.com/office/drawing/2014/main" val="1740870889"/>
                    </a:ext>
                  </a:extLst>
                </a:gridCol>
                <a:gridCol w="1620236">
                  <a:extLst>
                    <a:ext uri="{9D8B030D-6E8A-4147-A177-3AD203B41FA5}">
                      <a16:colId xmlns:a16="http://schemas.microsoft.com/office/drawing/2014/main" val="4291534106"/>
                    </a:ext>
                  </a:extLst>
                </a:gridCol>
                <a:gridCol w="1480657">
                  <a:extLst>
                    <a:ext uri="{9D8B030D-6E8A-4147-A177-3AD203B41FA5}">
                      <a16:colId xmlns:a16="http://schemas.microsoft.com/office/drawing/2014/main" val="1896777073"/>
                    </a:ext>
                  </a:extLst>
                </a:gridCol>
              </a:tblGrid>
              <a:tr h="370322">
                <a:tc gridSpan="3">
                  <a:txBody>
                    <a:bodyPr/>
                    <a:lstStyle/>
                    <a:p>
                      <a:pPr algn="ctr">
                        <a:lnSpc>
                          <a:spcPct val="150000"/>
                        </a:lnSpc>
                        <a:spcAft>
                          <a:spcPts val="0"/>
                        </a:spcAft>
                      </a:pPr>
                      <a:r>
                        <a:rPr lang="pt-PT" sz="1000" b="1" i="1" dirty="0">
                          <a:effectLst/>
                          <a:latin typeface="Times New Roman" panose="02020603050405020304" pitchFamily="18" charset="0"/>
                          <a:ea typeface="SimSun" panose="02010600030101010101" pitchFamily="2" charset="-122"/>
                        </a:rPr>
                        <a:t>cromenco_c10.bmp</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ED7D31"/>
                      </a:solidFill>
                      <a:prstDash val="solid"/>
                      <a:round/>
                      <a:headEnd type="none" w="med" len="med"/>
                      <a:tailEnd type="none" w="med" len="med"/>
                    </a:lnL>
                    <a:lnR w="12700" cap="flat" cmpd="sng" algn="ctr">
                      <a:solidFill>
                        <a:srgbClr val="ED7D31"/>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ED7D31"/>
                      </a:solidFill>
                      <a:prstDash val="solid"/>
                      <a:round/>
                      <a:headEnd type="none" w="med" len="med"/>
                      <a:tailEnd type="none" w="med" len="med"/>
                    </a:lnB>
                    <a:solidFill>
                      <a:srgbClr val="ED7D31"/>
                    </a:solidFill>
                  </a:tcPr>
                </a:tc>
                <a:tc hMerge="1">
                  <a:txBody>
                    <a:bodyPr/>
                    <a:lstStyle/>
                    <a:p>
                      <a:endParaRPr lang="pt-PT"/>
                    </a:p>
                  </a:txBody>
                  <a:tcPr/>
                </a:tc>
                <a:tc hMerge="1">
                  <a:txBody>
                    <a:bodyPr/>
                    <a:lstStyle/>
                    <a:p>
                      <a:endParaRPr lang="pt-PT"/>
                    </a:p>
                  </a:txBody>
                  <a:tcPr/>
                </a:tc>
                <a:extLst>
                  <a:ext uri="{0D108BD9-81ED-4DB2-BD59-A6C34878D82A}">
                    <a16:rowId xmlns:a16="http://schemas.microsoft.com/office/drawing/2014/main" val="3100825623"/>
                  </a:ext>
                </a:extLst>
              </a:tr>
              <a:tr h="364596">
                <a:tc>
                  <a:txBody>
                    <a:bodyPr/>
                    <a:lstStyle/>
                    <a:p>
                      <a:pPr algn="ctr">
                        <a:lnSpc>
                          <a:spcPct val="150000"/>
                        </a:lnSpc>
                        <a:spcAft>
                          <a:spcPts val="0"/>
                        </a:spcAft>
                      </a:pPr>
                      <a:r>
                        <a:rPr lang="pt-PT" sz="900" i="1" dirty="0">
                          <a:effectLst/>
                          <a:latin typeface="Times New Roman" panose="02020603050405020304" pitchFamily="18" charset="0"/>
                          <a:ea typeface="SimSun" panose="02010600030101010101" pitchFamily="2" charset="-122"/>
                        </a:rPr>
                        <a:t>Algoritmo(s) Utilizado(s)</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lnSpc>
                          <a:spcPct val="150000"/>
                        </a:lnSpc>
                        <a:spcAft>
                          <a:spcPts val="0"/>
                        </a:spcAft>
                      </a:pPr>
                      <a:r>
                        <a:rPr lang="pt-PT" sz="900" i="1" dirty="0">
                          <a:effectLst/>
                          <a:latin typeface="Times New Roman" panose="02020603050405020304" pitchFamily="18" charset="0"/>
                          <a:ea typeface="SimSun" panose="02010600030101010101" pitchFamily="2" charset="-122"/>
                        </a:rPr>
                        <a:t>Tamanho </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lnSpc>
                          <a:spcPct val="150000"/>
                        </a:lnSpc>
                        <a:spcAft>
                          <a:spcPts val="0"/>
                        </a:spcAft>
                      </a:pPr>
                      <a:r>
                        <a:rPr lang="pt-PT" sz="900" i="1" dirty="0">
                          <a:effectLst/>
                          <a:latin typeface="Times New Roman" panose="02020603050405020304" pitchFamily="18" charset="0"/>
                          <a:ea typeface="SimSun" panose="02010600030101010101" pitchFamily="2" charset="-122"/>
                        </a:rPr>
                        <a:t>Velocidade </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ED7D31"/>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2542812490"/>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_________________</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32.4MB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_______</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2757077612"/>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BZIP2</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7.35MB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Muito rápido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3367000476"/>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PPM</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7.82MB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Muito lento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497930143"/>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LZMA</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8.21MB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Lento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4053529010"/>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BWT-&gt;PPM</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10.7MB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Muito lento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112000898"/>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BWT-&gt;RLE-&gt;PPM</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10.7MB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Muito lento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4264678373"/>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BWT-&gt;LZW-&gt;HUFF</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11.2MB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Rápido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2393973832"/>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BWT-&gt;LZW</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11.4MB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Rápido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3551390852"/>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BWT-&gt;RLE-&gt;LZW</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11.4MB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Rápido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359299821"/>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RLE-&gt;LZW</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11.6MB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Rápido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1784638366"/>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BWT-&gt;RLE-&gt;HUFF</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12.2MB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Muito rápido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2239211568"/>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LZW</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12.4MB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Rápido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2737604085"/>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RLE</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17.6MB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Muito rápido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2711077721"/>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HUFF</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31.6MB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Muito rápido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solidFill>
                      <a:srgbClr val="FBE4D5"/>
                    </a:solidFill>
                  </a:tcPr>
                </a:tc>
                <a:extLst>
                  <a:ext uri="{0D108BD9-81ED-4DB2-BD59-A6C34878D82A}">
                    <a16:rowId xmlns:a16="http://schemas.microsoft.com/office/drawing/2014/main" val="2240678543"/>
                  </a:ext>
                </a:extLst>
              </a:tr>
              <a:tr h="364596">
                <a:tc>
                  <a:txBody>
                    <a:bodyPr/>
                    <a:lstStyle/>
                    <a:p>
                      <a:pPr algn="ctr">
                        <a:spcAft>
                          <a:spcPts val="0"/>
                        </a:spcAft>
                      </a:pPr>
                      <a:r>
                        <a:rPr lang="pt-PT" sz="10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BWT</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32.4MB</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tc>
                  <a:txBody>
                    <a:bodyPr/>
                    <a:lstStyle/>
                    <a:p>
                      <a:pPr algn="ctr">
                        <a:spcAft>
                          <a:spcPts val="0"/>
                        </a:spcAft>
                      </a:pPr>
                      <a:r>
                        <a:rPr lang="pt-PT" sz="1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Rápido</a:t>
                      </a:r>
                      <a:endParaRPr lang="pt-PT"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F4B083"/>
                      </a:solidFill>
                      <a:prstDash val="solid"/>
                      <a:round/>
                      <a:headEnd type="none" w="med" len="med"/>
                      <a:tailEnd type="none" w="med" len="med"/>
                    </a:lnL>
                    <a:lnR w="12700" cap="flat" cmpd="sng" algn="ctr">
                      <a:solidFill>
                        <a:srgbClr val="F4B083"/>
                      </a:solidFill>
                      <a:prstDash val="solid"/>
                      <a:round/>
                      <a:headEnd type="none" w="med" len="med"/>
                      <a:tailEnd type="none" w="med" len="med"/>
                    </a:lnR>
                    <a:lnT w="12700" cap="flat" cmpd="sng" algn="ctr">
                      <a:solidFill>
                        <a:srgbClr val="F4B083"/>
                      </a:solidFill>
                      <a:prstDash val="solid"/>
                      <a:round/>
                      <a:headEnd type="none" w="med" len="med"/>
                      <a:tailEnd type="none" w="med" len="med"/>
                    </a:lnT>
                    <a:lnB w="12700" cap="flat" cmpd="sng" algn="ctr">
                      <a:solidFill>
                        <a:srgbClr val="F4B083"/>
                      </a:solidFill>
                      <a:prstDash val="solid"/>
                      <a:round/>
                      <a:headEnd type="none" w="med" len="med"/>
                      <a:tailEnd type="none" w="med" len="med"/>
                    </a:lnB>
                  </a:tcPr>
                </a:tc>
                <a:extLst>
                  <a:ext uri="{0D108BD9-81ED-4DB2-BD59-A6C34878D82A}">
                    <a16:rowId xmlns:a16="http://schemas.microsoft.com/office/drawing/2014/main" val="2566763043"/>
                  </a:ext>
                </a:extLst>
              </a:tr>
            </a:tbl>
          </a:graphicData>
        </a:graphic>
      </p:graphicFrame>
    </p:spTree>
    <p:extLst>
      <p:ext uri="{BB962C8B-B14F-4D97-AF65-F5344CB8AC3E}">
        <p14:creationId xmlns:p14="http://schemas.microsoft.com/office/powerpoint/2010/main" val="206866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DEB0B-BF9F-43CA-B567-D51DCAADCA89}"/>
              </a:ext>
            </a:extLst>
          </p:cNvPr>
          <p:cNvSpPr>
            <a:spLocks noGrp="1"/>
          </p:cNvSpPr>
          <p:nvPr>
            <p:ph type="title"/>
          </p:nvPr>
        </p:nvSpPr>
        <p:spPr>
          <a:xfrm>
            <a:off x="1158240" y="218819"/>
            <a:ext cx="9875520" cy="1356360"/>
          </a:xfrm>
        </p:spPr>
        <p:txBody>
          <a:bodyPr/>
          <a:lstStyle/>
          <a:p>
            <a:pPr algn="ctr"/>
            <a:r>
              <a:rPr lang="pt-PT" b="1" dirty="0">
                <a:ln w="12700" cmpd="sng">
                  <a:solidFill>
                    <a:srgbClr val="C00000"/>
                  </a:solidFill>
                  <a:prstDash val="solid"/>
                </a:ln>
                <a:solidFill>
                  <a:schemeClr val="accent6">
                    <a:lumMod val="40000"/>
                    <a:lumOff val="60000"/>
                  </a:schemeClr>
                </a:solidFill>
              </a:rPr>
              <a:t>EFICIÊNCIA DO MÉTODO ESCOLHIDO</a:t>
            </a:r>
          </a:p>
        </p:txBody>
      </p:sp>
      <p:sp>
        <p:nvSpPr>
          <p:cNvPr id="4" name="Marcador de Posição do Texto 3">
            <a:extLst>
              <a:ext uri="{FF2B5EF4-FFF2-40B4-BE49-F238E27FC236}">
                <a16:creationId xmlns:a16="http://schemas.microsoft.com/office/drawing/2014/main" id="{9361E8F1-7FC1-4E44-9431-BF27BC71A839}"/>
              </a:ext>
            </a:extLst>
          </p:cNvPr>
          <p:cNvSpPr>
            <a:spLocks noGrp="1"/>
          </p:cNvSpPr>
          <p:nvPr>
            <p:ph type="body" idx="1"/>
          </p:nvPr>
        </p:nvSpPr>
        <p:spPr>
          <a:xfrm>
            <a:off x="1158240" y="1244991"/>
            <a:ext cx="4754880" cy="777240"/>
          </a:xfrm>
        </p:spPr>
        <p:txBody>
          <a:bodyPr/>
          <a:lstStyle/>
          <a:p>
            <a:r>
              <a:rPr lang="pt-PT" sz="1800" i="1" dirty="0">
                <a:solidFill>
                  <a:schemeClr val="tx1"/>
                </a:solidFill>
              </a:rPr>
              <a:t>ALGORITMO PARA COMPRESSÃO DE TEXTO</a:t>
            </a:r>
          </a:p>
        </p:txBody>
      </p:sp>
      <p:sp>
        <p:nvSpPr>
          <p:cNvPr id="5" name="Marcador de Posição de Conteúdo 4">
            <a:extLst>
              <a:ext uri="{FF2B5EF4-FFF2-40B4-BE49-F238E27FC236}">
                <a16:creationId xmlns:a16="http://schemas.microsoft.com/office/drawing/2014/main" id="{944C22C1-E325-41CF-A497-DC007D1B3361}"/>
              </a:ext>
            </a:extLst>
          </p:cNvPr>
          <p:cNvSpPr>
            <a:spLocks noGrp="1"/>
          </p:cNvSpPr>
          <p:nvPr>
            <p:ph sz="half" idx="2"/>
          </p:nvPr>
        </p:nvSpPr>
        <p:spPr>
          <a:xfrm>
            <a:off x="854943" y="1800665"/>
            <a:ext cx="5067886" cy="4838516"/>
          </a:xfrm>
        </p:spPr>
        <p:txBody>
          <a:bodyPr>
            <a:normAutofit/>
          </a:bodyPr>
          <a:lstStyle/>
          <a:p>
            <a:pPr>
              <a:lnSpc>
                <a:spcPct val="134000"/>
              </a:lnSpc>
            </a:pPr>
            <a:r>
              <a:rPr lang="pt-PT" sz="1800" b="1" u="sng" dirty="0">
                <a:solidFill>
                  <a:schemeClr val="tx1"/>
                </a:solidFill>
              </a:rPr>
              <a:t>BWT</a:t>
            </a:r>
            <a:r>
              <a:rPr lang="pt-PT" sz="1800" dirty="0">
                <a:solidFill>
                  <a:schemeClr val="tx1"/>
                </a:solidFill>
              </a:rPr>
              <a:t>: Tamanho - 3.20MB (1 kB a mais que o txt)</a:t>
            </a:r>
          </a:p>
          <a:p>
            <a:pPr lvl="2">
              <a:lnSpc>
                <a:spcPct val="134000"/>
              </a:lnSpc>
            </a:pPr>
            <a:r>
              <a:rPr lang="pt-PT" dirty="0">
                <a:solidFill>
                  <a:schemeClr val="tx1"/>
                </a:solidFill>
              </a:rPr>
              <a:t>Tempo em média - 1.4613 s</a:t>
            </a:r>
          </a:p>
          <a:p>
            <a:pPr>
              <a:lnSpc>
                <a:spcPct val="134000"/>
              </a:lnSpc>
            </a:pPr>
            <a:r>
              <a:rPr lang="pt-PT" sz="1800" b="1" u="sng" dirty="0">
                <a:solidFill>
                  <a:schemeClr val="tx1"/>
                </a:solidFill>
              </a:rPr>
              <a:t>BWT-LZW</a:t>
            </a:r>
            <a:r>
              <a:rPr lang="pt-PT" sz="1800" dirty="0">
                <a:solidFill>
                  <a:schemeClr val="tx1"/>
                </a:solidFill>
              </a:rPr>
              <a:t>: Tamanho - 1.42MB</a:t>
            </a:r>
          </a:p>
          <a:p>
            <a:pPr lvl="1">
              <a:lnSpc>
                <a:spcPct val="134000"/>
              </a:lnSpc>
            </a:pPr>
            <a:r>
              <a:rPr lang="pt-PT" sz="1800" dirty="0">
                <a:solidFill>
                  <a:schemeClr val="tx1"/>
                </a:solidFill>
              </a:rPr>
              <a:t>Tempo em média - 1.6593 s</a:t>
            </a:r>
          </a:p>
          <a:p>
            <a:pPr>
              <a:lnSpc>
                <a:spcPct val="134000"/>
              </a:lnSpc>
            </a:pPr>
            <a:r>
              <a:rPr lang="pt-PT" sz="1800" b="1" u="sng" dirty="0">
                <a:solidFill>
                  <a:schemeClr val="tx1"/>
                </a:solidFill>
              </a:rPr>
              <a:t>BWT-LZW-HUFF</a:t>
            </a:r>
            <a:r>
              <a:rPr lang="pt-PT" sz="1800" dirty="0">
                <a:solidFill>
                  <a:schemeClr val="tx1"/>
                </a:solidFill>
              </a:rPr>
              <a:t>: Tamanho - 1.40MB</a:t>
            </a:r>
          </a:p>
          <a:p>
            <a:pPr lvl="1">
              <a:lnSpc>
                <a:spcPct val="134000"/>
              </a:lnSpc>
            </a:pPr>
            <a:r>
              <a:rPr lang="pt-PT" sz="1800" dirty="0">
                <a:solidFill>
                  <a:schemeClr val="tx1"/>
                </a:solidFill>
              </a:rPr>
              <a:t>Tempo em média - 0.0092 s</a:t>
            </a:r>
          </a:p>
          <a:p>
            <a:pPr>
              <a:lnSpc>
                <a:spcPct val="134000"/>
              </a:lnSpc>
              <a:buFont typeface="Wingdings" panose="05000000000000000000" pitchFamily="2" charset="2"/>
              <a:buChar char="Ø"/>
            </a:pPr>
            <a:r>
              <a:rPr lang="pt-PT" sz="1800" i="1" dirty="0">
                <a:solidFill>
                  <a:schemeClr val="tx1"/>
                </a:solidFill>
              </a:rPr>
              <a:t>Tempo total em média </a:t>
            </a:r>
            <a:r>
              <a:rPr lang="pt-PT" sz="1800" dirty="0">
                <a:solidFill>
                  <a:schemeClr val="tx1"/>
                </a:solidFill>
              </a:rPr>
              <a:t>- 3.1298 s</a:t>
            </a:r>
          </a:p>
          <a:p>
            <a:pPr marL="45720" indent="0">
              <a:lnSpc>
                <a:spcPct val="134000"/>
              </a:lnSpc>
              <a:buNone/>
            </a:pPr>
            <a:r>
              <a:rPr lang="pt-PT" sz="1800" b="1" i="1" dirty="0">
                <a:solidFill>
                  <a:schemeClr val="tx1"/>
                </a:solidFill>
              </a:rPr>
              <a:t>DESCOMPRESSÃO DE TEXTO</a:t>
            </a:r>
          </a:p>
          <a:p>
            <a:pPr>
              <a:lnSpc>
                <a:spcPct val="134000"/>
              </a:lnSpc>
              <a:buFont typeface="Wingdings" panose="05000000000000000000" pitchFamily="2" charset="2"/>
              <a:buChar char="Ø"/>
            </a:pPr>
            <a:r>
              <a:rPr lang="pt-PT" sz="1800" i="1" dirty="0">
                <a:solidFill>
                  <a:schemeClr val="tx1"/>
                </a:solidFill>
              </a:rPr>
              <a:t>Tempo total em média -</a:t>
            </a:r>
            <a:r>
              <a:rPr lang="pt-PT" sz="1800" b="1" i="1" dirty="0">
                <a:solidFill>
                  <a:schemeClr val="tx1"/>
                </a:solidFill>
              </a:rPr>
              <a:t> </a:t>
            </a:r>
            <a:r>
              <a:rPr lang="pt-PT" sz="1800" i="1" dirty="0">
                <a:solidFill>
                  <a:schemeClr val="tx1"/>
                </a:solidFill>
              </a:rPr>
              <a:t>0.5244 s</a:t>
            </a:r>
          </a:p>
        </p:txBody>
      </p:sp>
      <p:sp>
        <p:nvSpPr>
          <p:cNvPr id="7" name="Marcador de Posição de Conteúdo 6">
            <a:extLst>
              <a:ext uri="{FF2B5EF4-FFF2-40B4-BE49-F238E27FC236}">
                <a16:creationId xmlns:a16="http://schemas.microsoft.com/office/drawing/2014/main" id="{630DB3A7-923B-47D7-8BD9-AC233754E737}"/>
              </a:ext>
            </a:extLst>
          </p:cNvPr>
          <p:cNvSpPr>
            <a:spLocks noGrp="1"/>
          </p:cNvSpPr>
          <p:nvPr>
            <p:ph sz="quarter" idx="4"/>
          </p:nvPr>
        </p:nvSpPr>
        <p:spPr>
          <a:xfrm>
            <a:off x="6244224" y="1740877"/>
            <a:ext cx="5092833" cy="4838515"/>
          </a:xfrm>
        </p:spPr>
        <p:txBody>
          <a:bodyPr>
            <a:normAutofit/>
          </a:bodyPr>
          <a:lstStyle/>
          <a:p>
            <a:pPr>
              <a:lnSpc>
                <a:spcPct val="124000"/>
              </a:lnSpc>
            </a:pPr>
            <a:r>
              <a:rPr lang="pt-PT" sz="1800" b="1" u="sng" dirty="0">
                <a:solidFill>
                  <a:schemeClr val="tx1"/>
                </a:solidFill>
              </a:rPr>
              <a:t>BWT</a:t>
            </a:r>
            <a:r>
              <a:rPr lang="pt-PT" sz="1800" dirty="0">
                <a:solidFill>
                  <a:schemeClr val="tx1"/>
                </a:solidFill>
              </a:rPr>
              <a:t>: Tamanho - 32.4MB</a:t>
            </a:r>
          </a:p>
          <a:p>
            <a:pPr lvl="1">
              <a:lnSpc>
                <a:spcPct val="124000"/>
              </a:lnSpc>
            </a:pPr>
            <a:r>
              <a:rPr lang="pt-PT" sz="1800" dirty="0">
                <a:solidFill>
                  <a:schemeClr val="tx1"/>
                </a:solidFill>
              </a:rPr>
              <a:t>Tempo em média - 12.8077 s</a:t>
            </a:r>
          </a:p>
          <a:p>
            <a:pPr>
              <a:lnSpc>
                <a:spcPct val="124000"/>
              </a:lnSpc>
            </a:pPr>
            <a:r>
              <a:rPr lang="pt-PT" sz="1800" b="1" u="sng" dirty="0">
                <a:solidFill>
                  <a:schemeClr val="tx1"/>
                </a:solidFill>
              </a:rPr>
              <a:t>BWT-LZW</a:t>
            </a:r>
            <a:r>
              <a:rPr lang="pt-PT" sz="1800" dirty="0">
                <a:solidFill>
                  <a:schemeClr val="tx1"/>
                </a:solidFill>
              </a:rPr>
              <a:t>: Tamanho - 11.4MB</a:t>
            </a:r>
          </a:p>
          <a:p>
            <a:pPr lvl="1">
              <a:lnSpc>
                <a:spcPct val="124000"/>
              </a:lnSpc>
            </a:pPr>
            <a:r>
              <a:rPr lang="pt-PT" sz="1800" dirty="0">
                <a:solidFill>
                  <a:schemeClr val="tx1"/>
                </a:solidFill>
              </a:rPr>
              <a:t>Tempo em média - 10.7202 s</a:t>
            </a:r>
          </a:p>
          <a:p>
            <a:pPr>
              <a:lnSpc>
                <a:spcPct val="124000"/>
              </a:lnSpc>
            </a:pPr>
            <a:r>
              <a:rPr lang="pt-PT" sz="1800" b="1" u="sng" dirty="0">
                <a:solidFill>
                  <a:schemeClr val="tx1"/>
                </a:solidFill>
              </a:rPr>
              <a:t>BWT-LZW-HUF</a:t>
            </a:r>
            <a:r>
              <a:rPr lang="pt-PT" sz="1800" dirty="0">
                <a:solidFill>
                  <a:schemeClr val="tx1"/>
                </a:solidFill>
              </a:rPr>
              <a:t>F: Tamanho - 11.2MB</a:t>
            </a:r>
          </a:p>
          <a:p>
            <a:pPr lvl="1">
              <a:lnSpc>
                <a:spcPct val="124000"/>
              </a:lnSpc>
            </a:pPr>
            <a:r>
              <a:rPr lang="pt-PT" sz="1800" dirty="0">
                <a:solidFill>
                  <a:schemeClr val="tx1"/>
                </a:solidFill>
              </a:rPr>
              <a:t>Tempo em média - 0.0748 s</a:t>
            </a:r>
          </a:p>
          <a:p>
            <a:pPr>
              <a:lnSpc>
                <a:spcPct val="124000"/>
              </a:lnSpc>
              <a:buFont typeface="Wingdings" panose="05000000000000000000" pitchFamily="2" charset="2"/>
              <a:buChar char="Ø"/>
            </a:pPr>
            <a:r>
              <a:rPr lang="pt-PT" sz="1800" i="1" dirty="0">
                <a:solidFill>
                  <a:schemeClr val="tx1"/>
                </a:solidFill>
              </a:rPr>
              <a:t>Tempo total em média </a:t>
            </a:r>
            <a:r>
              <a:rPr lang="pt-PT" sz="1800" dirty="0">
                <a:solidFill>
                  <a:schemeClr val="tx1"/>
                </a:solidFill>
              </a:rPr>
              <a:t>- 23.6027 s</a:t>
            </a:r>
          </a:p>
          <a:p>
            <a:pPr marL="45720" indent="0">
              <a:lnSpc>
                <a:spcPct val="134000"/>
              </a:lnSpc>
              <a:buNone/>
            </a:pPr>
            <a:r>
              <a:rPr lang="pt-PT" sz="1800" b="1" i="1" dirty="0">
                <a:solidFill>
                  <a:schemeClr val="tx1"/>
                </a:solidFill>
              </a:rPr>
              <a:t>DESCOMPRESSÃO DA IMAGEM</a:t>
            </a:r>
          </a:p>
          <a:p>
            <a:pPr>
              <a:lnSpc>
                <a:spcPct val="134000"/>
              </a:lnSpc>
              <a:buFont typeface="Wingdings" panose="05000000000000000000" pitchFamily="2" charset="2"/>
              <a:buChar char="Ø"/>
            </a:pPr>
            <a:r>
              <a:rPr lang="pt-PT" sz="1800" i="1" dirty="0">
                <a:solidFill>
                  <a:schemeClr val="tx1"/>
                </a:solidFill>
              </a:rPr>
              <a:t>Tempo total em média -</a:t>
            </a:r>
            <a:r>
              <a:rPr lang="pt-PT" sz="1800" b="1" i="1" dirty="0">
                <a:solidFill>
                  <a:schemeClr val="tx1"/>
                </a:solidFill>
              </a:rPr>
              <a:t> </a:t>
            </a:r>
            <a:r>
              <a:rPr lang="pt-PT" sz="1800" i="1" dirty="0">
                <a:solidFill>
                  <a:schemeClr val="tx1"/>
                </a:solidFill>
              </a:rPr>
              <a:t>4.3831 s</a:t>
            </a:r>
          </a:p>
          <a:p>
            <a:pPr marL="45720" indent="0">
              <a:lnSpc>
                <a:spcPct val="124000"/>
              </a:lnSpc>
              <a:buNone/>
            </a:pPr>
            <a:endParaRPr lang="pt-PT" sz="1800" dirty="0">
              <a:solidFill>
                <a:schemeClr val="tx1"/>
              </a:solidFill>
            </a:endParaRPr>
          </a:p>
        </p:txBody>
      </p:sp>
      <p:sp>
        <p:nvSpPr>
          <p:cNvPr id="8" name="Marcador de Posição do Texto 3">
            <a:extLst>
              <a:ext uri="{FF2B5EF4-FFF2-40B4-BE49-F238E27FC236}">
                <a16:creationId xmlns:a16="http://schemas.microsoft.com/office/drawing/2014/main" id="{0BCB4EAD-56D5-483D-8B07-C80DF24E48F3}"/>
              </a:ext>
            </a:extLst>
          </p:cNvPr>
          <p:cNvSpPr txBox="1">
            <a:spLocks/>
          </p:cNvSpPr>
          <p:nvPr/>
        </p:nvSpPr>
        <p:spPr>
          <a:xfrm>
            <a:off x="6461760" y="1186559"/>
            <a:ext cx="4754880"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pt-PT" sz="1800" i="1" dirty="0">
                <a:solidFill>
                  <a:schemeClr val="tx1"/>
                </a:solidFill>
              </a:rPr>
              <a:t>ALGORITMO PARA COMPRESSÃO DE IMAGEM</a:t>
            </a:r>
          </a:p>
        </p:txBody>
      </p:sp>
    </p:spTree>
    <p:extLst>
      <p:ext uri="{BB962C8B-B14F-4D97-AF65-F5344CB8AC3E}">
        <p14:creationId xmlns:p14="http://schemas.microsoft.com/office/powerpoint/2010/main" val="243702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D8104-85DB-4204-8F45-19E2A0983634}"/>
              </a:ext>
            </a:extLst>
          </p:cNvPr>
          <p:cNvSpPr>
            <a:spLocks noGrp="1"/>
          </p:cNvSpPr>
          <p:nvPr>
            <p:ph type="title"/>
          </p:nvPr>
        </p:nvSpPr>
        <p:spPr>
          <a:xfrm>
            <a:off x="1140351" y="370449"/>
            <a:ext cx="9875520" cy="1356360"/>
          </a:xfrm>
        </p:spPr>
        <p:txBody>
          <a:bodyPr/>
          <a:lstStyle/>
          <a:p>
            <a:pPr algn="ctr"/>
            <a:r>
              <a:rPr lang="pt-PT" b="1" dirty="0">
                <a:ln w="12700" cmpd="sng">
                  <a:solidFill>
                    <a:srgbClr val="C00000"/>
                  </a:solidFill>
                  <a:prstDash val="solid"/>
                </a:ln>
                <a:solidFill>
                  <a:schemeClr val="accent6">
                    <a:lumMod val="40000"/>
                    <a:lumOff val="60000"/>
                  </a:schemeClr>
                </a:solidFill>
              </a:rPr>
              <a:t>MODO DE EXECUÇÃO</a:t>
            </a:r>
          </a:p>
        </p:txBody>
      </p:sp>
      <p:sp>
        <p:nvSpPr>
          <p:cNvPr id="3" name="Marcador de Posição do Texto 2">
            <a:extLst>
              <a:ext uri="{FF2B5EF4-FFF2-40B4-BE49-F238E27FC236}">
                <a16:creationId xmlns:a16="http://schemas.microsoft.com/office/drawing/2014/main" id="{C0E52616-365C-4989-9F3A-14F185594101}"/>
              </a:ext>
            </a:extLst>
          </p:cNvPr>
          <p:cNvSpPr>
            <a:spLocks noGrp="1"/>
          </p:cNvSpPr>
          <p:nvPr>
            <p:ph idx="1"/>
          </p:nvPr>
        </p:nvSpPr>
        <p:spPr/>
        <p:txBody>
          <a:bodyPr>
            <a:normAutofit/>
          </a:bodyPr>
          <a:lstStyle/>
          <a:p>
            <a:pPr marL="502920" indent="-457200" algn="just">
              <a:lnSpc>
                <a:spcPct val="150000"/>
              </a:lnSpc>
              <a:buFont typeface="+mj-lt"/>
              <a:buAutoNum type="arabicPeriod"/>
            </a:pPr>
            <a:r>
              <a:rPr lang="pt-PT" sz="1800" dirty="0">
                <a:solidFill>
                  <a:schemeClr val="tx1"/>
                </a:solidFill>
              </a:rPr>
              <a:t>Utilizar o código de BWT fornecido. Para tal abrir no IDE o ficheiro </a:t>
            </a:r>
            <a:r>
              <a:rPr lang="pt-PT" sz="1800" i="1" dirty="0">
                <a:solidFill>
                  <a:schemeClr val="tx1"/>
                </a:solidFill>
              </a:rPr>
              <a:t>“</a:t>
            </a:r>
            <a:r>
              <a:rPr lang="pt-PT" sz="1800" i="1" dirty="0" err="1">
                <a:solidFill>
                  <a:schemeClr val="tx1"/>
                </a:solidFill>
              </a:rPr>
              <a:t>bwtENC.c</a:t>
            </a:r>
            <a:r>
              <a:rPr lang="pt-PT" sz="1800" i="1" dirty="0">
                <a:solidFill>
                  <a:schemeClr val="tx1"/>
                </a:solidFill>
              </a:rPr>
              <a:t>” </a:t>
            </a:r>
            <a:r>
              <a:rPr lang="pt-PT" sz="1800" dirty="0">
                <a:solidFill>
                  <a:schemeClr val="tx1"/>
                </a:solidFill>
              </a:rPr>
              <a:t>e colocar o ficheiro de entrada e destino e correr o programa. Para descomprimir o ficheiro, aplica-se o mesmo raciocínio mas utilizando o ficheiro </a:t>
            </a:r>
            <a:r>
              <a:rPr lang="pt-PT" sz="1800" i="1" dirty="0">
                <a:solidFill>
                  <a:schemeClr val="tx1"/>
                </a:solidFill>
              </a:rPr>
              <a:t>“</a:t>
            </a:r>
            <a:r>
              <a:rPr lang="pt-PT" sz="1800" i="1" dirty="0" err="1">
                <a:solidFill>
                  <a:schemeClr val="tx1"/>
                </a:solidFill>
              </a:rPr>
              <a:t>bwtDEC.c</a:t>
            </a:r>
            <a:r>
              <a:rPr lang="pt-PT" sz="1800" i="1" dirty="0">
                <a:solidFill>
                  <a:schemeClr val="tx1"/>
                </a:solidFill>
              </a:rPr>
              <a:t>”.</a:t>
            </a:r>
          </a:p>
        </p:txBody>
      </p:sp>
      <p:sp>
        <p:nvSpPr>
          <p:cNvPr id="7" name="CaixaDeTexto 6">
            <a:extLst>
              <a:ext uri="{FF2B5EF4-FFF2-40B4-BE49-F238E27FC236}">
                <a16:creationId xmlns:a16="http://schemas.microsoft.com/office/drawing/2014/main" id="{A60DA9BC-A50F-4530-BCAE-96CC5BC60975}"/>
              </a:ext>
            </a:extLst>
          </p:cNvPr>
          <p:cNvSpPr txBox="1"/>
          <p:nvPr/>
        </p:nvSpPr>
        <p:spPr>
          <a:xfrm>
            <a:off x="3794760" y="1411069"/>
            <a:ext cx="4602480" cy="646331"/>
          </a:xfrm>
          <a:prstGeom prst="rect">
            <a:avLst/>
          </a:prstGeom>
          <a:noFill/>
        </p:spPr>
        <p:txBody>
          <a:bodyPr wrap="square" rtlCol="0">
            <a:spAutoFit/>
          </a:bodyPr>
          <a:lstStyle/>
          <a:p>
            <a:r>
              <a:rPr lang="pt-PT" b="1" i="1" dirty="0"/>
              <a:t>ALGORITMO UTILIZADO: BWT-&gt;LZW-&gt;HUFF</a:t>
            </a:r>
          </a:p>
          <a:p>
            <a:endParaRPr lang="pt-PT" dirty="0"/>
          </a:p>
        </p:txBody>
      </p:sp>
    </p:spTree>
    <p:extLst>
      <p:ext uri="{BB962C8B-B14F-4D97-AF65-F5344CB8AC3E}">
        <p14:creationId xmlns:p14="http://schemas.microsoft.com/office/powerpoint/2010/main" val="266130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D8104-85DB-4204-8F45-19E2A0983634}"/>
              </a:ext>
            </a:extLst>
          </p:cNvPr>
          <p:cNvSpPr>
            <a:spLocks noGrp="1"/>
          </p:cNvSpPr>
          <p:nvPr>
            <p:ph type="title"/>
          </p:nvPr>
        </p:nvSpPr>
        <p:spPr>
          <a:xfrm>
            <a:off x="1140351" y="370449"/>
            <a:ext cx="9875520" cy="1356360"/>
          </a:xfrm>
        </p:spPr>
        <p:txBody>
          <a:bodyPr/>
          <a:lstStyle/>
          <a:p>
            <a:pPr algn="ctr"/>
            <a:r>
              <a:rPr lang="pt-PT" b="1" dirty="0">
                <a:ln w="12700" cmpd="sng">
                  <a:solidFill>
                    <a:srgbClr val="C00000"/>
                  </a:solidFill>
                  <a:prstDash val="solid"/>
                </a:ln>
                <a:solidFill>
                  <a:schemeClr val="accent6">
                    <a:lumMod val="40000"/>
                    <a:lumOff val="60000"/>
                  </a:schemeClr>
                </a:solidFill>
              </a:rPr>
              <a:t>MODO DE EXECUÇÃO (</a:t>
            </a:r>
            <a:r>
              <a:rPr lang="pt-PT" b="1" dirty="0" err="1">
                <a:ln w="12700" cmpd="sng">
                  <a:solidFill>
                    <a:srgbClr val="C00000"/>
                  </a:solidFill>
                  <a:prstDash val="solid"/>
                </a:ln>
                <a:solidFill>
                  <a:schemeClr val="accent6">
                    <a:lumMod val="40000"/>
                    <a:lumOff val="60000"/>
                  </a:schemeClr>
                </a:solidFill>
              </a:rPr>
              <a:t>CONT</a:t>
            </a:r>
            <a:r>
              <a:rPr lang="pt-PT" b="1" dirty="0">
                <a:ln w="12700" cmpd="sng">
                  <a:solidFill>
                    <a:srgbClr val="C00000"/>
                  </a:solidFill>
                  <a:prstDash val="solid"/>
                </a:ln>
                <a:solidFill>
                  <a:schemeClr val="accent6">
                    <a:lumMod val="40000"/>
                    <a:lumOff val="60000"/>
                  </a:schemeClr>
                </a:solidFill>
              </a:rPr>
              <a:t>)</a:t>
            </a:r>
          </a:p>
        </p:txBody>
      </p:sp>
      <p:sp>
        <p:nvSpPr>
          <p:cNvPr id="3" name="Marcador de Posição do Texto 2">
            <a:extLst>
              <a:ext uri="{FF2B5EF4-FFF2-40B4-BE49-F238E27FC236}">
                <a16:creationId xmlns:a16="http://schemas.microsoft.com/office/drawing/2014/main" id="{C0E52616-365C-4989-9F3A-14F185594101}"/>
              </a:ext>
            </a:extLst>
          </p:cNvPr>
          <p:cNvSpPr>
            <a:spLocks noGrp="1"/>
          </p:cNvSpPr>
          <p:nvPr>
            <p:ph idx="1"/>
          </p:nvPr>
        </p:nvSpPr>
        <p:spPr>
          <a:xfrm>
            <a:off x="847936" y="1734234"/>
            <a:ext cx="10460350" cy="4038600"/>
          </a:xfrm>
        </p:spPr>
        <p:txBody>
          <a:bodyPr>
            <a:normAutofit fontScale="92500" lnSpcReduction="10000"/>
          </a:bodyPr>
          <a:lstStyle/>
          <a:p>
            <a:pPr marL="502920" indent="-457200" algn="just">
              <a:lnSpc>
                <a:spcPct val="150000"/>
              </a:lnSpc>
              <a:buFont typeface="+mj-lt"/>
              <a:buAutoNum type="arabicPeriod" startAt="2"/>
            </a:pPr>
            <a:r>
              <a:rPr lang="pt-PT" sz="1800" dirty="0">
                <a:solidFill>
                  <a:schemeClr val="tx1"/>
                </a:solidFill>
              </a:rPr>
              <a:t>Para comprimir e descomprimir com o LZW é fornecida uma ferramenta com um modo interativo:</a:t>
            </a:r>
          </a:p>
          <a:p>
            <a:pPr marL="731520" lvl="1" indent="-457200" algn="just">
              <a:lnSpc>
                <a:spcPct val="150000"/>
              </a:lnSpc>
              <a:buFont typeface="+mj-lt"/>
              <a:buAutoNum type="alphaUcPeriod"/>
            </a:pPr>
            <a:r>
              <a:rPr lang="pt-PT" sz="1800" dirty="0">
                <a:solidFill>
                  <a:schemeClr val="tx1"/>
                </a:solidFill>
              </a:rPr>
              <a:t>O modo de funcionamento segue o seguinte raciocínio: a secção “Bits per sample” simboliza um valor entre 12 e 31 bits. Este valor quer dizer a quantidade de bits utilizada por cada entrada nova no dicionário. </a:t>
            </a:r>
          </a:p>
          <a:p>
            <a:pPr marL="731520" lvl="1" indent="-457200" algn="just">
              <a:lnSpc>
                <a:spcPct val="150000"/>
              </a:lnSpc>
              <a:buFont typeface="+mj-lt"/>
              <a:buAutoNum type="alphaUcPeriod"/>
            </a:pPr>
            <a:r>
              <a:rPr lang="pt-PT" sz="1800" dirty="0">
                <a:solidFill>
                  <a:schemeClr val="tx1"/>
                </a:solidFill>
              </a:rPr>
              <a:t>Finalmente, ao carregar em “</a:t>
            </a:r>
            <a:r>
              <a:rPr lang="pt-PT" sz="1800" dirty="0" err="1">
                <a:solidFill>
                  <a:schemeClr val="tx1"/>
                </a:solidFill>
              </a:rPr>
              <a:t>Compress</a:t>
            </a:r>
            <a:r>
              <a:rPr lang="pt-PT" sz="1800" dirty="0">
                <a:solidFill>
                  <a:schemeClr val="tx1"/>
                </a:solidFill>
              </a:rPr>
              <a:t>”, o programa vai comprimir o ficheiro cujo diretório se encontra em “Source file” e escrevê-lo no diretório de “</a:t>
            </a:r>
            <a:r>
              <a:rPr lang="pt-PT" sz="1800" dirty="0" err="1">
                <a:solidFill>
                  <a:schemeClr val="tx1"/>
                </a:solidFill>
              </a:rPr>
              <a:t>Compressed</a:t>
            </a:r>
            <a:r>
              <a:rPr lang="pt-PT" sz="1800" dirty="0">
                <a:solidFill>
                  <a:schemeClr val="tx1"/>
                </a:solidFill>
              </a:rPr>
              <a:t> file”. Ao acionar “</a:t>
            </a:r>
            <a:r>
              <a:rPr lang="pt-PT" sz="1800" dirty="0" err="1">
                <a:solidFill>
                  <a:schemeClr val="tx1"/>
                </a:solidFill>
              </a:rPr>
              <a:t>Decompress</a:t>
            </a:r>
            <a:r>
              <a:rPr lang="pt-PT" sz="1800" dirty="0">
                <a:solidFill>
                  <a:schemeClr val="tx1"/>
                </a:solidFill>
              </a:rPr>
              <a:t>” o programa vai descomprimir o ficheiro especificado em “</a:t>
            </a:r>
            <a:r>
              <a:rPr lang="pt-PT" sz="1800" dirty="0" err="1">
                <a:solidFill>
                  <a:schemeClr val="tx1"/>
                </a:solidFill>
              </a:rPr>
              <a:t>Compressed</a:t>
            </a:r>
            <a:r>
              <a:rPr lang="pt-PT" sz="1800" dirty="0">
                <a:solidFill>
                  <a:schemeClr val="tx1"/>
                </a:solidFill>
              </a:rPr>
              <a:t> file” e criá-lo no diretório inserido em “</a:t>
            </a:r>
            <a:r>
              <a:rPr lang="pt-PT" sz="1800" dirty="0" err="1">
                <a:solidFill>
                  <a:schemeClr val="tx1"/>
                </a:solidFill>
              </a:rPr>
              <a:t>Decompressed</a:t>
            </a:r>
            <a:r>
              <a:rPr lang="pt-PT" sz="1800" dirty="0">
                <a:solidFill>
                  <a:schemeClr val="tx1"/>
                </a:solidFill>
              </a:rPr>
              <a:t> file”.</a:t>
            </a:r>
          </a:p>
          <a:p>
            <a:pPr marL="731520" lvl="1" indent="-457200" algn="just">
              <a:lnSpc>
                <a:spcPct val="150000"/>
              </a:lnSpc>
              <a:buFont typeface="+mj-lt"/>
              <a:buAutoNum type="alphaUcPeriod"/>
            </a:pPr>
            <a:endParaRPr lang="pt-PT" sz="1800" dirty="0">
              <a:solidFill>
                <a:schemeClr val="tx1"/>
              </a:solidFill>
            </a:endParaRPr>
          </a:p>
          <a:p>
            <a:pPr marL="731520" lvl="1" indent="-457200" algn="just">
              <a:lnSpc>
                <a:spcPct val="150000"/>
              </a:lnSpc>
              <a:buFont typeface="+mj-lt"/>
              <a:buAutoNum type="alphaUcPeriod"/>
            </a:pPr>
            <a:endParaRPr lang="pt-PT" sz="1000" dirty="0">
              <a:solidFill>
                <a:schemeClr val="tx1"/>
              </a:solidFill>
            </a:endParaRPr>
          </a:p>
          <a:p>
            <a:pPr marL="45720" indent="0" algn="just">
              <a:lnSpc>
                <a:spcPct val="150000"/>
              </a:lnSpc>
              <a:buNone/>
            </a:pPr>
            <a:r>
              <a:rPr lang="pt-PT" sz="1200" dirty="0">
                <a:solidFill>
                  <a:schemeClr val="tx1"/>
                </a:solidFill>
              </a:rPr>
              <a:t>						</a:t>
            </a:r>
            <a:endParaRPr lang="pt-PT" sz="1800" dirty="0">
              <a:solidFill>
                <a:schemeClr val="tx1"/>
              </a:solidFill>
            </a:endParaRPr>
          </a:p>
        </p:txBody>
      </p:sp>
      <p:sp>
        <p:nvSpPr>
          <p:cNvPr id="7" name="CaixaDeTexto 6">
            <a:extLst>
              <a:ext uri="{FF2B5EF4-FFF2-40B4-BE49-F238E27FC236}">
                <a16:creationId xmlns:a16="http://schemas.microsoft.com/office/drawing/2014/main" id="{A60DA9BC-A50F-4530-BCAE-96CC5BC60975}"/>
              </a:ext>
            </a:extLst>
          </p:cNvPr>
          <p:cNvSpPr txBox="1"/>
          <p:nvPr/>
        </p:nvSpPr>
        <p:spPr>
          <a:xfrm>
            <a:off x="3794760" y="1411069"/>
            <a:ext cx="4602480" cy="646331"/>
          </a:xfrm>
          <a:prstGeom prst="rect">
            <a:avLst/>
          </a:prstGeom>
          <a:noFill/>
        </p:spPr>
        <p:txBody>
          <a:bodyPr wrap="square" rtlCol="0">
            <a:spAutoFit/>
          </a:bodyPr>
          <a:lstStyle/>
          <a:p>
            <a:r>
              <a:rPr lang="pt-PT" b="1" i="1" dirty="0"/>
              <a:t>ALGORITMO UTILIZADO: BWT-&gt;LZW-&gt;HUFF</a:t>
            </a:r>
          </a:p>
          <a:p>
            <a:endParaRPr lang="pt-PT" dirty="0"/>
          </a:p>
        </p:txBody>
      </p:sp>
      <p:pic>
        <p:nvPicPr>
          <p:cNvPr id="2052" name="Picture 4" descr="Screenshot_2">
            <a:extLst>
              <a:ext uri="{FF2B5EF4-FFF2-40B4-BE49-F238E27FC236}">
                <a16:creationId xmlns:a16="http://schemas.microsoft.com/office/drawing/2014/main" id="{A208E662-4037-433E-8ABB-1DD420334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910" y="4418523"/>
            <a:ext cx="5654180" cy="206902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530400"/>
      </p:ext>
    </p:extLst>
  </p:cSld>
  <p:clrMapOvr>
    <a:masterClrMapping/>
  </p:clrMapOvr>
</p:sld>
</file>

<file path=ppt/theme/theme1.xml><?xml version="1.0" encoding="utf-8"?>
<a:theme xmlns:a="http://schemas.openxmlformats.org/drawingml/2006/main" name="Base">
  <a:themeElements>
    <a:clrScheme name="Base">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779</TotalTime>
  <Words>831</Words>
  <Application>Microsoft Office PowerPoint</Application>
  <PresentationFormat>Ecrã Panorâmico</PresentationFormat>
  <Paragraphs>192</Paragraphs>
  <Slides>11</Slides>
  <Notes>5</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11</vt:i4>
      </vt:variant>
    </vt:vector>
  </HeadingPairs>
  <TitlesOfParts>
    <vt:vector size="19" baseType="lpstr">
      <vt:lpstr>SimSun</vt:lpstr>
      <vt:lpstr>Arial</vt:lpstr>
      <vt:lpstr>Bahnschrift Light SemiCondensed</vt:lpstr>
      <vt:lpstr>Calibri</vt:lpstr>
      <vt:lpstr>Corbel</vt:lpstr>
      <vt:lpstr>Times New Roman</vt:lpstr>
      <vt:lpstr>Wingdings</vt:lpstr>
      <vt:lpstr>Base</vt:lpstr>
      <vt:lpstr>Base de dados</vt:lpstr>
      <vt:lpstr>APRESENTAÇÃO DA EQUIPA</vt:lpstr>
      <vt:lpstr>APRESENTAÇÃO DA EQUIPA</vt:lpstr>
      <vt:lpstr>ALGORITMOS UTILIZADOS</vt:lpstr>
      <vt:lpstr>DADOS OBTIDOS </vt:lpstr>
      <vt:lpstr>DADOS OBTIDOS</vt:lpstr>
      <vt:lpstr>EFICIÊNCIA DO MÉTODO ESCOLHIDO</vt:lpstr>
      <vt:lpstr>MODO DE EXECUÇÃO</vt:lpstr>
      <vt:lpstr>MODO DE EXECUÇÃO (CONT)</vt:lpstr>
      <vt:lpstr>MODO DE EXECUÇÃO (CONT)</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Compressão de dados</dc:title>
  <dc:creator>Pedro M</dc:creator>
  <cp:lastModifiedBy>Windows User</cp:lastModifiedBy>
  <cp:revision>79</cp:revision>
  <dcterms:created xsi:type="dcterms:W3CDTF">2019-11-16T19:12:19Z</dcterms:created>
  <dcterms:modified xsi:type="dcterms:W3CDTF">2021-04-08T10:21:54Z</dcterms:modified>
</cp:coreProperties>
</file>