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3"/>
  </p:notesMasterIdLst>
  <p:handoutMasterIdLst>
    <p:handoutMasterId r:id="rId14"/>
  </p:handoutMasterIdLst>
  <p:sldIdLst>
    <p:sldId id="303" r:id="rId5"/>
    <p:sldId id="258" r:id="rId6"/>
    <p:sldId id="260" r:id="rId7"/>
    <p:sldId id="299" r:id="rId8"/>
    <p:sldId id="301" r:id="rId9"/>
    <p:sldId id="302" r:id="rId10"/>
    <p:sldId id="300" r:id="rId11"/>
    <p:sldId id="304"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FDBF"/>
    <a:srgbClr val="F1900F"/>
    <a:srgbClr val="6BB700"/>
    <a:srgbClr val="FF8E8E"/>
    <a:srgbClr val="F2F2F2"/>
    <a:srgbClr val="202124"/>
    <a:srgbClr val="2F5994"/>
    <a:srgbClr val="0B5A99"/>
    <a:srgbClr val="216398"/>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68428" autoAdjust="0"/>
  </p:normalViewPr>
  <p:slideViewPr>
    <p:cSldViewPr snapToGrid="0">
      <p:cViewPr varScale="1">
        <p:scale>
          <a:sx n="51" d="100"/>
          <a:sy n="51" d="100"/>
        </p:scale>
        <p:origin x="792" y="66"/>
      </p:cViewPr>
      <p:guideLst/>
    </p:cSldViewPr>
  </p:slideViewPr>
  <p:notesTextViewPr>
    <p:cViewPr>
      <p:scale>
        <a:sx n="150" d="100"/>
        <a:sy n="150" d="100"/>
      </p:scale>
      <p:origin x="0" y="0"/>
    </p:cViewPr>
  </p:notesTextViewPr>
  <p:sorterViewPr>
    <p:cViewPr>
      <p:scale>
        <a:sx n="120" d="100"/>
        <a:sy n="120" d="100"/>
      </p:scale>
      <p:origin x="0" y="-1452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2/13/2016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2/13/2016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1</a:t>
            </a:fld>
            <a:endParaRPr lang="en-US"/>
          </a:p>
        </p:txBody>
      </p:sp>
    </p:spTree>
    <p:extLst>
      <p:ext uri="{BB962C8B-B14F-4D97-AF65-F5344CB8AC3E}">
        <p14:creationId xmlns:p14="http://schemas.microsoft.com/office/powerpoint/2010/main" val="114653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Microsoft</a:t>
            </a:r>
            <a:r>
              <a:rPr lang="en-US" baseline="0" dirty="0" smtClean="0"/>
              <a:t> has been working to converge its client operating system and developer platforms for a long time.</a:t>
            </a:r>
          </a:p>
          <a:p>
            <a:endParaRPr lang="en-US" baseline="0" dirty="0" smtClean="0"/>
          </a:p>
          <a:p>
            <a:r>
              <a:rPr lang="en-US" baseline="0" dirty="0" smtClean="0"/>
              <a:t>In Windows Phone 7, the operating system was based on Windows CE, a great operating system for small, handheld devices, but different from the OS on ‘big’ Windows. When Windows Phone 8 was launched, we swapped out Windows CE and base it on the Windows NT kernel instead, same as our PCs. We did a similar thing with Xbox One.</a:t>
            </a:r>
          </a:p>
          <a:p>
            <a:endParaRPr lang="en-US" baseline="0" dirty="0" smtClean="0"/>
          </a:p>
          <a:p>
            <a:r>
              <a:rPr lang="en-US" baseline="0" dirty="0" smtClean="0"/>
              <a:t>But it wasn’t until Windows 8.1/Windows Phone 8.1 that we really delivered on a converged developer platform. You can build universal 8.1 apps that share a very high percentage of code and where you program against the same APIs.</a:t>
            </a:r>
          </a:p>
          <a:p>
            <a:endParaRPr lang="en-US" baseline="0" dirty="0" smtClean="0"/>
          </a:p>
          <a:p>
            <a:r>
              <a:rPr lang="en-US" baseline="0" dirty="0" smtClean="0"/>
              <a:t>With Windows 10, we’ve taken that even further and for the first time allow developers to create a single app that can run across all devices running Windows 10. Windows 10 brings developers a unified core OS across all devices and a single app platform.</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2</a:t>
            </a:fld>
            <a:endParaRPr lang="en-US"/>
          </a:p>
        </p:txBody>
      </p:sp>
    </p:spTree>
    <p:extLst>
      <p:ext uri="{BB962C8B-B14F-4D97-AF65-F5344CB8AC3E}">
        <p14:creationId xmlns:p14="http://schemas.microsoft.com/office/powerpoint/2010/main" val="954774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255588"/>
            <a:ext cx="3255962" cy="1831975"/>
          </a:xfrm>
        </p:spPr>
      </p:sp>
      <p:sp>
        <p:nvSpPr>
          <p:cNvPr id="3" name="Notes Placeholder 2"/>
          <p:cNvSpPr>
            <a:spLocks noGrp="1"/>
          </p:cNvSpPr>
          <p:nvPr>
            <p:ph type="body" idx="1"/>
          </p:nvPr>
        </p:nvSpPr>
        <p:spPr/>
        <p:txBody>
          <a:bodyPr/>
          <a:lstStyle/>
          <a:p>
            <a:pPr defTabSz="924916">
              <a:defRPr/>
            </a:pPr>
            <a:r>
              <a:rPr lang="en-US" sz="800" dirty="0" smtClean="0"/>
              <a:t>Windows 10 runs on a wide variety</a:t>
            </a:r>
            <a:r>
              <a:rPr lang="en-US" sz="800" baseline="0" dirty="0" smtClean="0"/>
              <a:t> of devices, from phones with a 4.5” screen, through phablets, tablets, PCs, laptops, convertibles such as the Surface, on desktops and All-in-ones, to the Xbox in your living room and right up to giant 84” screens such as our team collaboration device, the Surface Hub. And it also takes in very tiny cheap computers such as the Raspberry Pi 2, and innovative hardware such as the </a:t>
            </a:r>
            <a:r>
              <a:rPr lang="en-US" sz="800" baseline="0" dirty="0" err="1" smtClean="0"/>
              <a:t>Hololens</a:t>
            </a:r>
            <a:r>
              <a:rPr lang="en-US" sz="800" baseline="0" dirty="0" smtClean="0"/>
              <a:t>.</a:t>
            </a:r>
            <a:endParaRPr lang="en-US" sz="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Arial"/>
              </a:rPr>
              <a:pPr/>
              <a:t>3</a:t>
            </a:fld>
            <a:endParaRPr lang="en-US" dirty="0">
              <a:solidFill>
                <a:prstClr val="black"/>
              </a:solidFill>
              <a:latin typeface="Arial"/>
            </a:endParaRPr>
          </a:p>
        </p:txBody>
      </p:sp>
    </p:spTree>
    <p:extLst>
      <p:ext uri="{BB962C8B-B14F-4D97-AF65-F5344CB8AC3E}">
        <p14:creationId xmlns:p14="http://schemas.microsoft.com/office/powerpoint/2010/main" val="137753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smtClean="0"/>
              <a:t>We’ve divided this broad range of hardware into different device families – as developers you will likely build apps that target one</a:t>
            </a:r>
            <a:r>
              <a:rPr lang="en-US" sz="800" baseline="0" dirty="0" smtClean="0"/>
              <a:t> or more device families.</a:t>
            </a:r>
          </a:p>
          <a:p>
            <a:endParaRPr lang="en-US" sz="800" baseline="0" dirty="0" smtClean="0"/>
          </a:p>
          <a:p>
            <a:r>
              <a:rPr lang="en-US" sz="800" baseline="0" dirty="0" smtClean="0"/>
              <a:t>&lt;click&gt;</a:t>
            </a:r>
          </a:p>
          <a:p>
            <a:endParaRPr lang="en-US" sz="800" baseline="0" dirty="0" smtClean="0"/>
          </a:p>
          <a:p>
            <a:r>
              <a:rPr lang="en-US" sz="800" baseline="0" dirty="0" smtClean="0"/>
              <a:t>We have small devices and </a:t>
            </a:r>
            <a:r>
              <a:rPr lang="en-US" sz="800" baseline="0" dirty="0" err="1" smtClean="0"/>
              <a:t>IoT</a:t>
            </a:r>
            <a:r>
              <a:rPr lang="en-US" sz="800" baseline="0" dirty="0" smtClean="0"/>
              <a:t>, phones and small tablets are in the Mobile device family, large tablets and PCs in the PC (or as we more usually call it, Desktop) family, the Xbox, Surface Hub (or ‘Team’) and finally the </a:t>
            </a:r>
            <a:r>
              <a:rPr lang="en-US" sz="800" baseline="0" dirty="0" err="1" smtClean="0"/>
              <a:t>Hololens</a:t>
            </a:r>
            <a:endParaRPr lang="en-US" sz="800" baseline="0" dirty="0" smtClean="0"/>
          </a:p>
          <a:p>
            <a:endParaRPr lang="en-US" sz="800" baseline="0" dirty="0" smtClean="0"/>
          </a:p>
          <a:p>
            <a:r>
              <a:rPr lang="en-US" sz="800" baseline="0" dirty="0" smtClean="0"/>
              <a:t>&lt;click&gt;</a:t>
            </a:r>
          </a:p>
          <a:p>
            <a:endParaRPr lang="en-US" sz="800" baseline="0" dirty="0" smtClean="0"/>
          </a:p>
          <a:p>
            <a:r>
              <a:rPr lang="en-US" sz="800" baseline="0" dirty="0" smtClean="0"/>
              <a:t>And all of these device families run the same developer platform – the Universal Windows Platform. You can build a single app that can run across all these device families using a single SDK and distribute apps through a single store.</a:t>
            </a:r>
          </a:p>
          <a:p>
            <a:r>
              <a:rPr lang="en-US" sz="800" baseline="0" dirty="0" smtClean="0"/>
              <a:t>Of course, with this diversity of devices, what we are *not* saying is that you should create one app that kind of works adequately across all these devices. No, we want you to create apps that shine on each device family, so we’ve added APIs, controls and tools to help you build an adaptive UI.</a:t>
            </a:r>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4</a:t>
            </a:fld>
            <a:endParaRPr lang="en-US">
              <a:solidFill>
                <a:prstClr val="black"/>
              </a:solidFill>
              <a:latin typeface="Arial"/>
            </a:endParaRPr>
          </a:p>
        </p:txBody>
      </p:sp>
    </p:spTree>
    <p:extLst>
      <p:ext uri="{BB962C8B-B14F-4D97-AF65-F5344CB8AC3E}">
        <p14:creationId xmlns:p14="http://schemas.microsoft.com/office/powerpoint/2010/main" val="172311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400" b="0" baseline="0" dirty="0" smtClean="0">
                <a:latin typeface="Segoe UI Light" panose="020B0502040204020203" pitchFamily="34" charset="0"/>
              </a:rPr>
              <a:t>Today we are announcing App Service, a new service in Azure, which brings together the functionality of Azure Websites, Azure Mobile Services, and Azure </a:t>
            </a:r>
            <a:r>
              <a:rPr lang="en-US" sz="1400" b="0" baseline="0" dirty="0" err="1" smtClean="0">
                <a:latin typeface="Segoe UI Light" panose="020B0502040204020203" pitchFamily="34" charset="0"/>
              </a:rPr>
              <a:t>Biztalk</a:t>
            </a:r>
            <a:r>
              <a:rPr lang="en-US" sz="1400" b="0" baseline="0" dirty="0" smtClean="0">
                <a:latin typeface="Segoe UI Light" panose="020B0502040204020203" pitchFamily="34" charset="0"/>
              </a:rPr>
              <a:t> Services into a single development experience.</a:t>
            </a:r>
          </a:p>
          <a:p>
            <a:endParaRPr lang="en-US" sz="1400" dirty="0" smtClean="0"/>
          </a:p>
          <a:p>
            <a:pPr marL="171450" indent="-171450">
              <a:buFont typeface="Arial" panose="020B0604020202020204" pitchFamily="34" charset="0"/>
              <a:buChar char="•"/>
            </a:pPr>
            <a:endParaRPr lang="en-US" sz="1400" b="0" baseline="0" dirty="0" smtClean="0">
              <a:latin typeface="Segoe UI Light"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272988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smtClean="0"/>
          </a:p>
          <a:p>
            <a:pPr marL="285750" indent="-285750">
              <a:buFont typeface="Arial" panose="020B0604020202020204" pitchFamily="34" charset="0"/>
              <a:buChar char="•"/>
            </a:pPr>
            <a:r>
              <a:rPr lang="en-US" baseline="0" dirty="0" smtClean="0"/>
              <a:t>And finally with Logic Apps, you can automate business processes using a simple no-code experience.</a:t>
            </a:r>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896844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7</a:t>
            </a:fld>
            <a:endParaRPr lang="en-US"/>
          </a:p>
        </p:txBody>
      </p:sp>
    </p:spTree>
    <p:extLst>
      <p:ext uri="{BB962C8B-B14F-4D97-AF65-F5344CB8AC3E}">
        <p14:creationId xmlns:p14="http://schemas.microsoft.com/office/powerpoint/2010/main" val="714971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t>8</a:t>
            </a:fld>
            <a:endParaRPr lang="en-US"/>
          </a:p>
        </p:txBody>
      </p:sp>
    </p:spTree>
    <p:extLst>
      <p:ext uri="{BB962C8B-B14F-4D97-AF65-F5344CB8AC3E}">
        <p14:creationId xmlns:p14="http://schemas.microsoft.com/office/powerpoint/2010/main" val="4291058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0017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4116078"/>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3010488"/>
            <a:ext cx="11637012" cy="837024"/>
          </a:xfrm>
          <a:prstGeom prst="rect">
            <a:avLst/>
          </a:prstGeom>
        </p:spPr>
        <p:txBody>
          <a:bodyPr anchor="ctr" anchorCtr="0">
            <a:spAutoFit/>
          </a:bodyPr>
          <a:lstStyle>
            <a:lvl1pPr algn="l">
              <a:defRPr sz="471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930179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emo slide_Accent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8453372" cy="2229899"/>
          </a:xfrm>
          <a:noFill/>
        </p:spPr>
        <p:txBody>
          <a:bodyPr tIns="91440" bIns="91440" anchor="t" anchorCtr="0"/>
          <a:lstStyle>
            <a:lvl1pPr>
              <a:defRPr sz="7058" spc="-98" baseline="0">
                <a:solidFill>
                  <a:schemeClr val="tx1"/>
                </a:solidFill>
              </a:defRPr>
            </a:lvl1pPr>
          </a:lstStyle>
          <a:p>
            <a:r>
              <a:rPr lang="en-US" dirty="0" smtClean="0"/>
              <a:t>Demo title</a:t>
            </a:r>
            <a:endParaRPr lang="en-US" dirty="0"/>
          </a:p>
        </p:txBody>
      </p:sp>
      <p:sp>
        <p:nvSpPr>
          <p:cNvPr id="5" name="Text Placeholder 4"/>
          <p:cNvSpPr>
            <a:spLocks noGrp="1"/>
          </p:cNvSpPr>
          <p:nvPr userDrawn="1">
            <p:ph type="body" sz="quarter" idx="12" hasCustomPrompt="1"/>
          </p:nvPr>
        </p:nvSpPr>
        <p:spPr>
          <a:xfrm>
            <a:off x="2794067" y="4183527"/>
            <a:ext cx="8453371" cy="1793881"/>
          </a:xfrm>
          <a:noFill/>
        </p:spPr>
        <p:txBody>
          <a:bodyPr lIns="146304" tIns="91440" rIns="146304" bIns="91440">
            <a:noAutofit/>
          </a:bodyPr>
          <a:lstStyle>
            <a:lvl1pPr marL="0" indent="0">
              <a:spcBef>
                <a:spcPts val="0"/>
              </a:spcBef>
              <a:buNone/>
              <a:defRPr sz="2353" spc="0" baseline="0">
                <a:solidFill>
                  <a:schemeClr val="tx1"/>
                </a:solidFill>
                <a:latin typeface="+mn-lt"/>
              </a:defRPr>
            </a:lvl1pPr>
          </a:lstStyle>
          <a:p>
            <a:pPr lvl="0"/>
            <a:r>
              <a:rPr lang="en-US" dirty="0" smtClean="0"/>
              <a:t>Speaker Name</a:t>
            </a:r>
          </a:p>
        </p:txBody>
      </p:sp>
      <p:grpSp>
        <p:nvGrpSpPr>
          <p:cNvPr id="35" name="Group 34"/>
          <p:cNvGrpSpPr/>
          <p:nvPr userDrawn="1"/>
        </p:nvGrpSpPr>
        <p:grpSpPr>
          <a:xfrm>
            <a:off x="634064" y="2084621"/>
            <a:ext cx="1802167" cy="2511982"/>
            <a:chOff x="274638" y="0"/>
            <a:chExt cx="1254126" cy="1747838"/>
          </a:xfrm>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grpSp>
      <p:sp>
        <p:nvSpPr>
          <p:cNvPr id="4" name="Rectangle 3"/>
          <p:cNvSpPr/>
          <p:nvPr userDrawn="1"/>
        </p:nvSpPr>
        <p:spPr>
          <a:xfrm>
            <a:off x="2794065" y="1499208"/>
            <a:ext cx="1044773" cy="454420"/>
          </a:xfrm>
          <a:prstGeom prst="rect">
            <a:avLst/>
          </a:prstGeom>
        </p:spPr>
        <p:txBody>
          <a:bodyPr wrap="none" lIns="146304">
            <a:spAutoFit/>
          </a:bodyPr>
          <a:lstStyle/>
          <a:p>
            <a:r>
              <a:rPr lang="en-US" sz="2353" dirty="0" smtClean="0">
                <a:solidFill>
                  <a:srgbClr val="4D4D4D"/>
                </a:solidFill>
              </a:rPr>
              <a:t>Demo</a:t>
            </a:r>
            <a:endParaRPr lang="en-US" dirty="0">
              <a:solidFill>
                <a:srgbClr val="4D4D4D"/>
              </a:solidFill>
            </a:endParaRPr>
          </a:p>
        </p:txBody>
      </p:sp>
    </p:spTree>
    <p:extLst>
      <p:ext uri="{BB962C8B-B14F-4D97-AF65-F5344CB8AC3E}">
        <p14:creationId xmlns:p14="http://schemas.microsoft.com/office/powerpoint/2010/main" val="254935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solidFill>
                  <a:schemeClr val="tx2"/>
                </a:solidFill>
              </a:defRPr>
            </a:lvl1pPr>
          </a:lstStyle>
          <a:p>
            <a:pPr lvl="0"/>
            <a:r>
              <a:rPr lang="en-US" dirty="0" smtClean="0"/>
              <a:t>Click to enter subtitle</a:t>
            </a:r>
          </a:p>
        </p:txBody>
      </p:sp>
      <p:sp>
        <p:nvSpPr>
          <p:cNvPr id="28" name="Rectangle 27"/>
          <p:cNvSpPr/>
          <p:nvPr userDrawn="1"/>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4"/>
          <p:cNvGrpSpPr>
            <a:grpSpLocks noChangeAspect="1"/>
          </p:cNvGrpSpPr>
          <p:nvPr userDrawn="1"/>
        </p:nvGrpSpPr>
        <p:grpSpPr bwMode="auto">
          <a:xfrm>
            <a:off x="10313555" y="6327230"/>
            <a:ext cx="1475366" cy="269276"/>
            <a:chOff x="6627" y="4065"/>
            <a:chExt cx="948" cy="173"/>
          </a:xfrm>
        </p:grpSpPr>
        <p:sp>
          <p:nvSpPr>
            <p:cNvPr id="21"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2"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3"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4"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5"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6"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7" name="Rectangle 10"/>
            <p:cNvSpPr>
              <a:spLocks noChangeArrowheads="1"/>
            </p:cNvSpPr>
            <p:nvPr userDrawn="1"/>
          </p:nvSpPr>
          <p:spPr bwMode="auto">
            <a:xfrm>
              <a:off x="7010" y="4121"/>
              <a:ext cx="26" cy="11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9" name="Rectangle 11"/>
            <p:cNvSpPr>
              <a:spLocks noChangeArrowheads="1"/>
            </p:cNvSpPr>
            <p:nvPr userDrawn="1"/>
          </p:nvSpPr>
          <p:spPr bwMode="auto">
            <a:xfrm>
              <a:off x="7061" y="4065"/>
              <a:ext cx="25" cy="17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0"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1"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2"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3" name="Rectangle 15"/>
            <p:cNvSpPr>
              <a:spLocks noChangeArrowheads="1"/>
            </p:cNvSpPr>
            <p:nvPr userDrawn="1"/>
          </p:nvSpPr>
          <p:spPr bwMode="auto">
            <a:xfrm>
              <a:off x="7342" y="4139"/>
              <a:ext cx="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T</a:t>
              </a:r>
              <a:endParaRPr lang="en-US" altLang="en-US" sz="1765" dirty="0" smtClean="0">
                <a:solidFill>
                  <a:srgbClr val="4D4D4D"/>
                </a:solidFill>
                <a:latin typeface="Segoe UI" panose="020B0502040204020203" pitchFamily="34" charset="0"/>
              </a:endParaRPr>
            </a:p>
          </p:txBody>
        </p:sp>
        <p:sp>
          <p:nvSpPr>
            <p:cNvPr id="34" name="Rectangle 16"/>
            <p:cNvSpPr>
              <a:spLocks noChangeArrowheads="1"/>
            </p:cNvSpPr>
            <p:nvPr userDrawn="1"/>
          </p:nvSpPr>
          <p:spPr bwMode="auto">
            <a:xfrm>
              <a:off x="7375" y="4139"/>
              <a:ext cx="1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OUR</a:t>
              </a:r>
              <a:endParaRPr lang="en-US" altLang="en-US" sz="1765" dirty="0" smtClean="0">
                <a:solidFill>
                  <a:srgbClr val="4D4D4D"/>
                </a:solidFill>
                <a:latin typeface="Segoe UI" panose="020B0502040204020203" pitchFamily="34" charset="0"/>
              </a:endParaRPr>
            </a:p>
          </p:txBody>
        </p:sp>
      </p:grpSp>
    </p:spTree>
    <p:extLst>
      <p:ext uri="{BB962C8B-B14F-4D97-AF65-F5344CB8AC3E}">
        <p14:creationId xmlns:p14="http://schemas.microsoft.com/office/powerpoint/2010/main" val="157460596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image" Target="../media/image5.png"/><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theme" Target="../theme/theme3.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theme" Target="../theme/theme4.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4999" r:id="rId28"/>
    <p:sldLayoutId id="2147485000" r:id="rId29"/>
    <p:sldLayoutId id="2147485001" r:id="rId30"/>
    <p:sldLayoutId id="2147485061" r:id="rId31"/>
    <p:sldLayoutId id="2147485062" r:id="rId32"/>
    <p:sldLayoutId id="2147485063" r:id="rId33"/>
    <p:sldLayoutId id="2147485064" r:id="rId34"/>
    <p:sldLayoutId id="2147485065" r:id="rId35"/>
    <p:sldLayoutId id="2147485066" r:id="rId36"/>
    <p:sldLayoutId id="2147485067" r:id="rId37"/>
    <p:sldLayoutId id="2147485068" r:id="rId38"/>
    <p:sldLayoutId id="2147485069" r:id="rId39"/>
    <p:sldLayoutId id="2147485070" r:id="rId40"/>
    <p:sldLayoutId id="2147485071" r:id="rId41"/>
    <p:sldLayoutId id="2147485074" r:id="rId4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3" r:id="rId3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75" r:id="rId29"/>
    <p:sldLayoutId id="2147485076" r:id="rId3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9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22.png"/><Relationship Id="rId3" Type="http://schemas.openxmlformats.org/officeDocument/2006/relationships/image" Target="../media/image28.png"/><Relationship Id="rId21" Type="http://schemas.openxmlformats.org/officeDocument/2006/relationships/image" Target="../media/image46.png"/><Relationship Id="rId34" Type="http://schemas.openxmlformats.org/officeDocument/2006/relationships/image" Target="../media/image17.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33" Type="http://schemas.openxmlformats.org/officeDocument/2006/relationships/image" Target="../media/image16.png"/><Relationship Id="rId38" Type="http://schemas.openxmlformats.org/officeDocument/2006/relationships/image" Target="../media/image21.png"/><Relationship Id="rId2" Type="http://schemas.openxmlformats.org/officeDocument/2006/relationships/notesSlide" Target="../notesSlides/notesSlide4.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25.png"/><Relationship Id="rId1" Type="http://schemas.openxmlformats.org/officeDocument/2006/relationships/slideLayout" Target="../slideLayouts/slideLayout97.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32" Type="http://schemas.openxmlformats.org/officeDocument/2006/relationships/image" Target="../media/image15.png"/><Relationship Id="rId37" Type="http://schemas.openxmlformats.org/officeDocument/2006/relationships/image" Target="../media/image20.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24.jpeg"/><Relationship Id="rId36" Type="http://schemas.openxmlformats.org/officeDocument/2006/relationships/image" Target="../media/image19.png"/><Relationship Id="rId10" Type="http://schemas.openxmlformats.org/officeDocument/2006/relationships/image" Target="../media/image35.png"/><Relationship Id="rId19" Type="http://schemas.openxmlformats.org/officeDocument/2006/relationships/image" Target="../media/image44.png"/><Relationship Id="rId31"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23.png"/><Relationship Id="rId30" Type="http://schemas.openxmlformats.org/officeDocument/2006/relationships/image" Target="../media/image27.png"/><Relationship Id="rId35"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53.emf"/><Relationship Id="rId4" Type="http://schemas.openxmlformats.org/officeDocument/2006/relationships/image" Target="../media/image52.emf"/></Relationships>
</file>

<file path=ppt/slides/_rels/slide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99.xml"/><Relationship Id="rId6" Type="http://schemas.openxmlformats.org/officeDocument/2006/relationships/image" Target="../media/image51.emf"/><Relationship Id="rId5" Type="http://schemas.openxmlformats.org/officeDocument/2006/relationships/image" Target="../media/image56.emf"/><Relationship Id="rId4" Type="http://schemas.openxmlformats.org/officeDocument/2006/relationships/image" Target="../media/image55.emf"/></Relationships>
</file>

<file path=ppt/slides/_rels/slide7.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image" Target="../media/image68.png"/><Relationship Id="rId18" Type="http://schemas.openxmlformats.org/officeDocument/2006/relationships/image" Target="../media/image72.png"/><Relationship Id="rId26" Type="http://schemas.openxmlformats.org/officeDocument/2006/relationships/image" Target="../media/image80.png"/><Relationship Id="rId3" Type="http://schemas.openxmlformats.org/officeDocument/2006/relationships/image" Target="../media/image58.png"/><Relationship Id="rId21" Type="http://schemas.openxmlformats.org/officeDocument/2006/relationships/image" Target="../media/image75.png"/><Relationship Id="rId7" Type="http://schemas.openxmlformats.org/officeDocument/2006/relationships/image" Target="../media/image62.emf"/><Relationship Id="rId12" Type="http://schemas.openxmlformats.org/officeDocument/2006/relationships/image" Target="../media/image67.png"/><Relationship Id="rId17" Type="http://schemas.openxmlformats.org/officeDocument/2006/relationships/image" Target="../media/image71.png"/><Relationship Id="rId25" Type="http://schemas.openxmlformats.org/officeDocument/2006/relationships/image" Target="../media/image79.png"/><Relationship Id="rId2" Type="http://schemas.openxmlformats.org/officeDocument/2006/relationships/notesSlide" Target="../notesSlides/notesSlide7.xml"/><Relationship Id="rId16" Type="http://schemas.openxmlformats.org/officeDocument/2006/relationships/image" Target="../media/image70.emf"/><Relationship Id="rId20" Type="http://schemas.openxmlformats.org/officeDocument/2006/relationships/image" Target="../media/image74.png"/><Relationship Id="rId1" Type="http://schemas.openxmlformats.org/officeDocument/2006/relationships/slideLayout" Target="../slideLayouts/slideLayout48.xml"/><Relationship Id="rId6" Type="http://schemas.openxmlformats.org/officeDocument/2006/relationships/image" Target="../media/image61.png"/><Relationship Id="rId11" Type="http://schemas.openxmlformats.org/officeDocument/2006/relationships/image" Target="../media/image66.emf"/><Relationship Id="rId24" Type="http://schemas.openxmlformats.org/officeDocument/2006/relationships/image" Target="../media/image78.png"/><Relationship Id="rId5" Type="http://schemas.openxmlformats.org/officeDocument/2006/relationships/image" Target="../media/image60.emf"/><Relationship Id="rId15" Type="http://schemas.microsoft.com/office/2007/relationships/hdphoto" Target="../media/hdphoto1.wdp"/><Relationship Id="rId23" Type="http://schemas.openxmlformats.org/officeDocument/2006/relationships/image" Target="../media/image77.png"/><Relationship Id="rId28" Type="http://schemas.openxmlformats.org/officeDocument/2006/relationships/image" Target="../media/image82.png"/><Relationship Id="rId10" Type="http://schemas.openxmlformats.org/officeDocument/2006/relationships/image" Target="../media/image65.png"/><Relationship Id="rId19" Type="http://schemas.openxmlformats.org/officeDocument/2006/relationships/image" Target="../media/image73.png"/><Relationship Id="rId4" Type="http://schemas.openxmlformats.org/officeDocument/2006/relationships/image" Target="../media/image59.emf"/><Relationship Id="rId9" Type="http://schemas.openxmlformats.org/officeDocument/2006/relationships/image" Target="../media/image64.png"/><Relationship Id="rId14" Type="http://schemas.openxmlformats.org/officeDocument/2006/relationships/image" Target="../media/image69.png"/><Relationship Id="rId22" Type="http://schemas.openxmlformats.org/officeDocument/2006/relationships/image" Target="../media/image76.png"/><Relationship Id="rId27" Type="http://schemas.openxmlformats.org/officeDocument/2006/relationships/image" Target="../media/image8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54626" y="535840"/>
            <a:ext cx="11151918" cy="1276428"/>
          </a:xfrm>
          <a:prstGeom prst="rect">
            <a:avLst/>
          </a:prstGeom>
        </p:spPr>
        <p:txBody>
          <a:bodyPr vert="horz" wrap="square" lIns="143386" tIns="89616" rIns="143386" bIns="89616" rtlCol="0" anchor="b">
            <a:noAutofit/>
          </a:bodyPr>
          <a:lstStyle>
            <a:lvl1pPr algn="l" defTabSz="932293" rtl="0" eaLnBrk="1" latinLnBrk="0" hangingPunct="1">
              <a:lnSpc>
                <a:spcPct val="80000"/>
              </a:lnSpc>
              <a:spcBef>
                <a:spcPct val="0"/>
              </a:spcBef>
              <a:buNone/>
              <a:defRPr lang="en-US" sz="8975" b="0" kern="1200" cap="none" spc="-122" baseline="0">
                <a:ln w="3175">
                  <a:noFill/>
                </a:ln>
                <a:solidFill>
                  <a:srgbClr val="FFFFFF"/>
                </a:solidFill>
                <a:effectLst/>
                <a:latin typeface="+mj-lt"/>
                <a:ea typeface="+mn-ea"/>
                <a:cs typeface="Segoe UI" pitchFamily="34" charset="0"/>
              </a:defRPr>
            </a:lvl1pPr>
          </a:lstStyle>
          <a:p>
            <a:r>
              <a:rPr lang="en-GB" sz="4800" dirty="0"/>
              <a:t>Easy Tables y </a:t>
            </a:r>
            <a:r>
              <a:rPr lang="en-GB" sz="4800" dirty="0" err="1"/>
              <a:t>Aplicaciones</a:t>
            </a:r>
            <a:r>
              <a:rPr lang="en-GB" sz="4800" dirty="0"/>
              <a:t> </a:t>
            </a:r>
            <a:r>
              <a:rPr lang="en-GB" sz="4800" dirty="0" err="1"/>
              <a:t>Universales</a:t>
            </a:r>
            <a:endParaRPr lang="es-CO" sz="4705" spc="0" dirty="0">
              <a:solidFill>
                <a:schemeClr val="bg1"/>
              </a:solidFill>
            </a:endParaRPr>
          </a:p>
        </p:txBody>
      </p:sp>
      <p:sp>
        <p:nvSpPr>
          <p:cNvPr id="6" name="Text Placeholder 12"/>
          <p:cNvSpPr txBox="1">
            <a:spLocks/>
          </p:cNvSpPr>
          <p:nvPr/>
        </p:nvSpPr>
        <p:spPr>
          <a:xfrm>
            <a:off x="554626" y="2103856"/>
            <a:ext cx="10240408" cy="2790602"/>
          </a:xfrm>
          <a:prstGeom prst="rect">
            <a:avLst/>
          </a:prstGeom>
        </p:spPr>
        <p:txBody>
          <a:bodyPr vert="horz" wrap="square" lIns="143386" tIns="89616" rIns="143386" bIns="89616" rtlCol="0">
            <a:spAutoFit/>
          </a:bodyPr>
          <a:lstStyle>
            <a:lvl1pPr marL="342735" marR="0" indent="-342735" algn="l" defTabSz="93229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20" marR="0" indent="-241183" algn="l" defTabSz="93229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1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0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693"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3803"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51"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98"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44"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O" sz="3200" dirty="0">
                <a:solidFill>
                  <a:schemeClr val="tx1"/>
                </a:solidFill>
              </a:rPr>
              <a:t>Sorey Bibiana García Zapata</a:t>
            </a:r>
          </a:p>
          <a:p>
            <a:pPr marL="0" indent="0">
              <a:buNone/>
            </a:pPr>
            <a:r>
              <a:rPr lang="es-CO" sz="2133" dirty="0">
                <a:solidFill>
                  <a:schemeClr val="tx1"/>
                </a:solidFill>
              </a:rPr>
              <a:t>Microsoft MVP Windows </a:t>
            </a:r>
            <a:r>
              <a:rPr lang="es-CO" sz="2133" dirty="0" err="1" smtClean="0">
                <a:solidFill>
                  <a:schemeClr val="tx1"/>
                </a:solidFill>
              </a:rPr>
              <a:t>Development</a:t>
            </a:r>
            <a:endParaRPr lang="es-CO" sz="2133" dirty="0">
              <a:solidFill>
                <a:schemeClr val="tx1"/>
              </a:solidFill>
            </a:endParaRPr>
          </a:p>
          <a:p>
            <a:pPr marL="0" indent="0">
              <a:buNone/>
            </a:pPr>
            <a:r>
              <a:rPr lang="es-CO" sz="2133" dirty="0" err="1">
                <a:solidFill>
                  <a:schemeClr val="tx1"/>
                </a:solidFill>
              </a:rPr>
              <a:t>Chief</a:t>
            </a:r>
            <a:r>
              <a:rPr lang="es-CO" sz="2133" dirty="0">
                <a:solidFill>
                  <a:schemeClr val="tx1"/>
                </a:solidFill>
              </a:rPr>
              <a:t> Mobile </a:t>
            </a:r>
            <a:r>
              <a:rPr lang="es-CO" sz="2133" dirty="0" err="1">
                <a:solidFill>
                  <a:schemeClr val="tx1"/>
                </a:solidFill>
              </a:rPr>
              <a:t>Architect</a:t>
            </a:r>
            <a:endParaRPr lang="es-CO" sz="2133" dirty="0">
              <a:solidFill>
                <a:schemeClr val="tx1"/>
              </a:solidFill>
            </a:endParaRPr>
          </a:p>
          <a:p>
            <a:pPr marL="0" indent="0">
              <a:buNone/>
            </a:pPr>
            <a:r>
              <a:rPr lang="es-CO" sz="2133" dirty="0">
                <a:solidFill>
                  <a:schemeClr val="tx1"/>
                </a:solidFill>
              </a:rPr>
              <a:t>Avanet.co</a:t>
            </a:r>
          </a:p>
          <a:p>
            <a:pPr marL="0" indent="0">
              <a:buNone/>
            </a:pPr>
            <a:endParaRPr lang="es-CO" sz="2133" dirty="0">
              <a:solidFill>
                <a:schemeClr val="tx1"/>
              </a:solidFill>
            </a:endParaRPr>
          </a:p>
          <a:p>
            <a:pPr marL="0" indent="0">
              <a:buNone/>
            </a:pPr>
            <a:r>
              <a:rPr lang="de-CH" sz="2133" dirty="0" smtClean="0">
                <a:solidFill>
                  <a:schemeClr val="tx1"/>
                </a:solidFill>
              </a:rPr>
              <a:t>soreygarcia</a:t>
            </a:r>
            <a:r>
              <a:rPr lang="es-CO" sz="2133" dirty="0" smtClean="0">
                <a:solidFill>
                  <a:schemeClr val="tx1"/>
                </a:solidFill>
              </a:rPr>
              <a:t>@gmail.com</a:t>
            </a:r>
            <a:r>
              <a:rPr lang="de-CH" sz="2133" dirty="0" smtClean="0">
                <a:solidFill>
                  <a:schemeClr val="tx1"/>
                </a:solidFill>
              </a:rPr>
              <a:t> </a:t>
            </a:r>
            <a:r>
              <a:rPr lang="de-CH" sz="2133" dirty="0">
                <a:solidFill>
                  <a:schemeClr val="tx1"/>
                </a:solidFill>
              </a:rPr>
              <a:t>| @soreygarcia | </a:t>
            </a:r>
            <a:r>
              <a:rPr lang="de-CH" sz="2133" dirty="0" smtClean="0">
                <a:solidFill>
                  <a:schemeClr val="tx1"/>
                </a:solidFill>
              </a:rPr>
              <a:t>blog.soreygarcia.me</a:t>
            </a:r>
            <a:endParaRPr lang="de-CH" sz="2133" dirty="0">
              <a:solidFill>
                <a:schemeClr val="tx1"/>
              </a:solidFill>
            </a:endParaRPr>
          </a:p>
          <a:p>
            <a:pPr marL="0" indent="0">
              <a:buNone/>
            </a:pPr>
            <a:r>
              <a:rPr lang="de-CH" sz="1961" dirty="0">
                <a:solidFill>
                  <a:schemeClr val="tx1"/>
                </a:solidFill>
              </a:rPr>
              <a:t>This presentation contains slides from Channel 9 #Build2015</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318" y="5850998"/>
            <a:ext cx="1718148" cy="70244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9928" y="5850997"/>
            <a:ext cx="2477807" cy="65414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488" y="4904227"/>
            <a:ext cx="4004378" cy="1962344"/>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748" y="6059112"/>
            <a:ext cx="2372480" cy="446026"/>
          </a:xfrm>
          <a:prstGeom prst="rect">
            <a:avLst/>
          </a:prstGeom>
        </p:spPr>
      </p:pic>
    </p:spTree>
    <p:extLst>
      <p:ext uri="{BB962C8B-B14F-4D97-AF65-F5344CB8AC3E}">
        <p14:creationId xmlns:p14="http://schemas.microsoft.com/office/powerpoint/2010/main" val="21339585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Callout 1 (Accent Bar) 48"/>
          <p:cNvSpPr/>
          <p:nvPr/>
        </p:nvSpPr>
        <p:spPr bwMode="auto">
          <a:xfrm>
            <a:off x="10153035" y="4584753"/>
            <a:ext cx="1592066" cy="428839"/>
          </a:xfrm>
          <a:prstGeom prst="accentCallout1">
            <a:avLst>
              <a:gd name="adj1" fmla="val 45693"/>
              <a:gd name="adj2" fmla="val 102517"/>
              <a:gd name="adj3" fmla="val -186019"/>
              <a:gd name="adj4" fmla="val 117910"/>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66834">
              <a:lnSpc>
                <a:spcPct val="90000"/>
              </a:lnSpc>
            </a:pPr>
            <a:r>
              <a:rPr lang="en-US" sz="1465" dirty="0">
                <a:solidFill>
                  <a:schemeClr val="tx1"/>
                </a:solidFill>
                <a:ea typeface="Segoe UI" pitchFamily="34" charset="0"/>
                <a:cs typeface="Segoe UI" pitchFamily="34" charset="0"/>
              </a:rPr>
              <a:t>Easy for users to get &amp; stay current</a:t>
            </a:r>
          </a:p>
        </p:txBody>
      </p:sp>
      <p:sp>
        <p:nvSpPr>
          <p:cNvPr id="47" name="Line Callout 1 (Accent Bar) 46"/>
          <p:cNvSpPr/>
          <p:nvPr/>
        </p:nvSpPr>
        <p:spPr bwMode="auto">
          <a:xfrm>
            <a:off x="10328785" y="1877804"/>
            <a:ext cx="1616578" cy="463886"/>
          </a:xfrm>
          <a:prstGeom prst="accentCallout1">
            <a:avLst>
              <a:gd name="adj1" fmla="val 54459"/>
              <a:gd name="adj2" fmla="val -3321"/>
              <a:gd name="adj3" fmla="val 199837"/>
              <a:gd name="adj4" fmla="val -22801"/>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266834">
              <a:lnSpc>
                <a:spcPct val="90000"/>
              </a:lnSpc>
              <a:spcAft>
                <a:spcPts val="400"/>
              </a:spcAft>
            </a:pPr>
            <a:r>
              <a:rPr lang="en-US" sz="1465" dirty="0">
                <a:solidFill>
                  <a:schemeClr val="tx1"/>
                </a:solidFill>
                <a:ea typeface="Segoe UI" pitchFamily="34" charset="0"/>
                <a:cs typeface="Segoe UI" pitchFamily="34" charset="0"/>
              </a:rPr>
              <a:t>Unified core </a:t>
            </a:r>
            <a:br>
              <a:rPr lang="en-US" sz="1465" dirty="0">
                <a:solidFill>
                  <a:schemeClr val="tx1"/>
                </a:solidFill>
                <a:ea typeface="Segoe UI" pitchFamily="34" charset="0"/>
                <a:cs typeface="Segoe UI" pitchFamily="34" charset="0"/>
              </a:rPr>
            </a:br>
            <a:r>
              <a:rPr lang="en-US" sz="1465" dirty="0">
                <a:solidFill>
                  <a:schemeClr val="tx1"/>
                </a:solidFill>
                <a:ea typeface="Segoe UI" pitchFamily="34" charset="0"/>
                <a:cs typeface="Segoe UI" pitchFamily="34" charset="0"/>
              </a:rPr>
              <a:t>and app platform</a:t>
            </a:r>
          </a:p>
        </p:txBody>
      </p:sp>
      <p:sp>
        <p:nvSpPr>
          <p:cNvPr id="2" name="Title 1"/>
          <p:cNvSpPr>
            <a:spLocks noGrp="1"/>
          </p:cNvSpPr>
          <p:nvPr>
            <p:ph type="title"/>
          </p:nvPr>
        </p:nvSpPr>
        <p:spPr/>
        <p:txBody>
          <a:bodyPr/>
          <a:lstStyle/>
          <a:p>
            <a:r>
              <a:rPr lang="en-US" dirty="0" smtClean="0"/>
              <a:t>The convergence journey</a:t>
            </a:r>
            <a:endParaRPr lang="en-US" dirty="0"/>
          </a:p>
        </p:txBody>
      </p:sp>
      <p:sp>
        <p:nvSpPr>
          <p:cNvPr id="3" name="Rectangle 2"/>
          <p:cNvSpPr/>
          <p:nvPr/>
        </p:nvSpPr>
        <p:spPr bwMode="auto">
          <a:xfrm>
            <a:off x="9344390" y="3415595"/>
            <a:ext cx="2841973" cy="182604"/>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21369" y="3396265"/>
            <a:ext cx="2679779" cy="210099"/>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2381588" y="3396267"/>
            <a:ext cx="4960166" cy="205760"/>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850" y="1540907"/>
            <a:ext cx="1230553" cy="292239"/>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3899" y="5256314"/>
            <a:ext cx="1284917" cy="298552"/>
          </a:xfrm>
          <a:prstGeom prst="rect">
            <a:avLst/>
          </a:prstGeom>
          <a:solidFill>
            <a:schemeClr val="accent6">
              <a:lumMod val="50000"/>
            </a:schemeClr>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225331" y="3396267"/>
            <a:ext cx="2375032" cy="192503"/>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Connector 8"/>
          <p:cNvCxnSpPr/>
          <p:nvPr/>
        </p:nvCxnSpPr>
        <p:spPr>
          <a:xfrm>
            <a:off x="1236401" y="1685606"/>
            <a:ext cx="1226699" cy="739343"/>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672165" y="4099715"/>
            <a:ext cx="558556" cy="413814"/>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478703" y="2428434"/>
            <a:ext cx="5587977" cy="161"/>
          </a:xfrm>
          <a:prstGeom prst="line">
            <a:avLst/>
          </a:prstGeom>
          <a:ln w="20955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440690" y="4518514"/>
            <a:ext cx="4205836" cy="11334"/>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6819" y="5444086"/>
            <a:ext cx="3331867"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Phone 7.5</a:t>
            </a:r>
            <a:endParaRPr lang="en-US" sz="2398" dirty="0">
              <a:latin typeface="Segoe UI Light"/>
            </a:endParaRPr>
          </a:p>
        </p:txBody>
      </p:sp>
      <p:sp>
        <p:nvSpPr>
          <p:cNvPr id="14" name="TextBox 13"/>
          <p:cNvSpPr txBox="1"/>
          <p:nvPr/>
        </p:nvSpPr>
        <p:spPr>
          <a:xfrm>
            <a:off x="2273146" y="4613667"/>
            <a:ext cx="3359154"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Phone 8</a:t>
            </a:r>
            <a:endParaRPr lang="en-US" sz="2398" dirty="0"/>
          </a:p>
        </p:txBody>
      </p:sp>
      <p:sp>
        <p:nvSpPr>
          <p:cNvPr id="15" name="TextBox 14"/>
          <p:cNvSpPr txBox="1"/>
          <p:nvPr/>
        </p:nvSpPr>
        <p:spPr>
          <a:xfrm>
            <a:off x="7019385" y="4180347"/>
            <a:ext cx="1754362" cy="991716"/>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Phone 8.1</a:t>
            </a:r>
            <a:endParaRPr lang="en-US" sz="2398" dirty="0"/>
          </a:p>
        </p:txBody>
      </p:sp>
      <p:sp>
        <p:nvSpPr>
          <p:cNvPr id="16" name="TextBox 15"/>
          <p:cNvSpPr txBox="1"/>
          <p:nvPr/>
        </p:nvSpPr>
        <p:spPr>
          <a:xfrm>
            <a:off x="2559351" y="2937424"/>
            <a:ext cx="1898647"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8</a:t>
            </a:r>
            <a:endParaRPr lang="en-US" sz="2398" dirty="0"/>
          </a:p>
        </p:txBody>
      </p:sp>
      <p:sp>
        <p:nvSpPr>
          <p:cNvPr id="17" name="TextBox 16"/>
          <p:cNvSpPr txBox="1"/>
          <p:nvPr/>
        </p:nvSpPr>
        <p:spPr>
          <a:xfrm>
            <a:off x="2238136" y="1783320"/>
            <a:ext cx="1754362"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Xbox One</a:t>
            </a:r>
            <a:endParaRPr lang="en-US" sz="2398" dirty="0"/>
          </a:p>
        </p:txBody>
      </p:sp>
      <p:sp>
        <p:nvSpPr>
          <p:cNvPr id="18" name="TextBox 17"/>
          <p:cNvSpPr txBox="1"/>
          <p:nvPr/>
        </p:nvSpPr>
        <p:spPr>
          <a:xfrm>
            <a:off x="7786120" y="5456489"/>
            <a:ext cx="3369435"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on Devices</a:t>
            </a:r>
            <a:endParaRPr lang="en-US" sz="2398" dirty="0"/>
          </a:p>
        </p:txBody>
      </p:sp>
      <p:sp>
        <p:nvSpPr>
          <p:cNvPr id="19" name="TextBox 18"/>
          <p:cNvSpPr txBox="1"/>
          <p:nvPr/>
        </p:nvSpPr>
        <p:spPr>
          <a:xfrm>
            <a:off x="1094157" y="1093730"/>
            <a:ext cx="1754362"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Xbox 360</a:t>
            </a:r>
            <a:endParaRPr lang="en-US" sz="2398" dirty="0">
              <a:latin typeface="Segoe UI Light"/>
            </a:endParaRPr>
          </a:p>
        </p:txBody>
      </p:sp>
      <p:sp>
        <p:nvSpPr>
          <p:cNvPr id="20" name="Oval 19"/>
          <p:cNvSpPr/>
          <p:nvPr/>
        </p:nvSpPr>
        <p:spPr>
          <a:xfrm>
            <a:off x="1094157" y="1549758"/>
            <a:ext cx="304567" cy="30456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cxnSp>
        <p:nvCxnSpPr>
          <p:cNvPr id="21" name="Straight Connector 20"/>
          <p:cNvCxnSpPr>
            <a:endCxn id="22" idx="1"/>
          </p:cNvCxnSpPr>
          <p:nvPr/>
        </p:nvCxnSpPr>
        <p:spPr>
          <a:xfrm>
            <a:off x="8066681" y="2428432"/>
            <a:ext cx="1277709" cy="886438"/>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9344390" y="3219997"/>
            <a:ext cx="2841973" cy="189748"/>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9344388" y="3604049"/>
            <a:ext cx="2841974" cy="191830"/>
          </a:xfrm>
          <a:prstGeom prst="rect">
            <a:avLst/>
          </a:prstGeom>
          <a:solidFill>
            <a:srgbClr val="C00000"/>
          </a:solidFill>
          <a:ln>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9605061" y="3797065"/>
            <a:ext cx="2581302" cy="19183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p:cNvCxnSpPr>
            <a:endCxn id="23" idx="1"/>
          </p:cNvCxnSpPr>
          <p:nvPr/>
        </p:nvCxnSpPr>
        <p:spPr>
          <a:xfrm flipV="1">
            <a:off x="8490651" y="3699965"/>
            <a:ext cx="853735" cy="395647"/>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225330" y="4095609"/>
            <a:ext cx="1265322" cy="3421"/>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290765" y="4540039"/>
            <a:ext cx="1149925" cy="851939"/>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094157" y="5256314"/>
            <a:ext cx="304567" cy="30456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29" name="Rounded Rectangle 28"/>
          <p:cNvSpPr/>
          <p:nvPr/>
        </p:nvSpPr>
        <p:spPr bwMode="auto">
          <a:xfrm>
            <a:off x="2353451" y="2237831"/>
            <a:ext cx="350502" cy="2496518"/>
          </a:xfrm>
          <a:prstGeom prst="roundRect">
            <a:avLst>
              <a:gd name="adj" fmla="val 50000"/>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a:xfrm>
            <a:off x="2398225" y="230332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1" name="Oval 30"/>
          <p:cNvSpPr/>
          <p:nvPr/>
        </p:nvSpPr>
        <p:spPr>
          <a:xfrm>
            <a:off x="2398225" y="338007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2" name="Oval 31"/>
          <p:cNvSpPr/>
          <p:nvPr/>
        </p:nvSpPr>
        <p:spPr>
          <a:xfrm>
            <a:off x="2397453" y="439370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3" name="Rounded Rectangle 32"/>
          <p:cNvSpPr/>
          <p:nvPr/>
        </p:nvSpPr>
        <p:spPr bwMode="auto">
          <a:xfrm>
            <a:off x="7081105" y="3334605"/>
            <a:ext cx="350502" cy="956729"/>
          </a:xfrm>
          <a:prstGeom prst="roundRect">
            <a:avLst>
              <a:gd name="adj" fmla="val 50000"/>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a:xfrm>
            <a:off x="7125878" y="338007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5" name="Oval 34"/>
          <p:cNvSpPr/>
          <p:nvPr/>
        </p:nvSpPr>
        <p:spPr>
          <a:xfrm>
            <a:off x="7125105" y="398080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6" name="TextBox 35"/>
          <p:cNvSpPr txBox="1"/>
          <p:nvPr/>
        </p:nvSpPr>
        <p:spPr>
          <a:xfrm>
            <a:off x="6567709" y="2786214"/>
            <a:ext cx="2179882"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8.1</a:t>
            </a:r>
            <a:endParaRPr lang="en-US" sz="2398" dirty="0"/>
          </a:p>
        </p:txBody>
      </p:sp>
      <p:cxnSp>
        <p:nvCxnSpPr>
          <p:cNvPr id="37" name="Straight Connector 36"/>
          <p:cNvCxnSpPr/>
          <p:nvPr/>
        </p:nvCxnSpPr>
        <p:spPr>
          <a:xfrm flipV="1">
            <a:off x="7644898" y="3882366"/>
            <a:ext cx="2186519" cy="1830681"/>
          </a:xfrm>
          <a:prstGeom prst="line">
            <a:avLst/>
          </a:prstGeom>
          <a:ln w="203200" cap="rnd">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30"/>
          <p:cNvGrpSpPr/>
          <p:nvPr/>
        </p:nvGrpSpPr>
        <p:grpSpPr>
          <a:xfrm>
            <a:off x="8812271" y="2797061"/>
            <a:ext cx="1806178" cy="1806178"/>
            <a:chOff x="10146065" y="3917289"/>
            <a:chExt cx="2340067" cy="2340067"/>
          </a:xfrm>
          <a:solidFill>
            <a:srgbClr val="F2F2F2"/>
          </a:solidFill>
        </p:grpSpPr>
        <p:grpSp>
          <p:nvGrpSpPr>
            <p:cNvPr id="39" name="Group 31"/>
            <p:cNvGrpSpPr/>
            <p:nvPr/>
          </p:nvGrpSpPr>
          <p:grpSpPr>
            <a:xfrm>
              <a:off x="10146065" y="3917289"/>
              <a:ext cx="2340067" cy="2340067"/>
              <a:chOff x="7206195" y="1381850"/>
              <a:chExt cx="1755050" cy="1755050"/>
            </a:xfrm>
            <a:grpFill/>
          </p:grpSpPr>
          <p:sp>
            <p:nvSpPr>
              <p:cNvPr id="41" name="Oval 33"/>
              <p:cNvSpPr/>
              <p:nvPr/>
            </p:nvSpPr>
            <p:spPr>
              <a:xfrm>
                <a:off x="7206195" y="1381850"/>
                <a:ext cx="1755050" cy="1755050"/>
              </a:xfrm>
              <a:prstGeom prst="ellipse">
                <a:avLst/>
              </a:prstGeom>
              <a:grpFill/>
              <a:ln w="88900" cmpd="thickThi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8" dirty="0" err="1">
                  <a:solidFill>
                    <a:srgbClr val="FFFFFF"/>
                  </a:solidFill>
                </a:endParaRPr>
              </a:p>
            </p:txBody>
          </p:sp>
          <p:sp>
            <p:nvSpPr>
              <p:cNvPr id="42" name="TextBox 35"/>
              <p:cNvSpPr txBox="1"/>
              <p:nvPr/>
            </p:nvSpPr>
            <p:spPr>
              <a:xfrm>
                <a:off x="7415653" y="2488390"/>
                <a:ext cx="1336664" cy="250965"/>
              </a:xfrm>
              <a:prstGeom prst="rect">
                <a:avLst/>
              </a:prstGeom>
              <a:grpFill/>
              <a:ln>
                <a:noFill/>
              </a:ln>
            </p:spPr>
            <p:txBody>
              <a:bodyPr wrap="square" lIns="0" tIns="0" rIns="0" bIns="0" rtlCol="0">
                <a:spAutoFit/>
              </a:bodyPr>
              <a:lstStyle/>
              <a:p>
                <a:pPr algn="ctr">
                  <a:lnSpc>
                    <a:spcPct val="90000"/>
                  </a:lnSpc>
                </a:pPr>
                <a:r>
                  <a:rPr lang="en-US" sz="1865" dirty="0">
                    <a:solidFill>
                      <a:schemeClr val="accent1"/>
                    </a:solidFill>
                    <a:latin typeface="Segoe UI Semibold" panose="020B0702040204020203" pitchFamily="34" charset="0"/>
                    <a:cs typeface="Segoe UI Semibold" panose="020B0702040204020203" pitchFamily="34" charset="0"/>
                  </a:rPr>
                  <a:t>Windows 10</a:t>
                </a:r>
              </a:p>
            </p:txBody>
          </p:sp>
        </p:grpSp>
        <p:pic>
          <p:nvPicPr>
            <p:cNvPr id="40" name="Picture 3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743498" y="4257716"/>
              <a:ext cx="1102136" cy="1043615"/>
            </a:xfrm>
            <a:prstGeom prst="rect">
              <a:avLst/>
            </a:prstGeom>
            <a:grpFill/>
            <a:ln>
              <a:noFill/>
            </a:ln>
            <a:extLst/>
          </p:spPr>
        </p:pic>
      </p:grpSp>
      <p:sp>
        <p:nvSpPr>
          <p:cNvPr id="43" name="Oval 42"/>
          <p:cNvSpPr/>
          <p:nvPr/>
        </p:nvSpPr>
        <p:spPr>
          <a:xfrm>
            <a:off x="7524614" y="5554866"/>
            <a:ext cx="304567" cy="30456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44" name="Line Callout 1 (Accent Bar) 43"/>
          <p:cNvSpPr/>
          <p:nvPr/>
        </p:nvSpPr>
        <p:spPr bwMode="auto">
          <a:xfrm>
            <a:off x="485334" y="2433799"/>
            <a:ext cx="1403635" cy="558853"/>
          </a:xfrm>
          <a:prstGeom prst="accentCallout1">
            <a:avLst>
              <a:gd name="adj1" fmla="val 45693"/>
              <a:gd name="adj2" fmla="val 102517"/>
              <a:gd name="adj3" fmla="val 71188"/>
              <a:gd name="adj4" fmla="val 132589"/>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66834">
              <a:lnSpc>
                <a:spcPct val="90000"/>
              </a:lnSpc>
            </a:pPr>
            <a:r>
              <a:rPr lang="en-US" sz="1465" dirty="0">
                <a:solidFill>
                  <a:schemeClr val="tx1"/>
                </a:solidFill>
                <a:ea typeface="Segoe UI" pitchFamily="34" charset="0"/>
                <a:cs typeface="Segoe UI" pitchFamily="34" charset="0"/>
              </a:rPr>
              <a:t>Converged</a:t>
            </a:r>
          </a:p>
          <a:p>
            <a:pPr algn="r" defTabSz="1266834">
              <a:lnSpc>
                <a:spcPct val="90000"/>
              </a:lnSpc>
            </a:pPr>
            <a:r>
              <a:rPr lang="en-US" sz="1465" dirty="0">
                <a:solidFill>
                  <a:schemeClr val="tx1"/>
                </a:solidFill>
                <a:ea typeface="Segoe UI" pitchFamily="34" charset="0"/>
                <a:cs typeface="Segoe UI" pitchFamily="34" charset="0"/>
              </a:rPr>
              <a:t>OS kernel</a:t>
            </a:r>
          </a:p>
        </p:txBody>
      </p:sp>
      <p:sp>
        <p:nvSpPr>
          <p:cNvPr id="45" name="Line Callout 1 (Accent Bar) 44"/>
          <p:cNvSpPr/>
          <p:nvPr/>
        </p:nvSpPr>
        <p:spPr bwMode="auto">
          <a:xfrm>
            <a:off x="5164074" y="3776282"/>
            <a:ext cx="1403635" cy="428839"/>
          </a:xfrm>
          <a:prstGeom prst="accentCallout1">
            <a:avLst>
              <a:gd name="adj1" fmla="val 45693"/>
              <a:gd name="adj2" fmla="val 102517"/>
              <a:gd name="adj3" fmla="val 24381"/>
              <a:gd name="adj4" fmla="val 134734"/>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66834">
              <a:lnSpc>
                <a:spcPct val="90000"/>
              </a:lnSpc>
            </a:pPr>
            <a:r>
              <a:rPr lang="en-US" sz="1465" dirty="0">
                <a:solidFill>
                  <a:schemeClr val="tx1"/>
                </a:solidFill>
                <a:ea typeface="Segoe UI" pitchFamily="34" charset="0"/>
                <a:cs typeface="Segoe UI" pitchFamily="34" charset="0"/>
              </a:rPr>
              <a:t>Converged</a:t>
            </a:r>
          </a:p>
          <a:p>
            <a:pPr algn="r" defTabSz="1266834">
              <a:lnSpc>
                <a:spcPct val="90000"/>
              </a:lnSpc>
            </a:pPr>
            <a:r>
              <a:rPr lang="en-US" sz="1465" dirty="0">
                <a:solidFill>
                  <a:schemeClr val="tx1"/>
                </a:solidFill>
                <a:ea typeface="Segoe UI" pitchFamily="34" charset="0"/>
                <a:cs typeface="Segoe UI" pitchFamily="34" charset="0"/>
              </a:rPr>
              <a:t>app model</a:t>
            </a:r>
          </a:p>
        </p:txBody>
      </p:sp>
    </p:spTree>
    <p:extLst>
      <p:ext uri="{BB962C8B-B14F-4D97-AF65-F5344CB8AC3E}">
        <p14:creationId xmlns:p14="http://schemas.microsoft.com/office/powerpoint/2010/main" val="757497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750"/>
                            </p:stCondLst>
                            <p:childTnLst>
                              <p:par>
                                <p:cTn id="24" presetID="22" presetClass="entr" presetSubtype="8"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par>
                                <p:cTn id="36" presetID="22" presetClass="entr" presetSubtype="8" fill="hold" grpId="0" nodeType="withEffect">
                                  <p:stCondLst>
                                    <p:cond delay="10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par>
                                <p:cTn id="39" presetID="22" presetClass="entr" presetSubtype="8" fill="hold" grpId="0" nodeType="withEffect">
                                  <p:stCondLst>
                                    <p:cond delay="10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par>
                                <p:cTn id="42" presetID="22" presetClass="entr" presetSubtype="8" fill="hold" grpId="0" nodeType="withEffect">
                                  <p:stCondLst>
                                    <p:cond delay="10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750"/>
                                        <p:tgtEl>
                                          <p:spTgt spid="5"/>
                                        </p:tgtEl>
                                      </p:cBhvr>
                                    </p:animEffect>
                                  </p:childTnLst>
                                </p:cTn>
                              </p:par>
                              <p:par>
                                <p:cTn id="64" presetID="22" presetClass="entr" presetSubtype="8" fill="hold" nodeType="with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par>
                                <p:cTn id="67" presetID="22" presetClass="entr" presetSubtype="8" fill="hold" grpId="0" nodeType="withEffect">
                                  <p:stCondLst>
                                    <p:cond delay="250"/>
                                  </p:stCondLst>
                                  <p:childTnLst>
                                    <p:set>
                                      <p:cBhvr>
                                        <p:cTn id="68" dur="1" fill="hold">
                                          <p:stCondLst>
                                            <p:cond delay="0"/>
                                          </p:stCondLst>
                                        </p:cTn>
                                        <p:tgtEl>
                                          <p:spTgt spid="34"/>
                                        </p:tgtEl>
                                        <p:attrNameLst>
                                          <p:attrName>style.visibility</p:attrName>
                                        </p:attrNameLst>
                                      </p:cBhvr>
                                      <p:to>
                                        <p:strVal val="visible"/>
                                      </p:to>
                                    </p:set>
                                    <p:animEffect transition="in" filter="wipe(left)">
                                      <p:cBhvr>
                                        <p:cTn id="69" dur="500"/>
                                        <p:tgtEl>
                                          <p:spTgt spid="34"/>
                                        </p:tgtEl>
                                      </p:cBhvr>
                                    </p:animEffect>
                                  </p:childTnLst>
                                </p:cTn>
                              </p:par>
                              <p:par>
                                <p:cTn id="70" presetID="22" presetClass="entr" presetSubtype="8" fill="hold" grpId="0" nodeType="withEffect">
                                  <p:stCondLst>
                                    <p:cond delay="25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par>
                                <p:cTn id="73" presetID="22" presetClass="entr" presetSubtype="8" fill="hold" grpId="0" nodeType="withEffect">
                                  <p:stCondLst>
                                    <p:cond delay="25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500"/>
                                        <p:tgtEl>
                                          <p:spTgt spid="35"/>
                                        </p:tgtEl>
                                      </p:cBhvr>
                                    </p:animEffect>
                                  </p:childTnLst>
                                </p:cTn>
                              </p:par>
                            </p:childTnLst>
                          </p:cTn>
                        </p:par>
                        <p:par>
                          <p:cTn id="76" fill="hold">
                            <p:stCondLst>
                              <p:cond delay="2250"/>
                            </p:stCondLst>
                            <p:childTnLst>
                              <p:par>
                                <p:cTn id="77" presetID="10" presetClass="entr" presetSubtype="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childTnLst>
                          </p:cTn>
                        </p:par>
                        <p:par>
                          <p:cTn id="86" fill="hold">
                            <p:stCondLst>
                              <p:cond delay="2750"/>
                            </p:stCondLst>
                            <p:childTnLst>
                              <p:par>
                                <p:cTn id="87" presetID="22" presetClass="entr" presetSubtype="8" fill="hold"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left)">
                                      <p:cBhvr>
                                        <p:cTn id="89" dur="400"/>
                                        <p:tgtEl>
                                          <p:spTgt spid="11"/>
                                        </p:tgtEl>
                                      </p:cBhvr>
                                    </p:animEffect>
                                  </p:childTnLst>
                                </p:cTn>
                              </p:par>
                            </p:childTnLst>
                          </p:cTn>
                        </p:par>
                        <p:par>
                          <p:cTn id="90" fill="hold">
                            <p:stCondLst>
                              <p:cond delay="3150"/>
                            </p:stCondLst>
                            <p:childTnLst>
                              <p:par>
                                <p:cTn id="91" presetID="22" presetClass="entr" presetSubtype="8" fill="hold"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500"/>
                                        <p:tgtEl>
                                          <p:spTgt spid="21"/>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left)">
                                      <p:cBhvr>
                                        <p:cTn id="96" dur="500"/>
                                        <p:tgtEl>
                                          <p:spTgt spid="8"/>
                                        </p:tgtEl>
                                      </p:cBhvr>
                                    </p:animEffect>
                                  </p:childTnLst>
                                </p:cTn>
                              </p:par>
                              <p:par>
                                <p:cTn id="97" presetID="10" presetClass="entr" presetSubtype="0"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22" presetClass="entr" presetSubtype="8" fill="hold" nodeType="with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wipe(left)">
                                      <p:cBhvr>
                                        <p:cTn id="102" dur="500"/>
                                        <p:tgtEl>
                                          <p:spTgt spid="26"/>
                                        </p:tgtEl>
                                      </p:cBhvr>
                                    </p:animEffect>
                                  </p:childTnLst>
                                </p:cTn>
                              </p:par>
                              <p:par>
                                <p:cTn id="103" presetID="22" presetClass="entr" presetSubtype="4" fill="hold" nodeType="withEffect">
                                  <p:stCondLst>
                                    <p:cond delay="250"/>
                                  </p:stCondLst>
                                  <p:childTnLst>
                                    <p:set>
                                      <p:cBhvr>
                                        <p:cTn id="104" dur="1" fill="hold">
                                          <p:stCondLst>
                                            <p:cond delay="0"/>
                                          </p:stCondLst>
                                        </p:cTn>
                                        <p:tgtEl>
                                          <p:spTgt spid="25"/>
                                        </p:tgtEl>
                                        <p:attrNameLst>
                                          <p:attrName>style.visibility</p:attrName>
                                        </p:attrNameLst>
                                      </p:cBhvr>
                                      <p:to>
                                        <p:strVal val="visible"/>
                                      </p:to>
                                    </p:set>
                                    <p:animEffect transition="in" filter="wipe(down)">
                                      <p:cBhvr>
                                        <p:cTn id="105" dur="250"/>
                                        <p:tgtEl>
                                          <p:spTgt spid="25"/>
                                        </p:tgtEl>
                                      </p:cBhvr>
                                    </p:animEffect>
                                  </p:childTnLst>
                                </p:cTn>
                              </p:par>
                            </p:childTnLst>
                          </p:cTn>
                        </p:par>
                        <p:par>
                          <p:cTn id="106" fill="hold">
                            <p:stCondLst>
                              <p:cond delay="3650"/>
                            </p:stCondLst>
                            <p:childTnLst>
                              <p:par>
                                <p:cTn id="107" presetID="22" presetClass="entr" presetSubtype="8" fill="hold" grpId="0" nodeType="after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wipe(left)">
                                      <p:cBhvr>
                                        <p:cTn id="109" dur="500"/>
                                        <p:tgtEl>
                                          <p:spTgt spid="22"/>
                                        </p:tgtEl>
                                      </p:cBhvr>
                                    </p:animEffect>
                                  </p:childTnLst>
                                </p:cTn>
                              </p:par>
                              <p:par>
                                <p:cTn id="110" presetID="22" presetClass="entr" presetSubtype="8" fill="hold" grpId="0" nodeType="withEffect">
                                  <p:stCondLst>
                                    <p:cond delay="250"/>
                                  </p:stCondLst>
                                  <p:childTnLst>
                                    <p:set>
                                      <p:cBhvr>
                                        <p:cTn id="111" dur="1" fill="hold">
                                          <p:stCondLst>
                                            <p:cond delay="0"/>
                                          </p:stCondLst>
                                        </p:cTn>
                                        <p:tgtEl>
                                          <p:spTgt spid="3"/>
                                        </p:tgtEl>
                                        <p:attrNameLst>
                                          <p:attrName>style.visibility</p:attrName>
                                        </p:attrNameLst>
                                      </p:cBhvr>
                                      <p:to>
                                        <p:strVal val="visible"/>
                                      </p:to>
                                    </p:set>
                                    <p:animEffect transition="in" filter="wipe(left)">
                                      <p:cBhvr>
                                        <p:cTn id="112" dur="500"/>
                                        <p:tgtEl>
                                          <p:spTgt spid="3"/>
                                        </p:tgtEl>
                                      </p:cBhvr>
                                    </p:animEffect>
                                  </p:childTnLst>
                                </p:cTn>
                              </p:par>
                              <p:par>
                                <p:cTn id="113" presetID="22" presetClass="entr" presetSubtype="8" fill="hold" grpId="0" nodeType="withEffect">
                                  <p:stCondLst>
                                    <p:cond delay="250"/>
                                  </p:stCondLst>
                                  <p:childTnLst>
                                    <p:set>
                                      <p:cBhvr>
                                        <p:cTn id="114" dur="1" fill="hold">
                                          <p:stCondLst>
                                            <p:cond delay="0"/>
                                          </p:stCondLst>
                                        </p:cTn>
                                        <p:tgtEl>
                                          <p:spTgt spid="23"/>
                                        </p:tgtEl>
                                        <p:attrNameLst>
                                          <p:attrName>style.visibility</p:attrName>
                                        </p:attrNameLst>
                                      </p:cBhvr>
                                      <p:to>
                                        <p:strVal val="visible"/>
                                      </p:to>
                                    </p:set>
                                    <p:animEffect transition="in" filter="wipe(left)">
                                      <p:cBhvr>
                                        <p:cTn id="115" dur="500"/>
                                        <p:tgtEl>
                                          <p:spTgt spid="23"/>
                                        </p:tgtEl>
                                      </p:cBhvr>
                                    </p:animEffect>
                                  </p:childTnLst>
                                </p:cTn>
                              </p:par>
                              <p:par>
                                <p:cTn id="116" presetID="22" presetClass="entr" presetSubtype="8" fill="hold" grpId="0" nodeType="withEffect">
                                  <p:stCondLst>
                                    <p:cond delay="250"/>
                                  </p:stCondLst>
                                  <p:childTnLst>
                                    <p:set>
                                      <p:cBhvr>
                                        <p:cTn id="117" dur="1" fill="hold">
                                          <p:stCondLst>
                                            <p:cond delay="0"/>
                                          </p:stCondLst>
                                        </p:cTn>
                                        <p:tgtEl>
                                          <p:spTgt spid="24"/>
                                        </p:tgtEl>
                                        <p:attrNameLst>
                                          <p:attrName>style.visibility</p:attrName>
                                        </p:attrNameLst>
                                      </p:cBhvr>
                                      <p:to>
                                        <p:strVal val="visible"/>
                                      </p:to>
                                    </p:set>
                                    <p:animEffect transition="in" filter="wipe(left)">
                                      <p:cBhvr>
                                        <p:cTn id="118" dur="500"/>
                                        <p:tgtEl>
                                          <p:spTgt spid="24"/>
                                        </p:tgtEl>
                                      </p:cBhvr>
                                    </p:animEffect>
                                  </p:childTnLst>
                                </p:cTn>
                              </p:par>
                              <p:par>
                                <p:cTn id="119" presetID="22" presetClass="entr" presetSubtype="8" fill="hold" grpId="0" nodeType="withEffect">
                                  <p:stCondLst>
                                    <p:cond delay="250"/>
                                  </p:stCondLst>
                                  <p:childTnLst>
                                    <p:set>
                                      <p:cBhvr>
                                        <p:cTn id="120" dur="1" fill="hold">
                                          <p:stCondLst>
                                            <p:cond delay="0"/>
                                          </p:stCondLst>
                                        </p:cTn>
                                        <p:tgtEl>
                                          <p:spTgt spid="43"/>
                                        </p:tgtEl>
                                        <p:attrNameLst>
                                          <p:attrName>style.visibility</p:attrName>
                                        </p:attrNameLst>
                                      </p:cBhvr>
                                      <p:to>
                                        <p:strVal val="visible"/>
                                      </p:to>
                                    </p:set>
                                    <p:animEffect transition="in" filter="wipe(left)">
                                      <p:cBhvr>
                                        <p:cTn id="121" dur="500"/>
                                        <p:tgtEl>
                                          <p:spTgt spid="43"/>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left)">
                                      <p:cBhvr>
                                        <p:cTn id="124" dur="500"/>
                                        <p:tgtEl>
                                          <p:spTgt spid="18"/>
                                        </p:tgtEl>
                                      </p:cBhvr>
                                    </p:animEffect>
                                  </p:childTnLst>
                                </p:cTn>
                              </p:par>
                              <p:par>
                                <p:cTn id="125" presetID="22" presetClass="entr" presetSubtype="8" fill="hold" nodeType="withEffect">
                                  <p:stCondLst>
                                    <p:cond delay="250"/>
                                  </p:stCondLst>
                                  <p:childTnLst>
                                    <p:set>
                                      <p:cBhvr>
                                        <p:cTn id="126" dur="1" fill="hold">
                                          <p:stCondLst>
                                            <p:cond delay="0"/>
                                          </p:stCondLst>
                                        </p:cTn>
                                        <p:tgtEl>
                                          <p:spTgt spid="37"/>
                                        </p:tgtEl>
                                        <p:attrNameLst>
                                          <p:attrName>style.visibility</p:attrName>
                                        </p:attrNameLst>
                                      </p:cBhvr>
                                      <p:to>
                                        <p:strVal val="visible"/>
                                      </p:to>
                                    </p:set>
                                    <p:animEffect transition="in" filter="wipe(left)">
                                      <p:cBhvr>
                                        <p:cTn id="127" dur="500"/>
                                        <p:tgtEl>
                                          <p:spTgt spid="37"/>
                                        </p:tgtEl>
                                      </p:cBhvr>
                                    </p:animEffect>
                                  </p:childTnLst>
                                </p:cTn>
                              </p:par>
                            </p:childTnLst>
                          </p:cTn>
                        </p:par>
                        <p:par>
                          <p:cTn id="128" fill="hold">
                            <p:stCondLst>
                              <p:cond delay="4400"/>
                            </p:stCondLst>
                            <p:childTnLst>
                              <p:par>
                                <p:cTn id="129" presetID="10" presetClass="entr" presetSubtype="0" fill="hold" grpId="0" nodeType="after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500"/>
                                        <p:tgtEl>
                                          <p:spTgt spid="47"/>
                                        </p:tgtEl>
                                      </p:cBhvr>
                                    </p:animEffect>
                                  </p:childTnLst>
                                </p:cTn>
                              </p:par>
                            </p:childTnLst>
                          </p:cTn>
                        </p:par>
                        <p:par>
                          <p:cTn id="132" fill="hold">
                            <p:stCondLst>
                              <p:cond delay="4900"/>
                            </p:stCondLst>
                            <p:childTnLst>
                              <p:par>
                                <p:cTn id="133" presetID="10" presetClass="entr" presetSubtype="0"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7" grpId="0" animBg="1"/>
      <p:bldP spid="3" grpId="0" animBg="1"/>
      <p:bldP spid="4" grpId="0" animBg="1"/>
      <p:bldP spid="5" grpId="0" animBg="1"/>
      <p:bldP spid="6" grpId="0" animBg="1"/>
      <p:bldP spid="7" grpId="0" animBg="1"/>
      <p:bldP spid="8" grpId="0" animBg="1"/>
      <p:bldP spid="13" grpId="0"/>
      <p:bldP spid="14" grpId="0"/>
      <p:bldP spid="15" grpId="0"/>
      <p:bldP spid="16" grpId="0"/>
      <p:bldP spid="17" grpId="0"/>
      <p:bldP spid="18" grpId="0"/>
      <p:bldP spid="19" grpId="0"/>
      <p:bldP spid="20" grpId="0" animBg="1"/>
      <p:bldP spid="22" grpId="0" animBg="1"/>
      <p:bldP spid="23" grpId="0" animBg="1"/>
      <p:bldP spid="24" grpId="0" animBg="1"/>
      <p:bldP spid="28" grpId="0" animBg="1"/>
      <p:bldP spid="29" grpId="0" animBg="1"/>
      <p:bldP spid="30" grpId="0" animBg="1"/>
      <p:bldP spid="31" grpId="0" animBg="1"/>
      <p:bldP spid="32" grpId="0" animBg="1"/>
      <p:bldP spid="33" grpId="0" animBg="1"/>
      <p:bldP spid="34" grpId="0" animBg="1"/>
      <p:bldP spid="35" grpId="0" animBg="1"/>
      <p:bldP spid="36" grpId="0"/>
      <p:bldP spid="43" grpId="0" animBg="1"/>
      <p:bldP spid="44"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Box 38"/>
          <p:cNvSpPr txBox="1"/>
          <p:nvPr/>
        </p:nvSpPr>
        <p:spPr>
          <a:xfrm>
            <a:off x="417443" y="626124"/>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Phone</a:t>
            </a:r>
          </a:p>
        </p:txBody>
      </p:sp>
      <p:sp>
        <p:nvSpPr>
          <p:cNvPr id="40" name="TextBox 39"/>
          <p:cNvSpPr txBox="1"/>
          <p:nvPr/>
        </p:nvSpPr>
        <p:spPr>
          <a:xfrm>
            <a:off x="2598611" y="626124"/>
            <a:ext cx="1164452"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Small</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1" name="TextBox 40"/>
          <p:cNvSpPr txBox="1"/>
          <p:nvPr/>
        </p:nvSpPr>
        <p:spPr>
          <a:xfrm>
            <a:off x="5776080" y="409148"/>
            <a:ext cx="1966929" cy="434093"/>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r>
              <a:rPr lang="en-US" sz="1567" dirty="0">
                <a:solidFill>
                  <a:srgbClr val="4F4F4F"/>
                </a:solidFill>
                <a:latin typeface="Segoe Pro Light"/>
              </a:rPr>
              <a:t>2-in-1s</a:t>
            </a:r>
            <a:br>
              <a:rPr lang="en-US" sz="1567" dirty="0">
                <a:solidFill>
                  <a:srgbClr val="4F4F4F"/>
                </a:solidFill>
                <a:latin typeface="Segoe Pro Light"/>
              </a:rPr>
            </a:br>
            <a:r>
              <a:rPr lang="en-US" sz="1567" dirty="0">
                <a:solidFill>
                  <a:srgbClr val="4F4F4F"/>
                </a:solidFill>
                <a:latin typeface="Segoe Pro Light"/>
              </a:rPr>
              <a:t>(Tablet or Laptop)</a:t>
            </a:r>
          </a:p>
        </p:txBody>
      </p:sp>
      <p:sp>
        <p:nvSpPr>
          <p:cNvPr id="42" name="TextBox 41"/>
          <p:cNvSpPr txBox="1"/>
          <p:nvPr/>
        </p:nvSpPr>
        <p:spPr>
          <a:xfrm>
            <a:off x="9686490" y="409149"/>
            <a:ext cx="1918169"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Desktops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&amp; All-in-Ones</a:t>
            </a:r>
          </a:p>
        </p:txBody>
      </p:sp>
      <p:sp>
        <p:nvSpPr>
          <p:cNvPr id="44" name="TextBox 43"/>
          <p:cNvSpPr txBox="1"/>
          <p:nvPr/>
        </p:nvSpPr>
        <p:spPr>
          <a:xfrm>
            <a:off x="1476125" y="626124"/>
            <a:ext cx="84101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Phablet</a:t>
            </a:r>
          </a:p>
        </p:txBody>
      </p:sp>
      <p:sp>
        <p:nvSpPr>
          <p:cNvPr id="48" name="TextBox 47"/>
          <p:cNvSpPr txBox="1"/>
          <p:nvPr/>
        </p:nvSpPr>
        <p:spPr>
          <a:xfrm>
            <a:off x="3838905" y="626124"/>
            <a:ext cx="1944260"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Large</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9" name="TextBox 48"/>
          <p:cNvSpPr txBox="1"/>
          <p:nvPr/>
        </p:nvSpPr>
        <p:spPr>
          <a:xfrm>
            <a:off x="8257989" y="409149"/>
            <a:ext cx="953698"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Classic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Laptop</a:t>
            </a:r>
          </a:p>
        </p:txBody>
      </p:sp>
      <p:pic>
        <p:nvPicPr>
          <p:cNvPr id="27" name="Picture 26"/>
          <p:cNvPicPr>
            <a:picLocks noChangeAspect="1"/>
          </p:cNvPicPr>
          <p:nvPr/>
        </p:nvPicPr>
        <p:blipFill rotWithShape="1">
          <a:blip r:embed="rId3" cstate="screen">
            <a:extLst>
              <a:ext uri="{28A0092B-C50C-407E-A947-70E740481C1C}">
                <a14:useLocalDpi xmlns:a14="http://schemas.microsoft.com/office/drawing/2010/main"/>
              </a:ext>
            </a:extLst>
          </a:blip>
          <a:srcRect r="10956" b="15432"/>
          <a:stretch/>
        </p:blipFill>
        <p:spPr>
          <a:xfrm>
            <a:off x="6024456" y="931828"/>
            <a:ext cx="1547119" cy="984057"/>
          </a:xfrm>
          <a:prstGeom prst="rect">
            <a:avLst/>
          </a:prstGeom>
        </p:spPr>
      </p:pic>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18108" y="931828"/>
            <a:ext cx="1524611" cy="1121617"/>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62428" y="931829"/>
            <a:ext cx="1497214" cy="957235"/>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48396" y="931828"/>
            <a:ext cx="869274" cy="667478"/>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71503" y="931828"/>
            <a:ext cx="595038" cy="579517"/>
          </a:xfrm>
          <a:prstGeom prst="rect">
            <a:avLst/>
          </a:prstGeom>
        </p:spPr>
      </p:pic>
      <p:pic>
        <p:nvPicPr>
          <p:cNvPr id="37" name="Picture 3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49105" y="931830"/>
            <a:ext cx="852254" cy="848917"/>
          </a:xfrm>
          <a:prstGeom prst="rect">
            <a:avLst/>
          </a:prstGeom>
        </p:spPr>
      </p:pic>
      <p:pic>
        <p:nvPicPr>
          <p:cNvPr id="38" name="Picture 3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8009887" y="931830"/>
            <a:ext cx="1576785" cy="1015810"/>
          </a:xfrm>
          <a:prstGeom prst="rect">
            <a:avLst/>
          </a:prstGeom>
        </p:spPr>
      </p:pic>
      <p:sp>
        <p:nvSpPr>
          <p:cNvPr id="21" name="TextBox 20"/>
          <p:cNvSpPr txBox="1"/>
          <p:nvPr/>
        </p:nvSpPr>
        <p:spPr>
          <a:xfrm>
            <a:off x="5435349" y="4096637"/>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Xbox</a:t>
            </a:r>
          </a:p>
        </p:txBody>
      </p:sp>
      <p:sp>
        <p:nvSpPr>
          <p:cNvPr id="22" name="TextBox 21"/>
          <p:cNvSpPr txBox="1"/>
          <p:nvPr/>
        </p:nvSpPr>
        <p:spPr>
          <a:xfrm>
            <a:off x="9891226" y="4096637"/>
            <a:ext cx="122470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IoT</a:t>
            </a:r>
          </a:p>
        </p:txBody>
      </p:sp>
      <p:sp>
        <p:nvSpPr>
          <p:cNvPr id="23" name="TextBox 22"/>
          <p:cNvSpPr txBox="1"/>
          <p:nvPr/>
        </p:nvSpPr>
        <p:spPr>
          <a:xfrm>
            <a:off x="2068143" y="4096637"/>
            <a:ext cx="11423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Surface Hub</a:t>
            </a:r>
          </a:p>
        </p:txBody>
      </p:sp>
      <p:grpSp>
        <p:nvGrpSpPr>
          <p:cNvPr id="24" name="Xbox"/>
          <p:cNvGrpSpPr/>
          <p:nvPr/>
        </p:nvGrpSpPr>
        <p:grpSpPr bwMode="ltGray">
          <a:xfrm>
            <a:off x="4777605" y="4360560"/>
            <a:ext cx="1989467" cy="1431313"/>
            <a:chOff x="8610991" y="1992417"/>
            <a:chExt cx="3186889" cy="2292792"/>
          </a:xfrm>
        </p:grpSpPr>
        <p:pic>
          <p:nvPicPr>
            <p:cNvPr id="33" name="Picture 3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34" name="Picture 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35" name="Picture 2"/>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43" name="PPI"/>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ltGray">
          <a:xfrm>
            <a:off x="1204115" y="4367595"/>
            <a:ext cx="2870401" cy="1751195"/>
          </a:xfrm>
          <a:prstGeom prst="rect">
            <a:avLst/>
          </a:prstGeom>
        </p:spPr>
      </p:pic>
      <p:grpSp>
        <p:nvGrpSpPr>
          <p:cNvPr id="45" name="Group 44"/>
          <p:cNvGrpSpPr/>
          <p:nvPr/>
        </p:nvGrpSpPr>
        <p:grpSpPr>
          <a:xfrm>
            <a:off x="9961097" y="4364419"/>
            <a:ext cx="1093301" cy="619641"/>
            <a:chOff x="87532" y="3622341"/>
            <a:chExt cx="1116863" cy="632995"/>
          </a:xfrm>
        </p:grpSpPr>
        <p:sp>
          <p:nvSpPr>
            <p:cNvPr id="47" name="Rectangle 46"/>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a:lnSpc>
                  <a:spcPct val="90000"/>
                </a:lnSpc>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53" name="Picture 52" descr="141215_B-hero_01.png"/>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7314942" y="4358953"/>
            <a:ext cx="2195599" cy="866423"/>
          </a:xfrm>
          <a:prstGeom prst="rect">
            <a:avLst/>
          </a:prstGeom>
          <a:noFill/>
          <a:ln>
            <a:noFill/>
          </a:ln>
        </p:spPr>
      </p:pic>
      <p:sp>
        <p:nvSpPr>
          <p:cNvPr id="54" name="TextBox 53"/>
          <p:cNvSpPr txBox="1"/>
          <p:nvPr/>
        </p:nvSpPr>
        <p:spPr>
          <a:xfrm>
            <a:off x="7859020" y="4096637"/>
            <a:ext cx="11074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Holographic</a:t>
            </a:r>
          </a:p>
        </p:txBody>
      </p:sp>
      <p:sp>
        <p:nvSpPr>
          <p:cNvPr id="56" name="Rectangle 55"/>
          <p:cNvSpPr/>
          <p:nvPr/>
        </p:nvSpPr>
        <p:spPr bwMode="auto">
          <a:xfrm>
            <a:off x="5640" y="2530518"/>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2" name="Group 1"/>
          <p:cNvGrpSpPr/>
          <p:nvPr/>
        </p:nvGrpSpPr>
        <p:grpSpPr>
          <a:xfrm>
            <a:off x="5053008" y="1957056"/>
            <a:ext cx="2085987" cy="1974276"/>
            <a:chOff x="5052041" y="2528717"/>
            <a:chExt cx="2087919" cy="1976104"/>
          </a:xfrm>
        </p:grpSpPr>
        <p:sp>
          <p:nvSpPr>
            <p:cNvPr id="57"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58" name="Group 57"/>
            <p:cNvGrpSpPr/>
            <p:nvPr/>
          </p:nvGrpSpPr>
          <p:grpSpPr>
            <a:xfrm>
              <a:off x="5052041" y="2612844"/>
              <a:ext cx="2087919" cy="1807851"/>
              <a:chOff x="5052041" y="2485844"/>
              <a:chExt cx="2087919" cy="1807851"/>
            </a:xfrm>
          </p:grpSpPr>
          <p:sp>
            <p:nvSpPr>
              <p:cNvPr id="63"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64" name="Group 63"/>
              <p:cNvGrpSpPr/>
              <p:nvPr/>
            </p:nvGrpSpPr>
            <p:grpSpPr>
              <a:xfrm>
                <a:off x="5052041" y="2836625"/>
                <a:ext cx="2087919" cy="1066209"/>
                <a:chOff x="5052041" y="2836625"/>
                <a:chExt cx="2087919" cy="1066209"/>
              </a:xfrm>
            </p:grpSpPr>
            <p:sp>
              <p:nvSpPr>
                <p:cNvPr id="65" name="TextBox 35"/>
                <p:cNvSpPr txBox="1"/>
                <p:nvPr/>
              </p:nvSpPr>
              <p:spPr>
                <a:xfrm>
                  <a:off x="5052041" y="3644319"/>
                  <a:ext cx="2087919" cy="258515"/>
                </a:xfrm>
                <a:prstGeom prst="rect">
                  <a:avLst/>
                </a:prstGeom>
                <a:noFill/>
              </p:spPr>
              <p:txBody>
                <a:bodyPr wrap="square" lIns="0" tIns="0" rIns="0" bIns="0" rtlCol="0">
                  <a:spAutoFit/>
                </a:bodyPr>
                <a:lstStyle/>
                <a:p>
                  <a:pPr algn="ctr" defTabSz="913532">
                    <a:lnSpc>
                      <a:spcPct val="90000"/>
                    </a:lnSpc>
                  </a:pPr>
                  <a:r>
                    <a:rPr lang="en-US" sz="1865" dirty="0">
                      <a:solidFill>
                        <a:prstClr val="white"/>
                      </a:solidFill>
                      <a:latin typeface="Segoe UI Light"/>
                      <a:cs typeface="Segoe UI Semibold" panose="020B0702040204020203" pitchFamily="34" charset="0"/>
                    </a:rPr>
                    <a:t>Windows 10</a:t>
                  </a:r>
                </a:p>
              </p:txBody>
            </p:sp>
            <p:sp>
              <p:nvSpPr>
                <p:cNvPr id="66"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807" tIns="60904" rIns="121807" bIns="60904" numCol="1" anchor="t" anchorCtr="0" compatLnSpc="1">
                  <a:prstTxWarp prst="textNoShape">
                    <a:avLst/>
                  </a:prstTxWarp>
                </a:bodyPr>
                <a:lstStyle/>
                <a:p>
                  <a:pPr defTabSz="913532"/>
                  <a:endParaRPr lang="en-US" sz="1865">
                    <a:solidFill>
                      <a:srgbClr val="737373"/>
                    </a:solidFill>
                    <a:latin typeface="Segoe UI Light"/>
                  </a:endParaRPr>
                </a:p>
              </p:txBody>
            </p:sp>
          </p:grpSp>
        </p:grpSp>
      </p:grpSp>
    </p:spTree>
    <p:extLst>
      <p:ext uri="{BB962C8B-B14F-4D97-AF65-F5344CB8AC3E}">
        <p14:creationId xmlns:p14="http://schemas.microsoft.com/office/powerpoint/2010/main" val="24511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path" presetSubtype="0" decel="100000" fill="hold" nodeType="withEffect">
                                  <p:stCondLst>
                                    <p:cond delay="0"/>
                                  </p:stCondLst>
                                  <p:childTnLst>
                                    <p:animMotion origin="layout" path="M -0.03945 -0.00047 L -2.08333E-7 2.22222E-6 " pathEditMode="relative" rAng="0" ptsTypes="AA">
                                      <p:cBhvr>
                                        <p:cTn id="9" dur="600" fill="hold"/>
                                        <p:tgtEl>
                                          <p:spTgt spid="36"/>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42" presetClass="path" presetSubtype="0" decel="100000" fill="hold" nodeType="withEffect">
                                  <p:stCondLst>
                                    <p:cond delay="100"/>
                                  </p:stCondLst>
                                  <p:childTnLst>
                                    <p:animMotion origin="layout" path="M -0.03946 -0.00046 L 3.33333E-6 7.40741E-7 " pathEditMode="relative" rAng="0" ptsTypes="AA">
                                      <p:cBhvr>
                                        <p:cTn id="17" dur="600" fill="hold"/>
                                        <p:tgtEl>
                                          <p:spTgt spid="32"/>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2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42" presetClass="path" presetSubtype="0" decel="100000" fill="hold" nodeType="withEffect">
                                  <p:stCondLst>
                                    <p:cond delay="200"/>
                                  </p:stCondLst>
                                  <p:childTnLst>
                                    <p:animMotion origin="layout" path="M -0.03946 -0.00046 L 3.75E-6 -3.7037E-6 " pathEditMode="relative" rAng="0" ptsTypes="AA">
                                      <p:cBhvr>
                                        <p:cTn id="25" dur="600" fill="hold"/>
                                        <p:tgtEl>
                                          <p:spTgt spid="37"/>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42" presetClass="path" presetSubtype="0" decel="100000" fill="hold" nodeType="withEffect">
                                  <p:stCondLst>
                                    <p:cond delay="400"/>
                                  </p:stCondLst>
                                  <p:childTnLst>
                                    <p:animMotion origin="layout" path="M -0.03945 -0.00046 L -1.25E-6 -4.07407E-6 " pathEditMode="relative" rAng="0" ptsTypes="AA">
                                      <p:cBhvr>
                                        <p:cTn id="33" dur="600" fill="hold"/>
                                        <p:tgtEl>
                                          <p:spTgt spid="30"/>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42" presetClass="path" presetSubtype="0" decel="100000" fill="hold" nodeType="withEffect">
                                  <p:stCondLst>
                                    <p:cond delay="500"/>
                                  </p:stCondLst>
                                  <p:childTnLst>
                                    <p:animMotion origin="layout" path="M -0.03945 -0.00047 L -2.08333E-6 2.59259E-6 " pathEditMode="relative" rAng="0" ptsTypes="AA">
                                      <p:cBhvr>
                                        <p:cTn id="41" dur="600" fill="hold"/>
                                        <p:tgtEl>
                                          <p:spTgt spid="27"/>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6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42" presetClass="path" presetSubtype="0" decel="100000" fill="hold" nodeType="withEffect">
                                  <p:stCondLst>
                                    <p:cond delay="600"/>
                                  </p:stCondLst>
                                  <p:childTnLst>
                                    <p:animMotion origin="layout" path="M -0.03945 -0.00046 L 5E-6 -2.22222E-6 " pathEditMode="relative" rAng="0" ptsTypes="AA">
                                      <p:cBhvr>
                                        <p:cTn id="49" dur="600" fill="hold"/>
                                        <p:tgtEl>
                                          <p:spTgt spid="38"/>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7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42" presetClass="path" presetSubtype="0" decel="100000" fill="hold" nodeType="withEffect">
                                  <p:stCondLst>
                                    <p:cond delay="700"/>
                                  </p:stCondLst>
                                  <p:childTnLst>
                                    <p:animMotion origin="layout" path="M -0.03946 -0.00046 L 4.79167E-6 -1.11111E-6 " pathEditMode="relative" rAng="0" ptsTypes="AA">
                                      <p:cBhvr>
                                        <p:cTn id="57" dur="600" fill="hold"/>
                                        <p:tgtEl>
                                          <p:spTgt spid="29"/>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70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30000" fill="hold" nodeType="withEffect">
                                  <p:stCondLst>
                                    <p:cond delay="500"/>
                                  </p:stCondLst>
                                  <p:childTnLst>
                                    <p:animMotion origin="layout" path="M -0.04909 0.00024 L 4.16667E-6 -4.81481E-6 " pathEditMode="relative" rAng="0" ptsTypes="AA">
                                      <p:cBhvr>
                                        <p:cTn id="65" dur="600" fill="hold"/>
                                        <p:tgtEl>
                                          <p:spTgt spid="43"/>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7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42" presetClass="path" presetSubtype="0" decel="100000" fill="hold" nodeType="withEffect">
                                  <p:stCondLst>
                                    <p:cond delay="700"/>
                                  </p:stCondLst>
                                  <p:childTnLst>
                                    <p:animMotion origin="layout" path="M -0.03946 -0.00023 L 2.5E-6 2.22222E-6 " pathEditMode="relative" rAng="0" ptsTypes="AA">
                                      <p:cBhvr>
                                        <p:cTn id="73" dur="600" fill="hold"/>
                                        <p:tgtEl>
                                          <p:spTgt spid="24"/>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70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42" presetClass="path" presetSubtype="0" decel="100000" fill="hold" nodeType="withEffect">
                                  <p:stCondLst>
                                    <p:cond delay="700"/>
                                  </p:stCondLst>
                                  <p:childTnLst>
                                    <p:animMotion origin="layout" path="M -0.03945 -0.00023 L 6.25E-7 -2.96296E-6 " pathEditMode="relative" rAng="0" ptsTypes="AA">
                                      <p:cBhvr>
                                        <p:cTn id="84" dur="600" fill="hold"/>
                                        <p:tgtEl>
                                          <p:spTgt spid="45"/>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7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42" presetClass="path" presetSubtype="0" decel="100000" fill="hold" nodeType="withEffect">
                                  <p:stCondLst>
                                    <p:cond delay="700"/>
                                  </p:stCondLst>
                                  <p:childTnLst>
                                    <p:animMotion origin="layout" path="M -0.23685 3.33333E-6 L 0 3.33333E-6 " pathEditMode="relative" rAng="0" ptsTypes="AA">
                                      <p:cBhvr>
                                        <p:cTn id="92" dur="600" fill="hold"/>
                                        <p:tgtEl>
                                          <p:spTgt spid="2"/>
                                        </p:tgtEl>
                                        <p:attrNameLst>
                                          <p:attrName>ppt_x</p:attrName>
                                          <p:attrName>ppt_y</p:attrName>
                                        </p:attrNameLst>
                                      </p:cBhvr>
                                      <p:rCtr x="11836" y="0"/>
                                    </p:animMotion>
                                  </p:childTnLst>
                                </p:cTn>
                              </p:par>
                              <p:par>
                                <p:cTn id="93" presetID="10" presetClass="entr" presetSubtype="0" fill="hold" nodeType="withEffect">
                                  <p:stCondLst>
                                    <p:cond delay="7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42" presetClass="path" presetSubtype="0" decel="100000" fill="hold" nodeType="withEffect">
                                  <p:stCondLst>
                                    <p:cond delay="700"/>
                                  </p:stCondLst>
                                  <p:childTnLst>
                                    <p:animMotion origin="layout" path="M -0.03945 -0.00023 L -4.375E-6 -2.59259E-6 " pathEditMode="relative" rAng="0" ptsTypes="AA">
                                      <p:cBhvr>
                                        <p:cTn id="97" dur="600" fill="hold"/>
                                        <p:tgtEl>
                                          <p:spTgt spid="53"/>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4" grpId="0"/>
      <p:bldP spid="48" grpId="0"/>
      <p:bldP spid="49" grpId="0"/>
      <p:bldP spid="21" grpId="0"/>
      <p:bldP spid="22" grpId="0"/>
      <p:bldP spid="23"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640" y="2518337"/>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fontAlgn="base">
              <a:lnSpc>
                <a:spcPct val="90000"/>
              </a:lnSpc>
              <a:spcBef>
                <a:spcPct val="0"/>
              </a:spcBef>
              <a:spcAft>
                <a:spcPct val="0"/>
              </a:spcAft>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sp>
        <p:nvSpPr>
          <p:cNvPr id="73" name="Back"/>
          <p:cNvSpPr/>
          <p:nvPr/>
        </p:nvSpPr>
        <p:spPr>
          <a:xfrm>
            <a:off x="766611" y="2973770"/>
            <a:ext cx="10688583" cy="13813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11" tIns="146169" rIns="182711" bIns="146169" numCol="1" spcCol="0" rtlCol="0" fromWordArt="0" anchor="t" anchorCtr="0" forceAA="0" compatLnSpc="1">
            <a:prstTxWarp prst="textNoShape">
              <a:avLst/>
            </a:prstTxWarp>
            <a:noAutofit/>
          </a:bodyPr>
          <a:lstStyle/>
          <a:p>
            <a:pPr algn="ctr" defTabSz="913532">
              <a:lnSpc>
                <a:spcPct val="90000"/>
              </a:lnSpc>
              <a:spcBef>
                <a:spcPts val="799"/>
              </a:spcBef>
            </a:pPr>
            <a:endParaRPr lang="en-US" sz="2664" dirty="0" err="1">
              <a:solidFill>
                <a:prstClr val="white"/>
              </a:solidFill>
            </a:endParaRPr>
          </a:p>
        </p:txBody>
      </p:sp>
      <p:grpSp>
        <p:nvGrpSpPr>
          <p:cNvPr id="111" name="Group 110"/>
          <p:cNvGrpSpPr/>
          <p:nvPr/>
        </p:nvGrpSpPr>
        <p:grpSpPr>
          <a:xfrm>
            <a:off x="770742" y="2090104"/>
            <a:ext cx="10688583" cy="1735753"/>
            <a:chOff x="5107948" y="2528717"/>
            <a:chExt cx="1976104" cy="1976104"/>
          </a:xfrm>
        </p:grpSpPr>
        <p:sp>
          <p:nvSpPr>
            <p:cNvPr id="112"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16"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12" name="Group 11"/>
          <p:cNvGrpSpPr/>
          <p:nvPr/>
        </p:nvGrpSpPr>
        <p:grpSpPr>
          <a:xfrm>
            <a:off x="5108862" y="1944876"/>
            <a:ext cx="1974276" cy="1974276"/>
            <a:chOff x="5107948" y="2528717"/>
            <a:chExt cx="1976104" cy="1976104"/>
          </a:xfrm>
        </p:grpSpPr>
        <p:sp>
          <p:nvSpPr>
            <p:cNvPr id="80"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82"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96" name="Group 95"/>
          <p:cNvGrpSpPr/>
          <p:nvPr/>
        </p:nvGrpSpPr>
        <p:grpSpPr>
          <a:xfrm>
            <a:off x="756992" y="1809157"/>
            <a:ext cx="10706854" cy="2265614"/>
            <a:chOff x="5107948" y="2528717"/>
            <a:chExt cx="1976104" cy="1976104"/>
          </a:xfrm>
        </p:grpSpPr>
        <p:sp>
          <p:nvSpPr>
            <p:cNvPr id="98"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01"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sp>
        <p:nvSpPr>
          <p:cNvPr id="15" name="Rectangle 14"/>
          <p:cNvSpPr/>
          <p:nvPr/>
        </p:nvSpPr>
        <p:spPr>
          <a:xfrm>
            <a:off x="4025564" y="3014536"/>
            <a:ext cx="4140877" cy="535146"/>
          </a:xfrm>
          <a:prstGeom prst="rect">
            <a:avLst/>
          </a:prstGeom>
          <a:noFill/>
        </p:spPr>
        <p:txBody>
          <a:bodyPr wrap="none">
            <a:spAutoFit/>
          </a:bodyPr>
          <a:lstStyle/>
          <a:p>
            <a:pPr algn="ctr" defTabSz="1242115" fontAlgn="base">
              <a:lnSpc>
                <a:spcPct val="90000"/>
              </a:lnSpc>
              <a:spcBef>
                <a:spcPct val="0"/>
              </a:spcBef>
              <a:spcAft>
                <a:spcPct val="0"/>
              </a:spcAft>
              <a:defRPr/>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Multiple device families</a:t>
            </a:r>
          </a:p>
        </p:txBody>
      </p:sp>
      <p:grpSp>
        <p:nvGrpSpPr>
          <p:cNvPr id="169" name="Group 168"/>
          <p:cNvGrpSpPr/>
          <p:nvPr/>
        </p:nvGrpSpPr>
        <p:grpSpPr>
          <a:xfrm>
            <a:off x="4697223" y="1870295"/>
            <a:ext cx="1339161" cy="758496"/>
            <a:chOff x="1327189" y="2777693"/>
            <a:chExt cx="1545714" cy="962072"/>
          </a:xfrm>
        </p:grpSpPr>
        <p:sp>
          <p:nvSpPr>
            <p:cNvPr id="170" name="Flowchart: Magnetic Disk 16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1" name="Oval 17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2" name="Rectangle 171"/>
            <p:cNvSpPr/>
            <p:nvPr/>
          </p:nvSpPr>
          <p:spPr>
            <a:xfrm>
              <a:off x="1872279" y="3230738"/>
              <a:ext cx="455533"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grpSp>
        <p:nvGrpSpPr>
          <p:cNvPr id="179" name="Group 178"/>
          <p:cNvGrpSpPr/>
          <p:nvPr/>
        </p:nvGrpSpPr>
        <p:grpSpPr>
          <a:xfrm>
            <a:off x="6155619" y="1870295"/>
            <a:ext cx="1339161" cy="758496"/>
            <a:chOff x="1327189" y="2777693"/>
            <a:chExt cx="1545714" cy="962072"/>
          </a:xfrm>
        </p:grpSpPr>
        <p:sp>
          <p:nvSpPr>
            <p:cNvPr id="180" name="Flowchart: Magnetic Disk 17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1" name="Oval 18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2" name="Rectangle 181"/>
            <p:cNvSpPr/>
            <p:nvPr/>
          </p:nvSpPr>
          <p:spPr>
            <a:xfrm>
              <a:off x="1778955" y="3230738"/>
              <a:ext cx="642185"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XBox</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61" name="Group 160"/>
          <p:cNvGrpSpPr/>
          <p:nvPr/>
        </p:nvGrpSpPr>
        <p:grpSpPr>
          <a:xfrm>
            <a:off x="3185919" y="2028020"/>
            <a:ext cx="1339161" cy="758495"/>
            <a:chOff x="1327189" y="2777693"/>
            <a:chExt cx="1545714" cy="962072"/>
          </a:xfrm>
        </p:grpSpPr>
        <p:sp>
          <p:nvSpPr>
            <p:cNvPr id="162" name="Flowchart: Magnetic Disk 161"/>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3" name="Oval 162"/>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4" name="Rectangle 163"/>
            <p:cNvSpPr/>
            <p:nvPr/>
          </p:nvSpPr>
          <p:spPr>
            <a:xfrm>
              <a:off x="1695581" y="3230737"/>
              <a:ext cx="808930"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grpSp>
        <p:nvGrpSpPr>
          <p:cNvPr id="187" name="Group 186"/>
          <p:cNvGrpSpPr/>
          <p:nvPr/>
        </p:nvGrpSpPr>
        <p:grpSpPr>
          <a:xfrm>
            <a:off x="7666923" y="2028019"/>
            <a:ext cx="1339161" cy="758496"/>
            <a:chOff x="1327189" y="2777693"/>
            <a:chExt cx="1545714" cy="962072"/>
          </a:xfrm>
        </p:grpSpPr>
        <p:sp>
          <p:nvSpPr>
            <p:cNvPr id="188" name="Flowchart: Magnetic Disk 187"/>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9" name="Oval 188"/>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0" name="Rectangle 189"/>
            <p:cNvSpPr/>
            <p:nvPr/>
          </p:nvSpPr>
          <p:spPr>
            <a:xfrm>
              <a:off x="1457606" y="3230738"/>
              <a:ext cx="1284889"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grpSp>
      <p:grpSp>
        <p:nvGrpSpPr>
          <p:cNvPr id="108" name="Group 107"/>
          <p:cNvGrpSpPr/>
          <p:nvPr/>
        </p:nvGrpSpPr>
        <p:grpSpPr>
          <a:xfrm>
            <a:off x="6233211" y="1339765"/>
            <a:ext cx="1298572" cy="770567"/>
            <a:chOff x="7766687" y="2034058"/>
            <a:chExt cx="1235372" cy="764330"/>
          </a:xfrm>
        </p:grpSpPr>
        <p:pic>
          <p:nvPicPr>
            <p:cNvPr id="113" name="Xb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6687" y="2034058"/>
              <a:ext cx="1235372" cy="661905"/>
            </a:xfrm>
            <a:prstGeom prst="rect">
              <a:avLst/>
            </a:prstGeom>
          </p:spPr>
        </p:pic>
        <p:pic>
          <p:nvPicPr>
            <p:cNvPr id="114" name="Picture 1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ltGray">
            <a:xfrm>
              <a:off x="8434332" y="2634892"/>
              <a:ext cx="351341" cy="91700"/>
            </a:xfrm>
            <a:prstGeom prst="rect">
              <a:avLst/>
            </a:prstGeom>
          </p:spPr>
        </p:pic>
        <p:pic>
          <p:nvPicPr>
            <p:cNvPr id="115" name="Xbo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610002" y="2646993"/>
              <a:ext cx="246987" cy="151395"/>
            </a:xfrm>
            <a:prstGeom prst="rect">
              <a:avLst/>
            </a:prstGeom>
          </p:spPr>
        </p:pic>
      </p:grpSp>
      <p:grpSp>
        <p:nvGrpSpPr>
          <p:cNvPr id="192" name="Group 191"/>
          <p:cNvGrpSpPr/>
          <p:nvPr/>
        </p:nvGrpSpPr>
        <p:grpSpPr>
          <a:xfrm>
            <a:off x="9290767" y="2397151"/>
            <a:ext cx="1339161" cy="758495"/>
            <a:chOff x="1327189" y="2777693"/>
            <a:chExt cx="1545714" cy="962072"/>
          </a:xfrm>
        </p:grpSpPr>
        <p:sp>
          <p:nvSpPr>
            <p:cNvPr id="193" name="Flowchart: Magnetic Disk 192"/>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4" name="Oval 193"/>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5" name="Rectangle 194"/>
            <p:cNvSpPr/>
            <p:nvPr/>
          </p:nvSpPr>
          <p:spPr>
            <a:xfrm>
              <a:off x="1590118" y="3230737"/>
              <a:ext cx="1019858"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HoloLens</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pic>
        <p:nvPicPr>
          <p:cNvPr id="202" name="Picture 2" descr="https://compass-ssl.surface.com/assets/3e/22/3e22a8d7-25bd-473d-815a-f49e27c515cb.png#desktop-engagingmeetings-new.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642495" y="1350557"/>
            <a:ext cx="1518662" cy="81764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1" name="Group 120"/>
          <p:cNvGrpSpPr/>
          <p:nvPr/>
        </p:nvGrpSpPr>
        <p:grpSpPr>
          <a:xfrm>
            <a:off x="3245489" y="1758862"/>
            <a:ext cx="1382567" cy="533501"/>
            <a:chOff x="2735582" y="1816942"/>
            <a:chExt cx="1315282" cy="529185"/>
          </a:xfrm>
        </p:grpSpPr>
        <p:pic>
          <p:nvPicPr>
            <p:cNvPr id="1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914948" y="1816942"/>
              <a:ext cx="872345" cy="526533"/>
            </a:xfrm>
            <a:prstGeom prst="rect">
              <a:avLst/>
            </a:prstGeom>
          </p:spPr>
        </p:pic>
        <p:pic>
          <p:nvPicPr>
            <p:cNvPr id="123" name="Small Tablet"/>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889286" y="2045444"/>
                <a:ext cx="331735" cy="325110"/>
              </a:xfrm>
              <a:prstGeom prst="rect">
                <a:avLst/>
              </a:prstGeom>
            </p:spPr>
          </p:pic>
        </p:grpSp>
      </p:grpSp>
      <p:grpSp>
        <p:nvGrpSpPr>
          <p:cNvPr id="135" name="Group 134"/>
          <p:cNvGrpSpPr/>
          <p:nvPr/>
        </p:nvGrpSpPr>
        <p:grpSpPr>
          <a:xfrm>
            <a:off x="4780232" y="1449741"/>
            <a:ext cx="1344093" cy="731996"/>
            <a:chOff x="4538410" y="1456930"/>
            <a:chExt cx="1278681" cy="726073"/>
          </a:xfrm>
        </p:grpSpPr>
        <p:pic>
          <p:nvPicPr>
            <p:cNvPr id="136" name="Desktop"/>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65530" y="1456930"/>
              <a:ext cx="980238" cy="562600"/>
            </a:xfrm>
            <a:prstGeom prst="rect">
              <a:avLst/>
            </a:prstGeom>
          </p:spPr>
        </p:pic>
        <p:pic>
          <p:nvPicPr>
            <p:cNvPr id="137" name="2-in-1"/>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017494" y="1700384"/>
              <a:ext cx="799597" cy="482619"/>
            </a:xfrm>
            <a:prstGeom prst="rect">
              <a:avLst/>
            </a:prstGeom>
          </p:spPr>
        </p:pic>
        <p:pic>
          <p:nvPicPr>
            <p:cNvPr id="138" name="Laptop"/>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538410" y="1714822"/>
              <a:ext cx="623613" cy="375988"/>
            </a:xfrm>
            <a:prstGeom prst="rect">
              <a:avLst/>
            </a:prstGeom>
          </p:spPr>
        </p:pic>
      </p:grpSp>
      <p:pic>
        <p:nvPicPr>
          <p:cNvPr id="97" name="Picture 96" descr="141215_B-hero_01.png"/>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9604202" y="2255258"/>
            <a:ext cx="782349" cy="296100"/>
          </a:xfrm>
          <a:prstGeom prst="rect">
            <a:avLst/>
          </a:prstGeom>
          <a:noFill/>
          <a:ln>
            <a:noFill/>
          </a:ln>
        </p:spPr>
      </p:pic>
      <p:grpSp>
        <p:nvGrpSpPr>
          <p:cNvPr id="16" name="Group 15"/>
          <p:cNvGrpSpPr/>
          <p:nvPr/>
        </p:nvGrpSpPr>
        <p:grpSpPr>
          <a:xfrm>
            <a:off x="1594120" y="2397150"/>
            <a:ext cx="1339162" cy="758496"/>
            <a:chOff x="1327189" y="2777695"/>
            <a:chExt cx="1545714" cy="962076"/>
          </a:xfrm>
        </p:grpSpPr>
        <p:sp>
          <p:nvSpPr>
            <p:cNvPr id="141" name="Flowchart: Magnetic Disk 140"/>
            <p:cNvSpPr/>
            <p:nvPr/>
          </p:nvSpPr>
          <p:spPr bwMode="auto">
            <a:xfrm>
              <a:off x="1327189" y="2812564"/>
              <a:ext cx="1545714" cy="927207"/>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28" name="Oval 127"/>
            <p:cNvSpPr/>
            <p:nvPr/>
          </p:nvSpPr>
          <p:spPr bwMode="auto">
            <a:xfrm>
              <a:off x="1327189" y="2777695"/>
              <a:ext cx="1545714" cy="351807"/>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3" name="Rectangle 12"/>
            <p:cNvSpPr/>
            <p:nvPr/>
          </p:nvSpPr>
          <p:spPr>
            <a:xfrm>
              <a:off x="1432848" y="3230737"/>
              <a:ext cx="1334401" cy="362894"/>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Devices +</a:t>
              </a: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IoT</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29" name="Group 128"/>
          <p:cNvGrpSpPr/>
          <p:nvPr/>
        </p:nvGrpSpPr>
        <p:grpSpPr>
          <a:xfrm>
            <a:off x="1738356" y="2258547"/>
            <a:ext cx="989327" cy="371922"/>
            <a:chOff x="1371004" y="2381442"/>
            <a:chExt cx="941178" cy="368913"/>
          </a:xfrm>
        </p:grpSpPr>
        <p:pic>
          <p:nvPicPr>
            <p:cNvPr id="130" name="IoT"/>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371004" y="2409666"/>
              <a:ext cx="553359" cy="326999"/>
            </a:xfrm>
            <a:prstGeom prst="rect">
              <a:avLst/>
            </a:prstGeom>
          </p:spPr>
        </p:pic>
        <p:pic>
          <p:nvPicPr>
            <p:cNvPr id="131" name="IoT"/>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70290" y="2381442"/>
              <a:ext cx="441892" cy="261130"/>
            </a:xfrm>
            <a:prstGeom prst="rect">
              <a:avLst/>
            </a:prstGeom>
          </p:spPr>
        </p:pic>
        <p:pic>
          <p:nvPicPr>
            <p:cNvPr id="132" name="Picture 13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624717" y="2463513"/>
              <a:ext cx="485404" cy="286842"/>
            </a:xfrm>
            <a:prstGeom prst="rect">
              <a:avLst/>
            </a:prstGeom>
          </p:spPr>
        </p:pic>
      </p:grpSp>
      <p:sp>
        <p:nvSpPr>
          <p:cNvPr id="110" name="TextBox 109"/>
          <p:cNvSpPr txBox="1"/>
          <p:nvPr/>
        </p:nvSpPr>
        <p:spPr>
          <a:xfrm>
            <a:off x="3275330" y="2954236"/>
            <a:ext cx="5501835" cy="664207"/>
          </a:xfrm>
          <a:prstGeom prst="rect">
            <a:avLst/>
          </a:prstGeom>
          <a:noFill/>
        </p:spPr>
        <p:txBody>
          <a:bodyPr wrap="square" lIns="137033" tIns="109626" rIns="137033" bIns="109626" rtlCol="0">
            <a:spAutoFit/>
          </a:bodyPr>
          <a:lstStyle/>
          <a:p>
            <a:pPr algn="ctr" defTabSz="913554">
              <a:lnSpc>
                <a:spcPct val="90000"/>
              </a:lnSpc>
              <a:spcBef>
                <a:spcPts val="599"/>
              </a:spcBef>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Universal </a:t>
            </a:r>
            <a:r>
              <a:rPr lang="en-US" sz="3197" dirty="0" smtClean="0">
                <a:gradFill>
                  <a:gsLst>
                    <a:gs pos="0">
                      <a:srgbClr val="FFFFFF"/>
                    </a:gs>
                    <a:gs pos="100000">
                      <a:srgbClr val="FFFFFF"/>
                    </a:gs>
                  </a:gsLst>
                  <a:lin ang="5400000" scaled="0"/>
                </a:gradFill>
                <a:ea typeface="Segoe UI" pitchFamily="34" charset="0"/>
                <a:cs typeface="Segoe UI Light" panose="020B0502040204020203" pitchFamily="34" charset="0"/>
              </a:rPr>
              <a:t>Apps</a:t>
            </a:r>
            <a:endParaRPr lang="en-US" sz="3197"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grpSp>
        <p:nvGrpSpPr>
          <p:cNvPr id="75" name="Store"/>
          <p:cNvGrpSpPr/>
          <p:nvPr/>
        </p:nvGrpSpPr>
        <p:grpSpPr>
          <a:xfrm>
            <a:off x="6888200" y="4171682"/>
            <a:ext cx="2243479" cy="738135"/>
            <a:chOff x="7574900" y="3506973"/>
            <a:chExt cx="1688884" cy="610280"/>
          </a:xfrm>
        </p:grpSpPr>
        <p:sp>
          <p:nvSpPr>
            <p:cNvPr id="76" name="TextBox 75"/>
            <p:cNvSpPr txBox="1"/>
            <p:nvPr/>
          </p:nvSpPr>
          <p:spPr>
            <a:xfrm>
              <a:off x="7853238" y="3506973"/>
              <a:ext cx="1410546" cy="610280"/>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Store +</a:t>
              </a:r>
              <a:br>
                <a:rPr lang="en-US" sz="1599" dirty="0">
                  <a:solidFill>
                    <a:srgbClr val="0078D7">
                      <a:lumMod val="20000"/>
                      <a:lumOff val="80000"/>
                    </a:srgbClr>
                  </a:solidFill>
                </a:rPr>
              </a:br>
              <a:r>
                <a:rPr lang="en-US" sz="1599" dirty="0">
                  <a:solidFill>
                    <a:srgbClr val="0078D7">
                      <a:lumMod val="20000"/>
                      <a:lumOff val="80000"/>
                    </a:srgbClr>
                  </a:solidFill>
                </a:rPr>
                <a:t>One Dev Center</a:t>
              </a:r>
            </a:p>
          </p:txBody>
        </p:sp>
        <p:pic>
          <p:nvPicPr>
            <p:cNvPr id="77" name="Picture 7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74900" y="3586074"/>
              <a:ext cx="398014" cy="398014"/>
            </a:xfrm>
            <a:prstGeom prst="rect">
              <a:avLst/>
            </a:prstGeom>
          </p:spPr>
        </p:pic>
      </p:grpSp>
      <p:grpSp>
        <p:nvGrpSpPr>
          <p:cNvPr id="78" name="Legacy"/>
          <p:cNvGrpSpPr/>
          <p:nvPr/>
        </p:nvGrpSpPr>
        <p:grpSpPr>
          <a:xfrm>
            <a:off x="8699415" y="3871581"/>
            <a:ext cx="1524213" cy="738135"/>
            <a:chOff x="5616311" y="3984573"/>
            <a:chExt cx="1260204" cy="610280"/>
          </a:xfrm>
        </p:grpSpPr>
        <p:pic>
          <p:nvPicPr>
            <p:cNvPr id="79" name="Picture 7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616311" y="4141357"/>
              <a:ext cx="310772" cy="310772"/>
            </a:xfrm>
            <a:prstGeom prst="rect">
              <a:avLst/>
            </a:prstGeom>
          </p:spPr>
        </p:pic>
        <p:sp>
          <p:nvSpPr>
            <p:cNvPr id="81" name="TextBox 80"/>
            <p:cNvSpPr txBox="1"/>
            <p:nvPr/>
          </p:nvSpPr>
          <p:spPr>
            <a:xfrm>
              <a:off x="5805420" y="3984573"/>
              <a:ext cx="1071095" cy="610280"/>
            </a:xfrm>
            <a:prstGeom prst="rect">
              <a:avLst/>
            </a:prstGeom>
            <a:noFill/>
          </p:spPr>
          <p:txBody>
            <a:bodyPr wrap="square" lIns="121807" tIns="146169" rIns="0" bIns="146169" rtlCol="0">
              <a:spAutoFit/>
            </a:bodyPr>
            <a:lstStyle/>
            <a:p>
              <a:pPr defTabSz="913532">
                <a:lnSpc>
                  <a:spcPct val="90000"/>
                </a:lnSpc>
                <a:spcBef>
                  <a:spcPts val="799"/>
                </a:spcBef>
              </a:pPr>
              <a:r>
                <a:rPr lang="en-US" sz="1599" dirty="0">
                  <a:solidFill>
                    <a:srgbClr val="0078D7">
                      <a:lumMod val="20000"/>
                      <a:lumOff val="80000"/>
                    </a:srgbClr>
                  </a:solidFill>
                </a:rPr>
                <a:t>Reuse Existing Code</a:t>
              </a:r>
            </a:p>
          </p:txBody>
        </p:sp>
      </p:grpSp>
      <p:grpSp>
        <p:nvGrpSpPr>
          <p:cNvPr id="83" name="One SDK"/>
          <p:cNvGrpSpPr/>
          <p:nvPr/>
        </p:nvGrpSpPr>
        <p:grpSpPr>
          <a:xfrm>
            <a:off x="5247800" y="4318234"/>
            <a:ext cx="1807782" cy="738135"/>
            <a:chOff x="4428826" y="3733778"/>
            <a:chExt cx="1357092" cy="554114"/>
          </a:xfrm>
        </p:grpSpPr>
        <p:sp>
          <p:nvSpPr>
            <p:cNvPr id="84" name="TextBox 83"/>
            <p:cNvSpPr txBox="1"/>
            <p:nvPr/>
          </p:nvSpPr>
          <p:spPr>
            <a:xfrm>
              <a:off x="4608153" y="3733778"/>
              <a:ext cx="117776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SDK + Tooling</a:t>
              </a:r>
            </a:p>
          </p:txBody>
        </p:sp>
        <p:pic>
          <p:nvPicPr>
            <p:cNvPr id="85" name="Picture 8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428826" y="3870990"/>
              <a:ext cx="283272" cy="283272"/>
            </a:xfrm>
            <a:prstGeom prst="rect">
              <a:avLst/>
            </a:prstGeom>
          </p:spPr>
        </p:pic>
      </p:grpSp>
      <p:grpSp>
        <p:nvGrpSpPr>
          <p:cNvPr id="86" name="Adaptive UI"/>
          <p:cNvGrpSpPr/>
          <p:nvPr/>
        </p:nvGrpSpPr>
        <p:grpSpPr>
          <a:xfrm>
            <a:off x="1530477" y="3861678"/>
            <a:ext cx="2055208" cy="738136"/>
            <a:chOff x="1274764" y="3263907"/>
            <a:chExt cx="1542833" cy="554114"/>
          </a:xfrm>
        </p:grpSpPr>
        <p:sp>
          <p:nvSpPr>
            <p:cNvPr id="87" name="TextBox 86"/>
            <p:cNvSpPr txBox="1"/>
            <p:nvPr/>
          </p:nvSpPr>
          <p:spPr>
            <a:xfrm>
              <a:off x="1592022" y="3263907"/>
              <a:ext cx="122557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Adaptive </a:t>
              </a:r>
              <a:br>
                <a:rPr lang="en-US" sz="1599" dirty="0">
                  <a:solidFill>
                    <a:srgbClr val="0078D7">
                      <a:lumMod val="20000"/>
                      <a:lumOff val="80000"/>
                    </a:srgbClr>
                  </a:solidFill>
                </a:rPr>
              </a:br>
              <a:r>
                <a:rPr lang="en-US" sz="1599" dirty="0">
                  <a:solidFill>
                    <a:srgbClr val="0078D7">
                      <a:lumMod val="20000"/>
                      <a:lumOff val="80000"/>
                    </a:srgbClr>
                  </a:solidFill>
                </a:rPr>
                <a:t>User Interface</a:t>
              </a:r>
            </a:p>
          </p:txBody>
        </p:sp>
        <p:grpSp>
          <p:nvGrpSpPr>
            <p:cNvPr id="88" name="Group 87"/>
            <p:cNvGrpSpPr/>
            <p:nvPr/>
          </p:nvGrpSpPr>
          <p:grpSpPr>
            <a:xfrm>
              <a:off x="1274764" y="3378776"/>
              <a:ext cx="394464" cy="314583"/>
              <a:chOff x="1274764" y="3378776"/>
              <a:chExt cx="394464" cy="314583"/>
            </a:xfrm>
          </p:grpSpPr>
          <p:pic>
            <p:nvPicPr>
              <p:cNvPr id="89" name="Picture 88"/>
              <p:cNvPicPr>
                <a:picLocks noChangeAspect="1"/>
              </p:cNvPicPr>
              <p:nvPr/>
            </p:nvPicPr>
            <p:blipFill>
              <a:blip r:embed="rId21"/>
              <a:stretch>
                <a:fillRect/>
              </a:stretch>
            </p:blipFill>
            <p:spPr>
              <a:xfrm>
                <a:off x="1274764" y="3467787"/>
                <a:ext cx="201185" cy="225572"/>
              </a:xfrm>
              <a:prstGeom prst="rect">
                <a:avLst/>
              </a:prstGeom>
            </p:spPr>
          </p:pic>
          <p:grpSp>
            <p:nvGrpSpPr>
              <p:cNvPr id="90" name="Group 89"/>
              <p:cNvGrpSpPr/>
              <p:nvPr/>
            </p:nvGrpSpPr>
            <p:grpSpPr>
              <a:xfrm>
                <a:off x="1382420" y="3378776"/>
                <a:ext cx="254030" cy="217742"/>
                <a:chOff x="1344320" y="3386396"/>
                <a:chExt cx="254030" cy="217742"/>
              </a:xfrm>
            </p:grpSpPr>
            <p:sp>
              <p:nvSpPr>
                <p:cNvPr id="92" name="Freeform 91"/>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1807" tIns="60904" rIns="121807" bIns="60904"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93" name="Picture 9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344320" y="3386396"/>
                  <a:ext cx="254030" cy="151623"/>
                </a:xfrm>
                <a:prstGeom prst="rect">
                  <a:avLst/>
                </a:prstGeom>
              </p:spPr>
            </p:pic>
          </p:grpSp>
          <p:pic>
            <p:nvPicPr>
              <p:cNvPr id="91" name="Picture 90"/>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551506" y="3565510"/>
                <a:ext cx="117722" cy="117722"/>
              </a:xfrm>
              <a:prstGeom prst="rect">
                <a:avLst/>
              </a:prstGeom>
            </p:spPr>
          </p:pic>
        </p:grpSp>
      </p:grpSp>
      <p:grpSp>
        <p:nvGrpSpPr>
          <p:cNvPr id="94" name="NUI"/>
          <p:cNvGrpSpPr/>
          <p:nvPr/>
        </p:nvGrpSpPr>
        <p:grpSpPr>
          <a:xfrm>
            <a:off x="3407637" y="4251926"/>
            <a:ext cx="1917760" cy="738135"/>
            <a:chOff x="2810595" y="3636234"/>
            <a:chExt cx="1439652" cy="554114"/>
          </a:xfrm>
        </p:grpSpPr>
        <p:sp>
          <p:nvSpPr>
            <p:cNvPr id="95" name="TextBox 94"/>
            <p:cNvSpPr txBox="1"/>
            <p:nvPr/>
          </p:nvSpPr>
          <p:spPr>
            <a:xfrm>
              <a:off x="2988031" y="3636234"/>
              <a:ext cx="1262216"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Natural</a:t>
              </a:r>
              <a:br>
                <a:rPr lang="en-US" sz="1599" dirty="0">
                  <a:solidFill>
                    <a:srgbClr val="0078D7">
                      <a:lumMod val="20000"/>
                      <a:lumOff val="80000"/>
                    </a:srgbClr>
                  </a:solidFill>
                </a:rPr>
              </a:br>
              <a:r>
                <a:rPr lang="en-US" sz="1599" dirty="0">
                  <a:solidFill>
                    <a:srgbClr val="0078D7">
                      <a:lumMod val="20000"/>
                      <a:lumOff val="80000"/>
                    </a:srgbClr>
                  </a:solidFill>
                </a:rPr>
                <a:t>User Inputs</a:t>
              </a:r>
            </a:p>
          </p:txBody>
        </p:sp>
        <p:grpSp>
          <p:nvGrpSpPr>
            <p:cNvPr id="99" name="Group 98"/>
            <p:cNvGrpSpPr/>
            <p:nvPr/>
          </p:nvGrpSpPr>
          <p:grpSpPr>
            <a:xfrm>
              <a:off x="2872036" y="3696660"/>
              <a:ext cx="228182" cy="328156"/>
              <a:chOff x="2027902" y="3831543"/>
              <a:chExt cx="251312" cy="361419"/>
            </a:xfrm>
          </p:grpSpPr>
          <p:sp>
            <p:nvSpPr>
              <p:cNvPr id="107" name="Freeform 106"/>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4256" tIns="62128" rIns="124256" bIns="62128"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109" name="Picture 108"/>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027902" y="3831543"/>
                <a:ext cx="238516" cy="238516"/>
              </a:xfrm>
              <a:prstGeom prst="rect">
                <a:avLst/>
              </a:prstGeom>
            </p:spPr>
          </p:pic>
        </p:grpSp>
        <p:pic>
          <p:nvPicPr>
            <p:cNvPr id="100" name="Picture 99"/>
            <p:cNvPicPr>
              <a:picLocks noChangeAspect="1"/>
            </p:cNvPicPr>
            <p:nvPr/>
          </p:nvPicPr>
          <p:blipFill>
            <a:blip r:embed="rId25"/>
            <a:stretch>
              <a:fillRect/>
            </a:stretch>
          </p:blipFill>
          <p:spPr>
            <a:xfrm>
              <a:off x="2810595" y="3879352"/>
              <a:ext cx="172085" cy="142585"/>
            </a:xfrm>
            <a:prstGeom prst="rect">
              <a:avLst/>
            </a:prstGeom>
          </p:spPr>
        </p:pic>
      </p:grpSp>
      <p:grpSp>
        <p:nvGrpSpPr>
          <p:cNvPr id="206" name="Xbox"/>
          <p:cNvGrpSpPr/>
          <p:nvPr/>
        </p:nvGrpSpPr>
        <p:grpSpPr bwMode="ltGray">
          <a:xfrm>
            <a:off x="4777605" y="4348379"/>
            <a:ext cx="1989467" cy="1431313"/>
            <a:chOff x="8610991" y="1992417"/>
            <a:chExt cx="3186889" cy="2292792"/>
          </a:xfrm>
        </p:grpSpPr>
        <p:pic>
          <p:nvPicPr>
            <p:cNvPr id="207" name="Picture 206"/>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208" name="Picture 20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209" name="Picture 2"/>
            <p:cNvPicPr>
              <a:picLocks noChangeAspect="1" noChangeArrowheads="1"/>
            </p:cNvPicPr>
            <p:nvPr/>
          </p:nvPicPr>
          <p:blipFill>
            <a:blip r:embed="rId28"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10" name="PPI"/>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bwMode="ltGray">
          <a:xfrm>
            <a:off x="1204115" y="4355414"/>
            <a:ext cx="2870401" cy="1751195"/>
          </a:xfrm>
          <a:prstGeom prst="rect">
            <a:avLst/>
          </a:prstGeom>
        </p:spPr>
      </p:pic>
      <p:pic>
        <p:nvPicPr>
          <p:cNvPr id="214" name="Picture 213" descr="141215_B-hero_01.png"/>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7314942" y="4346772"/>
            <a:ext cx="2195599" cy="866423"/>
          </a:xfrm>
          <a:prstGeom prst="rect">
            <a:avLst/>
          </a:prstGeom>
          <a:noFill/>
          <a:ln>
            <a:noFill/>
          </a:ln>
        </p:spPr>
      </p:pic>
      <p:grpSp>
        <p:nvGrpSpPr>
          <p:cNvPr id="211" name="Group 210"/>
          <p:cNvGrpSpPr/>
          <p:nvPr/>
        </p:nvGrpSpPr>
        <p:grpSpPr>
          <a:xfrm>
            <a:off x="9961097" y="4352238"/>
            <a:ext cx="1093301" cy="619641"/>
            <a:chOff x="87532" y="3622341"/>
            <a:chExt cx="1116863" cy="632995"/>
          </a:xfrm>
        </p:grpSpPr>
        <p:sp>
          <p:nvSpPr>
            <p:cNvPr id="213" name="Rectangle 212"/>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fontAlgn="base">
                <a:lnSpc>
                  <a:spcPct val="90000"/>
                </a:lnSpc>
                <a:spcBef>
                  <a:spcPct val="0"/>
                </a:spcBef>
                <a:spcAft>
                  <a:spcPct val="0"/>
                </a:spcAft>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2" name="Picture 211"/>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72" name="Picture 7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2" name="Picture 10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3" name="Picture 10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018108" y="919648"/>
            <a:ext cx="1524611" cy="1121617"/>
          </a:xfrm>
          <a:prstGeom prst="rect">
            <a:avLst/>
          </a:prstGeom>
        </p:spPr>
      </p:pic>
      <p:pic>
        <p:nvPicPr>
          <p:cNvPr id="104" name="Picture 103"/>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062428" y="919648"/>
            <a:ext cx="1497214" cy="957235"/>
          </a:xfrm>
          <a:prstGeom prst="rect">
            <a:avLst/>
          </a:prstGeom>
        </p:spPr>
      </p:pic>
      <p:pic>
        <p:nvPicPr>
          <p:cNvPr id="105" name="Picture 104"/>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448396" y="919647"/>
            <a:ext cx="869274" cy="667478"/>
          </a:xfrm>
          <a:prstGeom prst="rect">
            <a:avLst/>
          </a:prstGeom>
        </p:spPr>
      </p:pic>
      <p:pic>
        <p:nvPicPr>
          <p:cNvPr id="106" name="Picture 105"/>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71503" y="919647"/>
            <a:ext cx="595038" cy="579517"/>
          </a:xfrm>
          <a:prstGeom prst="rect">
            <a:avLst/>
          </a:prstGeom>
        </p:spPr>
      </p:pic>
      <p:pic>
        <p:nvPicPr>
          <p:cNvPr id="139" name="Picture 138"/>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2749105" y="919649"/>
            <a:ext cx="852254" cy="848917"/>
          </a:xfrm>
          <a:prstGeom prst="rect">
            <a:avLst/>
          </a:prstGeom>
        </p:spPr>
      </p:pic>
      <p:pic>
        <p:nvPicPr>
          <p:cNvPr id="140" name="Picture 139"/>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8009887" y="919650"/>
            <a:ext cx="1576785" cy="1015810"/>
          </a:xfrm>
          <a:prstGeom prst="rect">
            <a:avLst/>
          </a:prstGeom>
        </p:spPr>
      </p:pic>
      <p:sp>
        <p:nvSpPr>
          <p:cNvPr id="119" name="TextBox 118"/>
          <p:cNvSpPr txBox="1"/>
          <p:nvPr/>
        </p:nvSpPr>
        <p:spPr>
          <a:xfrm>
            <a:off x="2972041" y="5207346"/>
            <a:ext cx="5904437" cy="664207"/>
          </a:xfrm>
          <a:prstGeom prst="rect">
            <a:avLst/>
          </a:prstGeom>
          <a:noFill/>
        </p:spPr>
        <p:txBody>
          <a:bodyPr wrap="none" lIns="137033" tIns="109626" rIns="137033" bIns="109626" rtlCol="0">
            <a:spAutoFit/>
          </a:bodyPr>
          <a:lstStyle/>
          <a:p>
            <a:pPr defTabSz="913554">
              <a:lnSpc>
                <a:spcPct val="90000"/>
              </a:lnSpc>
              <a:spcBef>
                <a:spcPts val="599"/>
              </a:spcBef>
            </a:pPr>
            <a:r>
              <a:rPr lang="en-US" sz="3197" dirty="0">
                <a:solidFill>
                  <a:srgbClr val="0070C0"/>
                </a:solidFill>
                <a:ea typeface="Segoe UI" pitchFamily="34" charset="0"/>
                <a:cs typeface="Segoe UI Light" panose="020B0502040204020203" pitchFamily="34" charset="0"/>
              </a:rPr>
              <a:t>One Universal Windows Platform</a:t>
            </a:r>
          </a:p>
        </p:txBody>
      </p:sp>
    </p:spTree>
    <p:extLst>
      <p:ext uri="{BB962C8B-B14F-4D97-AF65-F5344CB8AC3E}">
        <p14:creationId xmlns:p14="http://schemas.microsoft.com/office/powerpoint/2010/main" val="16668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0"/>
                                          </p:stCondLst>
                                        </p:cTn>
                                        <p:tgtEl>
                                          <p:spTgt spid="12"/>
                                        </p:tgtEl>
                                        <p:attrNameLst>
                                          <p:attrName>style.visibility</p:attrName>
                                        </p:attrNameLst>
                                      </p:cBhvr>
                                      <p:to>
                                        <p:strVal val="hidden"/>
                                      </p:to>
                                    </p:set>
                                  </p:childTnLst>
                                </p:cTn>
                              </p:par>
                              <p:par>
                                <p:cTn id="9" presetID="6" presetClass="emph" presetSubtype="0" decel="59000" autoRev="1" fill="hold" nodeType="withEffect">
                                  <p:stCondLst>
                                    <p:cond delay="0"/>
                                  </p:stCondLst>
                                  <p:childTnLst>
                                    <p:animScale>
                                      <p:cBhvr>
                                        <p:cTn id="10" dur="1000" fill="hold"/>
                                        <p:tgtEl>
                                          <p:spTgt spid="96"/>
                                        </p:tgtEl>
                                      </p:cBhvr>
                                      <p:by x="18000" y="100000"/>
                                    </p:animScale>
                                  </p:childTnLst>
                                </p:cTn>
                              </p:par>
                              <p:par>
                                <p:cTn id="11" presetID="6" presetClass="emph" presetSubtype="0" decel="59000" autoRev="1" fill="hold" nodeType="withEffect">
                                  <p:stCondLst>
                                    <p:cond delay="0"/>
                                  </p:stCondLst>
                                  <p:childTnLst>
                                    <p:animScale>
                                      <p:cBhvr>
                                        <p:cTn id="12" dur="1000" fill="hold"/>
                                        <p:tgtEl>
                                          <p:spTgt spid="96"/>
                                        </p:tgtEl>
                                      </p:cBhvr>
                                      <p:by x="100000" y="87000"/>
                                    </p:animScale>
                                  </p:childTnLst>
                                </p:cTn>
                              </p:par>
                            </p:childTnLst>
                          </p:cTn>
                        </p:par>
                        <p:par>
                          <p:cTn id="13" fill="hold">
                            <p:stCondLst>
                              <p:cond delay="2000"/>
                            </p:stCondLst>
                            <p:childTnLst>
                              <p:par>
                                <p:cTn id="14" presetID="6" presetClass="emph" presetSubtype="0" fill="hold" nodeType="afterEffect">
                                  <p:stCondLst>
                                    <p:cond delay="0"/>
                                  </p:stCondLst>
                                  <p:childTnLst>
                                    <p:animScale>
                                      <p:cBhvr>
                                        <p:cTn id="15" dur="1000" fill="hold"/>
                                        <p:tgtEl>
                                          <p:spTgt spid="96"/>
                                        </p:tgtEl>
                                      </p:cBhvr>
                                      <p:by x="100000" y="80000"/>
                                    </p:animScale>
                                  </p:childTnLst>
                                </p:cTn>
                              </p:par>
                              <p:par>
                                <p:cTn id="16" presetID="10" presetClass="exit" presetSubtype="0" fill="hold" grpId="0" nodeType="withEffect">
                                  <p:stCondLst>
                                    <p:cond delay="0"/>
                                  </p:stCondLst>
                                  <p:childTnLst>
                                    <p:animEffect transition="out" filter="fade">
                                      <p:cBhvr>
                                        <p:cTn id="17" dur="1000"/>
                                        <p:tgtEl>
                                          <p:spTgt spid="71"/>
                                        </p:tgtEl>
                                      </p:cBhvr>
                                    </p:animEffect>
                                    <p:set>
                                      <p:cBhvr>
                                        <p:cTn id="18" dur="1" fill="hold">
                                          <p:stCondLst>
                                            <p:cond delay="999"/>
                                          </p:stCondLst>
                                        </p:cTn>
                                        <p:tgtEl>
                                          <p:spTgt spid="7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42" presetClass="path" presetSubtype="0" accel="50000" decel="50000" fill="hold" nodeType="withEffect">
                                  <p:stCondLst>
                                    <p:cond delay="0"/>
                                  </p:stCondLst>
                                  <p:childTnLst>
                                    <p:animMotion origin="layout" path="M 6.25E-7 2.22222E-6 L -0.67318 -0.32894 " pathEditMode="relative" rAng="0" ptsTypes="AA">
                                      <p:cBhvr>
                                        <p:cTn id="28" dur="1000" fill="hold"/>
                                        <p:tgtEl>
                                          <p:spTgt spid="211"/>
                                        </p:tgtEl>
                                        <p:attrNameLst>
                                          <p:attrName>ppt_x</p:attrName>
                                          <p:attrName>ppt_y</p:attrName>
                                        </p:attrNameLst>
                                      </p:cBhvr>
                                      <p:rCtr x="-33659" y="-16458"/>
                                    </p:animMotion>
                                  </p:childTnLst>
                                </p:cTn>
                              </p:par>
                              <p:par>
                                <p:cTn id="29" presetID="10" presetClass="exit" presetSubtype="0" fill="hold" nodeType="withEffect">
                                  <p:stCondLst>
                                    <p:cond delay="0"/>
                                  </p:stCondLst>
                                  <p:childTnLst>
                                    <p:animEffect transition="out" filter="fade">
                                      <p:cBhvr>
                                        <p:cTn id="30" dur="1000"/>
                                        <p:tgtEl>
                                          <p:spTgt spid="211"/>
                                        </p:tgtEl>
                                      </p:cBhvr>
                                    </p:animEffect>
                                    <p:set>
                                      <p:cBhvr>
                                        <p:cTn id="31" dur="1" fill="hold">
                                          <p:stCondLst>
                                            <p:cond delay="999"/>
                                          </p:stCondLst>
                                        </p:cTn>
                                        <p:tgtEl>
                                          <p:spTgt spid="211"/>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1000" fill="hold"/>
                                        <p:tgtEl>
                                          <p:spTgt spid="211"/>
                                        </p:tgtEl>
                                      </p:cBhvr>
                                      <p:by x="50000" y="50000"/>
                                    </p:animScale>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1000"/>
                                        <p:tgtEl>
                                          <p:spTgt spid="12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wipe(down)">
                                      <p:cBhvr>
                                        <p:cTn id="41" dur="500"/>
                                        <p:tgtEl>
                                          <p:spTgt spid="161"/>
                                        </p:tgtEl>
                                      </p:cBhvr>
                                    </p:animEffect>
                                  </p:childTnLst>
                                </p:cTn>
                              </p:par>
                              <p:par>
                                <p:cTn id="42" presetID="42" presetClass="path" presetSubtype="0" accel="50000" decel="50000" fill="hold" nodeType="withEffect">
                                  <p:stCondLst>
                                    <p:cond delay="0"/>
                                  </p:stCondLst>
                                  <p:childTnLst>
                                    <p:animMotion origin="layout" path="M -2.08333E-7 -2.59259E-6 L 0.25182 0.11528 " pathEditMode="relative" rAng="0" ptsTypes="AA">
                                      <p:cBhvr>
                                        <p:cTn id="43" dur="1000" fill="hold"/>
                                        <p:tgtEl>
                                          <p:spTgt spid="106"/>
                                        </p:tgtEl>
                                        <p:attrNameLst>
                                          <p:attrName>ppt_x</p:attrName>
                                          <p:attrName>ppt_y</p:attrName>
                                        </p:attrNameLst>
                                      </p:cBhvr>
                                      <p:rCtr x="12591" y="5764"/>
                                    </p:animMotion>
                                  </p:childTnLst>
                                </p:cTn>
                              </p:par>
                              <p:par>
                                <p:cTn id="44" presetID="10" presetClass="exit" presetSubtype="0" fill="hold" nodeType="withEffect">
                                  <p:stCondLst>
                                    <p:cond delay="0"/>
                                  </p:stCondLst>
                                  <p:childTnLst>
                                    <p:animEffect transition="out" filter="fade">
                                      <p:cBhvr>
                                        <p:cTn id="45" dur="1000"/>
                                        <p:tgtEl>
                                          <p:spTgt spid="106"/>
                                        </p:tgtEl>
                                      </p:cBhvr>
                                    </p:animEffect>
                                    <p:set>
                                      <p:cBhvr>
                                        <p:cTn id="46" dur="1" fill="hold">
                                          <p:stCondLst>
                                            <p:cond delay="999"/>
                                          </p:stCondLst>
                                        </p:cTn>
                                        <p:tgtEl>
                                          <p:spTgt spid="106"/>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3.33333E-6 -2.59259E-6 L 0.15612 0.10602 " pathEditMode="relative" rAng="0" ptsTypes="AA">
                                      <p:cBhvr>
                                        <p:cTn id="48" dur="1000" fill="hold"/>
                                        <p:tgtEl>
                                          <p:spTgt spid="105"/>
                                        </p:tgtEl>
                                        <p:attrNameLst>
                                          <p:attrName>ppt_x</p:attrName>
                                          <p:attrName>ppt_y</p:attrName>
                                        </p:attrNameLst>
                                      </p:cBhvr>
                                      <p:rCtr x="7799" y="5301"/>
                                    </p:animMotion>
                                  </p:childTnLst>
                                </p:cTn>
                              </p:par>
                              <p:par>
                                <p:cTn id="49" presetID="10" presetClass="exit" presetSubtype="0" fill="hold" nodeType="withEffect">
                                  <p:stCondLst>
                                    <p:cond delay="0"/>
                                  </p:stCondLst>
                                  <p:childTnLst>
                                    <p:animEffect transition="out" filter="fade">
                                      <p:cBhvr>
                                        <p:cTn id="50" dur="1000"/>
                                        <p:tgtEl>
                                          <p:spTgt spid="105"/>
                                        </p:tgtEl>
                                      </p:cBhvr>
                                    </p:animEffect>
                                    <p:set>
                                      <p:cBhvr>
                                        <p:cTn id="51" dur="1" fill="hold">
                                          <p:stCondLst>
                                            <p:cond delay="999"/>
                                          </p:stCondLst>
                                        </p:cTn>
                                        <p:tgtEl>
                                          <p:spTgt spid="105"/>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3.75E-6 1.48148E-6 L 0.04922 0.08727 " pathEditMode="relative" rAng="0" ptsTypes="AA">
                                      <p:cBhvr>
                                        <p:cTn id="53" dur="1000" fill="hold"/>
                                        <p:tgtEl>
                                          <p:spTgt spid="139"/>
                                        </p:tgtEl>
                                        <p:attrNameLst>
                                          <p:attrName>ppt_x</p:attrName>
                                          <p:attrName>ppt_y</p:attrName>
                                        </p:attrNameLst>
                                      </p:cBhvr>
                                      <p:rCtr x="2461" y="4352"/>
                                    </p:animMotion>
                                  </p:childTnLst>
                                </p:cTn>
                              </p:par>
                              <p:par>
                                <p:cTn id="54" presetID="10" presetClass="exit" presetSubtype="0" fill="hold" nodeType="withEffect">
                                  <p:stCondLst>
                                    <p:cond delay="0"/>
                                  </p:stCondLst>
                                  <p:childTnLst>
                                    <p:animEffect transition="out" filter="fade">
                                      <p:cBhvr>
                                        <p:cTn id="55" dur="1000"/>
                                        <p:tgtEl>
                                          <p:spTgt spid="139"/>
                                        </p:tgtEl>
                                      </p:cBhvr>
                                    </p:animEffect>
                                    <p:set>
                                      <p:cBhvr>
                                        <p:cTn id="56" dur="1" fill="hold">
                                          <p:stCondLst>
                                            <p:cond delay="999"/>
                                          </p:stCondLst>
                                        </p:cTn>
                                        <p:tgtEl>
                                          <p:spTgt spid="139"/>
                                        </p:tgtEl>
                                        <p:attrNameLst>
                                          <p:attrName>style.visibility</p:attrName>
                                        </p:attrNameLst>
                                      </p:cBhvr>
                                      <p:to>
                                        <p:strVal val="hidden"/>
                                      </p:to>
                                    </p:set>
                                  </p:childTnLst>
                                </p:cTn>
                              </p:par>
                              <p:par>
                                <p:cTn id="57" presetID="42" presetClass="path" presetSubtype="0" accel="50000" decel="50000" fill="hold" nodeType="withEffect">
                                  <p:stCondLst>
                                    <p:cond delay="0"/>
                                  </p:stCondLst>
                                  <p:childTnLst>
                                    <p:animMotion origin="layout" path="M -1.25E-6 1.11111E-6 L -0.06875 0.08356 " pathEditMode="relative" rAng="0" ptsTypes="AA">
                                      <p:cBhvr>
                                        <p:cTn id="58" dur="1000" fill="hold"/>
                                        <p:tgtEl>
                                          <p:spTgt spid="104"/>
                                        </p:tgtEl>
                                        <p:attrNameLst>
                                          <p:attrName>ppt_x</p:attrName>
                                          <p:attrName>ppt_y</p:attrName>
                                        </p:attrNameLst>
                                      </p:cBhvr>
                                      <p:rCtr x="-3438" y="4167"/>
                                    </p:animMotion>
                                  </p:childTnLst>
                                </p:cTn>
                              </p:par>
                              <p:par>
                                <p:cTn id="59" presetID="10" presetClass="exit" presetSubtype="0" fill="hold" nodeType="withEffect">
                                  <p:stCondLst>
                                    <p:cond delay="0"/>
                                  </p:stCondLst>
                                  <p:childTnLst>
                                    <p:animEffect transition="out" filter="fade">
                                      <p:cBhvr>
                                        <p:cTn id="60" dur="1000"/>
                                        <p:tgtEl>
                                          <p:spTgt spid="104"/>
                                        </p:tgtEl>
                                      </p:cBhvr>
                                    </p:animEffect>
                                    <p:set>
                                      <p:cBhvr>
                                        <p:cTn id="61" dur="1" fill="hold">
                                          <p:stCondLst>
                                            <p:cond delay="999"/>
                                          </p:stCondLst>
                                        </p:cTn>
                                        <p:tgtEl>
                                          <p:spTgt spid="104"/>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08333E-6 -7.40741E-7 L -0.23541 0.07963 " pathEditMode="relative" rAng="0" ptsTypes="AA">
                                      <p:cBhvr>
                                        <p:cTn id="63" dur="1000" fill="hold"/>
                                        <p:tgtEl>
                                          <p:spTgt spid="72"/>
                                        </p:tgtEl>
                                        <p:attrNameLst>
                                          <p:attrName>ppt_x</p:attrName>
                                          <p:attrName>ppt_y</p:attrName>
                                        </p:attrNameLst>
                                      </p:cBhvr>
                                      <p:rCtr x="-11771" y="3981"/>
                                    </p:animMotion>
                                  </p:childTnLst>
                                </p:cTn>
                              </p:par>
                              <p:par>
                                <p:cTn id="64" presetID="10" presetClass="exit" presetSubtype="0" fill="hold" nodeType="withEffect">
                                  <p:stCondLst>
                                    <p:cond delay="0"/>
                                  </p:stCondLst>
                                  <p:childTnLst>
                                    <p:animEffect transition="out" filter="fade">
                                      <p:cBhvr>
                                        <p:cTn id="65" dur="1000"/>
                                        <p:tgtEl>
                                          <p:spTgt spid="72"/>
                                        </p:tgtEl>
                                      </p:cBhvr>
                                    </p:animEffect>
                                    <p:set>
                                      <p:cBhvr>
                                        <p:cTn id="66" dur="1" fill="hold">
                                          <p:stCondLst>
                                            <p:cond delay="999"/>
                                          </p:stCondLst>
                                        </p:cTn>
                                        <p:tgtEl>
                                          <p:spTgt spid="72"/>
                                        </p:tgtEl>
                                        <p:attrNameLst>
                                          <p:attrName>style.visibility</p:attrName>
                                        </p:attrNameLst>
                                      </p:cBhvr>
                                      <p:to>
                                        <p:strVal val="hidden"/>
                                      </p:to>
                                    </p:set>
                                  </p:childTnLst>
                                </p:cTn>
                              </p:par>
                              <p:par>
                                <p:cTn id="67" presetID="6" presetClass="emph" presetSubtype="0" fill="hold" nodeType="withEffect">
                                  <p:stCondLst>
                                    <p:cond delay="0"/>
                                  </p:stCondLst>
                                  <p:childTnLst>
                                    <p:animScale>
                                      <p:cBhvr>
                                        <p:cTn id="68" dur="1000" fill="hold"/>
                                        <p:tgtEl>
                                          <p:spTgt spid="106"/>
                                        </p:tgtEl>
                                      </p:cBhvr>
                                      <p:by x="50000" y="50000"/>
                                    </p:animScale>
                                  </p:childTnLst>
                                </p:cTn>
                              </p:par>
                              <p:par>
                                <p:cTn id="69" presetID="6" presetClass="emph" presetSubtype="0" fill="hold" nodeType="withEffect">
                                  <p:stCondLst>
                                    <p:cond delay="0"/>
                                  </p:stCondLst>
                                  <p:childTnLst>
                                    <p:animScale>
                                      <p:cBhvr>
                                        <p:cTn id="70" dur="1000" fill="hold"/>
                                        <p:tgtEl>
                                          <p:spTgt spid="105"/>
                                        </p:tgtEl>
                                      </p:cBhvr>
                                      <p:by x="50000" y="50000"/>
                                    </p:animScale>
                                  </p:childTnLst>
                                </p:cTn>
                              </p:par>
                              <p:par>
                                <p:cTn id="71" presetID="6" presetClass="emph" presetSubtype="0" fill="hold" nodeType="withEffect">
                                  <p:stCondLst>
                                    <p:cond delay="0"/>
                                  </p:stCondLst>
                                  <p:childTnLst>
                                    <p:animScale>
                                      <p:cBhvr>
                                        <p:cTn id="72" dur="1000" fill="hold"/>
                                        <p:tgtEl>
                                          <p:spTgt spid="139"/>
                                        </p:tgtEl>
                                      </p:cBhvr>
                                      <p:by x="50000" y="50000"/>
                                    </p:animScale>
                                  </p:childTnLst>
                                </p:cTn>
                              </p:par>
                              <p:par>
                                <p:cTn id="73" presetID="6" presetClass="emph" presetSubtype="0" fill="hold" nodeType="withEffect">
                                  <p:stCondLst>
                                    <p:cond delay="0"/>
                                  </p:stCondLst>
                                  <p:childTnLst>
                                    <p:animScale>
                                      <p:cBhvr>
                                        <p:cTn id="74" dur="1000" fill="hold"/>
                                        <p:tgtEl>
                                          <p:spTgt spid="104"/>
                                        </p:tgtEl>
                                      </p:cBhvr>
                                      <p:by x="50000" y="50000"/>
                                    </p:animScale>
                                  </p:childTnLst>
                                </p:cTn>
                              </p:par>
                              <p:par>
                                <p:cTn id="75" presetID="6" presetClass="emph" presetSubtype="0" fill="hold" nodeType="withEffect">
                                  <p:stCondLst>
                                    <p:cond delay="0"/>
                                  </p:stCondLst>
                                  <p:childTnLst>
                                    <p:animScale>
                                      <p:cBhvr>
                                        <p:cTn id="76" dur="1000" fill="hold"/>
                                        <p:tgtEl>
                                          <p:spTgt spid="72"/>
                                        </p:tgtEl>
                                      </p:cBhvr>
                                      <p:by x="50000" y="50000"/>
                                    </p:animScale>
                                  </p:childTnLst>
                                </p:cTn>
                              </p:par>
                            </p:childTnLst>
                          </p:cTn>
                        </p:par>
                        <p:par>
                          <p:cTn id="77" fill="hold">
                            <p:stCondLst>
                              <p:cond delay="3000"/>
                            </p:stCondLst>
                            <p:childTnLst>
                              <p:par>
                                <p:cTn id="78" presetID="10" presetClass="entr" presetSubtype="0" fill="hold" nodeType="after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1000"/>
                                        <p:tgtEl>
                                          <p:spTgt spid="121"/>
                                        </p:tgtEl>
                                      </p:cBhvr>
                                    </p:animEffect>
                                  </p:childTnLst>
                                </p:cTn>
                              </p:par>
                            </p:childTnLst>
                          </p:cTn>
                        </p:par>
                        <p:par>
                          <p:cTn id="81" fill="hold">
                            <p:stCondLst>
                              <p:cond delay="400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500"/>
                                        <p:tgtEl>
                                          <p:spTgt spid="169"/>
                                        </p:tgtEl>
                                      </p:cBhvr>
                                    </p:animEffect>
                                  </p:childTnLst>
                                </p:cTn>
                              </p:par>
                              <p:par>
                                <p:cTn id="85" presetID="42" presetClass="path" presetSubtype="0" accel="50000" decel="50000" fill="hold" nodeType="withEffect">
                                  <p:stCondLst>
                                    <p:cond delay="0"/>
                                  </p:stCondLst>
                                  <p:childTnLst>
                                    <p:animMotion origin="layout" path="M -2.08333E-6 -7.40741E-7 L -0.11679 0.06667 " pathEditMode="relative" rAng="0" ptsTypes="AA">
                                      <p:cBhvr>
                                        <p:cTn id="86" dur="1000" fill="hold"/>
                                        <p:tgtEl>
                                          <p:spTgt spid="102"/>
                                        </p:tgtEl>
                                        <p:attrNameLst>
                                          <p:attrName>ppt_x</p:attrName>
                                          <p:attrName>ppt_y</p:attrName>
                                        </p:attrNameLst>
                                      </p:cBhvr>
                                      <p:rCtr x="-5846" y="3333"/>
                                    </p:animMotion>
                                  </p:childTnLst>
                                </p:cTn>
                              </p:par>
                              <p:par>
                                <p:cTn id="87" presetID="10" presetClass="exit" presetSubtype="0" fill="hold" nodeType="withEffect">
                                  <p:stCondLst>
                                    <p:cond delay="0"/>
                                  </p:stCondLst>
                                  <p:childTnLst>
                                    <p:animEffect transition="out" filter="fade">
                                      <p:cBhvr>
                                        <p:cTn id="88" dur="1000"/>
                                        <p:tgtEl>
                                          <p:spTgt spid="102"/>
                                        </p:tgtEl>
                                      </p:cBhvr>
                                    </p:animEffect>
                                    <p:set>
                                      <p:cBhvr>
                                        <p:cTn id="89" dur="1" fill="hold">
                                          <p:stCondLst>
                                            <p:cond delay="999"/>
                                          </p:stCondLst>
                                        </p:cTn>
                                        <p:tgtEl>
                                          <p:spTgt spid="102"/>
                                        </p:tgtEl>
                                        <p:attrNameLst>
                                          <p:attrName>style.visibility</p:attrName>
                                        </p:attrNameLst>
                                      </p:cBhvr>
                                      <p:to>
                                        <p:strVal val="hidden"/>
                                      </p:to>
                                    </p:set>
                                  </p:childTnLst>
                                </p:cTn>
                              </p:par>
                              <p:par>
                                <p:cTn id="90" presetID="42" presetClass="path" presetSubtype="0" accel="50000" decel="50000" fill="hold" nodeType="withEffect">
                                  <p:stCondLst>
                                    <p:cond delay="0"/>
                                  </p:stCondLst>
                                  <p:childTnLst>
                                    <p:animMotion origin="layout" path="M 5E-6 4.44444E-6 L -0.2737 0.05092 " pathEditMode="relative" rAng="0" ptsTypes="AA">
                                      <p:cBhvr>
                                        <p:cTn id="91" dur="1000" fill="hold"/>
                                        <p:tgtEl>
                                          <p:spTgt spid="140"/>
                                        </p:tgtEl>
                                        <p:attrNameLst>
                                          <p:attrName>ppt_x</p:attrName>
                                          <p:attrName>ppt_y</p:attrName>
                                        </p:attrNameLst>
                                      </p:cBhvr>
                                      <p:rCtr x="-13685" y="2546"/>
                                    </p:animMotion>
                                  </p:childTnLst>
                                </p:cTn>
                              </p:par>
                              <p:par>
                                <p:cTn id="92" presetID="10" presetClass="exit" presetSubtype="0" fill="hold" nodeType="withEffect">
                                  <p:stCondLst>
                                    <p:cond delay="0"/>
                                  </p:stCondLst>
                                  <p:childTnLst>
                                    <p:animEffect transition="out" filter="fade">
                                      <p:cBhvr>
                                        <p:cTn id="93" dur="1000"/>
                                        <p:tgtEl>
                                          <p:spTgt spid="140"/>
                                        </p:tgtEl>
                                      </p:cBhvr>
                                    </p:animEffect>
                                    <p:set>
                                      <p:cBhvr>
                                        <p:cTn id="94" dur="1" fill="hold">
                                          <p:stCondLst>
                                            <p:cond delay="999"/>
                                          </p:stCondLst>
                                        </p:cTn>
                                        <p:tgtEl>
                                          <p:spTgt spid="140"/>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4.79167E-6 4.07407E-6 L -0.43633 0.05231 " pathEditMode="relative" rAng="0" ptsTypes="AA">
                                      <p:cBhvr>
                                        <p:cTn id="96" dur="1000" fill="hold"/>
                                        <p:tgtEl>
                                          <p:spTgt spid="103"/>
                                        </p:tgtEl>
                                        <p:attrNameLst>
                                          <p:attrName>ppt_x</p:attrName>
                                          <p:attrName>ppt_y</p:attrName>
                                        </p:attrNameLst>
                                      </p:cBhvr>
                                      <p:rCtr x="-21823" y="2616"/>
                                    </p:animMotion>
                                  </p:childTnLst>
                                </p:cTn>
                              </p:par>
                              <p:par>
                                <p:cTn id="97" presetID="10" presetClass="exit" presetSubtype="0" fill="hold" nodeType="withEffect">
                                  <p:stCondLst>
                                    <p:cond delay="0"/>
                                  </p:stCondLst>
                                  <p:childTnLst>
                                    <p:animEffect transition="out" filter="fade">
                                      <p:cBhvr>
                                        <p:cTn id="98" dur="1000"/>
                                        <p:tgtEl>
                                          <p:spTgt spid="103"/>
                                        </p:tgtEl>
                                      </p:cBhvr>
                                    </p:animEffect>
                                    <p:set>
                                      <p:cBhvr>
                                        <p:cTn id="99" dur="1" fill="hold">
                                          <p:stCondLst>
                                            <p:cond delay="999"/>
                                          </p:stCondLst>
                                        </p:cTn>
                                        <p:tgtEl>
                                          <p:spTgt spid="103"/>
                                        </p:tgtEl>
                                        <p:attrNameLst>
                                          <p:attrName>style.visibility</p:attrName>
                                        </p:attrNameLst>
                                      </p:cBhvr>
                                      <p:to>
                                        <p:strVal val="hidden"/>
                                      </p:to>
                                    </p:set>
                                  </p:childTnLst>
                                </p:cTn>
                              </p:par>
                              <p:par>
                                <p:cTn id="100" presetID="6" presetClass="emph" presetSubtype="0" fill="hold" nodeType="withEffect">
                                  <p:stCondLst>
                                    <p:cond delay="0"/>
                                  </p:stCondLst>
                                  <p:childTnLst>
                                    <p:animScale>
                                      <p:cBhvr>
                                        <p:cTn id="101" dur="1000" fill="hold"/>
                                        <p:tgtEl>
                                          <p:spTgt spid="140"/>
                                        </p:tgtEl>
                                      </p:cBhvr>
                                      <p:by x="50000" y="50000"/>
                                    </p:animScale>
                                  </p:childTnLst>
                                </p:cTn>
                              </p:par>
                              <p:par>
                                <p:cTn id="102" presetID="6" presetClass="emph" presetSubtype="0" fill="hold" nodeType="withEffect">
                                  <p:stCondLst>
                                    <p:cond delay="0"/>
                                  </p:stCondLst>
                                  <p:childTnLst>
                                    <p:animScale>
                                      <p:cBhvr>
                                        <p:cTn id="103" dur="1000" fill="hold"/>
                                        <p:tgtEl>
                                          <p:spTgt spid="103"/>
                                        </p:tgtEl>
                                      </p:cBhvr>
                                      <p:by x="50000" y="50000"/>
                                    </p:animScale>
                                  </p:childTnLst>
                                </p:cTn>
                              </p:par>
                              <p:par>
                                <p:cTn id="104" presetID="6" presetClass="emph" presetSubtype="0" fill="hold" nodeType="withEffect">
                                  <p:stCondLst>
                                    <p:cond delay="0"/>
                                  </p:stCondLst>
                                  <p:childTnLst>
                                    <p:animScale>
                                      <p:cBhvr>
                                        <p:cTn id="105" dur="1000" fill="hold"/>
                                        <p:tgtEl>
                                          <p:spTgt spid="102"/>
                                        </p:tgtEl>
                                      </p:cBhvr>
                                      <p:by x="50000" y="50000"/>
                                    </p:animScale>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1000"/>
                                        <p:tgtEl>
                                          <p:spTgt spid="135"/>
                                        </p:tgtEl>
                                      </p:cBhvr>
                                    </p:animEffect>
                                  </p:childTnLst>
                                </p:cTn>
                              </p:par>
                            </p:childTnLst>
                          </p:cTn>
                        </p:par>
                        <p:par>
                          <p:cTn id="110" fill="hold">
                            <p:stCondLst>
                              <p:cond delay="6000"/>
                            </p:stCondLst>
                            <p:childTnLst>
                              <p:par>
                                <p:cTn id="111" presetID="22" presetClass="entr" presetSubtype="4" fill="hold" nodeType="after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wipe(down)">
                                      <p:cBhvr>
                                        <p:cTn id="113" dur="500"/>
                                        <p:tgtEl>
                                          <p:spTgt spid="179"/>
                                        </p:tgtEl>
                                      </p:cBhvr>
                                    </p:animEffect>
                                  </p:childTnLst>
                                </p:cTn>
                              </p:par>
                              <p:par>
                                <p:cTn id="114" presetID="42" presetClass="path" presetSubtype="0" accel="50000" decel="50000" fill="hold" nodeType="withEffect">
                                  <p:stCondLst>
                                    <p:cond delay="0"/>
                                  </p:stCondLst>
                                  <p:childTnLst>
                                    <p:animMotion origin="layout" path="M 2.5E-6 -2.59259E-6 L 0.08828 -0.48125 " pathEditMode="relative" rAng="0" ptsTypes="AA">
                                      <p:cBhvr>
                                        <p:cTn id="115" dur="1000" fill="hold"/>
                                        <p:tgtEl>
                                          <p:spTgt spid="206"/>
                                        </p:tgtEl>
                                        <p:attrNameLst>
                                          <p:attrName>ppt_x</p:attrName>
                                          <p:attrName>ppt_y</p:attrName>
                                        </p:attrNameLst>
                                      </p:cBhvr>
                                      <p:rCtr x="4414" y="-24074"/>
                                    </p:animMotion>
                                  </p:childTnLst>
                                </p:cTn>
                              </p:par>
                              <p:par>
                                <p:cTn id="116" presetID="10" presetClass="exit" presetSubtype="0" fill="hold" nodeType="withEffect">
                                  <p:stCondLst>
                                    <p:cond delay="0"/>
                                  </p:stCondLst>
                                  <p:childTnLst>
                                    <p:animEffect transition="out" filter="fade">
                                      <p:cBhvr>
                                        <p:cTn id="117" dur="1000"/>
                                        <p:tgtEl>
                                          <p:spTgt spid="206"/>
                                        </p:tgtEl>
                                      </p:cBhvr>
                                    </p:animEffect>
                                    <p:set>
                                      <p:cBhvr>
                                        <p:cTn id="118" dur="1" fill="hold">
                                          <p:stCondLst>
                                            <p:cond delay="999"/>
                                          </p:stCondLst>
                                        </p:cTn>
                                        <p:tgtEl>
                                          <p:spTgt spid="206"/>
                                        </p:tgtEl>
                                        <p:attrNameLst>
                                          <p:attrName>style.visibility</p:attrName>
                                        </p:attrNameLst>
                                      </p:cBhvr>
                                      <p:to>
                                        <p:strVal val="hidden"/>
                                      </p:to>
                                    </p:set>
                                  </p:childTnLst>
                                </p:cTn>
                              </p:par>
                              <p:par>
                                <p:cTn id="119" presetID="6" presetClass="emph" presetSubtype="0" fill="hold" nodeType="withEffect">
                                  <p:stCondLst>
                                    <p:cond delay="0"/>
                                  </p:stCondLst>
                                  <p:childTnLst>
                                    <p:animScale>
                                      <p:cBhvr>
                                        <p:cTn id="120" dur="1000" fill="hold"/>
                                        <p:tgtEl>
                                          <p:spTgt spid="206"/>
                                        </p:tgtEl>
                                      </p:cBhvr>
                                      <p:by x="50000" y="50000"/>
                                    </p:animScale>
                                  </p:childTnLst>
                                </p:cTn>
                              </p:par>
                            </p:childTnLst>
                          </p:cTn>
                        </p:par>
                        <p:par>
                          <p:cTn id="121" fill="hold">
                            <p:stCondLst>
                              <p:cond delay="7000"/>
                            </p:stCondLst>
                            <p:childTnLst>
                              <p:par>
                                <p:cTn id="122" presetID="10" presetClass="entr" presetSubtype="0" fill="hold" nodeType="after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childTnLst>
                                </p:cTn>
                              </p:par>
                            </p:childTnLst>
                          </p:cTn>
                        </p:par>
                        <p:par>
                          <p:cTn id="125" fill="hold">
                            <p:stCondLst>
                              <p:cond delay="8000"/>
                            </p:stCondLst>
                            <p:childTnLst>
                              <p:par>
                                <p:cTn id="126" presetID="22" presetClass="entr" presetSubtype="4" fill="hold" nodeType="after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par>
                                <p:cTn id="129" presetID="42" presetClass="path" presetSubtype="0" accel="50000" decel="50000" fill="hold" nodeType="withEffect">
                                  <p:stCondLst>
                                    <p:cond delay="0"/>
                                  </p:stCondLst>
                                  <p:childTnLst>
                                    <p:animMotion origin="layout" path="M 4.16667E-6 3.7037E-7 L 0.47408 -0.48009 " pathEditMode="relative" rAng="0" ptsTypes="AA">
                                      <p:cBhvr>
                                        <p:cTn id="130" dur="1000" fill="hold"/>
                                        <p:tgtEl>
                                          <p:spTgt spid="210"/>
                                        </p:tgtEl>
                                        <p:attrNameLst>
                                          <p:attrName>ppt_x</p:attrName>
                                          <p:attrName>ppt_y</p:attrName>
                                        </p:attrNameLst>
                                      </p:cBhvr>
                                      <p:rCtr x="23698" y="-24005"/>
                                    </p:animMotion>
                                  </p:childTnLst>
                                </p:cTn>
                              </p:par>
                              <p:par>
                                <p:cTn id="131" presetID="10" presetClass="exit" presetSubtype="0" fill="hold" nodeType="withEffect">
                                  <p:stCondLst>
                                    <p:cond delay="0"/>
                                  </p:stCondLst>
                                  <p:childTnLst>
                                    <p:animEffect transition="out" filter="fade">
                                      <p:cBhvr>
                                        <p:cTn id="132" dur="1000"/>
                                        <p:tgtEl>
                                          <p:spTgt spid="210"/>
                                        </p:tgtEl>
                                      </p:cBhvr>
                                    </p:animEffect>
                                    <p:set>
                                      <p:cBhvr>
                                        <p:cTn id="133" dur="1" fill="hold">
                                          <p:stCondLst>
                                            <p:cond delay="999"/>
                                          </p:stCondLst>
                                        </p:cTn>
                                        <p:tgtEl>
                                          <p:spTgt spid="2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1000" fill="hold"/>
                                        <p:tgtEl>
                                          <p:spTgt spid="210"/>
                                        </p:tgtEl>
                                      </p:cBhvr>
                                      <p:by x="75000" y="75000"/>
                                    </p:animScale>
                                  </p:childTnLst>
                                </p:cTn>
                              </p:par>
                            </p:childTnLst>
                          </p:cTn>
                        </p:par>
                        <p:par>
                          <p:cTn id="136" fill="hold">
                            <p:stCondLst>
                              <p:cond delay="9000"/>
                            </p:stCondLst>
                            <p:childTnLst>
                              <p:par>
                                <p:cTn id="137" presetID="10" presetClass="entr" presetSubtype="0" fill="hold" nodeType="afterEffect">
                                  <p:stCondLst>
                                    <p:cond delay="0"/>
                                  </p:stCondLst>
                                  <p:childTnLst>
                                    <p:set>
                                      <p:cBhvr>
                                        <p:cTn id="138" dur="1" fill="hold">
                                          <p:stCondLst>
                                            <p:cond delay="0"/>
                                          </p:stCondLst>
                                        </p:cTn>
                                        <p:tgtEl>
                                          <p:spTgt spid="202"/>
                                        </p:tgtEl>
                                        <p:attrNameLst>
                                          <p:attrName>style.visibility</p:attrName>
                                        </p:attrNameLst>
                                      </p:cBhvr>
                                      <p:to>
                                        <p:strVal val="visible"/>
                                      </p:to>
                                    </p:set>
                                    <p:animEffect transition="in" filter="fade">
                                      <p:cBhvr>
                                        <p:cTn id="139" dur="1000"/>
                                        <p:tgtEl>
                                          <p:spTgt spid="202"/>
                                        </p:tgtEl>
                                      </p:cBhvr>
                                    </p:animEffect>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par>
                                <p:cTn id="144" presetID="42" presetClass="path" presetSubtype="0" accel="50000" decel="50000" fill="hold" nodeType="withEffect">
                                  <p:stCondLst>
                                    <p:cond delay="0"/>
                                  </p:stCondLst>
                                  <p:childTnLst>
                                    <p:animMotion origin="layout" path="M -4.375E-6 2.59259E-6 L 0.12422 -0.35672 " pathEditMode="relative" rAng="0" ptsTypes="AA">
                                      <p:cBhvr>
                                        <p:cTn id="145" dur="1000" fill="hold"/>
                                        <p:tgtEl>
                                          <p:spTgt spid="214"/>
                                        </p:tgtEl>
                                        <p:attrNameLst>
                                          <p:attrName>ppt_x</p:attrName>
                                          <p:attrName>ppt_y</p:attrName>
                                        </p:attrNameLst>
                                      </p:cBhvr>
                                      <p:rCtr x="6211" y="-17847"/>
                                    </p:animMotion>
                                  </p:childTnLst>
                                </p:cTn>
                              </p:par>
                              <p:par>
                                <p:cTn id="146" presetID="10" presetClass="exit" presetSubtype="0" fill="hold" nodeType="withEffect">
                                  <p:stCondLst>
                                    <p:cond delay="0"/>
                                  </p:stCondLst>
                                  <p:childTnLst>
                                    <p:animEffect transition="out" filter="fade">
                                      <p:cBhvr>
                                        <p:cTn id="147" dur="1000"/>
                                        <p:tgtEl>
                                          <p:spTgt spid="214"/>
                                        </p:tgtEl>
                                      </p:cBhvr>
                                    </p:animEffect>
                                    <p:set>
                                      <p:cBhvr>
                                        <p:cTn id="148" dur="1" fill="hold">
                                          <p:stCondLst>
                                            <p:cond delay="999"/>
                                          </p:stCondLst>
                                        </p:cTn>
                                        <p:tgtEl>
                                          <p:spTgt spid="214"/>
                                        </p:tgtEl>
                                        <p:attrNameLst>
                                          <p:attrName>style.visibility</p:attrName>
                                        </p:attrNameLst>
                                      </p:cBhvr>
                                      <p:to>
                                        <p:strVal val="hidden"/>
                                      </p:to>
                                    </p:set>
                                  </p:childTnLst>
                                </p:cTn>
                              </p:par>
                              <p:par>
                                <p:cTn id="149" presetID="6" presetClass="emph" presetSubtype="0" fill="hold" nodeType="withEffect">
                                  <p:stCondLst>
                                    <p:cond delay="0"/>
                                  </p:stCondLst>
                                  <p:childTnLst>
                                    <p:animScale>
                                      <p:cBhvr>
                                        <p:cTn id="150" dur="1000" fill="hold"/>
                                        <p:tgtEl>
                                          <p:spTgt spid="214"/>
                                        </p:tgtEl>
                                      </p:cBhvr>
                                      <p:by x="50000" y="50000"/>
                                    </p:animScale>
                                  </p:childTnLst>
                                </p:cTn>
                              </p:par>
                            </p:childTnLst>
                          </p:cTn>
                        </p:par>
                        <p:par>
                          <p:cTn id="151" fill="hold">
                            <p:stCondLst>
                              <p:cond delay="11000"/>
                            </p:stCondLst>
                            <p:childTnLst>
                              <p:par>
                                <p:cTn id="152" presetID="10" presetClass="entr" presetSubtype="0" fill="hold" nodeType="after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1000"/>
                                        <p:tgtEl>
                                          <p:spTgt spid="97"/>
                                        </p:tgtEl>
                                      </p:cBhvr>
                                    </p:animEffect>
                                  </p:childTnLst>
                                </p:cTn>
                              </p:par>
                            </p:childTnLst>
                          </p:cTn>
                        </p:par>
                        <p:par>
                          <p:cTn id="155" fill="hold">
                            <p:stCondLst>
                              <p:cond delay="12000"/>
                            </p:stCondLst>
                            <p:childTnLst>
                              <p:par>
                                <p:cTn id="156" presetID="10" presetClass="entr" presetSubtype="0" fill="hold" nodeType="afterEffect">
                                  <p:stCondLst>
                                    <p:cond delay="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10"/>
                                        <p:tgtEl>
                                          <p:spTgt spid="1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0"/>
                                        </p:tgtEl>
                                        <p:attrNameLst>
                                          <p:attrName>style.visibility</p:attrName>
                                        </p:attrNameLst>
                                      </p:cBhvr>
                                      <p:to>
                                        <p:strVal val="visible"/>
                                      </p:to>
                                    </p:set>
                                    <p:animEffect transition="in" filter="fade">
                                      <p:cBhvr>
                                        <p:cTn id="163" dur="500"/>
                                        <p:tgtEl>
                                          <p:spTgt spid="110"/>
                                        </p:tgtEl>
                                      </p:cBhvr>
                                    </p:animEffect>
                                  </p:childTnLst>
                                </p:cTn>
                              </p:par>
                              <p:par>
                                <p:cTn id="164" presetID="10" presetClass="exit" presetSubtype="0" fill="hold" grpId="1" nodeType="withEffect">
                                  <p:stCondLst>
                                    <p:cond delay="0"/>
                                  </p:stCondLst>
                                  <p:childTnLst>
                                    <p:animEffect transition="out" filter="fade">
                                      <p:cBhvr>
                                        <p:cTn id="165" dur="500"/>
                                        <p:tgtEl>
                                          <p:spTgt spid="15"/>
                                        </p:tgtEl>
                                      </p:cBhvr>
                                    </p:animEffect>
                                    <p:set>
                                      <p:cBhvr>
                                        <p:cTn id="166" dur="1" fill="hold">
                                          <p:stCondLst>
                                            <p:cond delay="499"/>
                                          </p:stCondLst>
                                        </p:cTn>
                                        <p:tgtEl>
                                          <p:spTgt spid="15"/>
                                        </p:tgtEl>
                                        <p:attrNameLst>
                                          <p:attrName>style.visibility</p:attrName>
                                        </p:attrNameLst>
                                      </p:cBhvr>
                                      <p:to>
                                        <p:strVal val="hidden"/>
                                      </p:to>
                                    </p:set>
                                  </p:childTnLst>
                                </p:cTn>
                              </p:par>
                            </p:childTnLst>
                          </p:cTn>
                        </p:par>
                        <p:par>
                          <p:cTn id="167" fill="hold">
                            <p:stCondLst>
                              <p:cond delay="500"/>
                            </p:stCondLst>
                            <p:childTnLst>
                              <p:par>
                                <p:cTn id="168" presetID="42" presetClass="path" presetSubtype="0" accel="50000" decel="50000" fill="hold" nodeType="afterEffect">
                                  <p:stCondLst>
                                    <p:cond delay="0"/>
                                  </p:stCondLst>
                                  <p:childTnLst>
                                    <p:animMotion origin="layout" path="M -2.5E-6 4.81481E-6 L -2.5E-6 0.19444 " pathEditMode="relative" rAng="0" ptsTypes="AA">
                                      <p:cBhvr>
                                        <p:cTn id="169" dur="1000" fill="hold"/>
                                        <p:tgtEl>
                                          <p:spTgt spid="111"/>
                                        </p:tgtEl>
                                        <p:attrNameLst>
                                          <p:attrName>ppt_x</p:attrName>
                                          <p:attrName>ppt_y</p:attrName>
                                        </p:attrNameLst>
                                      </p:cBhvr>
                                      <p:rCtr x="0" y="9722"/>
                                    </p:animMotion>
                                  </p:childTnLst>
                                </p:cTn>
                              </p:par>
                              <p:par>
                                <p:cTn id="170" presetID="22" presetClass="entr" presetSubtype="1" fill="hold" grpId="0" nodeType="with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1000"/>
                                        <p:tgtEl>
                                          <p:spTgt spid="73"/>
                                        </p:tgtEl>
                                      </p:cBhvr>
                                    </p:animEffect>
                                  </p:childTnLst>
                                </p:cTn>
                              </p:par>
                            </p:childTnLst>
                          </p:cTn>
                        </p:par>
                        <p:par>
                          <p:cTn id="173" fill="hold">
                            <p:stCondLst>
                              <p:cond delay="1500"/>
                            </p:stCondLst>
                            <p:childTnLst>
                              <p:par>
                                <p:cTn id="174" presetID="10" presetClass="entr" presetSubtype="0" fill="hold" grpId="0" nodeType="after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500"/>
                                        <p:tgtEl>
                                          <p:spTgt spid="119"/>
                                        </p:tgtEl>
                                      </p:cBhvr>
                                    </p:animEffect>
                                  </p:childTnLst>
                                </p:cTn>
                              </p:par>
                            </p:childTnLst>
                          </p:cTn>
                        </p:par>
                        <p:par>
                          <p:cTn id="177" fill="hold">
                            <p:stCondLst>
                              <p:cond delay="2000"/>
                            </p:stCondLst>
                            <p:childTnLst>
                              <p:par>
                                <p:cTn id="178" presetID="10" presetClass="entr" presetSubtype="0" fill="hold"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fade">
                                      <p:cBhvr>
                                        <p:cTn id="180" dur="500"/>
                                        <p:tgtEl>
                                          <p:spTgt spid="86"/>
                                        </p:tgtEl>
                                      </p:cBhvr>
                                    </p:animEffect>
                                  </p:childTnLst>
                                </p:cTn>
                              </p:par>
                            </p:childTnLst>
                          </p:cTn>
                        </p:par>
                        <p:par>
                          <p:cTn id="181" fill="hold">
                            <p:stCondLst>
                              <p:cond delay="2500"/>
                            </p:stCondLst>
                            <p:childTnLst>
                              <p:par>
                                <p:cTn id="182" presetID="10" presetClass="entr" presetSubtype="0" fill="hold" nodeType="after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childTnLst>
                          </p:cTn>
                        </p:par>
                        <p:par>
                          <p:cTn id="185" fill="hold">
                            <p:stCondLst>
                              <p:cond delay="3000"/>
                            </p:stCondLst>
                            <p:childTnLst>
                              <p:par>
                                <p:cTn id="186" presetID="10" presetClass="entr" presetSubtype="0" fill="hold" nodeType="after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childTnLst>
                          </p:cTn>
                        </p:par>
                        <p:par>
                          <p:cTn id="189" fill="hold">
                            <p:stCondLst>
                              <p:cond delay="3500"/>
                            </p:stCondLst>
                            <p:childTnLst>
                              <p:par>
                                <p:cTn id="190" presetID="10" presetClass="entr" presetSubtype="0" fill="hold" nodeType="after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childTnLst>
                          </p:cTn>
                        </p:par>
                        <p:par>
                          <p:cTn id="193" fill="hold">
                            <p:stCondLst>
                              <p:cond delay="4000"/>
                            </p:stCondLst>
                            <p:childTnLst>
                              <p:par>
                                <p:cTn id="194" presetID="10" presetClass="entr" presetSubtype="0" fill="hold" nodeType="afterEffect">
                                  <p:stCondLst>
                                    <p:cond delay="0"/>
                                  </p:stCondLst>
                                  <p:childTnLst>
                                    <p:set>
                                      <p:cBhvr>
                                        <p:cTn id="195" dur="1" fill="hold">
                                          <p:stCondLst>
                                            <p:cond delay="0"/>
                                          </p:stCondLst>
                                        </p:cTn>
                                        <p:tgtEl>
                                          <p:spTgt spid="78"/>
                                        </p:tgtEl>
                                        <p:attrNameLst>
                                          <p:attrName>style.visibility</p:attrName>
                                        </p:attrNameLst>
                                      </p:cBhvr>
                                      <p:to>
                                        <p:strVal val="visible"/>
                                      </p:to>
                                    </p:set>
                                    <p:animEffect transition="in" filter="fade">
                                      <p:cBhvr>
                                        <p:cTn id="1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15" grpId="0"/>
      <p:bldP spid="15" grpId="1"/>
      <p:bldP spid="110" grpId="0"/>
      <p:bldP spid="1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52382" y="1350878"/>
            <a:ext cx="2405294" cy="2811981"/>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Mobile Services</a:t>
              </a:r>
            </a:p>
          </p:txBody>
        </p:sp>
        <p:pic>
          <p:nvPicPr>
            <p:cNvPr id="7" name="Picture 6"/>
            <p:cNvPicPr>
              <a:picLocks noChangeAspect="1"/>
            </p:cNvPicPr>
            <p:nvPr/>
          </p:nvPicPr>
          <p:blipFill>
            <a:blip r:embed="rId3"/>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43716" y="4794161"/>
            <a:ext cx="11474416"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4800" dirty="0"/>
              <a:t>Key app services in Azure today</a:t>
            </a:r>
          </a:p>
        </p:txBody>
      </p:sp>
      <p:grpSp>
        <p:nvGrpSpPr>
          <p:cNvPr id="10" name="Group 9"/>
          <p:cNvGrpSpPr/>
          <p:nvPr/>
        </p:nvGrpSpPr>
        <p:grpSpPr>
          <a:xfrm>
            <a:off x="2391692" y="1861625"/>
            <a:ext cx="2241062" cy="2313306"/>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Azure Websites</a:t>
              </a:r>
            </a:p>
          </p:txBody>
        </p:sp>
        <p:pic>
          <p:nvPicPr>
            <p:cNvPr id="6" name="Picture 5"/>
            <p:cNvPicPr>
              <a:picLocks noChangeAspect="1"/>
            </p:cNvPicPr>
            <p:nvPr/>
          </p:nvPicPr>
          <p:blipFill>
            <a:blip r:embed="rId4"/>
            <a:stretch>
              <a:fillRect/>
            </a:stretch>
          </p:blipFill>
          <p:spPr>
            <a:xfrm>
              <a:off x="696944" y="1898457"/>
              <a:ext cx="1226857" cy="1198255"/>
            </a:xfrm>
            <a:prstGeom prst="rect">
              <a:avLst/>
            </a:prstGeom>
          </p:spPr>
        </p:pic>
      </p:grpSp>
      <p:grpSp>
        <p:nvGrpSpPr>
          <p:cNvPr id="3" name="Group 2"/>
          <p:cNvGrpSpPr/>
          <p:nvPr/>
        </p:nvGrpSpPr>
        <p:grpSpPr>
          <a:xfrm>
            <a:off x="7120459" y="1350878"/>
            <a:ext cx="2342510" cy="2823298"/>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BizTalk Services</a:t>
              </a:r>
            </a:p>
          </p:txBody>
        </p:sp>
        <p:pic>
          <p:nvPicPr>
            <p:cNvPr id="5" name="Picture 4"/>
            <p:cNvPicPr>
              <a:picLocks noChangeAspect="1"/>
            </p:cNvPicPr>
            <p:nvPr/>
          </p:nvPicPr>
          <p:blipFill>
            <a:blip r:embed="rId5"/>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588"/>
              </a:spcAft>
            </a:pPr>
            <a:r>
              <a:rPr lang="en-US" sz="4800" dirty="0">
                <a:solidFill>
                  <a:srgbClr val="FFFFFF"/>
                </a:solidFill>
              </a:rPr>
              <a:t>Introducing Azure App Service</a:t>
            </a:r>
            <a:endParaRPr lang="en-US" sz="3200" dirty="0">
              <a:solidFill>
                <a:srgbClr val="FFFFFF"/>
              </a:solidFill>
            </a:endParaRPr>
          </a:p>
        </p:txBody>
      </p:sp>
    </p:spTree>
    <p:extLst>
      <p:ext uri="{BB962C8B-B14F-4D97-AF65-F5344CB8AC3E}">
        <p14:creationId xmlns:p14="http://schemas.microsoft.com/office/powerpoint/2010/main" val="274312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32465" y="1167620"/>
            <a:ext cx="2323089" cy="237207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s-419"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p:nvGrpSpPr>
        <p:grpSpPr>
          <a:xfrm>
            <a:off x="8683310" y="4230142"/>
            <a:ext cx="2583710" cy="1855265"/>
            <a:chOff x="6276897" y="3849484"/>
            <a:chExt cx="2584077" cy="1855528"/>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err="1">
                  <a:solidFill>
                    <a:srgbClr val="FFFFFF"/>
                  </a:solidFill>
                </a:rPr>
                <a:t>Api</a:t>
              </a:r>
              <a:r>
                <a:rPr lang="en-US" sz="1836" b="1" kern="0" cap="all" dirty="0">
                  <a:solidFill>
                    <a:srgbClr val="FFFFFF"/>
                  </a:solidFill>
                </a:rPr>
                <a:t> Apps</a:t>
              </a:r>
            </a:p>
          </p:txBody>
        </p:sp>
        <p:sp>
          <p:nvSpPr>
            <p:cNvPr id="16" name="TextBox 15"/>
            <p:cNvSpPr txBox="1"/>
            <p:nvPr/>
          </p:nvSpPr>
          <p:spPr>
            <a:xfrm>
              <a:off x="6276897" y="5112533"/>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Easily build and consume APIs in the cloud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454154" y="1625159"/>
            <a:ext cx="3314965" cy="1691163"/>
            <a:chOff x="5563520" y="952400"/>
            <a:chExt cx="3381437" cy="1725075"/>
          </a:xfrm>
        </p:grpSpPr>
        <p:grpSp>
          <p:nvGrpSpPr>
            <p:cNvPr id="22" name="Group 21"/>
            <p:cNvGrpSpPr/>
            <p:nvPr/>
          </p:nvGrpSpPr>
          <p:grpSpPr>
            <a:xfrm>
              <a:off x="5563520" y="1750117"/>
              <a:ext cx="3381437" cy="927358"/>
              <a:chOff x="446273" y="4696209"/>
              <a:chExt cx="2982635" cy="909257"/>
            </a:xfrm>
          </p:grpSpPr>
          <p:sp>
            <p:nvSpPr>
              <p:cNvPr id="23" name="TextBox 22"/>
              <p:cNvSpPr txBox="1"/>
              <p:nvPr/>
            </p:nvSpPr>
            <p:spPr>
              <a:xfrm>
                <a:off x="634689" y="4696209"/>
                <a:ext cx="2584077" cy="461916"/>
              </a:xfrm>
              <a:prstGeom prst="hexagon">
                <a:avLst/>
              </a:prstGeom>
              <a:noFill/>
            </p:spPr>
            <p:txBody>
              <a:bodyPr wrap="square" rtlCol="0">
                <a:spAutoFit/>
              </a:bodyPr>
              <a:lstStyle/>
              <a:p>
                <a:pPr algn="ctr" defTabSz="896386">
                  <a:defRPr/>
                </a:pPr>
                <a:r>
                  <a:rPr lang="en-US" sz="1836" b="1" kern="0" cap="all" dirty="0">
                    <a:solidFill>
                      <a:srgbClr val="FFFFFF"/>
                    </a:solidFill>
                  </a:rPr>
                  <a:t>Web Apps</a:t>
                </a:r>
              </a:p>
            </p:txBody>
          </p:sp>
          <p:sp>
            <p:nvSpPr>
              <p:cNvPr id="24" name="TextBox 23"/>
              <p:cNvSpPr txBox="1"/>
              <p:nvPr/>
            </p:nvSpPr>
            <p:spPr>
              <a:xfrm>
                <a:off x="446273" y="5017601"/>
                <a:ext cx="2982635" cy="587865"/>
              </a:xfrm>
              <a:prstGeom prst="hexagon">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Web apps that scale with your business</a:t>
                </a: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807707" y="4176043"/>
            <a:ext cx="2583710" cy="1802573"/>
            <a:chOff x="8878944" y="3895961"/>
            <a:chExt cx="2635519" cy="1838718"/>
          </a:xfrm>
        </p:grpSpPr>
        <p:grpSp>
          <p:nvGrpSpPr>
            <p:cNvPr id="26" name="Group 25"/>
            <p:cNvGrpSpPr/>
            <p:nvPr/>
          </p:nvGrpSpPr>
          <p:grpSpPr>
            <a:xfrm>
              <a:off x="8878944" y="4823447"/>
              <a:ext cx="2635519" cy="911232"/>
              <a:chOff x="8881767" y="4696209"/>
              <a:chExt cx="2584077" cy="893445"/>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896386">
                  <a:defRPr/>
                </a:pPr>
                <a:r>
                  <a:rPr lang="en-US" sz="1836" b="1" kern="0" cap="all" dirty="0">
                    <a:solidFill>
                      <a:srgbClr val="FFFFFF"/>
                    </a:solidFill>
                  </a:rPr>
                  <a:t>LOGIC Apps</a:t>
                </a:r>
              </a:p>
            </p:txBody>
          </p:sp>
          <p:sp>
            <p:nvSpPr>
              <p:cNvPr id="28" name="TextBox 27"/>
              <p:cNvSpPr txBox="1"/>
              <p:nvPr/>
            </p:nvSpPr>
            <p:spPr>
              <a:xfrm>
                <a:off x="8881767" y="5112533"/>
                <a:ext cx="2584077" cy="477121"/>
              </a:xfrm>
              <a:prstGeom prst="rect">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Automate business process across SaaS and on-premises </a:t>
                </a: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683309" y="1535636"/>
            <a:ext cx="2583711" cy="1875183"/>
            <a:chOff x="8857427" y="774015"/>
            <a:chExt cx="2635520" cy="1912785"/>
          </a:xfrm>
        </p:grpSpPr>
        <p:grpSp>
          <p:nvGrpSpPr>
            <p:cNvPr id="18" name="Group 17"/>
            <p:cNvGrpSpPr/>
            <p:nvPr/>
          </p:nvGrpSpPr>
          <p:grpSpPr>
            <a:xfrm>
              <a:off x="8857427" y="1701982"/>
              <a:ext cx="2635520" cy="984818"/>
              <a:chOff x="3376682" y="4696209"/>
              <a:chExt cx="2584078" cy="965595"/>
            </a:xfrm>
          </p:grpSpPr>
          <p:sp>
            <p:nvSpPr>
              <p:cNvPr id="19" name="TextBox 18"/>
              <p:cNvSpPr txBox="1"/>
              <p:nvPr/>
            </p:nvSpPr>
            <p:spPr>
              <a:xfrm>
                <a:off x="3376683" y="4696209"/>
                <a:ext cx="2584077" cy="465542"/>
              </a:xfrm>
              <a:prstGeom prst="flowChartOffpageConnector">
                <a:avLst/>
              </a:prstGeom>
              <a:noFill/>
            </p:spPr>
            <p:txBody>
              <a:bodyPr wrap="square" rtlCol="0">
                <a:spAutoFit/>
              </a:bodyPr>
              <a:lstStyle/>
              <a:p>
                <a:pPr algn="ctr" defTabSz="896386">
                  <a:defRPr/>
                </a:pPr>
                <a:r>
                  <a:rPr lang="en-US" sz="1836" b="1" kern="0" cap="all" dirty="0">
                    <a:solidFill>
                      <a:srgbClr val="FFFFFF"/>
                    </a:solidFill>
                  </a:rPr>
                  <a:t>Mobile Apps</a:t>
                </a:r>
              </a:p>
            </p:txBody>
          </p:sp>
          <p:sp>
            <p:nvSpPr>
              <p:cNvPr id="20" name="TextBox 19"/>
              <p:cNvSpPr txBox="1"/>
              <p:nvPr/>
            </p:nvSpPr>
            <p:spPr>
              <a:xfrm>
                <a:off x="3376682" y="5069325"/>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Build Mobile apps for any device</a:t>
                </a: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6037" y="2199134"/>
            <a:ext cx="3048251" cy="3048251"/>
          </a:xfrm>
          <a:prstGeom prst="rect">
            <a:avLst/>
          </a:prstGeom>
        </p:spPr>
      </p:pic>
      <p:cxnSp>
        <p:nvCxnSpPr>
          <p:cNvPr id="5" name="Straight Connector 4"/>
          <p:cNvCxnSpPr/>
          <p:nvPr/>
        </p:nvCxnSpPr>
        <p:spPr>
          <a:xfrm flipH="1">
            <a:off x="8454763" y="1177734"/>
            <a:ext cx="18104" cy="5363892"/>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53525" y="3721797"/>
            <a:ext cx="5238683" cy="456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827734" y="3549812"/>
            <a:ext cx="453612" cy="267139"/>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588"/>
              </a:spcAft>
            </a:pPr>
            <a:r>
              <a:rPr lang="en-US" sz="4800" dirty="0">
                <a:solidFill>
                  <a:srgbClr val="FFFFFF"/>
                </a:solidFill>
              </a:rPr>
              <a:t>One integrated offering</a:t>
            </a:r>
            <a:endParaRPr lang="en-US" sz="3200" dirty="0">
              <a:solidFill>
                <a:srgbClr val="FFFFFF"/>
              </a:solidFill>
            </a:endParaRPr>
          </a:p>
        </p:txBody>
      </p:sp>
    </p:spTree>
    <p:extLst>
      <p:ext uri="{BB962C8B-B14F-4D97-AF65-F5344CB8AC3E}">
        <p14:creationId xmlns:p14="http://schemas.microsoft.com/office/powerpoint/2010/main" val="379508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3500"/>
                            </p:stCondLst>
                            <p:childTnLst>
                              <p:par>
                                <p:cTn id="36" presetID="1" presetClass="entr" presetSubtype="0"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104381" y="3831809"/>
            <a:ext cx="1591452" cy="0"/>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3177" y="2008231"/>
            <a:ext cx="2801204" cy="3965107"/>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464424" y="2159543"/>
            <a:ext cx="2501344" cy="3659923"/>
          </a:xfrm>
          <a:prstGeom prst="rect">
            <a:avLst/>
          </a:prstGeom>
          <a:solidFill>
            <a:schemeClr val="accent1"/>
          </a:solidFill>
        </p:spPr>
        <p:txBody>
          <a:bodyPr wrap="square" lIns="175711" tIns="140569" rIns="175711" bIns="140569" numCol="2" rtlCol="0">
            <a:noAutofit/>
          </a:bodyPr>
          <a:lstStyle/>
          <a:p>
            <a:pPr defTabSz="896155" fontAlgn="base">
              <a:lnSpc>
                <a:spcPct val="90000"/>
              </a:lnSpc>
              <a:spcBef>
                <a:spcPct val="0"/>
              </a:spcBef>
              <a:spcAft>
                <a:spcPct val="0"/>
              </a:spcAft>
              <a:tabLst>
                <a:tab pos="878501" algn="l"/>
              </a:tabLst>
              <a:defRPr/>
            </a:pPr>
            <a:endParaRPr lang="en-US" sz="1059"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3" cstate="print">
            <a:lum bright="100000"/>
          </a:blip>
          <a:srcRect l="2000" t="50000" r="46000" b="4000"/>
          <a:stretch>
            <a:fillRect/>
          </a:stretch>
        </p:blipFill>
        <p:spPr bwMode="auto">
          <a:xfrm>
            <a:off x="1673252" y="2372532"/>
            <a:ext cx="754405" cy="667359"/>
          </a:xfrm>
          <a:prstGeom prst="rect">
            <a:avLst/>
          </a:prstGeom>
          <a:noFill/>
          <a:ln>
            <a:noFill/>
          </a:ln>
        </p:spPr>
      </p:pic>
      <p:pic>
        <p:nvPicPr>
          <p:cNvPr id="51" name="Picture 50"/>
          <p:cNvPicPr>
            <a:picLocks noChangeAspect="1"/>
          </p:cNvPicPr>
          <p:nvPr/>
        </p:nvPicPr>
        <p:blipFill>
          <a:blip r:embed="rId4">
            <a:biLevel thresh="25000"/>
          </a:blip>
          <a:stretch>
            <a:fillRect/>
          </a:stretch>
        </p:blipFill>
        <p:spPr>
          <a:xfrm>
            <a:off x="992838" y="2386734"/>
            <a:ext cx="413964" cy="583722"/>
          </a:xfrm>
          <a:prstGeom prst="rect">
            <a:avLst/>
          </a:prstGeom>
        </p:spPr>
      </p:pic>
      <p:grpSp>
        <p:nvGrpSpPr>
          <p:cNvPr id="68" name="Group 67"/>
          <p:cNvGrpSpPr/>
          <p:nvPr/>
        </p:nvGrpSpPr>
        <p:grpSpPr>
          <a:xfrm>
            <a:off x="679431" y="4843071"/>
            <a:ext cx="1748226" cy="826991"/>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5711" tIns="140569" rIns="175711" bIns="140569" rtlCol="0">
              <a:spAutoFit/>
            </a:bodyPr>
            <a:lstStyle/>
            <a:p>
              <a:pPr defTabSz="896009">
                <a:lnSpc>
                  <a:spcPct val="90000"/>
                </a:lnSpc>
                <a:defRPr/>
              </a:pPr>
              <a:r>
                <a:rPr lang="en-US" sz="1961" kern="0" dirty="0"/>
                <a:t>Offline sync</a:t>
              </a:r>
            </a:p>
          </p:txBody>
        </p:sp>
        <p:pic>
          <p:nvPicPr>
            <p:cNvPr id="54" name="Picture 53"/>
            <p:cNvPicPr>
              <a:picLocks noChangeAspect="1"/>
            </p:cNvPicPr>
            <p:nvPr/>
          </p:nvPicPr>
          <p:blipFill>
            <a:blip r:embed="rId5">
              <a:biLevel thresh="25000"/>
            </a:blip>
            <a:stretch>
              <a:fillRect/>
            </a:stretch>
          </p:blipFill>
          <p:spPr>
            <a:xfrm>
              <a:off x="1889495" y="4990719"/>
              <a:ext cx="586841" cy="746977"/>
            </a:xfrm>
            <a:prstGeom prst="rect">
              <a:avLst/>
            </a:prstGeom>
          </p:spPr>
        </p:pic>
      </p:grpSp>
      <p:sp>
        <p:nvSpPr>
          <p:cNvPr id="3" name="Rectangle 2"/>
          <p:cNvSpPr/>
          <p:nvPr/>
        </p:nvSpPr>
        <p:spPr bwMode="auto">
          <a:xfrm>
            <a:off x="4670215" y="1382013"/>
            <a:ext cx="7255225" cy="5210101"/>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867"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Box 4"/>
          <p:cNvSpPr txBox="1"/>
          <p:nvPr/>
        </p:nvSpPr>
        <p:spPr>
          <a:xfrm>
            <a:off x="4825250" y="4922879"/>
            <a:ext cx="5271263" cy="1561695"/>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801242" y="1491831"/>
            <a:ext cx="3295270" cy="1561695"/>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Data connections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4825250" y="3210968"/>
            <a:ext cx="5271265" cy="1561695"/>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0272222" y="1490421"/>
            <a:ext cx="1493526" cy="49941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solidFill>
                <a:srgbClr val="404040"/>
              </a:solidFill>
              <a:latin typeface="Segoe UI Light"/>
              <a:ea typeface="Segoe UI" pitchFamily="34" charset="0"/>
              <a:cs typeface="Segoe UI" pitchFamily="34" charset="0"/>
            </a:endParaRPr>
          </a:p>
        </p:txBody>
      </p:sp>
      <p:sp>
        <p:nvSpPr>
          <p:cNvPr id="57" name="Title 56"/>
          <p:cNvSpPr>
            <a:spLocks noGrp="1"/>
          </p:cNvSpPr>
          <p:nvPr>
            <p:ph type="title"/>
          </p:nvPr>
        </p:nvSpPr>
        <p:spPr/>
        <p:txBody>
          <a:bodyPr/>
          <a:lstStyle/>
          <a:p>
            <a:r>
              <a:rPr lang="en-US" dirty="0" smtClean="0">
                <a:solidFill>
                  <a:schemeClr val="tx1"/>
                </a:solidFill>
              </a:rPr>
              <a:t>Azure Mobile Apps</a:t>
            </a:r>
            <a:endParaRPr lang="en-US" dirty="0">
              <a:solidFill>
                <a:schemeClr val="tx1"/>
              </a:solidFill>
            </a:endParaRPr>
          </a:p>
        </p:txBody>
      </p:sp>
      <p:sp>
        <p:nvSpPr>
          <p:cNvPr id="32" name="TextBox 31"/>
          <p:cNvSpPr txBox="1"/>
          <p:nvPr/>
        </p:nvSpPr>
        <p:spPr>
          <a:xfrm>
            <a:off x="743830" y="3604589"/>
            <a:ext cx="886636" cy="968542"/>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Windows</a:t>
            </a:r>
          </a:p>
          <a:p>
            <a:pPr defTabSz="896009">
              <a:lnSpc>
                <a:spcPct val="90000"/>
              </a:lnSpc>
              <a:spcBef>
                <a:spcPts val="575"/>
              </a:spcBef>
              <a:defRPr/>
            </a:pPr>
            <a:r>
              <a:rPr lang="en-US" sz="1176" kern="0" dirty="0">
                <a:solidFill>
                  <a:srgbClr val="FFFFFF"/>
                </a:solidFill>
              </a:rPr>
              <a:t>iOS</a:t>
            </a:r>
          </a:p>
          <a:p>
            <a:pPr defTabSz="896009">
              <a:lnSpc>
                <a:spcPct val="90000"/>
              </a:lnSpc>
              <a:spcBef>
                <a:spcPts val="575"/>
              </a:spcBef>
              <a:defRPr/>
            </a:pPr>
            <a:r>
              <a:rPr lang="en-US" sz="1176" kern="0" dirty="0">
                <a:solidFill>
                  <a:srgbClr val="FFFFFF"/>
                </a:solidFill>
              </a:rPr>
              <a:t>Android</a:t>
            </a:r>
          </a:p>
          <a:p>
            <a:pPr defTabSz="896009">
              <a:lnSpc>
                <a:spcPct val="90000"/>
              </a:lnSpc>
              <a:spcBef>
                <a:spcPts val="575"/>
              </a:spcBef>
              <a:defRPr/>
            </a:pPr>
            <a:r>
              <a:rPr lang="en-US" sz="1176" kern="0" dirty="0">
                <a:solidFill>
                  <a:srgbClr val="FFFFFF"/>
                </a:solidFill>
              </a:rPr>
              <a:t>HTML 5/JS</a:t>
            </a:r>
            <a:endParaRPr lang="en-US" sz="1176" dirty="0">
              <a:solidFill>
                <a:srgbClr val="FFFFFF"/>
              </a:solidFill>
            </a:endParaRPr>
          </a:p>
        </p:txBody>
      </p:sp>
      <p:sp>
        <p:nvSpPr>
          <p:cNvPr id="33" name="TextBox 32"/>
          <p:cNvSpPr txBox="1"/>
          <p:nvPr/>
        </p:nvSpPr>
        <p:spPr>
          <a:xfrm>
            <a:off x="1684381" y="3617320"/>
            <a:ext cx="870921" cy="730177"/>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Xamarin</a:t>
            </a:r>
          </a:p>
          <a:p>
            <a:pPr defTabSz="896009">
              <a:lnSpc>
                <a:spcPct val="90000"/>
              </a:lnSpc>
              <a:spcBef>
                <a:spcPts val="575"/>
              </a:spcBef>
              <a:defRPr/>
            </a:pPr>
            <a:r>
              <a:rPr lang="en-US" sz="1176" kern="0" dirty="0">
                <a:solidFill>
                  <a:srgbClr val="FFFFFF"/>
                </a:solidFill>
              </a:rPr>
              <a:t>PhoneGap</a:t>
            </a:r>
          </a:p>
          <a:p>
            <a:pPr defTabSz="896009">
              <a:lnSpc>
                <a:spcPct val="90000"/>
              </a:lnSpc>
              <a:spcBef>
                <a:spcPts val="575"/>
              </a:spcBef>
              <a:defRPr/>
            </a:pPr>
            <a:r>
              <a:rPr lang="en-US" sz="1176" kern="0" dirty="0" err="1">
                <a:solidFill>
                  <a:srgbClr val="FFFFFF"/>
                </a:solidFill>
              </a:rPr>
              <a:t>Sencha</a:t>
            </a:r>
            <a:endParaRPr lang="en-US" sz="1176" kern="0" dirty="0">
              <a:solidFill>
                <a:srgbClr val="FFFFFF"/>
              </a:solidFill>
            </a:endParaRPr>
          </a:p>
        </p:txBody>
      </p:sp>
      <p:grpSp>
        <p:nvGrpSpPr>
          <p:cNvPr id="19" name="Group 18"/>
          <p:cNvGrpSpPr/>
          <p:nvPr/>
        </p:nvGrpSpPr>
        <p:grpSpPr>
          <a:xfrm>
            <a:off x="5193932" y="5218923"/>
            <a:ext cx="4711456" cy="1319324"/>
            <a:chOff x="5298081" y="5323076"/>
            <a:chExt cx="4805930" cy="1345779"/>
          </a:xfrm>
        </p:grpSpPr>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6"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Windows</a:t>
                </a: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Android</a:t>
                </a:r>
              </a:p>
              <a:p>
                <a:pPr algn="ctr" defTabSz="878414">
                  <a:lnSpc>
                    <a:spcPct val="90000"/>
                  </a:lnSpc>
                  <a:defRPr/>
                </a:pPr>
                <a:r>
                  <a:rPr lang="en-US" sz="1036" kern="0" dirty="0">
                    <a:solidFill>
                      <a:srgbClr val="FFFFFF"/>
                    </a:solidFill>
                  </a:rPr>
                  <a:t>Chrome</a:t>
                </a: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iOS OSX</a:t>
                </a:r>
              </a:p>
            </p:txBody>
          </p:sp>
          <p:pic>
            <p:nvPicPr>
              <p:cNvPr id="82" name="Picture 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In-App</a:t>
                </a: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Kindle</a:t>
                </a:r>
              </a:p>
            </p:txBody>
          </p:sp>
        </p:grpSp>
      </p:grpSp>
      <p:grpSp>
        <p:nvGrpSpPr>
          <p:cNvPr id="16" name="Group 15"/>
          <p:cNvGrpSpPr/>
          <p:nvPr/>
        </p:nvGrpSpPr>
        <p:grpSpPr>
          <a:xfrm>
            <a:off x="5082082" y="3714568"/>
            <a:ext cx="4832369" cy="1136635"/>
            <a:chOff x="5183988" y="3788556"/>
            <a:chExt cx="4929268" cy="1159427"/>
          </a:xfrm>
        </p:grpSpPr>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5849" y="3861086"/>
              <a:ext cx="317766" cy="478082"/>
            </a:xfrm>
            <a:prstGeom prst="rect">
              <a:avLst/>
            </a:prstGeom>
          </p:spPr>
        </p:pic>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bwMode="gray">
            <a:xfrm>
              <a:off x="5432063" y="3875724"/>
              <a:ext cx="479241" cy="477491"/>
            </a:xfrm>
            <a:prstGeom prst="rect">
              <a:avLst/>
            </a:prstGeom>
          </p:spPr>
        </p:pic>
        <p:pic>
          <p:nvPicPr>
            <p:cNvPr id="35" name="Picture 34"/>
            <p:cNvPicPr>
              <a:picLocks noChangeAspect="1"/>
            </p:cNvPicPr>
            <p:nvPr/>
          </p:nvPicPr>
          <p:blipFill>
            <a:blip r:embed="rId11"/>
            <a:stretch>
              <a:fillRect/>
            </a:stretch>
          </p:blipFill>
          <p:spPr>
            <a:xfrm>
              <a:off x="9280390" y="3788556"/>
              <a:ext cx="537703" cy="571309"/>
            </a:xfrm>
            <a:prstGeom prst="rect">
              <a:avLst/>
            </a:prstGeom>
          </p:spPr>
        </p:pic>
        <p:sp>
          <p:nvSpPr>
            <p:cNvPr id="36" name="TextBox 35"/>
            <p:cNvSpPr txBox="1"/>
            <p:nvPr/>
          </p:nvSpPr>
          <p:spPr>
            <a:xfrm>
              <a:off x="5183988" y="4353050"/>
              <a:ext cx="985776" cy="438849"/>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Facebook</a:t>
              </a:r>
            </a:p>
          </p:txBody>
        </p:sp>
        <p:sp>
          <p:nvSpPr>
            <p:cNvPr id="37" name="TextBox 36"/>
            <p:cNvSpPr txBox="1"/>
            <p:nvPr/>
          </p:nvSpPr>
          <p:spPr>
            <a:xfrm>
              <a:off x="6219438" y="4352105"/>
              <a:ext cx="896160" cy="438849"/>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Twitter</a:t>
              </a:r>
            </a:p>
          </p:txBody>
        </p:sp>
        <p:sp>
          <p:nvSpPr>
            <p:cNvPr id="38" name="TextBox 37"/>
            <p:cNvSpPr txBox="1"/>
            <p:nvPr/>
          </p:nvSpPr>
          <p:spPr>
            <a:xfrm>
              <a:off x="7245351" y="4364307"/>
              <a:ext cx="985777" cy="438849"/>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Microsoft</a:t>
              </a:r>
            </a:p>
          </p:txBody>
        </p:sp>
        <p:sp>
          <p:nvSpPr>
            <p:cNvPr id="39" name="TextBox 38"/>
            <p:cNvSpPr txBox="1"/>
            <p:nvPr/>
          </p:nvSpPr>
          <p:spPr>
            <a:xfrm>
              <a:off x="8231125" y="4357097"/>
              <a:ext cx="806545" cy="438849"/>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Google</a:t>
              </a:r>
            </a:p>
          </p:txBody>
        </p:sp>
        <p:sp>
          <p:nvSpPr>
            <p:cNvPr id="40" name="TextBox 39"/>
            <p:cNvSpPr txBox="1"/>
            <p:nvPr/>
          </p:nvSpPr>
          <p:spPr>
            <a:xfrm>
              <a:off x="8999345" y="4359863"/>
              <a:ext cx="1113911" cy="588120"/>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Azure Active Directory</a:t>
              </a:r>
            </a:p>
          </p:txBody>
        </p:sp>
        <p:pic>
          <p:nvPicPr>
            <p:cNvPr id="42" name="Picture 41"/>
            <p:cNvPicPr>
              <a:picLocks noChangeAspect="1"/>
            </p:cNvPicPr>
            <p:nvPr/>
          </p:nvPicPr>
          <p:blipFill>
            <a:blip r:embed="rId12" cstate="print">
              <a:biLevel thresh="50000"/>
              <a:extLst>
                <a:ext uri="{28A0092B-C50C-407E-A947-70E740481C1C}">
                  <a14:useLocalDpi xmlns:a14="http://schemas.microsoft.com/office/drawing/2010/main" val="0"/>
                </a:ext>
              </a:extLst>
            </a:blip>
            <a:stretch>
              <a:fillRect/>
            </a:stretch>
          </p:blipFill>
          <p:spPr>
            <a:xfrm>
              <a:off x="6398790" y="3884048"/>
              <a:ext cx="545853" cy="441125"/>
            </a:xfrm>
            <a:prstGeom prst="rect">
              <a:avLst/>
            </a:prstGeom>
            <a:noFill/>
            <a:ln>
              <a:noFill/>
            </a:ln>
          </p:spPr>
        </p:pic>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grpSp>
      </p:grpSp>
      <p:sp>
        <p:nvSpPr>
          <p:cNvPr id="15" name="TextBox 14"/>
          <p:cNvSpPr txBox="1"/>
          <p:nvPr/>
        </p:nvSpPr>
        <p:spPr>
          <a:xfrm>
            <a:off x="627055" y="3108325"/>
            <a:ext cx="192397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rgbClr val="FFFFFF"/>
                    </a:gs>
                    <a:gs pos="30000">
                      <a:srgbClr val="FFFFFF"/>
                    </a:gs>
                  </a:gsLst>
                  <a:lin ang="5400000" scaled="0"/>
                </a:gradFill>
              </a:rPr>
              <a:t>Mobile SDKs</a:t>
            </a:r>
          </a:p>
        </p:txBody>
      </p:sp>
      <p:sp>
        <p:nvSpPr>
          <p:cNvPr id="125" name="TextBox 124"/>
          <p:cNvSpPr txBox="1"/>
          <p:nvPr/>
        </p:nvSpPr>
        <p:spPr>
          <a:xfrm>
            <a:off x="4817464" y="1493198"/>
            <a:ext cx="1954202" cy="15589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2281" tIns="137825" rIns="172281" bIns="137825"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78559">
              <a:tabLst>
                <a:tab pos="861251" algn="l"/>
              </a:tabLst>
              <a:defRPr/>
            </a:pPr>
            <a:endParaRPr lang="en-US" sz="2262" b="0" dirty="0"/>
          </a:p>
        </p:txBody>
      </p:sp>
      <p:grpSp>
        <p:nvGrpSpPr>
          <p:cNvPr id="12" name="Group 11"/>
          <p:cNvGrpSpPr/>
          <p:nvPr/>
        </p:nvGrpSpPr>
        <p:grpSpPr>
          <a:xfrm>
            <a:off x="6811282" y="2091725"/>
            <a:ext cx="2705659" cy="963765"/>
            <a:chOff x="6947861" y="2133171"/>
            <a:chExt cx="2759913" cy="983091"/>
          </a:xfrm>
        </p:grpSpPr>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14" cstate="print">
                <a:clrChange>
                  <a:clrFrom>
                    <a:srgbClr val="89D1E5"/>
                  </a:clrFrom>
                  <a:clrTo>
                    <a:srgbClr val="89D1E5">
                      <a:alpha val="0"/>
                    </a:srgbClr>
                  </a:clrTo>
                </a:clrChange>
                <a:extLst>
                  <a:ext uri="{BEBA8EAE-BF5A-486C-A8C5-ECC9F3942E4B}">
                    <a14:imgProps xmlns:a14="http://schemas.microsoft.com/office/drawing/2010/main">
                      <a14:imgLayer r:embed="rId15">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Mongo</a:t>
                </a: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Tables</a:t>
                </a:r>
              </a:p>
            </p:txBody>
          </p:sp>
          <p:pic>
            <p:nvPicPr>
              <p:cNvPr id="139" name="Picture 138"/>
              <p:cNvPicPr>
                <a:picLocks noChangeAspect="1"/>
              </p:cNvPicPr>
              <p:nvPr/>
            </p:nvPicPr>
            <p:blipFill>
              <a:blip r:embed="rId16">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17"/>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O365</a:t>
                </a:r>
              </a:p>
            </p:txBody>
          </p:sp>
        </p:grpSp>
      </p:grpSp>
      <p:grpSp>
        <p:nvGrpSpPr>
          <p:cNvPr id="70" name="Group 69"/>
          <p:cNvGrpSpPr/>
          <p:nvPr/>
        </p:nvGrpSpPr>
        <p:grpSpPr>
          <a:xfrm>
            <a:off x="4831715" y="1472144"/>
            <a:ext cx="1859703" cy="1234066"/>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79285" tIns="143428" rIns="179285" bIns="143428" rtlCol="0">
              <a:spAutoFit/>
            </a:bodyPr>
            <a:lstStyle/>
            <a:p>
              <a:pPr defTabSz="896155">
                <a:tabLst>
                  <a:tab pos="878501" algn="l"/>
                </a:tabLst>
                <a:defRPr/>
              </a:pPr>
              <a:r>
                <a:rPr lang="en-US" sz="2353" dirty="0">
                  <a:solidFill>
                    <a:srgbClr val="FFFFFF"/>
                  </a:solidFill>
                  <a:latin typeface="Segoe UI Light"/>
                </a:rPr>
                <a:t>Offline Sync</a:t>
              </a:r>
            </a:p>
          </p:txBody>
        </p:sp>
      </p:grpSp>
      <p:sp>
        <p:nvSpPr>
          <p:cNvPr id="8" name="TextBox 7"/>
          <p:cNvSpPr txBox="1"/>
          <p:nvPr/>
        </p:nvSpPr>
        <p:spPr>
          <a:xfrm>
            <a:off x="3254057" y="3363867"/>
            <a:ext cx="1262537" cy="538896"/>
          </a:xfrm>
          <a:prstGeom prst="rect">
            <a:avLst/>
          </a:prstGeom>
          <a:noFill/>
        </p:spPr>
        <p:txBody>
          <a:bodyPr wrap="none" lIns="179285" tIns="143428" rIns="179285" bIns="143428" rtlCol="0">
            <a:spAutoFit/>
          </a:bodyPr>
          <a:lstStyle/>
          <a:p>
            <a:pPr>
              <a:lnSpc>
                <a:spcPct val="90000"/>
              </a:lnSpc>
              <a:spcAft>
                <a:spcPts val="588"/>
              </a:spcAft>
            </a:pPr>
            <a:r>
              <a:rPr lang="en-US" sz="1765" dirty="0"/>
              <a:t>REST API</a:t>
            </a:r>
          </a:p>
        </p:txBody>
      </p:sp>
      <p:sp>
        <p:nvSpPr>
          <p:cNvPr id="93" name="TextBox 92"/>
          <p:cNvSpPr txBox="1"/>
          <p:nvPr/>
        </p:nvSpPr>
        <p:spPr>
          <a:xfrm>
            <a:off x="10245497" y="1659264"/>
            <a:ext cx="1546976" cy="1092249"/>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rgbClr val="FFFFFF"/>
                </a:solidFill>
                <a:latin typeface="Segoe UI Light"/>
              </a:rPr>
              <a:t>Backend code</a:t>
            </a:r>
          </a:p>
          <a:p>
            <a:pPr>
              <a:lnSpc>
                <a:spcPct val="90000"/>
              </a:lnSpc>
              <a:spcAft>
                <a:spcPts val="588"/>
              </a:spcAft>
            </a:pPr>
            <a:r>
              <a:rPr lang="en-US" sz="1568" dirty="0">
                <a:solidFill>
                  <a:srgbClr val="FFFFFF"/>
                </a:solidFill>
                <a:latin typeface="Segoe UI Light"/>
              </a:rPr>
              <a:t>.NET</a:t>
            </a:r>
          </a:p>
          <a:p>
            <a:pPr>
              <a:lnSpc>
                <a:spcPct val="90000"/>
              </a:lnSpc>
              <a:spcAft>
                <a:spcPts val="588"/>
              </a:spcAft>
            </a:pPr>
            <a:r>
              <a:rPr lang="en-US" sz="1568" dirty="0">
                <a:solidFill>
                  <a:srgbClr val="FFFFFF"/>
                </a:solidFill>
                <a:latin typeface="Segoe UI Light"/>
              </a:rPr>
              <a:t>Node.js</a:t>
            </a:r>
          </a:p>
        </p:txBody>
      </p:sp>
      <p:grpSp>
        <p:nvGrpSpPr>
          <p:cNvPr id="94" name="Group 93"/>
          <p:cNvGrpSpPr/>
          <p:nvPr/>
        </p:nvGrpSpPr>
        <p:grpSpPr>
          <a:xfrm>
            <a:off x="9159167" y="2154606"/>
            <a:ext cx="1009727" cy="898215"/>
            <a:chOff x="9407441" y="2197313"/>
            <a:chExt cx="1029974" cy="916226"/>
          </a:xfrm>
        </p:grpSpPr>
        <p:pic>
          <p:nvPicPr>
            <p:cNvPr id="95" name="Picture 94"/>
            <p:cNvPicPr>
              <a:picLocks noChangeAspect="1"/>
            </p:cNvPicPr>
            <p:nvPr/>
          </p:nvPicPr>
          <p:blipFill>
            <a:blip r:embed="rId18"/>
            <a:stretch>
              <a:fillRect/>
            </a:stretch>
          </p:blipFill>
          <p:spPr>
            <a:xfrm>
              <a:off x="9691715" y="2197313"/>
              <a:ext cx="520220" cy="520220"/>
            </a:xfrm>
            <a:prstGeom prst="rect">
              <a:avLst/>
            </a:prstGeom>
          </p:spPr>
        </p:pic>
        <p:sp>
          <p:nvSpPr>
            <p:cNvPr id="97" name="TextBox 96"/>
            <p:cNvSpPr txBox="1"/>
            <p:nvPr/>
          </p:nvSpPr>
          <p:spPr>
            <a:xfrm>
              <a:off x="9407441" y="2683228"/>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b="1" kern="0" dirty="0"/>
                <a:t>API Apps</a:t>
              </a:r>
            </a:p>
          </p:txBody>
        </p:sp>
      </p:grpSp>
      <p:grpSp>
        <p:nvGrpSpPr>
          <p:cNvPr id="48" name="Group 47"/>
          <p:cNvGrpSpPr/>
          <p:nvPr/>
        </p:nvGrpSpPr>
        <p:grpSpPr>
          <a:xfrm>
            <a:off x="10262572" y="2814308"/>
            <a:ext cx="1484755" cy="3196964"/>
            <a:chOff x="10468357" y="2870244"/>
            <a:chExt cx="1514527" cy="3261070"/>
          </a:xfrm>
        </p:grpSpPr>
        <p:pic>
          <p:nvPicPr>
            <p:cNvPr id="14" name="Picture 1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sp>
          <p:nvSpPr>
            <p:cNvPr id="100" name="TextBox 99"/>
            <p:cNvSpPr txBox="1"/>
            <p:nvPr/>
          </p:nvSpPr>
          <p:spPr>
            <a:xfrm>
              <a:off x="10468357" y="3868938"/>
              <a:ext cx="1514527" cy="450123"/>
            </a:xfrm>
            <a:prstGeom prst="rect">
              <a:avLst/>
            </a:prstGeom>
            <a:noFill/>
          </p:spPr>
          <p:txBody>
            <a:bodyPr wrap="square" lIns="172281" tIns="137825" rIns="172281" bIns="137825" rtlCol="0">
              <a:spAutoFit/>
            </a:bodyPr>
            <a:lstStyle/>
            <a:p>
              <a:pPr algn="ctr" defTabSz="878414">
                <a:lnSpc>
                  <a:spcPct val="90000"/>
                </a:lnSpc>
                <a:defRPr/>
              </a:pPr>
              <a:r>
                <a:rPr lang="en-US" sz="1176" b="1" kern="0" dirty="0"/>
                <a:t>Web App</a:t>
              </a:r>
            </a:p>
          </p:txBody>
        </p:sp>
      </p:grpSp>
    </p:spTree>
    <p:extLst>
      <p:ext uri="{BB962C8B-B14F-4D97-AF65-F5344CB8AC3E}">
        <p14:creationId xmlns:p14="http://schemas.microsoft.com/office/powerpoint/2010/main" val="163686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2"/>
          <p:cNvSpPr txBox="1">
            <a:spLocks/>
          </p:cNvSpPr>
          <p:nvPr/>
        </p:nvSpPr>
        <p:spPr>
          <a:xfrm>
            <a:off x="707026" y="815659"/>
            <a:ext cx="10240408" cy="3511125"/>
          </a:xfrm>
          <a:prstGeom prst="rect">
            <a:avLst/>
          </a:prstGeom>
        </p:spPr>
        <p:txBody>
          <a:bodyPr vert="horz" wrap="square" lIns="143386" tIns="89616" rIns="143386" bIns="89616" rtlCol="0">
            <a:spAutoFit/>
          </a:bodyPr>
          <a:lstStyle>
            <a:lvl1pPr marL="342735" marR="0" indent="-342735" algn="l" defTabSz="93229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20" marR="0" indent="-241183" algn="l" defTabSz="93229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1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0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693"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3803"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51"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98"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44"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O" sz="4000" b="1" dirty="0">
                <a:solidFill>
                  <a:schemeClr val="tx1"/>
                </a:solidFill>
              </a:rPr>
              <a:t>Sorey Bibiana García Zapata</a:t>
            </a:r>
          </a:p>
          <a:p>
            <a:pPr marL="0" indent="0">
              <a:buNone/>
            </a:pPr>
            <a:r>
              <a:rPr lang="es-CO" sz="2800" dirty="0">
                <a:solidFill>
                  <a:schemeClr val="tx1"/>
                </a:solidFill>
              </a:rPr>
              <a:t>Microsoft MVP Windows </a:t>
            </a:r>
            <a:r>
              <a:rPr lang="es-CO" sz="2800" dirty="0" err="1" smtClean="0">
                <a:solidFill>
                  <a:schemeClr val="tx1"/>
                </a:solidFill>
              </a:rPr>
              <a:t>Development</a:t>
            </a:r>
            <a:endParaRPr lang="es-CO" sz="2800" dirty="0">
              <a:solidFill>
                <a:schemeClr val="tx1"/>
              </a:solidFill>
            </a:endParaRPr>
          </a:p>
          <a:p>
            <a:pPr marL="0" indent="0">
              <a:buNone/>
            </a:pPr>
            <a:r>
              <a:rPr lang="es-CO" sz="2800" dirty="0" err="1">
                <a:solidFill>
                  <a:schemeClr val="tx1"/>
                </a:solidFill>
              </a:rPr>
              <a:t>Chief</a:t>
            </a:r>
            <a:r>
              <a:rPr lang="es-CO" sz="2800" dirty="0">
                <a:solidFill>
                  <a:schemeClr val="tx1"/>
                </a:solidFill>
              </a:rPr>
              <a:t> Mobile </a:t>
            </a:r>
            <a:r>
              <a:rPr lang="es-CO" sz="2800" dirty="0" err="1">
                <a:solidFill>
                  <a:schemeClr val="tx1"/>
                </a:solidFill>
              </a:rPr>
              <a:t>Architect</a:t>
            </a:r>
            <a:endParaRPr lang="es-CO" sz="2800" dirty="0">
              <a:solidFill>
                <a:schemeClr val="tx1"/>
              </a:solidFill>
            </a:endParaRPr>
          </a:p>
          <a:p>
            <a:pPr marL="0" indent="0">
              <a:buNone/>
            </a:pPr>
            <a:r>
              <a:rPr lang="es-CO" sz="2800" dirty="0">
                <a:solidFill>
                  <a:schemeClr val="tx1"/>
                </a:solidFill>
              </a:rPr>
              <a:t>Avanet.co</a:t>
            </a:r>
          </a:p>
          <a:p>
            <a:pPr marL="0" indent="0">
              <a:buNone/>
            </a:pPr>
            <a:endParaRPr lang="es-CO" sz="2800" dirty="0">
              <a:solidFill>
                <a:schemeClr val="tx1"/>
              </a:solidFill>
            </a:endParaRPr>
          </a:p>
          <a:p>
            <a:pPr marL="0" indent="0">
              <a:buNone/>
            </a:pPr>
            <a:r>
              <a:rPr lang="de-CH" sz="2800" dirty="0" smtClean="0">
                <a:solidFill>
                  <a:schemeClr val="tx1"/>
                </a:solidFill>
              </a:rPr>
              <a:t>soreygarcia</a:t>
            </a:r>
            <a:r>
              <a:rPr lang="es-CO" sz="2800" dirty="0" smtClean="0">
                <a:solidFill>
                  <a:schemeClr val="tx1"/>
                </a:solidFill>
              </a:rPr>
              <a:t>@gmail.com</a:t>
            </a:r>
            <a:r>
              <a:rPr lang="de-CH" sz="2800" dirty="0" smtClean="0">
                <a:solidFill>
                  <a:schemeClr val="tx1"/>
                </a:solidFill>
              </a:rPr>
              <a:t> </a:t>
            </a:r>
            <a:r>
              <a:rPr lang="de-CH" sz="2800" dirty="0">
                <a:solidFill>
                  <a:schemeClr val="tx1"/>
                </a:solidFill>
              </a:rPr>
              <a:t>| @soreygarcia | </a:t>
            </a:r>
            <a:r>
              <a:rPr lang="de-CH" sz="2800" dirty="0" smtClean="0">
                <a:solidFill>
                  <a:schemeClr val="tx1"/>
                </a:solidFill>
              </a:rPr>
              <a:t>blog.soreygarcia.me</a:t>
            </a:r>
            <a:endParaRPr lang="de-CH" sz="2800" dirty="0">
              <a:solidFill>
                <a:schemeClr val="tx1"/>
              </a:solidFill>
            </a:endParaRPr>
          </a:p>
          <a:p>
            <a:pPr marL="0" indent="0">
              <a:buNone/>
            </a:pPr>
            <a:r>
              <a:rPr lang="de-CH" sz="2400" dirty="0">
                <a:solidFill>
                  <a:schemeClr val="tx1"/>
                </a:solidFill>
              </a:rPr>
              <a:t>This presentation contains slides from Channel 9 #Build2015</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318" y="5850998"/>
            <a:ext cx="1718148" cy="70244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9928" y="5850997"/>
            <a:ext cx="2477807" cy="65414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488" y="4904227"/>
            <a:ext cx="4004378" cy="1962344"/>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748" y="6059112"/>
            <a:ext cx="2372480" cy="446026"/>
          </a:xfrm>
          <a:prstGeom prst="rect">
            <a:avLst/>
          </a:prstGeom>
        </p:spPr>
      </p:pic>
    </p:spTree>
    <p:extLst>
      <p:ext uri="{BB962C8B-B14F-4D97-AF65-F5344CB8AC3E}">
        <p14:creationId xmlns:p14="http://schemas.microsoft.com/office/powerpoint/2010/main" val="2515504192"/>
      </p:ext>
    </p:extLst>
  </p:cSld>
  <p:clrMapOvr>
    <a:masterClrMapping/>
  </p:clrMapOvr>
  <p:transition>
    <p:fade/>
  </p:transition>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Words>
  <Application>Microsoft Office PowerPoint</Application>
  <PresentationFormat>Widescreen</PresentationFormat>
  <Paragraphs>140</Paragraphs>
  <Slides>8</Slides>
  <Notes>8</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8</vt:i4>
      </vt:variant>
    </vt:vector>
  </HeadingPairs>
  <TitlesOfParts>
    <vt:vector size="24" baseType="lpstr">
      <vt:lpstr>Arial</vt:lpstr>
      <vt:lpstr>Avenir LT Pro 45 Book</vt:lpstr>
      <vt:lpstr>Calibri</vt:lpstr>
      <vt:lpstr>Consolas</vt:lpstr>
      <vt:lpstr>ＭＳ Ｐゴシック</vt:lpstr>
      <vt:lpstr>Segoe Light</vt:lpstr>
      <vt:lpstr>Segoe Pro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PowerPoint Presentation</vt:lpstr>
      <vt:lpstr>The convergence journey</vt:lpstr>
      <vt:lpstr>PowerPoint Presentation</vt:lpstr>
      <vt:lpstr>PowerPoint Presentation</vt:lpstr>
      <vt:lpstr>PowerPoint Presentation</vt:lpstr>
      <vt:lpstr>PowerPoint Presentation</vt:lpstr>
      <vt:lpstr>Azure Mobile Apps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2015-08-17T14:45:29Z</dcterms:created>
  <dcterms:modified xsi:type="dcterms:W3CDTF">2016-02-13T19:04:07Z</dcterms:modified>
</cp:coreProperties>
</file>