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87.xml" ContentType="application/vnd.openxmlformats-officedocument.presentationml.slide+xml"/>
  <Override PartName="/ppt/slides/slide85.xml" ContentType="application/vnd.openxmlformats-officedocument.presentationml.slide+xml"/>
  <Override PartName="/ppt/slides/slide83.xml" ContentType="application/vnd.openxmlformats-officedocument.presentationml.slide+xml"/>
  <Override PartName="/ppt/slides/slide81.xml" ContentType="application/vnd.openxmlformats-officedocument.presentationml.slide+xml"/>
  <Override PartName="/ppt/slides/slide80.xml" ContentType="application/vnd.openxmlformats-officedocument.presentationml.slide+xml"/>
  <Override PartName="/ppt/slides/slide79.xml" ContentType="application/vnd.openxmlformats-officedocument.presentationml.slide+xml"/>
  <Override PartName="/ppt/slides/slide77.xml" ContentType="application/vnd.openxmlformats-officedocument.presentationml.slide+xml"/>
  <Override PartName="/ppt/slides/slide75.xml" ContentType="application/vnd.openxmlformats-officedocument.presentationml.slide+xml"/>
  <Override PartName="/ppt/slides/slide72.xml" ContentType="application/vnd.openxmlformats-officedocument.presentationml.slide+xml"/>
  <Override PartName="/ppt/slides/slide71.xml" ContentType="application/vnd.openxmlformats-officedocument.presentationml.slide+xml"/>
  <Override PartName="/ppt/slides/slide70.xml" ContentType="application/vnd.openxmlformats-officedocument.presentationml.slide+xml"/>
  <Override PartName="/ppt/slides/slide67.xml" ContentType="application/vnd.openxmlformats-officedocument.presentationml.slide+xml"/>
  <Override PartName="/ppt/slides/slide66.xml" ContentType="application/vnd.openxmlformats-officedocument.presentationml.slide+xml"/>
  <Override PartName="/ppt/slides/slide65.xml" ContentType="application/vnd.openxmlformats-officedocument.presentationml.slide+xml"/>
  <Override PartName="/ppt/slides/slide68.xml" ContentType="application/vnd.openxmlformats-officedocument.presentationml.slide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61.xml" ContentType="application/vnd.openxmlformats-officedocument.presentationml.slide+xml"/>
  <Override PartName="/ppt/slides/slide59.xml" ContentType="application/vnd.openxmlformats-officedocument.presentationml.slide+xml"/>
  <Override PartName="/ppt/slides/slide56.xml" ContentType="application/vnd.openxmlformats-officedocument.presentationml.slide+xml"/>
  <Override PartName="/ppt/slides/slide74.xml" ContentType="application/vnd.openxmlformats-officedocument.presentationml.slide+xml"/>
  <Override PartName="/ppt/slides/slide55.xml" ContentType="application/vnd.openxmlformats-officedocument.presentationml.slide+xml"/>
  <Override PartName="/ppt/slides/slide52.xml" ContentType="application/vnd.openxmlformats-officedocument.presentationml.slide+xml"/>
  <Override PartName="/ppt/slides/slide50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82.xml" ContentType="application/vnd.openxmlformats-officedocument.presentationml.slide+xml"/>
  <Override PartName="/ppt/slides/slide45.xml" ContentType="application/vnd.openxmlformats-officedocument.presentationml.slide+xml"/>
  <Override PartName="/ppt/slides/slide43.xml" ContentType="application/vnd.openxmlformats-officedocument.presentationml.slide+xml"/>
  <Override PartName="/ppt/slides/slide37.xml" ContentType="application/vnd.openxmlformats-officedocument.presentationml.slide+xml"/>
  <Override PartName="/ppt/slides/slide51.xml" ContentType="application/vnd.openxmlformats-officedocument.presentationml.slide+xml"/>
  <Override PartName="/ppt/slides/slide36.xml" ContentType="application/vnd.openxmlformats-officedocument.presentationml.slide+xml"/>
  <Override PartName="/ppt/slides/slide62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8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42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69.xml" ContentType="application/vnd.openxmlformats-officedocument.presentationml.slide+xml"/>
  <Override PartName="/ppt/slides/slide57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44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5.xml" ContentType="application/vnd.openxmlformats-officedocument.presentationml.slide+xml"/>
  <Override PartName="/ppt/slides/slide48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s/slide76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78.xml" ContentType="application/vnd.openxmlformats-officedocument.presentationml.slide+xml"/>
  <Override PartName="/ppt/slides/slide73.xml" ContentType="application/vnd.openxmlformats-officedocument.presentationml.slide+xml"/>
  <Override PartName="/ppt/slides/slide24.xml" ContentType="application/vnd.openxmlformats-officedocument.presentationml.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slides/slide53.xml" ContentType="application/vnd.openxmlformats-officedocument.presentationml.slide+xml"/>
  <Override PartName="/ppt/theme/theme1.xml" ContentType="application/vnd.openxmlformats-officedocument.them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41.xml" ContentType="application/vnd.openxmlformats-officedocument.presentationml.slide+xml"/>
  <Override PartName="/ppt/slides/slide16.xml" ContentType="application/vnd.openxmlformats-officedocument.presentationml.slide+xml"/>
  <Override PartName="/ppt/slides/slide60.xml" ContentType="application/vnd.openxmlformats-officedocument.presentationml.slide+xml"/>
  <Override PartName="/ppt/slides/slide2.xml" ContentType="application/vnd.openxmlformats-officedocument.presentationml.slide+xml"/>
  <Override PartName="/ppt/slides/slide86.xml" ContentType="application/vnd.openxmlformats-officedocument.presentationml.slide+xml"/>
  <Override PartName="/ppt/slides/slide39.xml" ContentType="application/vnd.openxmlformats-officedocument.presentationml.slide+xml"/>
  <Override PartName="/ppt/slides/slide58.xml" ContentType="application/vnd.openxmlformats-officedocument.presentationml.slide+xml"/>
  <Override PartName="/ppt/viewProps.xml" ContentType="application/vnd.openxmlformats-officedocument.presentationml.viewProps+xml"/>
  <Override PartName="/ppt/slides/slide8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s/slide38.xml" ContentType="application/vnd.openxmlformats-officedocument.presentationml.slide+xml"/>
  <Override PartName="/ppt/slides/slide34.xml" ContentType="application/vnd.openxmlformats-officedocument.presentationml.slide+xml"/>
  <Override PartName="/ppt/slides/slide54.xml" ContentType="application/vnd.openxmlformats-officedocument.presentationml.slide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</p:sldIdLst>
  <p:sldSz cx="12192000" cy="6858000"/>
  <p:notesSz cx="12192000" cy="6858000"/>
  <p:defaultTextStyle>
    <a:defPPr>
      <a:defRPr lang="pt-B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80" Type="http://schemas.openxmlformats.org/officeDocument/2006/relationships/slide" Target="slides/slide78.xml"/><Relationship Id="rId81" Type="http://schemas.openxmlformats.org/officeDocument/2006/relationships/slide" Target="slides/slide79.xml"/><Relationship Id="rId82" Type="http://schemas.openxmlformats.org/officeDocument/2006/relationships/slide" Target="slides/slide80.xml"/><Relationship Id="rId83" Type="http://schemas.openxmlformats.org/officeDocument/2006/relationships/slide" Target="slides/slide81.xml"/><Relationship Id="rId84" Type="http://schemas.openxmlformats.org/officeDocument/2006/relationships/slide" Target="slides/slide82.xml"/><Relationship Id="rId85" Type="http://schemas.openxmlformats.org/officeDocument/2006/relationships/slide" Target="slides/slide83.xml"/><Relationship Id="rId86" Type="http://schemas.openxmlformats.org/officeDocument/2006/relationships/slide" Target="slides/slide84.xml"/><Relationship Id="rId87" Type="http://schemas.openxmlformats.org/officeDocument/2006/relationships/slide" Target="slides/slide85.xml"/><Relationship Id="rId88" Type="http://schemas.openxmlformats.org/officeDocument/2006/relationships/slide" Target="slides/slide86.xml"/><Relationship Id="rId89" Type="http://schemas.openxmlformats.org/officeDocument/2006/relationships/slide" Target="slides/slide87.xml"/><Relationship Id="rId90" Type="http://schemas.openxmlformats.org/officeDocument/2006/relationships/slide" Target="slides/slide88.xml"/><Relationship Id="rId91" Type="http://schemas.openxmlformats.org/officeDocument/2006/relationships/presProps" Target="presProps.xml" /><Relationship Id="rId92" Type="http://schemas.openxmlformats.org/officeDocument/2006/relationships/tableStyles" Target="tableStyles.xml" /><Relationship Id="rId9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pt-BR"/>
              <a:t>Click to edit Master title style</a:t>
            </a:r>
            <a:endParaRPr lang="pt-BR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pt-BR"/>
              <a:t>Click to edit Master subtitle style</a:t>
            </a:r>
            <a:endParaRPr lang="pt-BR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/>
            </a:fld>
            <a:endParaRPr lang="pt-BR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Click to edit Master title style</a:t>
            </a:r>
            <a:endParaRPr lang="pt-BR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pt-BR"/>
              <a:t>Click to edit Master text styles</a:t>
            </a:r>
            <a:endParaRPr/>
          </a:p>
          <a:p>
            <a:pPr lvl="1">
              <a:defRPr/>
            </a:pPr>
            <a:r>
              <a:rPr lang="pt-BR"/>
              <a:t>Second level</a:t>
            </a:r>
            <a:endParaRPr/>
          </a:p>
          <a:p>
            <a:pPr lvl="2">
              <a:defRPr/>
            </a:pPr>
            <a:r>
              <a:rPr lang="pt-BR"/>
              <a:t>Third level</a:t>
            </a:r>
            <a:endParaRPr/>
          </a:p>
          <a:p>
            <a:pPr lvl="3">
              <a:defRPr/>
            </a:pPr>
            <a:r>
              <a:rPr lang="pt-BR"/>
              <a:t>Fourth level</a:t>
            </a:r>
            <a:endParaRPr/>
          </a:p>
          <a:p>
            <a:pPr lvl="4">
              <a:defRPr/>
            </a:pPr>
            <a:r>
              <a:rPr lang="pt-BR"/>
              <a:t>Fifth level</a:t>
            </a:r>
            <a:endParaRPr lang="pt-BR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/>
            </a:fld>
            <a:endParaRPr lang="pt-BR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pt-BR"/>
              <a:t>Click to edit Master title style</a:t>
            </a:r>
            <a:endParaRPr lang="pt-BR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pt-BR"/>
              <a:t>Click to edit Master text styles</a:t>
            </a:r>
            <a:endParaRPr/>
          </a:p>
          <a:p>
            <a:pPr lvl="1">
              <a:defRPr/>
            </a:pPr>
            <a:r>
              <a:rPr lang="pt-BR"/>
              <a:t>Second level</a:t>
            </a:r>
            <a:endParaRPr/>
          </a:p>
          <a:p>
            <a:pPr lvl="2">
              <a:defRPr/>
            </a:pPr>
            <a:r>
              <a:rPr lang="pt-BR"/>
              <a:t>Third level</a:t>
            </a:r>
            <a:endParaRPr/>
          </a:p>
          <a:p>
            <a:pPr lvl="3">
              <a:defRPr/>
            </a:pPr>
            <a:r>
              <a:rPr lang="pt-BR"/>
              <a:t>Fourth level</a:t>
            </a:r>
            <a:endParaRPr/>
          </a:p>
          <a:p>
            <a:pPr lvl="4">
              <a:defRPr/>
            </a:pPr>
            <a:r>
              <a:rPr lang="pt-BR"/>
              <a:t>Fifth level</a:t>
            </a:r>
            <a:endParaRPr lang="pt-BR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/>
            </a:fld>
            <a:endParaRPr lang="pt-BR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Click to edit Master title style</a:t>
            </a:r>
            <a:endParaRPr lang="pt-BR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pt-BR"/>
              <a:t>Click to edit Master text styles</a:t>
            </a:r>
            <a:endParaRPr/>
          </a:p>
          <a:p>
            <a:pPr lvl="1">
              <a:defRPr/>
            </a:pPr>
            <a:r>
              <a:rPr lang="pt-BR"/>
              <a:t>Second level</a:t>
            </a:r>
            <a:endParaRPr/>
          </a:p>
          <a:p>
            <a:pPr lvl="2">
              <a:defRPr/>
            </a:pPr>
            <a:r>
              <a:rPr lang="pt-BR"/>
              <a:t>Third level</a:t>
            </a:r>
            <a:endParaRPr/>
          </a:p>
          <a:p>
            <a:pPr lvl="3">
              <a:defRPr/>
            </a:pPr>
            <a:r>
              <a:rPr lang="pt-BR"/>
              <a:t>Fourth level</a:t>
            </a:r>
            <a:endParaRPr/>
          </a:p>
          <a:p>
            <a:pPr lvl="4">
              <a:defRPr/>
            </a:pPr>
            <a:r>
              <a:rPr lang="pt-BR"/>
              <a:t>Fifth level</a:t>
            </a:r>
            <a:endParaRPr lang="pt-BR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/>
            </a:fld>
            <a:endParaRPr lang="pt-BR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pt-BR"/>
              <a:t>Click to edit Master title style</a:t>
            </a:r>
            <a:endParaRPr lang="pt-BR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pt-BR"/>
              <a:t>Click to edit Master text styles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/>
            </a:fld>
            <a:endParaRPr lang="pt-BR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Click to edit Master title style</a:t>
            </a:r>
            <a:endParaRPr lang="pt-BR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pt-BR"/>
              <a:t>Click to edit Master text styles</a:t>
            </a:r>
            <a:endParaRPr/>
          </a:p>
          <a:p>
            <a:pPr lvl="1">
              <a:defRPr/>
            </a:pPr>
            <a:r>
              <a:rPr lang="pt-BR"/>
              <a:t>Second level</a:t>
            </a:r>
            <a:endParaRPr/>
          </a:p>
          <a:p>
            <a:pPr lvl="2">
              <a:defRPr/>
            </a:pPr>
            <a:r>
              <a:rPr lang="pt-BR"/>
              <a:t>Third level</a:t>
            </a:r>
            <a:endParaRPr/>
          </a:p>
          <a:p>
            <a:pPr lvl="3">
              <a:defRPr/>
            </a:pPr>
            <a:r>
              <a:rPr lang="pt-BR"/>
              <a:t>Fourth level</a:t>
            </a:r>
            <a:endParaRPr/>
          </a:p>
          <a:p>
            <a:pPr lvl="4">
              <a:defRPr/>
            </a:pPr>
            <a:r>
              <a:rPr lang="pt-BR"/>
              <a:t>Fifth level</a:t>
            </a:r>
            <a:endParaRPr lang="pt-BR"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pt-BR"/>
              <a:t>Click to edit Master text styles</a:t>
            </a:r>
            <a:endParaRPr/>
          </a:p>
          <a:p>
            <a:pPr lvl="1">
              <a:defRPr/>
            </a:pPr>
            <a:r>
              <a:rPr lang="pt-BR"/>
              <a:t>Second level</a:t>
            </a:r>
            <a:endParaRPr/>
          </a:p>
          <a:p>
            <a:pPr lvl="2">
              <a:defRPr/>
            </a:pPr>
            <a:r>
              <a:rPr lang="pt-BR"/>
              <a:t>Third level</a:t>
            </a:r>
            <a:endParaRPr/>
          </a:p>
          <a:p>
            <a:pPr lvl="3">
              <a:defRPr/>
            </a:pPr>
            <a:r>
              <a:rPr lang="pt-BR"/>
              <a:t>Fourth level</a:t>
            </a:r>
            <a:endParaRPr/>
          </a:p>
          <a:p>
            <a:pPr lvl="4">
              <a:defRPr/>
            </a:pPr>
            <a:r>
              <a:rPr lang="pt-BR"/>
              <a:t>Fifth level</a:t>
            </a:r>
            <a:endParaRPr lang="pt-BR"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/>
            </a:fld>
            <a:endParaRPr lang="pt-BR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pt-BR"/>
              <a:t>Click to edit Master title style</a:t>
            </a:r>
            <a:endParaRPr lang="pt-BR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t-BR"/>
              <a:t>Click to edit Master text styles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pt-BR"/>
              <a:t>Click to edit Master text styles</a:t>
            </a:r>
            <a:endParaRPr/>
          </a:p>
          <a:p>
            <a:pPr lvl="1">
              <a:defRPr/>
            </a:pPr>
            <a:r>
              <a:rPr lang="pt-BR"/>
              <a:t>Second level</a:t>
            </a:r>
            <a:endParaRPr/>
          </a:p>
          <a:p>
            <a:pPr lvl="2">
              <a:defRPr/>
            </a:pPr>
            <a:r>
              <a:rPr lang="pt-BR"/>
              <a:t>Third level</a:t>
            </a:r>
            <a:endParaRPr/>
          </a:p>
          <a:p>
            <a:pPr lvl="3">
              <a:defRPr/>
            </a:pPr>
            <a:r>
              <a:rPr lang="pt-BR"/>
              <a:t>Fourth level</a:t>
            </a:r>
            <a:endParaRPr/>
          </a:p>
          <a:p>
            <a:pPr lvl="4">
              <a:defRPr/>
            </a:pPr>
            <a:r>
              <a:rPr lang="pt-BR"/>
              <a:t>Fifth level</a:t>
            </a:r>
            <a:endParaRPr lang="pt-BR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t-BR"/>
              <a:t>Click to edit Master text styles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pt-BR"/>
              <a:t>Click to edit Master text styles</a:t>
            </a:r>
            <a:endParaRPr/>
          </a:p>
          <a:p>
            <a:pPr lvl="1">
              <a:defRPr/>
            </a:pPr>
            <a:r>
              <a:rPr lang="pt-BR"/>
              <a:t>Second level</a:t>
            </a:r>
            <a:endParaRPr/>
          </a:p>
          <a:p>
            <a:pPr lvl="2">
              <a:defRPr/>
            </a:pPr>
            <a:r>
              <a:rPr lang="pt-BR"/>
              <a:t>Third level</a:t>
            </a:r>
            <a:endParaRPr/>
          </a:p>
          <a:p>
            <a:pPr lvl="3">
              <a:defRPr/>
            </a:pPr>
            <a:r>
              <a:rPr lang="pt-BR"/>
              <a:t>Fourth level</a:t>
            </a:r>
            <a:endParaRPr/>
          </a:p>
          <a:p>
            <a:pPr lvl="4">
              <a:defRPr/>
            </a:pPr>
            <a:r>
              <a:rPr lang="pt-BR"/>
              <a:t>Fifth level</a:t>
            </a:r>
            <a:endParaRPr lang="pt-BR"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/>
            </a:fld>
            <a:endParaRPr lang="pt-BR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Click to edit Master title style</a:t>
            </a:r>
            <a:endParaRPr lang="pt-BR"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/>
            </a:fld>
            <a:endParaRPr lang="pt-BR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/>
            </a:fld>
            <a:endParaRPr lang="pt-BR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pt-BR"/>
              <a:t>Click to edit Master title style</a:t>
            </a:r>
            <a:endParaRPr lang="pt-BR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pt-BR"/>
              <a:t>Click to edit Master text styles</a:t>
            </a:r>
            <a:endParaRPr/>
          </a:p>
          <a:p>
            <a:pPr lvl="1">
              <a:defRPr/>
            </a:pPr>
            <a:r>
              <a:rPr lang="pt-BR"/>
              <a:t>Second level</a:t>
            </a:r>
            <a:endParaRPr/>
          </a:p>
          <a:p>
            <a:pPr lvl="2">
              <a:defRPr/>
            </a:pPr>
            <a:r>
              <a:rPr lang="pt-BR"/>
              <a:t>Third level</a:t>
            </a:r>
            <a:endParaRPr/>
          </a:p>
          <a:p>
            <a:pPr lvl="3">
              <a:defRPr/>
            </a:pPr>
            <a:r>
              <a:rPr lang="pt-BR"/>
              <a:t>Fourth level</a:t>
            </a:r>
            <a:endParaRPr/>
          </a:p>
          <a:p>
            <a:pPr lvl="4">
              <a:defRPr/>
            </a:pPr>
            <a:r>
              <a:rPr lang="pt-BR"/>
              <a:t>Fifth level</a:t>
            </a:r>
            <a:endParaRPr lang="pt-BR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pt-BR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/>
            </a:fld>
            <a:endParaRPr lang="pt-BR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pt-BR"/>
              <a:t>Click to edit Master title style</a:t>
            </a:r>
            <a:endParaRPr lang="pt-BR"/>
          </a:p>
        </p:txBody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pt-BR"/>
              <a:t>Click icon to add picture</a:t>
            </a:r>
            <a:endParaRPr lang="pt-BR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pt-BR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/>
            </a:fld>
            <a:endParaRPr lang="pt-BR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pt-BR"/>
              <a:t>Click to edit Master title style</a:t>
            </a:r>
            <a:endParaRPr lang="pt-BR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pt-BR"/>
              <a:t>Click to edit Master text styles</a:t>
            </a:r>
            <a:endParaRPr/>
          </a:p>
          <a:p>
            <a:pPr lvl="1">
              <a:defRPr/>
            </a:pPr>
            <a:r>
              <a:rPr lang="pt-BR"/>
              <a:t>Second level</a:t>
            </a:r>
            <a:endParaRPr/>
          </a:p>
          <a:p>
            <a:pPr lvl="2">
              <a:defRPr/>
            </a:pPr>
            <a:r>
              <a:rPr lang="pt-BR"/>
              <a:t>Third level</a:t>
            </a:r>
            <a:endParaRPr/>
          </a:p>
          <a:p>
            <a:pPr lvl="3">
              <a:defRPr/>
            </a:pPr>
            <a:r>
              <a:rPr lang="pt-BR"/>
              <a:t>Fourth level</a:t>
            </a:r>
            <a:endParaRPr/>
          </a:p>
          <a:p>
            <a:pPr lvl="4">
              <a:defRPr/>
            </a:pPr>
            <a:r>
              <a:rPr lang="pt-BR"/>
              <a:t>Fifth level</a:t>
            </a:r>
            <a:endParaRPr lang="pt-BR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pt-BR"/>
              <a:t/>
            </a:fld>
            <a:endParaRPr lang="pt-BR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pt-BR"/>
              <a:t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-scm.com/" TargetMode="External"/><Relationship Id="rId3" Type="http://schemas.openxmlformats.org/officeDocument/2006/relationships/image" Target="../media/image1.pn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jp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8.png"/></Relationships>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-scm.com/" TargetMode="External"/><Relationship Id="rId3" Type="http://schemas.openxmlformats.org/officeDocument/2006/relationships/image" Target="../media/image8.png"/></Relationships>
</file>

<file path=ppt/slides/_rels/slide7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-scm.com/docs/git/pt_BR" TargetMode="External"/><Relationship Id="rId3" Type="http://schemas.openxmlformats.org/officeDocument/2006/relationships/hyperlink" Target="https://docs.github.com/pt/get-started/using-git" TargetMode="External"/><Relationship Id="rId4" Type="http://schemas.openxmlformats.org/officeDocument/2006/relationships/image" Target="../media/image8.png"/></Relationships>
</file>

<file path=ppt/slides/_rels/slide8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Minicurso de Git e Github.</a:t>
            </a:r>
            <a:endParaRPr lang="pt-BR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Ministrante : Pedro Ulisses Maia.</a:t>
            </a:r>
            <a:endParaRPr lang="pt-BR"/>
          </a:p>
        </p:txBody>
      </p:sp>
      <p:pic>
        <p:nvPicPr>
          <p:cNvPr id="1958463552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5042327" y="68690"/>
            <a:ext cx="2107344" cy="2107344"/>
          </a:xfrm>
          <a:prstGeom prst="rect">
            <a:avLst/>
          </a:prstGeom>
        </p:spPr>
      </p:pic>
      <p:pic>
        <p:nvPicPr>
          <p:cNvPr id="1594920708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4066855" y="4118096"/>
            <a:ext cx="4058289" cy="2279405"/>
          </a:xfrm>
          <a:prstGeom prst="rect">
            <a:avLst/>
          </a:prstGeom>
        </p:spPr>
      </p:pic>
      <p:sp>
        <p:nvSpPr>
          <p:cNvPr id="299573004" name="Subtitle 2" hidden="0"/>
          <p:cNvSpPr>
            <a:spLocks noGrp="1"/>
          </p:cNvSpPr>
          <p:nvPr isPhoto="0" userDrawn="0"/>
        </p:nvSpPr>
        <p:spPr bwMode="auto">
          <a:xfrm>
            <a:off x="1523999" y="4041653"/>
            <a:ext cx="9144000" cy="165576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/>
              <a:t>18 de Outubro, 2022</a:t>
            </a:r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2316500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3.1. RCS – </a:t>
            </a:r>
            <a:r>
              <a:rPr lang="pt-BR" sz="4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Revision Control System.</a:t>
            </a:r>
            <a:r>
              <a:rPr/>
              <a:t> ( 1982 ) </a:t>
            </a:r>
            <a:endParaRPr/>
          </a:p>
        </p:txBody>
      </p:sp>
      <p:sp>
        <p:nvSpPr>
          <p:cNvPr id="1012729011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Um sistema versionador de arquivo centralizado;</a:t>
            </a:r>
            <a:endParaRPr/>
          </a:p>
          <a:p>
            <a:pPr>
              <a:defRPr/>
            </a:pPr>
            <a:r>
              <a:rPr/>
              <a:t>Open Source;</a:t>
            </a:r>
            <a:endParaRPr/>
          </a:p>
          <a:p>
            <a:pPr>
              <a:defRPr/>
            </a:pPr>
            <a:r>
              <a:rPr/>
              <a:t>Lançado por Walter F. Tichy para ser uma alternativa do SCCS;</a:t>
            </a:r>
            <a:endParaRPr/>
          </a:p>
          <a:p>
            <a:pPr>
              <a:defRPr/>
            </a:pPr>
            <a:r>
              <a:rPr/>
              <a:t>Não foi tão popular igual o SCCS e foi substituído pelo CVS anos depois , sua principal desvantagem era que não dava pra trabalhar com o projeto inteiro , somente com arquivos individuais , além é claro , da sintaxe complicada sendo de difícil o aprendizado.</a:t>
            </a:r>
            <a:endParaRPr/>
          </a:p>
        </p:txBody>
      </p:sp>
      <p:pic>
        <p:nvPicPr>
          <p:cNvPr id="923698169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49" flipH="0" flipV="0">
            <a:off x="10727944" y="-419474"/>
            <a:ext cx="2107342" cy="21073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28057130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3.1. CVS - </a:t>
            </a:r>
            <a:r>
              <a:rPr lang="pt-BR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Concurrent Versions System</a:t>
            </a:r>
            <a:r>
              <a:rPr/>
              <a:t> ( 1985 ) </a:t>
            </a:r>
            <a:endParaRPr/>
          </a:p>
        </p:txBody>
      </p:sp>
      <p:sp>
        <p:nvSpPr>
          <p:cNvPr id="2131385897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Um sistema versionador de arquivo centralizado;</a:t>
            </a:r>
            <a:endParaRPr/>
          </a:p>
          <a:p>
            <a:pPr>
              <a:defRPr/>
            </a:pPr>
            <a:r>
              <a:rPr/>
              <a:t>Open Source;</a:t>
            </a:r>
            <a:endParaRPr/>
          </a:p>
          <a:p>
            <a:pPr>
              <a:defRPr/>
            </a:pPr>
            <a:r>
              <a:rPr/>
              <a:t>Mais popular na época e ficou assim durante anos;</a:t>
            </a:r>
            <a:endParaRPr/>
          </a:p>
          <a:p>
            <a:pPr>
              <a:defRPr/>
            </a:pPr>
            <a:r>
              <a:rPr/>
              <a:t>Porém tinha problemas de consistência e velocidade.</a:t>
            </a:r>
            <a:endParaRPr/>
          </a:p>
        </p:txBody>
      </p:sp>
      <p:pic>
        <p:nvPicPr>
          <p:cNvPr id="461158393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49" flipH="0" flipV="0">
            <a:off x="10727944" y="-419474"/>
            <a:ext cx="2107342" cy="21073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3245727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3.2. SVN - </a:t>
            </a:r>
            <a:r>
              <a:rPr lang="pt-BR" sz="4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Apache Subversion</a:t>
            </a:r>
            <a:r>
              <a:rPr/>
              <a:t> ( 2000 ) </a:t>
            </a:r>
            <a:endParaRPr/>
          </a:p>
        </p:txBody>
      </p:sp>
      <p:sp>
        <p:nvSpPr>
          <p:cNvPr id="1665072161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/>
              <a:t>Um sistema versionador de arquivo centralizado;</a:t>
            </a:r>
            <a:endParaRPr/>
          </a:p>
          <a:p>
            <a:pPr>
              <a:defRPr/>
            </a:pPr>
            <a:r>
              <a:rPr/>
              <a:t>Open Source;</a:t>
            </a:r>
            <a:endParaRPr/>
          </a:p>
          <a:p>
            <a:pPr>
              <a:defRPr/>
            </a:pPr>
            <a:r>
              <a:rPr/>
              <a:t>Era muito parecido com o CVS , o motivo disso era que ele queria resolver/consertar problemas que o CVS possuía;</a:t>
            </a:r>
            <a:endParaRPr/>
          </a:p>
          <a:p>
            <a:pPr>
              <a:defRPr/>
            </a:pPr>
            <a:r>
              <a:rPr/>
              <a:t>Do mesmo jeito que foi um ponto positivo praticamente copiar o CVS , ao mesmo tempo era um problema pois a comunidade na época reclamava muito por conta disso e foi falado durante anos sobre;</a:t>
            </a:r>
            <a:endParaRPr/>
          </a:p>
          <a:p>
            <a:pPr>
              <a:defRPr/>
            </a:pPr>
            <a:r>
              <a:rPr/>
              <a:t>Ativo até os dias atuais( Última versão LTS : 1.14.2 , versão foi checada no dia 26/09/2022 );</a:t>
            </a:r>
            <a:endParaRPr/>
          </a:p>
        </p:txBody>
      </p:sp>
      <p:pic>
        <p:nvPicPr>
          <p:cNvPr id="32655931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83" flipH="0" flipV="0">
            <a:off x="10727945" y="-419475"/>
            <a:ext cx="2107343" cy="21073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539067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3.3. BitKeeper</a:t>
            </a:r>
            <a:r>
              <a:rPr/>
              <a:t> ( 2000 ) </a:t>
            </a:r>
            <a:endParaRPr/>
          </a:p>
        </p:txBody>
      </p:sp>
      <p:sp>
        <p:nvSpPr>
          <p:cNvPr id="1263236138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/>
              <a:t>Distribuído;</a:t>
            </a:r>
            <a:endParaRPr/>
          </a:p>
          <a:p>
            <a:pPr>
              <a:defRPr/>
            </a:pPr>
            <a:r>
              <a:rPr/>
              <a:t>Proprietário;</a:t>
            </a:r>
            <a:endParaRPr/>
          </a:p>
          <a:p>
            <a:pPr>
              <a:defRPr/>
            </a:pPr>
            <a:r>
              <a:rPr/>
              <a:t>Apesar de ser proprietário o criador do BitKeeper queria ficar próximo da comunidade e participava no desenvolvimento do kernel Linux , é tanto que foi lançado uma versão community;</a:t>
            </a:r>
            <a:endParaRPr/>
          </a:p>
          <a:p>
            <a:pPr>
              <a:defRPr/>
            </a:pPr>
            <a:r>
              <a:rPr/>
              <a:t>O maior ponto positivo dele é por conta de não parecer nem um pouco com o CVS;</a:t>
            </a:r>
            <a:endParaRPr/>
          </a:p>
          <a:p>
            <a:pPr>
              <a:defRPr/>
            </a:pPr>
            <a:r>
              <a:rPr/>
              <a:t>Por conta de ter uma versão da comunidade , o maior cliente do BitKeeper era o Linux , para ser mais exato , os desenvolvedores do Kernel Linux;</a:t>
            </a:r>
            <a:endParaRPr/>
          </a:p>
        </p:txBody>
      </p:sp>
      <p:pic>
        <p:nvPicPr>
          <p:cNvPr id="71161678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83" flipH="0" flipV="0">
            <a:off x="10727945" y="-419475"/>
            <a:ext cx="2107343" cy="21073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9852906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4. O que é o Git ?</a:t>
            </a:r>
            <a:endParaRPr/>
          </a:p>
        </p:txBody>
      </p:sp>
      <p:sp>
        <p:nvSpPr>
          <p:cNvPr id="1476220539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Git é nada mais nada menos que um versionador de arquivos , é muito utilizado para gerenciar versões de softwares desenvolvidos por um ou mais desenvolvedores, através do Git é possível adicionar funcionalidades novas ao código , já que tudo é registrado em um histórico, o qual podemos retroceder sempre que for necessário, integrantes de um projeto pode enviar correções, atualizações , notificar sobre bugs etc etc. As alterações enviadas para o projeto principal não comprometem o mesmo , pois somente o criador/dono do projeto decide a inclusão das alterações que serão efetuadas no projeto.</a:t>
            </a:r>
            <a:endParaRPr/>
          </a:p>
        </p:txBody>
      </p:sp>
      <p:pic>
        <p:nvPicPr>
          <p:cNvPr id="141450092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816" flipH="0" flipV="0">
            <a:off x="10727947" y="-419477"/>
            <a:ext cx="2107344" cy="2107344"/>
          </a:xfrm>
          <a:prstGeom prst="rect">
            <a:avLst/>
          </a:prstGeom>
        </p:spPr>
      </p:pic>
      <p:pic>
        <p:nvPicPr>
          <p:cNvPr id="18839480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816" flipH="0" flipV="0">
            <a:off x="-631081" y="5465213"/>
            <a:ext cx="2107344" cy="21073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5144130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5. Como surgiu o Git ? Um pouco sobre sua história e desenvolvimento.</a:t>
            </a:r>
            <a:endParaRPr/>
          </a:p>
        </p:txBody>
      </p:sp>
      <p:sp>
        <p:nvSpPr>
          <p:cNvPr id="222640618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Desenvolvimento do Git está entrelaçado com o kernel Linux, já que por sua vez começou após vários desenvolvedores do kernel decidirem desistir de acessar ao sistema do BitKeeper ( BitKeeper era o antigo sistema de versionador de versões antes do Git ) que era um software proprietário. Isso por conta que o BitKeeper deixou de ser gratuito por conta de direitos autorais , pois foi feita uma acusação dizendo que tinha sido realizado uma engenharia reversa nos protocolos do BitKeeper , porém , foi demonstrado depois em uma apresentação na Linux.Conf.Au , que o processo de engenharia reversa teria sido utilizado para direcionar um telnet para a porta apropriada de um servidor BitKeeper e digitar o comando "help" para se obter informações de ajudar.</a:t>
            </a:r>
            <a:endParaRPr/>
          </a:p>
        </p:txBody>
      </p:sp>
      <p:pic>
        <p:nvPicPr>
          <p:cNvPr id="416160193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816" flipH="0" flipV="0">
            <a:off x="10813427" y="-504957"/>
            <a:ext cx="2107344" cy="21073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553211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pt-BR" sz="4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5. Como surgiu o Git ? Um pouco sobre sua história e desenvolvimento.</a:t>
            </a:r>
            <a:endParaRPr/>
          </a:p>
        </p:txBody>
      </p:sp>
      <p:sp>
        <p:nvSpPr>
          <p:cNvPr id="1290741194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Com isso , Torvalds criador do Linux queria um sistema versionador de arquivos para que ele pudesse usar de forma similar ao BitKeeper , porém Torvalds não encontrava nenhum parecido e ele entrou em ação desenvolvendo o Git , o desenvolvimento se iniciou no dia 3 de abril de 2005 , foi anunciado no dia 6 de abril e foi lançado se tornando auto-hospedeiro em 7 de abril.</a:t>
            </a:r>
            <a:endParaRPr/>
          </a:p>
        </p:txBody>
      </p:sp>
      <p:pic>
        <p:nvPicPr>
          <p:cNvPr id="6114571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816" flipH="0" flipV="0">
            <a:off x="10727946" y="-419476"/>
            <a:ext cx="2107344" cy="21073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3305149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pt-BR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5. Como surgiu o Git ? Um pouco sobre sua história e desenvolvimento.</a:t>
            </a:r>
            <a:endParaRPr/>
          </a:p>
        </p:txBody>
      </p:sp>
      <p:sp>
        <p:nvSpPr>
          <p:cNvPr id="1013588587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Durante o desenvolvimento do Git , Torvalds teve vários critérios para o projeto , sendo eles :</a:t>
            </a:r>
            <a:br>
              <a:rPr/>
            </a:br>
            <a:r>
              <a:rPr/>
              <a:t>1 – Tomar o CVS como um exemplo do que não fazer;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  2 – Suportar um fluxo distribuído , como o do BitKeeper;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  3 – Várias firmes proteções contra o corrompimento de arquivos , seja por acidente ou origem maldosa;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  4 – Alto desempenho.</a:t>
            </a:r>
            <a:endParaRPr/>
          </a:p>
        </p:txBody>
      </p:sp>
      <p:pic>
        <p:nvPicPr>
          <p:cNvPr id="103309859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83" flipH="0" flipV="0">
            <a:off x="10727945" y="-419475"/>
            <a:ext cx="2107343" cy="21073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1079605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pt-BR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5.1. O que significa a sigla Git</a:t>
            </a:r>
            <a:endParaRPr/>
          </a:p>
        </p:txBody>
      </p:sp>
      <p:sp>
        <p:nvSpPr>
          <p:cNvPr id="681283742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Quando perguntaram sobre o porque do nome para Torvalds , Torvalds satirizou sobre o termo “Git” , uma gíria em inglês britânico para cabeça dura, pessoas que acham que sempre têm razão, argumentativas, podendo ser também uma pessoa desagradável ou estúpida.</a:t>
            </a:r>
            <a:endParaRPr/>
          </a:p>
          <a:p>
            <a:pPr>
              <a:defRPr/>
            </a:pPr>
            <a:r>
              <a:rPr/>
              <a:t>Uns dizem que Git significa Global Information Tracker ( </a:t>
            </a:r>
            <a:r>
              <a:rPr lang="pt-BR" sz="2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Rastreador de Informações Globais</a:t>
            </a:r>
            <a:r>
              <a:rPr/>
              <a:t> ).</a:t>
            </a:r>
            <a:endParaRPr/>
          </a:p>
          <a:p>
            <a:pPr>
              <a:defRPr/>
            </a:pPr>
            <a:r>
              <a:rPr/>
              <a:t>Porém o verdadeiro significado é Goddamm Idiotic Truckload of shit. ( </a:t>
            </a:r>
            <a:r>
              <a:rPr lang="pt-BR" sz="2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Maldito caminhão idiota cheio de merda</a:t>
            </a:r>
            <a:r>
              <a:rPr/>
              <a:t> )</a:t>
            </a:r>
            <a:endParaRPr/>
          </a:p>
        </p:txBody>
      </p:sp>
      <p:pic>
        <p:nvPicPr>
          <p:cNvPr id="4481466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49" flipH="0" flipV="0">
            <a:off x="10727944" y="-419474"/>
            <a:ext cx="2107342" cy="21073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6246405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6. Como o Git pode ajudar no desenvolvimento de um código.</a:t>
            </a:r>
            <a:endParaRPr/>
          </a:p>
        </p:txBody>
      </p:sp>
      <p:sp>
        <p:nvSpPr>
          <p:cNvPr id="74920873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75000" lnSpcReduction="5000"/>
          </a:bodyPr>
          <a:lstStyle/>
          <a:p>
            <a:pPr>
              <a:defRPr/>
            </a:pPr>
            <a:r>
              <a:rPr/>
              <a:t>Como foi citado , o Git é um sistema versionador de arquivos , ou seja , ele vai ter um histórico de versões do código , vai ter a última modificação realizada no </a:t>
            </a:r>
            <a:r>
              <a:rPr lang="pt-BR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código</a:t>
            </a:r>
            <a:r>
              <a:rPr/>
              <a:t> , assim por diante , com isso o Git se torna muito útil no desenvolvimento ou até mesmo na finalização de um código nos seguintes casos :</a:t>
            </a:r>
            <a:endParaRPr/>
          </a:p>
          <a:p>
            <a:pPr>
              <a:defRPr/>
            </a:pPr>
            <a:r>
              <a:rPr/>
              <a:t>Evitar criar vários arquivos como "versão final" , exemplo : Codigo_final1 , Codigo_final2 , Codigo_final3 e assim por diante;</a:t>
            </a:r>
            <a:endParaRPr/>
          </a:p>
          <a:p>
            <a:pPr>
              <a:defRPr/>
            </a:pPr>
            <a:r>
              <a:rPr/>
              <a:t>Evita a perca total do código em casos de corrompimento do arquivo de boa ou má intenção;</a:t>
            </a:r>
            <a:endParaRPr/>
          </a:p>
          <a:p>
            <a:pPr>
              <a:defRPr/>
            </a:pPr>
            <a:r>
              <a:rPr/>
              <a:t>Acessar versões antigas do código quando alguma função do código não estava bugada;</a:t>
            </a:r>
            <a:endParaRPr/>
          </a:p>
          <a:p>
            <a:pPr>
              <a:defRPr/>
            </a:pPr>
            <a:r>
              <a:rPr/>
              <a:t>Evita conflitos repetidos de mesclagem de código;</a:t>
            </a:r>
            <a:endParaRPr/>
          </a:p>
          <a:p>
            <a:pPr>
              <a:defRPr/>
            </a:pPr>
            <a:r>
              <a:rPr/>
              <a:t>Evitar envio de códigos através de emails , pendrives , CD/DvDs ou pombo correio.</a:t>
            </a:r>
            <a:endParaRPr/>
          </a:p>
        </p:txBody>
      </p:sp>
      <p:pic>
        <p:nvPicPr>
          <p:cNvPr id="417320419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816" flipH="0" flipV="0">
            <a:off x="10801216" y="-693671"/>
            <a:ext cx="2107344" cy="21073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514308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Planejamento do Minicurso na parte sobre Git.</a:t>
            </a:r>
            <a:endParaRPr/>
          </a:p>
        </p:txBody>
      </p:sp>
      <p:sp>
        <p:nvSpPr>
          <p:cNvPr id="547837350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8" y="1825624"/>
            <a:ext cx="10515600" cy="4403724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/>
          <a:p>
            <a:pPr>
              <a:defRPr/>
            </a:pPr>
            <a:r>
              <a:rPr sz="2200"/>
              <a:t>Explicar sobre o que é um sistema versionador de arquivos;</a:t>
            </a:r>
            <a:endParaRPr sz="2200"/>
          </a:p>
          <a:p>
            <a:pPr>
              <a:defRPr/>
            </a:pPr>
            <a:r>
              <a:rPr lang="pt-BR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Como funciona um sistema versionador de arquivos;</a:t>
            </a:r>
            <a:endParaRPr sz="2200"/>
          </a:p>
          <a:p>
            <a:pPr>
              <a:defRPr/>
            </a:pPr>
            <a:r>
              <a:rPr sz="2200"/>
              <a:t>Um pouco da história dos sistemas versionadores ao logo do tempo;</a:t>
            </a:r>
            <a:endParaRPr sz="2200"/>
          </a:p>
          <a:p>
            <a:pPr>
              <a:defRPr/>
            </a:pPr>
            <a:r>
              <a:rPr sz="2200"/>
              <a:t>O que é Git , como surgiu o Git; </a:t>
            </a:r>
            <a:endParaRPr sz="2200"/>
          </a:p>
          <a:p>
            <a:pPr>
              <a:defRPr/>
            </a:pPr>
            <a:r>
              <a:rPr sz="2200"/>
              <a:t>Como o Git pode estar ajudando no desenvolvimento de um código/projeto , vantagens de usar; </a:t>
            </a:r>
            <a:endParaRPr sz="2200"/>
          </a:p>
          <a:p>
            <a:pPr>
              <a:defRPr/>
            </a:pPr>
            <a:r>
              <a:rPr sz="2200"/>
              <a:t>Como instalar na sua máquina;</a:t>
            </a:r>
            <a:endParaRPr sz="2200"/>
          </a:p>
          <a:p>
            <a:pPr>
              <a:defRPr/>
            </a:pPr>
            <a:r>
              <a:rPr sz="2200"/>
              <a:t>configuração inicial do Git ; </a:t>
            </a:r>
            <a:endParaRPr sz="2200"/>
          </a:p>
          <a:p>
            <a:pPr>
              <a:defRPr/>
            </a:pPr>
            <a:r>
              <a:rPr sz="2200"/>
              <a:t>Termos que são usados ; </a:t>
            </a:r>
            <a:endParaRPr sz="2200"/>
          </a:p>
          <a:p>
            <a:pPr>
              <a:defRPr/>
            </a:pPr>
            <a:r>
              <a:rPr sz="2200"/>
              <a:t>Lista de linguagens mais usadas e projetos que usam Git para gerenciar as suas versões; </a:t>
            </a:r>
            <a:endParaRPr sz="2200"/>
          </a:p>
          <a:p>
            <a:pPr>
              <a:defRPr/>
            </a:pPr>
            <a:r>
              <a:rPr sz="2200"/>
              <a:t>Começando a parte prática de como mexer no Git , ou seja , vendo os comandos principais ou mais úteis do Git;</a:t>
            </a:r>
            <a:endParaRPr sz="2200"/>
          </a:p>
          <a:p>
            <a:pPr>
              <a:defRPr/>
            </a:pPr>
            <a:r>
              <a:rPr sz="2200"/>
              <a:t>Parte prática , fazer exercícios de fixação relacionado ao que foi abordado.</a:t>
            </a:r>
            <a:endParaRPr sz="2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1091787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7. Vantagens de usar o Git.</a:t>
            </a:r>
            <a:endParaRPr/>
          </a:p>
        </p:txBody>
      </p:sp>
      <p:sp>
        <p:nvSpPr>
          <p:cNvPr id="281829081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Não há necessidade de conectar a um servidor central;</a:t>
            </a:r>
            <a:endParaRPr/>
          </a:p>
          <a:p>
            <a:pPr>
              <a:defRPr/>
            </a:pPr>
            <a:r>
              <a:rPr/>
              <a:t>Pode trabalhar sem uma conexão com a internet;</a:t>
            </a:r>
            <a:endParaRPr/>
          </a:p>
          <a:p>
            <a:pPr>
              <a:defRPr/>
            </a:pPr>
            <a:r>
              <a:rPr/>
              <a:t>Os desenvolvedores podem trabalhar de forma independente e mesclar seu trabalho mais tarde;</a:t>
            </a:r>
            <a:endParaRPr/>
          </a:p>
          <a:p>
            <a:pPr>
              <a:defRPr/>
            </a:pPr>
            <a:r>
              <a:rPr/>
              <a:t>Cada cópia de um repositório Git pode servir como servidor ou como cliente além de ter o histórico completo.</a:t>
            </a:r>
            <a:endParaRPr/>
          </a:p>
        </p:txBody>
      </p:sp>
      <p:pic>
        <p:nvPicPr>
          <p:cNvPr id="49932159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816" flipH="0" flipV="0">
            <a:off x="10727946" y="-419476"/>
            <a:ext cx="2107344" cy="21073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83880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7. Vantagens de usar o Git.</a:t>
            </a:r>
            <a:endParaRPr/>
          </a:p>
        </p:txBody>
      </p:sp>
      <p:sp>
        <p:nvSpPr>
          <p:cNvPr id="1449104662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Apesar do Git ter muitas vantagens , ele tem apenas 1 desvantagem que deixa ele ser “ruim” : necessidade de maior conhecimento da ferramenta para poder usar.</a:t>
            </a:r>
            <a:endParaRPr/>
          </a:p>
        </p:txBody>
      </p:sp>
      <p:pic>
        <p:nvPicPr>
          <p:cNvPr id="139232961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83" flipH="0" flipV="0">
            <a:off x="10727946" y="-419475"/>
            <a:ext cx="2107343" cy="21073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7611047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8. Como realizar a instalação do Git na sua máquina.</a:t>
            </a:r>
            <a:endParaRPr/>
          </a:p>
        </p:txBody>
      </p:sp>
      <p:sp>
        <p:nvSpPr>
          <p:cNvPr id="1000035474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Nem todas as maquinas possuem Git instalado de fabrica , para verificar se sua maquina possui Git , abra o Terminal dependendo do seu S.O e digite : git —version , assim vai estar aparecendo a versão do Git instalada na sua maquina.</a:t>
            </a:r>
            <a:endParaRPr/>
          </a:p>
          <a:p>
            <a:pPr>
              <a:defRPr/>
            </a:pPr>
            <a:r>
              <a:rPr/>
              <a:t>O Git pode ser instalado em máquinas que possuem os seguintes sistemas : macOS , Windows e distribuições Linux/Unix.</a:t>
            </a:r>
            <a:endParaRPr/>
          </a:p>
          <a:p>
            <a:pPr>
              <a:defRPr/>
            </a:pPr>
            <a:r>
              <a:rPr/>
              <a:t>A instalação pode estar sendo realizada acessando o site oficial do projeto Git : </a:t>
            </a:r>
            <a:r>
              <a:rPr lang="pt-BR" sz="28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2" tooltip="https://git-scm.com/"/>
              </a:rPr>
              <a:t>https://git-scm.com/</a:t>
            </a:r>
            <a:r>
              <a:rPr lang="pt-BR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e selecionar a opção Downloads.</a:t>
            </a:r>
            <a:endParaRPr lang="pt-BR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pt-BR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Acessando o link selecione qual S.O está instalado na máquina e siga os passos a seguir para cada S.O :</a:t>
            </a:r>
            <a:endParaRPr/>
          </a:p>
        </p:txBody>
      </p:sp>
      <p:pic>
        <p:nvPicPr>
          <p:cNvPr id="1666360524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rot="18275816" flipH="0" flipV="0">
            <a:off x="10727946" y="-419476"/>
            <a:ext cx="2107344" cy="21073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7626115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8.1. Instalando o Git no Windows.</a:t>
            </a:r>
            <a:endParaRPr/>
          </a:p>
        </p:txBody>
      </p:sp>
      <p:sp>
        <p:nvSpPr>
          <p:cNvPr id="908953437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Selecionando a versão Windows , selecione em seguida a arquitetura da máquina , se é 32 bits ou 64 bits.</a:t>
            </a:r>
            <a:endParaRPr/>
          </a:p>
          <a:p>
            <a:pPr>
              <a:defRPr/>
            </a:pPr>
            <a:r>
              <a:rPr/>
              <a:t>Depois de baixar o executável de acordo com suas configurações , é só clicar em Next/Próximo , ver se você quer mudar alguma configuração , como por exemplo o local de instalação do Git , caso você queira mudar. Isso se for a versão Standalone Installer , a versão Portable é mais simples de se instalar apertando somente o botão install/instalar.</a:t>
            </a:r>
            <a:endParaRPr/>
          </a:p>
          <a:p>
            <a:pPr>
              <a:defRPr/>
            </a:pPr>
            <a:r>
              <a:rPr/>
              <a:t>Pode ser instalado também através também do winget ( Windows Package Manager ) pelo powershell.</a:t>
            </a:r>
            <a:endParaRPr/>
          </a:p>
        </p:txBody>
      </p:sp>
      <p:pic>
        <p:nvPicPr>
          <p:cNvPr id="6723282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816" flipH="0" flipV="0">
            <a:off x="10727946" y="-419476"/>
            <a:ext cx="2107344" cy="21073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1359671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pt-BR" sz="4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8.2. Instalando o Git no macOS.</a:t>
            </a:r>
            <a:endParaRPr/>
          </a:p>
        </p:txBody>
      </p:sp>
      <p:sp>
        <p:nvSpPr>
          <p:cNvPr id="1586781612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/>
          <a:p>
            <a:pPr>
              <a:defRPr/>
            </a:pPr>
            <a:r>
              <a:rPr/>
              <a:t>No Mac já tem uma chance de ter o Git instalado por padrão no sistema , para checar é só dar o comando : git —version , assim você vai obter a versão do Git.</a:t>
            </a:r>
            <a:endParaRPr/>
          </a:p>
          <a:p>
            <a:pPr>
              <a:defRPr/>
            </a:pPr>
            <a:r>
              <a:rPr/>
              <a:t>Caso o contrário , selecione a opção de instalação macOS , pode está sendo realizado através dos seguintes gerenciadores de pacotes : Homebrew ou MacPorts.</a:t>
            </a:r>
            <a:endParaRPr/>
          </a:p>
          <a:p>
            <a:pPr>
              <a:defRPr/>
            </a:pPr>
            <a:r>
              <a:rPr/>
              <a:t>Pode também está sendo realizado através de outras maneiras , como por exemplo : Xcode o ambiente de desenvolvimento integrado e software livre da Apple , fazendo a instalação através da fonte direto ou até mesmo estar instalando uma versão GUI do mesmo ou instalação através de pacotes binários.</a:t>
            </a:r>
            <a:endParaRPr/>
          </a:p>
          <a:p>
            <a:pPr>
              <a:defRPr/>
            </a:pPr>
            <a:r>
              <a:rPr/>
              <a:t>Todas as formas de instalação do Git no macOS se encontram disponíveis no site do projeto.</a:t>
            </a:r>
            <a:endParaRPr/>
          </a:p>
        </p:txBody>
      </p:sp>
      <p:pic>
        <p:nvPicPr>
          <p:cNvPr id="102152311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816" flipH="0" flipV="0">
            <a:off x="10727946" y="-419476"/>
            <a:ext cx="2107344" cy="21073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984650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pt-BR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8.3. Instalando o Git em distribuições Linux/Unix.</a:t>
            </a:r>
            <a:endParaRPr/>
          </a:p>
        </p:txBody>
      </p:sp>
      <p:sp>
        <p:nvSpPr>
          <p:cNvPr id="1902652439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Selecionando a opção de instalação Linux/Unix, pode está sendo realizado em várias distribuições Linux , algumas distribuições já vem com o Git instalado de padrão.</a:t>
            </a:r>
            <a:endParaRPr/>
          </a:p>
          <a:p>
            <a:pPr>
              <a:defRPr/>
            </a:pPr>
            <a:r>
              <a:rPr/>
              <a:t>Em algumas distribuições que não aparecem a linha de código de instalação do Git , é por conta que provavelmente para instalar é através de pacotes que a própria distribuição disponibiliza , exemplo : Slackware.</a:t>
            </a:r>
            <a:endParaRPr/>
          </a:p>
        </p:txBody>
      </p:sp>
      <p:pic>
        <p:nvPicPr>
          <p:cNvPr id="41776744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816" flipH="0" flipV="0">
            <a:off x="10727946" y="-419476"/>
            <a:ext cx="2107344" cy="21073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7312627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pt-BR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9. Configurando o Git associando à sua conta</a:t>
            </a:r>
            <a:endParaRPr/>
          </a:p>
        </p:txBody>
      </p:sp>
      <p:sp>
        <p:nvSpPr>
          <p:cNvPr id="102829924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Para configurar o Git inicialmente em sua máquina , execute os seguintes comandos : 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	git config —global user.name "SEU NOME"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	git config —global user.email "seuemail@dominio.com"  </a:t>
            </a:r>
            <a:endParaRPr/>
          </a:p>
        </p:txBody>
      </p:sp>
      <p:pic>
        <p:nvPicPr>
          <p:cNvPr id="188652670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83" flipH="0" flipV="0">
            <a:off x="10727946" y="-419475"/>
            <a:ext cx="2107343" cy="21073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855733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10. Termos que são muito usados no Git.</a:t>
            </a:r>
            <a:endParaRPr/>
          </a:p>
        </p:txBody>
      </p:sp>
      <p:sp>
        <p:nvSpPr>
          <p:cNvPr id="1816624331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75000" lnSpcReduction="5000"/>
          </a:bodyPr>
          <a:lstStyle/>
          <a:p>
            <a:pPr>
              <a:defRPr/>
            </a:pPr>
            <a:r>
              <a:rPr/>
              <a:t>Repository  : Repositório , local onde fica todos os arquivos do projeto , incluindo os históricos e versões.</a:t>
            </a:r>
            <a:endParaRPr/>
          </a:p>
          <a:p>
            <a:pPr>
              <a:defRPr/>
            </a:pPr>
            <a:r>
              <a:rPr/>
              <a:t>Commit : Enviar , Coleção de alterações realizadas, podemos definir esse termo como um backup do seu projeto, sempre que necessário você pode retrocede até algum commit.</a:t>
            </a:r>
            <a:endParaRPr/>
          </a:p>
          <a:p>
            <a:pPr>
              <a:defRPr/>
            </a:pPr>
            <a:r>
              <a:rPr/>
              <a:t> </a:t>
            </a:r>
            <a:r>
              <a:rPr/>
              <a:t>Branch : Ramo , é uma ramificação do projeto , cada branch representa uma versão do projeto , e podemos seguir uma linha de desenvolvimento a partir de cada branch.</a:t>
            </a:r>
            <a:endParaRPr/>
          </a:p>
          <a:p>
            <a:pPr>
              <a:defRPr/>
            </a:pPr>
            <a:r>
              <a:rPr/>
              <a:t>Fork : Bifurcação , a sua tradução já diz tudo , é basicamente uma cópia de um projeto existente para seguir uma nova direção.</a:t>
            </a:r>
            <a:endParaRPr/>
          </a:p>
          <a:p>
            <a:pPr>
              <a:defRPr/>
            </a:pPr>
            <a:r>
              <a:rPr/>
              <a:t>Merge : Mesclar , capacidade de incorporar alterações no git , onde acontece uma junção dos branchs.</a:t>
            </a:r>
            <a:endParaRPr/>
          </a:p>
          <a:p>
            <a:pPr>
              <a:defRPr/>
            </a:pPr>
            <a:r>
              <a:rPr/>
              <a:t>Head : Referência do commit atual / última versão</a:t>
            </a:r>
            <a:endParaRPr/>
          </a:p>
        </p:txBody>
      </p:sp>
      <p:pic>
        <p:nvPicPr>
          <p:cNvPr id="151658640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816" flipH="0" flipV="0">
            <a:off x="10727946" y="-419476"/>
            <a:ext cx="2107344" cy="21073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4281359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pt-BR" sz="4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11. Lista de linguagens mais usadas no Git.</a:t>
            </a:r>
            <a:endParaRPr/>
          </a:p>
        </p:txBody>
      </p:sp>
      <p:sp>
        <p:nvSpPr>
          <p:cNvPr id="308849307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198" y="1825624"/>
            <a:ext cx="5181599" cy="4351338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75000" lnSpcReduction="5000"/>
          </a:bodyPr>
          <a:lstStyle/>
          <a:p>
            <a:pPr>
              <a:defRPr/>
            </a:pPr>
            <a:r>
              <a:rPr/>
              <a:t>HTML;</a:t>
            </a:r>
            <a:endParaRPr/>
          </a:p>
          <a:p>
            <a:pPr>
              <a:defRPr/>
            </a:pPr>
            <a:r>
              <a:rPr/>
              <a:t>CSS;</a:t>
            </a:r>
            <a:endParaRPr/>
          </a:p>
          <a:p>
            <a:pPr>
              <a:defRPr/>
            </a:pPr>
            <a:r>
              <a:rPr/>
              <a:t>Javascript;</a:t>
            </a:r>
            <a:endParaRPr/>
          </a:p>
          <a:p>
            <a:pPr>
              <a:defRPr/>
            </a:pPr>
            <a:r>
              <a:rPr/>
              <a:t>Python;</a:t>
            </a:r>
            <a:endParaRPr/>
          </a:p>
          <a:p>
            <a:pPr>
              <a:defRPr/>
            </a:pPr>
            <a:r>
              <a:rPr/>
              <a:t>ASP;</a:t>
            </a:r>
            <a:endParaRPr/>
          </a:p>
          <a:p>
            <a:pPr>
              <a:defRPr/>
            </a:pPr>
            <a:r>
              <a:rPr/>
              <a:t>Scala;</a:t>
            </a:r>
            <a:endParaRPr/>
          </a:p>
          <a:p>
            <a:pPr>
              <a:defRPr/>
            </a:pPr>
            <a:r>
              <a:rPr/>
              <a:t>Shell scripts;</a:t>
            </a:r>
            <a:endParaRPr/>
          </a:p>
          <a:p>
            <a:pPr>
              <a:defRPr/>
            </a:pPr>
            <a:r>
              <a:rPr/>
              <a:t>PHP;</a:t>
            </a:r>
            <a:endParaRPr/>
          </a:p>
          <a:p>
            <a:pPr>
              <a:defRPr/>
            </a:pPr>
            <a:r>
              <a:rPr/>
              <a:t>Ruby;</a:t>
            </a:r>
            <a:endParaRPr/>
          </a:p>
          <a:p>
            <a:pPr>
              <a:defRPr/>
            </a:pPr>
            <a:r>
              <a:rPr/>
              <a:t>Ruby on Rails;</a:t>
            </a:r>
            <a:endParaRPr/>
          </a:p>
          <a:p>
            <a:pPr>
              <a:defRPr/>
            </a:pPr>
            <a:r>
              <a:rPr/>
              <a:t>Perl;</a:t>
            </a:r>
            <a:endParaRPr/>
          </a:p>
        </p:txBody>
      </p:sp>
      <p:sp>
        <p:nvSpPr>
          <p:cNvPr id="127476135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4"/>
            <a:ext cx="5181599" cy="4351338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/>
          <a:p>
            <a:pPr>
              <a:defRPr/>
            </a:pPr>
            <a:r>
              <a:rPr/>
              <a:t>Java;</a:t>
            </a:r>
            <a:endParaRPr/>
          </a:p>
          <a:p>
            <a:pPr>
              <a:defRPr/>
            </a:pPr>
            <a:r>
              <a:rPr/>
              <a:t>C/C++;</a:t>
            </a:r>
            <a:endParaRPr/>
          </a:p>
          <a:p>
            <a:pPr>
              <a:defRPr/>
            </a:pPr>
            <a:r>
              <a:rPr/>
              <a:t>C#;</a:t>
            </a:r>
            <a:endParaRPr/>
          </a:p>
          <a:p>
            <a:pPr>
              <a:defRPr/>
            </a:pPr>
            <a:r>
              <a:rPr/>
              <a:t>Objective C;</a:t>
            </a:r>
            <a:endParaRPr/>
          </a:p>
          <a:p>
            <a:pPr>
              <a:defRPr/>
            </a:pPr>
            <a:r>
              <a:rPr/>
              <a:t>Haskell;</a:t>
            </a:r>
            <a:endParaRPr/>
          </a:p>
          <a:p>
            <a:pPr>
              <a:defRPr/>
            </a:pPr>
            <a:r>
              <a:rPr/>
              <a:t>CoffeeScript;</a:t>
            </a:r>
            <a:endParaRPr/>
          </a:p>
          <a:p>
            <a:pPr>
              <a:defRPr/>
            </a:pPr>
            <a:r>
              <a:rPr/>
              <a:t>ActionScript;</a:t>
            </a:r>
            <a:endParaRPr/>
          </a:p>
          <a:p>
            <a:pPr>
              <a:defRPr/>
            </a:pPr>
            <a:r>
              <a:rPr/>
              <a:t>Kotlin;</a:t>
            </a:r>
            <a:endParaRPr/>
          </a:p>
          <a:p>
            <a:pPr>
              <a:defRPr/>
            </a:pPr>
            <a:r>
              <a:rPr/>
              <a:t>Nodejs;</a:t>
            </a:r>
            <a:endParaRPr/>
          </a:p>
          <a:p>
            <a:pPr>
              <a:defRPr/>
            </a:pPr>
            <a:r>
              <a:rPr/>
              <a:t>MySQL.</a:t>
            </a:r>
            <a:endParaRPr/>
          </a:p>
        </p:txBody>
      </p:sp>
      <p:pic>
        <p:nvPicPr>
          <p:cNvPr id="707279400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816" flipH="0" flipV="0">
            <a:off x="10727946" y="-419476"/>
            <a:ext cx="2107344" cy="21073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812970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Observação !</a:t>
            </a:r>
            <a:endParaRPr/>
          </a:p>
        </p:txBody>
      </p:sp>
      <p:sp>
        <p:nvSpPr>
          <p:cNvPr id="1926896620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Apesar de ter muitos códigos e tal , o Git também aceita outros tipos arquivos como .pdf , .psd , .jpg , .png etc , então é possível você encontrar materiais como livros digitais na plataforma.</a:t>
            </a:r>
            <a:endParaRPr/>
          </a:p>
        </p:txBody>
      </p:sp>
      <p:pic>
        <p:nvPicPr>
          <p:cNvPr id="160550445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816" flipH="0" flipV="0">
            <a:off x="10727946" y="-419476"/>
            <a:ext cx="2107344" cy="21073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2752970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Planejamento do Minicurso na parte de Github.</a:t>
            </a:r>
            <a:endParaRPr/>
          </a:p>
        </p:txBody>
      </p:sp>
      <p:sp>
        <p:nvSpPr>
          <p:cNvPr id="1688259572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/>
          <a:p>
            <a:pPr>
              <a:defRPr/>
            </a:pPr>
            <a:r>
              <a:rPr/>
              <a:t>O que é o Github;</a:t>
            </a:r>
            <a:endParaRPr/>
          </a:p>
          <a:p>
            <a:pPr>
              <a:defRPr/>
            </a:pPr>
            <a:r>
              <a:rPr/>
              <a:t>O que são repositórios remotos;</a:t>
            </a:r>
            <a:endParaRPr/>
          </a:p>
          <a:p>
            <a:pPr>
              <a:defRPr/>
            </a:pPr>
            <a:r>
              <a:rPr/>
              <a:t>O que é e como funciona um repositório remoto;</a:t>
            </a:r>
            <a:endParaRPr/>
          </a:p>
          <a:p>
            <a:pPr>
              <a:defRPr/>
            </a:pPr>
            <a:r>
              <a:rPr/>
              <a:t>Outros repositórios remotos além do Github;</a:t>
            </a:r>
            <a:endParaRPr/>
          </a:p>
          <a:p>
            <a:pPr>
              <a:defRPr/>
            </a:pPr>
            <a:r>
              <a:rPr/>
              <a:t>Um pouco sobre a história do Github e seu desenvolvimento;</a:t>
            </a:r>
            <a:endParaRPr/>
          </a:p>
          <a:p>
            <a:pPr>
              <a:defRPr/>
            </a:pPr>
            <a:r>
              <a:rPr/>
              <a:t>Projetos importantes que estão disponíveis no Github;</a:t>
            </a:r>
            <a:endParaRPr/>
          </a:p>
          <a:p>
            <a:pPr>
              <a:defRPr/>
            </a:pPr>
            <a:r>
              <a:rPr/>
              <a:t>Configurando o Git com Github através de uma chave SSH;</a:t>
            </a:r>
            <a:endParaRPr/>
          </a:p>
          <a:p>
            <a:pPr>
              <a:defRPr/>
            </a:pPr>
            <a:r>
              <a:rPr/>
              <a:t>Um pouco sobre as opções disponíveis no Github;</a:t>
            </a:r>
            <a:endParaRPr/>
          </a:p>
          <a:p>
            <a:pPr>
              <a:defRPr/>
            </a:pPr>
            <a:r>
              <a:rPr/>
              <a:t>Criando repositórios e fazendo prática dos comandos de Git com Github com exercícios de fixação;</a:t>
            </a:r>
            <a:endParaRPr/>
          </a:p>
          <a:p>
            <a:pPr>
              <a:defRPr/>
            </a:pPr>
            <a:r>
              <a:rPr/>
              <a:t>Finalizando.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9242957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pt-BR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12. Lista de projetos que utilizam Git.</a:t>
            </a:r>
            <a:endParaRPr/>
          </a:p>
        </p:txBody>
      </p:sp>
      <p:sp>
        <p:nvSpPr>
          <p:cNvPr id="1612957034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197" y="1825623"/>
            <a:ext cx="5181598" cy="4351338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75000" lnSpcReduction="5000"/>
          </a:bodyPr>
          <a:lstStyle/>
          <a:p>
            <a:pPr>
              <a:defRPr/>
            </a:pPr>
            <a:r>
              <a:rPr/>
              <a:t>Android;</a:t>
            </a:r>
            <a:endParaRPr/>
          </a:p>
          <a:p>
            <a:pPr>
              <a:defRPr/>
            </a:pPr>
            <a:r>
              <a:rPr/>
              <a:t>Debian;</a:t>
            </a:r>
            <a:endParaRPr/>
          </a:p>
          <a:p>
            <a:pPr>
              <a:defRPr/>
            </a:pPr>
            <a:r>
              <a:rPr/>
              <a:t>Arch Linux;</a:t>
            </a:r>
            <a:endParaRPr/>
          </a:p>
          <a:p>
            <a:pPr>
              <a:defRPr/>
            </a:pPr>
            <a:r>
              <a:rPr/>
              <a:t>Btrfs;</a:t>
            </a:r>
            <a:endParaRPr/>
          </a:p>
          <a:p>
            <a:pPr>
              <a:defRPr/>
            </a:pPr>
            <a:r>
              <a:rPr/>
              <a:t>Clojure;</a:t>
            </a:r>
            <a:endParaRPr/>
          </a:p>
          <a:p>
            <a:pPr>
              <a:defRPr/>
            </a:pPr>
            <a:r>
              <a:rPr/>
              <a:t>Eclipse;</a:t>
            </a:r>
            <a:endParaRPr/>
          </a:p>
          <a:p>
            <a:pPr>
              <a:defRPr/>
            </a:pPr>
            <a:r>
              <a:rPr/>
              <a:t>Fedora;</a:t>
            </a:r>
            <a:endParaRPr/>
          </a:p>
          <a:p>
            <a:pPr>
              <a:defRPr/>
            </a:pPr>
            <a:r>
              <a:rPr/>
              <a:t>GIMP;</a:t>
            </a:r>
            <a:endParaRPr/>
          </a:p>
          <a:p>
            <a:pPr>
              <a:defRPr/>
            </a:pPr>
            <a:r>
              <a:rPr/>
              <a:t>Kernel Linux;</a:t>
            </a:r>
            <a:endParaRPr/>
          </a:p>
          <a:p>
            <a:pPr>
              <a:defRPr/>
            </a:pPr>
            <a:r>
              <a:rPr/>
              <a:t>PHP;</a:t>
            </a:r>
            <a:endParaRPr/>
          </a:p>
          <a:p>
            <a:pPr>
              <a:defRPr/>
            </a:pPr>
            <a:r>
              <a:rPr/>
              <a:t>Xfce;</a:t>
            </a:r>
            <a:endParaRPr/>
          </a:p>
        </p:txBody>
      </p:sp>
      <p:sp>
        <p:nvSpPr>
          <p:cNvPr id="4498663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3"/>
            <a:ext cx="5181598" cy="4351338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/>
          <a:p>
            <a:pPr>
              <a:defRPr/>
            </a:pPr>
            <a:r>
              <a:rPr/>
              <a:t>Perl;</a:t>
            </a:r>
            <a:endParaRPr/>
          </a:p>
          <a:p>
            <a:pPr>
              <a:defRPr/>
            </a:pPr>
            <a:r>
              <a:rPr/>
              <a:t>Linux Mint;</a:t>
            </a:r>
            <a:endParaRPr/>
          </a:p>
          <a:p>
            <a:pPr>
              <a:defRPr/>
            </a:pPr>
            <a:r>
              <a:rPr/>
              <a:t>Qt;</a:t>
            </a:r>
            <a:endParaRPr/>
          </a:p>
          <a:p>
            <a:pPr>
              <a:defRPr/>
            </a:pPr>
            <a:r>
              <a:rPr/>
              <a:t>Ruby on Rails;</a:t>
            </a:r>
            <a:endParaRPr/>
          </a:p>
          <a:p>
            <a:pPr>
              <a:defRPr/>
            </a:pPr>
            <a:r>
              <a:rPr/>
              <a:t>VLC;</a:t>
            </a:r>
            <a:endParaRPr/>
          </a:p>
          <a:p>
            <a:pPr>
              <a:defRPr/>
            </a:pPr>
            <a:r>
              <a:rPr/>
              <a:t>Wine;</a:t>
            </a:r>
            <a:endParaRPr/>
          </a:p>
          <a:p>
            <a:pPr>
              <a:defRPr/>
            </a:pPr>
            <a:r>
              <a:rPr/>
              <a:t>GNOME;</a:t>
            </a:r>
            <a:endParaRPr/>
          </a:p>
          <a:p>
            <a:pPr>
              <a:defRPr/>
            </a:pPr>
            <a:r>
              <a:rPr/>
              <a:t>COSMIC;</a:t>
            </a:r>
            <a:endParaRPr/>
          </a:p>
          <a:p>
            <a:pPr>
              <a:defRPr/>
            </a:pPr>
            <a:r>
              <a:rPr/>
              <a:t>Reddit;</a:t>
            </a:r>
            <a:endParaRPr/>
          </a:p>
          <a:p>
            <a:pPr>
              <a:defRPr/>
            </a:pPr>
            <a:r>
              <a:rPr/>
              <a:t>jQuery.</a:t>
            </a:r>
            <a:endParaRPr/>
          </a:p>
        </p:txBody>
      </p:sp>
      <p:pic>
        <p:nvPicPr>
          <p:cNvPr id="1849025382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83" flipH="0" flipV="0">
            <a:off x="10727946" y="-419475"/>
            <a:ext cx="2107343" cy="21073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1662063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13. Começando a mexer no Git.</a:t>
            </a:r>
            <a:endParaRPr/>
          </a:p>
        </p:txBody>
      </p:sp>
      <p:sp>
        <p:nvSpPr>
          <p:cNvPr id="1941525732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/>
              <a:t>Agora vamos ver alguns comandos que tem disponíveis no Git e os que são importantes realmente na hora do desenvolvimento de seu projeto , você deve estar se perguntando o porque precisa dos comandos Git e tal.</a:t>
            </a:r>
            <a:endParaRPr/>
          </a:p>
          <a:p>
            <a:pPr>
              <a:defRPr/>
            </a:pPr>
            <a:r>
              <a:rPr/>
              <a:t>Como foi citado em tópicos anteriores, uma das vantagens do Git é o trabalho paralelo entre pessoas, isso porque o Git evita que o código não vire uma bagunça para que isso seja possível e assim podendo também criar varias ramificações ( branches ).</a:t>
            </a:r>
            <a:endParaRPr/>
          </a:p>
          <a:p>
            <a:pPr>
              <a:defRPr/>
            </a:pPr>
            <a:r>
              <a:rPr/>
              <a:t>Outro motivo que também foi citado , é por conta de voltar em alguma versão antiga do código.</a:t>
            </a:r>
            <a:endParaRPr/>
          </a:p>
        </p:txBody>
      </p:sp>
      <p:pic>
        <p:nvPicPr>
          <p:cNvPr id="155270794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816" flipH="0" flipV="0">
            <a:off x="10727946" y="-419476"/>
            <a:ext cx="2107344" cy="21073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7745390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13.1. Comandos do Git.</a:t>
            </a:r>
            <a:endParaRPr/>
          </a:p>
        </p:txBody>
      </p:sp>
      <p:sp>
        <p:nvSpPr>
          <p:cNvPr id="1616366381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Para usar os comandos do Git , você primeiro abre o seu terminal de acordo com seu sistema.</a:t>
            </a:r>
            <a:endParaRPr/>
          </a:p>
          <a:p>
            <a:pPr>
              <a:defRPr/>
            </a:pPr>
            <a:r>
              <a:rPr/>
              <a:t>Agora pouco vimos um dos comandos do Git , que foi o de configuração inicial , configuramos nada mais nada menos o nosso nome e e-mail para identificação nos commits.</a:t>
            </a:r>
            <a:endParaRPr/>
          </a:p>
          <a:p>
            <a:pPr>
              <a:defRPr/>
            </a:pPr>
            <a:r>
              <a:rPr/>
              <a:t>Aqueles tipos de comando são classificados como comandos de configuração, tem outros comandos de configuração , sendo eles : git config —global core.editor vim , git config —global merge.tool vimdiff , git config —global core.excludesfiles ~/.gitignore e git config —list.</a:t>
            </a:r>
            <a:endParaRPr/>
          </a:p>
        </p:txBody>
      </p:sp>
      <p:pic>
        <p:nvPicPr>
          <p:cNvPr id="65249393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816" flipH="0" flipV="0">
            <a:off x="10727946" y="-419476"/>
            <a:ext cx="2107344" cy="21073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3464408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13.1. Comandos do Git.</a:t>
            </a:r>
            <a:endParaRPr/>
          </a:p>
        </p:txBody>
      </p:sp>
      <p:sp>
        <p:nvSpPr>
          <p:cNvPr id="1068372694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Para começarmos as praticas dos comandos disponíveis no Git , por que não iniciar com comandos de repositório, primeiramente , vamos criar nosso repositório.</a:t>
            </a:r>
            <a:endParaRPr/>
          </a:p>
          <a:p>
            <a:pPr>
              <a:defRPr/>
            </a:pPr>
            <a:r>
              <a:rPr/>
              <a:t>Para isso, primeiramente vamos criar uma pasta referente ao nosso repositório , após criar a pasta , vamos abrir a mesma e dar o comando git init para estar transformando a pasta em um repositório Git , para maior detalhes , segue a imagem ensinando : </a:t>
            </a:r>
            <a:endParaRPr/>
          </a:p>
        </p:txBody>
      </p:sp>
      <p:pic>
        <p:nvPicPr>
          <p:cNvPr id="165981569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83" flipH="0" flipV="0">
            <a:off x="10727946" y="-419475"/>
            <a:ext cx="2107343" cy="2107343"/>
          </a:xfrm>
          <a:prstGeom prst="rect">
            <a:avLst/>
          </a:prstGeom>
        </p:spPr>
      </p:pic>
      <p:pic>
        <p:nvPicPr>
          <p:cNvPr id="1869403125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2010317" y="5065135"/>
            <a:ext cx="8171365" cy="18068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5797480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13.1. Comandos do Git.</a:t>
            </a:r>
            <a:endParaRPr/>
          </a:p>
        </p:txBody>
      </p:sp>
      <p:sp>
        <p:nvSpPr>
          <p:cNvPr id="135593356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Depois de inicializar o repositório , uma coisa para se fazer é mudar a nossa branch de master para main , sempre que inicializamos um repositório estamos criando ele como master e de um tempo pra cá eles estão migrando de master para main , não é nada de absurdo ou coisa do tipo , é só questão de nomenclatura mesmo. Não é obrigado a mudar nem nada , é apenas uma boa prática para se fazer.</a:t>
            </a:r>
            <a:endParaRPr/>
          </a:p>
          <a:p>
            <a:pPr>
              <a:defRPr/>
            </a:pPr>
            <a:r>
              <a:rPr/>
              <a:t>Para estar realizando isso é só dar o comando : git branch –M "main"</a:t>
            </a:r>
            <a:endParaRPr/>
          </a:p>
          <a:p>
            <a:pPr>
              <a:defRPr/>
            </a:pPr>
            <a:r>
              <a:rPr/>
              <a:t>Tem como deixar isso automático digitando : git config —global init.defaultBranch “main” , mas depois de dar esse comando ainda precisa dar o git branch –M “main”</a:t>
            </a:r>
            <a:endParaRPr/>
          </a:p>
        </p:txBody>
      </p:sp>
      <p:pic>
        <p:nvPicPr>
          <p:cNvPr id="14900744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49" flipH="0" flipV="0">
            <a:off x="10727946" y="-419474"/>
            <a:ext cx="2107342" cy="21073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9603715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13.1. Comandos do Git.</a:t>
            </a:r>
            <a:endParaRPr/>
          </a:p>
        </p:txBody>
      </p:sp>
      <p:sp>
        <p:nvSpPr>
          <p:cNvPr id="302968262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Bom , já que criamos nosso repositório , vamos adicionar arquivos a este repositório , vamos então adicionar um arquivo de texto com um texto pequeno.</a:t>
            </a:r>
            <a:endParaRPr/>
          </a:p>
          <a:p>
            <a:pPr>
              <a:defRPr/>
            </a:pPr>
            <a:r>
              <a:rPr/>
              <a:t>Depois de criar , vamos agora adicionar esse arquivo para ser enviado na próxima vez que ocorrer um commit , através do : git add &lt;nome_do_arquivo&gt;</a:t>
            </a:r>
            <a:endParaRPr/>
          </a:p>
          <a:p>
            <a:pPr>
              <a:defRPr/>
            </a:pPr>
            <a:r>
              <a:rPr/>
              <a:t>Mas caso quiséssemos que todos os arquivos fossem adicionados em casos específicos , poderia ser dado o comando git add das seguintes formas : git add . , git add –a , git add *.</a:t>
            </a:r>
            <a:endParaRPr/>
          </a:p>
          <a:p>
            <a:pPr>
              <a:defRPr/>
            </a:pPr>
            <a:r>
              <a:rPr/>
              <a:t>Para realizar o processo inverso , ou seja , remover do add , só realizar o comando git reset &lt;nome_do_arquivo&gt; ou git reset para tudo.</a:t>
            </a:r>
            <a:endParaRPr/>
          </a:p>
        </p:txBody>
      </p:sp>
      <p:pic>
        <p:nvPicPr>
          <p:cNvPr id="78267676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49" flipH="0" flipV="0">
            <a:off x="10727946" y="-419474"/>
            <a:ext cx="2107342" cy="21073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4455169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13.1. Comandos do Git.</a:t>
            </a:r>
            <a:endParaRPr/>
          </a:p>
        </p:txBody>
      </p:sp>
      <p:sp>
        <p:nvSpPr>
          <p:cNvPr id="139665284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O git é inteligente o suficiente para realizar apenas commits se realmente tiver alguma alteração nos arquivos , então se você der vários git add e o arquivo só tiver uma única modificação , ele só vai ser commitado 1 vez.</a:t>
            </a:r>
            <a:endParaRPr/>
          </a:p>
        </p:txBody>
      </p:sp>
      <p:pic>
        <p:nvPicPr>
          <p:cNvPr id="117780705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49" flipH="0" flipV="0">
            <a:off x="10727946" y="-419474"/>
            <a:ext cx="2107342" cy="21073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3707491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13.1. Comandos do Git.</a:t>
            </a:r>
            <a:endParaRPr/>
          </a:p>
        </p:txBody>
      </p:sp>
      <p:sp>
        <p:nvSpPr>
          <p:cNvPr id="91983042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Agora iremos realizar nosso primeiro commit , para estar realizando o commit vamos estar utilizando o comando git commit.</a:t>
            </a:r>
            <a:endParaRPr/>
          </a:p>
          <a:p>
            <a:pPr>
              <a:defRPr/>
            </a:pPr>
            <a:r>
              <a:rPr/>
              <a:t>Porém precisamos passar alguns parâmetros extras para estar realizando nosso commit , sendo eles o : –a ( Esse parâmetro informa que todos os arquivos alterados devem ser incluídos no commit ) e o –m ( para adicionar uma mensagem explicativa para o commit ). Sendo assim , vamos digitar da seguinte forma : git commit –a –m "mensagem da commit".</a:t>
            </a:r>
            <a:endParaRPr/>
          </a:p>
        </p:txBody>
      </p:sp>
      <p:pic>
        <p:nvPicPr>
          <p:cNvPr id="161585715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49" flipH="0" flipV="0">
            <a:off x="10727946" y="-419474"/>
            <a:ext cx="2107342" cy="21073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4821950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13.1. Comandos do Git.</a:t>
            </a:r>
            <a:endParaRPr/>
          </a:p>
        </p:txBody>
      </p:sp>
      <p:sp>
        <p:nvSpPr>
          <p:cNvPr id="1584444709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E agora se você quiser checar como ficou seu commit , é só dar agora o comando git log e ver todos os commits realizados no seu repositório local , lindo não é mesmo ?</a:t>
            </a:r>
            <a:endParaRPr/>
          </a:p>
          <a:p>
            <a:pPr>
              <a:defRPr/>
            </a:pPr>
            <a:r>
              <a:rPr/>
              <a:t>E caso o arquivo seja modificado e der o comando git status , vai aparecer que o arquivo sofreu modificações e que você pode dar commit.</a:t>
            </a:r>
            <a:endParaRPr/>
          </a:p>
          <a:p>
            <a:pPr>
              <a:defRPr/>
            </a:pPr>
            <a:r>
              <a:rPr/>
              <a:t>E com o comando git show , mostra as alterações realizadas no último commit.</a:t>
            </a:r>
            <a:endParaRPr/>
          </a:p>
        </p:txBody>
      </p:sp>
      <p:pic>
        <p:nvPicPr>
          <p:cNvPr id="74596860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49" flipH="0" flipV="0">
            <a:off x="10727946" y="-419474"/>
            <a:ext cx="2107342" cy="21073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8282059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13.1. Comandos do Git.</a:t>
            </a:r>
            <a:endParaRPr/>
          </a:p>
        </p:txBody>
      </p:sp>
      <p:sp>
        <p:nvSpPr>
          <p:cNvPr id="1840514142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/>
              <a:t>Como já foi citado , sabemos que os repositórios Git possuem suas branches , para checarmos as branches do nosso recém-nascido repositório é só dar o comando : git branch. Assim ele vai estar retornando todas as branches e a branch que estamos trabalhando atualmente que é simbolizada com um "*" antes do nome e a letra é colorida , como criamos ele recentemente , vai retornar para nós apenas a seguinte branch : main.</a:t>
            </a:r>
            <a:endParaRPr/>
          </a:p>
          <a:p>
            <a:pPr>
              <a:defRPr/>
            </a:pPr>
            <a:r>
              <a:rPr/>
              <a:t>Para estar sendo criado uma nova branch , não tem muito mistério , é só dar o comando : git branch &lt;nome_da_branch&gt;</a:t>
            </a:r>
            <a:endParaRPr/>
          </a:p>
          <a:p>
            <a:pPr>
              <a:defRPr/>
            </a:pPr>
            <a:r>
              <a:rPr/>
              <a:t>Podemos criar branches com bases outras branches , da seguinte maneira : git branch &lt;nome_da_branch&gt; &lt;branch_ja_existente&gt;</a:t>
            </a:r>
            <a:endParaRPr/>
          </a:p>
        </p:txBody>
      </p:sp>
      <p:pic>
        <p:nvPicPr>
          <p:cNvPr id="1495066442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49" flipH="0" flipV="0">
            <a:off x="10727945" y="-419474"/>
            <a:ext cx="2107342" cy="21073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2834083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198" y="2795221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	Sobre a disponibilidade do Slide.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3184873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13.1. Comandos do Git.</a:t>
            </a:r>
            <a:endParaRPr/>
          </a:p>
        </p:txBody>
      </p:sp>
      <p:sp>
        <p:nvSpPr>
          <p:cNvPr id="1181267468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>
              <a:defRPr/>
            </a:pPr>
            <a:r>
              <a:rPr/>
              <a:t>Um termo que é consideravelmente bem usado é o "branch corrente", esse termo está se referindo ao branch que está sendo trabalhado no momento.</a:t>
            </a:r>
            <a:endParaRPr/>
          </a:p>
          <a:p>
            <a:pPr>
              <a:defRPr/>
            </a:pPr>
            <a:r>
              <a:rPr/>
              <a:t>Criamos as novas branches e tudo mais , porém a branch corrente ainda continua sendo o main , não mudamos de branch ainda , para realizarmos tal proeza , é só executar o comando : git checkout "nome_da_branch" , e uma forma relativamente rápida de criar uma branch nova e já trocar de branch é através da : git checkout –b "nome_da_nova_branch".</a:t>
            </a:r>
            <a:endParaRPr/>
          </a:p>
          <a:p>
            <a:pPr>
              <a:defRPr/>
            </a:pPr>
            <a:r>
              <a:rPr/>
              <a:t>E para deletar uma branch , é só dar o comando : git branch –d nome_da_branch. Não é possivel deletar uma branch corrente , ou seja , não é possivel deletar uma branch que esteja selecionada e sendo trabalhada no momento.</a:t>
            </a:r>
            <a:endParaRPr/>
          </a:p>
        </p:txBody>
      </p:sp>
      <p:pic>
        <p:nvPicPr>
          <p:cNvPr id="488573103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49" flipH="0" flipV="0">
            <a:off x="10727946" y="-419474"/>
            <a:ext cx="2107342" cy="21073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7885879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13.1. Comandos do Git.</a:t>
            </a:r>
            <a:endParaRPr/>
          </a:p>
        </p:txBody>
      </p:sp>
      <p:sp>
        <p:nvSpPr>
          <p:cNvPr id="1775868384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Agora vamos supor a seguinte situação , como fariamos para o nosso arquivo .txt ser em outra branch ? E como fariamos para que essa alteração chegasse até a branch main ?</a:t>
            </a:r>
            <a:endParaRPr/>
          </a:p>
        </p:txBody>
      </p:sp>
      <p:pic>
        <p:nvPicPr>
          <p:cNvPr id="224046710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49" flipH="0" flipV="0">
            <a:off x="10727945" y="-419474"/>
            <a:ext cx="2107342" cy="21073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838415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13.1. Comandos do Git.</a:t>
            </a:r>
            <a:endParaRPr/>
          </a:p>
        </p:txBody>
      </p:sp>
      <p:sp>
        <p:nvSpPr>
          <p:cNvPr id="377132999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Bom , para dar commit em outra branch não tem mistério , só dar o comando git checkout e o nome da branch e aplicar as modificações por lá.</a:t>
            </a:r>
            <a:endParaRPr/>
          </a:p>
          <a:p>
            <a:pPr>
              <a:defRPr/>
            </a:pPr>
            <a:r>
              <a:rPr/>
              <a:t>Agora para fazer chegar até o nosso main já é outro processo. Como já foi citado , temos um termo chamado Merge que serve para mesclar , é aqui onde o merge entra em ação , bom , primeiramente vamos nada mais nada menos que git checkout main e vamos finalmente usar o comando de mesclagem que é : git merge branch_que_deseja_mesclar.</a:t>
            </a:r>
            <a:endParaRPr/>
          </a:p>
          <a:p>
            <a:pPr>
              <a:defRPr/>
            </a:pPr>
            <a:r>
              <a:rPr/>
              <a:t>Com isso , deve aparecer a seguinte mensagem : </a:t>
            </a:r>
            <a:endParaRPr/>
          </a:p>
        </p:txBody>
      </p:sp>
      <p:pic>
        <p:nvPicPr>
          <p:cNvPr id="84866270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49" flipH="0" flipV="0">
            <a:off x="10727946" y="-419474"/>
            <a:ext cx="2107342" cy="2107342"/>
          </a:xfrm>
          <a:prstGeom prst="rect">
            <a:avLst/>
          </a:prstGeom>
        </p:spPr>
      </p:pic>
      <p:pic>
        <p:nvPicPr>
          <p:cNvPr id="1397257328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8994350" y="5515836"/>
            <a:ext cx="3179123" cy="13222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140905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13.1. Comandos do Git.</a:t>
            </a:r>
            <a:endParaRPr/>
          </a:p>
        </p:txBody>
      </p:sp>
      <p:sp>
        <p:nvSpPr>
          <p:cNvPr id="140294593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9" y="1825624"/>
            <a:ext cx="10674315" cy="4869617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>
              <a:defRPr/>
            </a:pPr>
            <a:r>
              <a:rPr/>
              <a:t>Então a ordem de comandos para realizar a mesclagem da situação citada seria :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	Supondo que o nome da branch originada da main fosse developer 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	git branch main developer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	git checkout developer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	Obs : Uma alternativa inves de dar 2 linhas de comando , poderia ser dado 	também git checkout –b developer , assim criaria a branch e ja trocaria logo de branch.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	git add .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	git commit –a –m “Comentario”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	git checkout main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	git merge developer</a:t>
            </a:r>
            <a:endParaRPr/>
          </a:p>
        </p:txBody>
      </p:sp>
      <p:pic>
        <p:nvPicPr>
          <p:cNvPr id="145816970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15" flipH="0" flipV="0">
            <a:off x="10727946" y="-419473"/>
            <a:ext cx="2107341" cy="21073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53694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13.1. Comandos do Git.</a:t>
            </a:r>
            <a:endParaRPr/>
          </a:p>
        </p:txBody>
      </p:sp>
      <p:sp>
        <p:nvSpPr>
          <p:cNvPr id="1459091541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Agora vamos supor a outra situação , vamos supor que precisássemos fazer um merge em um branch main que já tivesse alguma alteração depois que uma outra branch originada dele foi criada, com isso , o branch originado dele não estava refletindo a última versão do main , então como podemos estar procedendo com esse problema ?</a:t>
            </a:r>
            <a:endParaRPr/>
          </a:p>
        </p:txBody>
      </p:sp>
      <p:pic>
        <p:nvPicPr>
          <p:cNvPr id="190040923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49" flipH="0" flipV="0">
            <a:off x="10727946" y="-419474"/>
            <a:ext cx="2107342" cy="21073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9086073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13.1. Comandos do Git.</a:t>
            </a:r>
            <a:endParaRPr/>
          </a:p>
        </p:txBody>
      </p:sp>
      <p:sp>
        <p:nvSpPr>
          <p:cNvPr id="134571446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Nesse caso vamos nada mais nada menos que fazer a rebase da branch originada da main. Rebase é o comando do git que pega o ultimo commit do branch main e traz para outro branch e aplica todas as suas commits.</a:t>
            </a:r>
            <a:endParaRPr/>
          </a:p>
          <a:p>
            <a:pPr>
              <a:defRPr/>
            </a:pPr>
            <a:r>
              <a:rPr/>
              <a:t>A solução do problema poderia ser fazendo somente com merge , porém , tem chances de causar conflitos nos arquivos e corrompe-los.</a:t>
            </a:r>
            <a:endParaRPr/>
          </a:p>
        </p:txBody>
      </p:sp>
      <p:pic>
        <p:nvPicPr>
          <p:cNvPr id="140667890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49" flipH="0" flipV="0">
            <a:off x="10727946" y="-419474"/>
            <a:ext cx="2107342" cy="21073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0381427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13.1. Comandos do Git.</a:t>
            </a:r>
            <a:endParaRPr/>
          </a:p>
        </p:txBody>
      </p:sp>
      <p:sp>
        <p:nvSpPr>
          <p:cNvPr id="1256702034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Sendo assim a ordem dos comandos ( supondo que a branch que vai sofrer rebase se chame developer ):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git add .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git commit –a –m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git checkout developer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git rebase main ( precisa especificar qual branch ele vai sofrer a rebase )</a:t>
            </a:r>
            <a:endParaRPr/>
          </a:p>
        </p:txBody>
      </p:sp>
      <p:pic>
        <p:nvPicPr>
          <p:cNvPr id="147454629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15" flipH="0" flipV="0">
            <a:off x="10727946" y="-419473"/>
            <a:ext cx="2107341" cy="21073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5922288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13.1. Comandos do Git.</a:t>
            </a:r>
            <a:endParaRPr/>
          </a:p>
        </p:txBody>
      </p:sp>
      <p:sp>
        <p:nvSpPr>
          <p:cNvPr id="851103748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/>
              <a:t>E agora a parte mais legal , como estar voltando para uma versão anterior do nosso repositório local.</a:t>
            </a:r>
            <a:endParaRPr/>
          </a:p>
          <a:p>
            <a:pPr>
              <a:defRPr/>
            </a:pPr>
            <a:r>
              <a:rPr/>
              <a:t>Sabemos que o git log aparece todas as modificações que aconteceram.</a:t>
            </a:r>
            <a:endParaRPr/>
          </a:p>
          <a:p>
            <a:pPr>
              <a:defRPr/>
            </a:pPr>
            <a:r>
              <a:rPr/>
              <a:t>Porém para gente saber o hash certinho da commit e retornar para uma versão antiga , usaremos —oneline para dar informações resumidas das commits em uma linha.</a:t>
            </a:r>
            <a:endParaRPr/>
          </a:p>
          <a:p>
            <a:pPr>
              <a:defRPr/>
            </a:pPr>
            <a:r>
              <a:rPr/>
              <a:t>Bom , para isso vamos executar o comando git log —oneline.</a:t>
            </a:r>
            <a:endParaRPr/>
          </a:p>
          <a:p>
            <a:pPr>
              <a:defRPr/>
            </a:pPr>
            <a:r>
              <a:rPr/>
              <a:t>E em seguida pegaremos o hash e vamos dar o comand git checkout &lt;hashcode&gt;.</a:t>
            </a:r>
            <a:endParaRPr/>
          </a:p>
        </p:txBody>
      </p:sp>
      <p:pic>
        <p:nvPicPr>
          <p:cNvPr id="95762535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49" flipH="0" flipV="0">
            <a:off x="10727946" y="-419474"/>
            <a:ext cx="2107342" cy="21073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2809921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13.1. Comandos do Git.</a:t>
            </a:r>
            <a:endParaRPr/>
          </a:p>
        </p:txBody>
      </p:sp>
      <p:sp>
        <p:nvSpPr>
          <p:cNvPr id="1305968240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Você deve estar se perguntando , tem como excluir commits ?</a:t>
            </a:r>
            <a:endParaRPr/>
          </a:p>
          <a:p>
            <a:pPr>
              <a:defRPr/>
            </a:pPr>
            <a:r>
              <a:rPr/>
              <a:t>A resposta é sim , pra ser mais exato , tem como reverter commits.</a:t>
            </a:r>
            <a:endParaRPr/>
          </a:p>
          <a:p>
            <a:pPr>
              <a:defRPr/>
            </a:pPr>
            <a:r>
              <a:rPr/>
              <a:t>Você deve ta se perguntando mais ainda , como ? Bom , vou mostrar 2 comandos que pode estar sendo utilizado para realizar isso.</a:t>
            </a:r>
            <a:endParaRPr/>
          </a:p>
        </p:txBody>
      </p:sp>
      <p:pic>
        <p:nvPicPr>
          <p:cNvPr id="194283602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15" flipH="0" flipV="0">
            <a:off x="10727946" y="-419473"/>
            <a:ext cx="2107341" cy="21073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3665961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13.1. Comandos do Git.</a:t>
            </a:r>
            <a:endParaRPr/>
          </a:p>
        </p:txBody>
      </p:sp>
      <p:sp>
        <p:nvSpPr>
          <p:cNvPr id="1574612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O primeiro comando é o git revert &lt;hash do commit&gt; , esse comando ele fará um novo commit no projeto revertendo todas as mudanças até o commit indicado.</a:t>
            </a:r>
            <a:endParaRPr/>
          </a:p>
          <a:p>
            <a:pPr>
              <a:defRPr/>
            </a:pPr>
            <a:r>
              <a:rPr/>
              <a:t>O segundo é o git reset &lt;hash do commit&gt; , esse comando ele vai retornar toda a árvore das commits até a commit indicada , as mudanças que você deseja realizar vão estar como “not staged” , mas caso você não queira fazer nenhuma mudança , pode estar adicionando o —hard e assim vai apagar até as mudanças.</a:t>
            </a:r>
            <a:endParaRPr/>
          </a:p>
        </p:txBody>
      </p:sp>
      <p:pic>
        <p:nvPicPr>
          <p:cNvPr id="198983420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15" flipH="0" flipV="0">
            <a:off x="10727946" y="-419473"/>
            <a:ext cx="2107341" cy="21073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9773748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/>
              <a:t>Git</a:t>
            </a:r>
            <a:endParaRPr/>
          </a:p>
        </p:txBody>
      </p:sp>
      <p:pic>
        <p:nvPicPr>
          <p:cNvPr id="55089045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3756894" y="3917544"/>
            <a:ext cx="4678211" cy="19531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3631391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13.1. Comandos do Git.</a:t>
            </a:r>
            <a:endParaRPr/>
          </a:p>
        </p:txBody>
      </p:sp>
      <p:sp>
        <p:nvSpPr>
          <p:cNvPr id="318538219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Sabemos que temos o git show e o git log para apresentar o historico de commits , e junto deles temos o git diff que mostra apenas o que mudou com os commits.</a:t>
            </a:r>
            <a:endParaRPr/>
          </a:p>
          <a:p>
            <a:pPr>
              <a:defRPr/>
            </a:pPr>
            <a:r>
              <a:rPr/>
              <a:t>Outro comando bastante útil é o git rm , com esse comando podemos estar excluindo uma pasta ou arquivos do nosso repositório , é só dar o comando : git rm &lt;nome_do_arquivo_ou_pasta&gt;.</a:t>
            </a:r>
            <a:endParaRPr/>
          </a:p>
        </p:txBody>
      </p:sp>
      <p:pic>
        <p:nvPicPr>
          <p:cNvPr id="73464318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15" flipH="0" flipV="0">
            <a:off x="10727946" y="-419473"/>
            <a:ext cx="2107341" cy="21073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5826910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13.1. Comandos do Git.</a:t>
            </a:r>
            <a:endParaRPr/>
          </a:p>
        </p:txBody>
      </p:sp>
      <p:sp>
        <p:nvSpPr>
          <p:cNvPr id="939272104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Por último , vamos falar do comando : git stash;</a:t>
            </a:r>
            <a:endParaRPr/>
          </a:p>
          <a:p>
            <a:pPr>
              <a:defRPr/>
            </a:pPr>
            <a:r>
              <a:rPr/>
              <a:t>Podemos dizer que o git stash é a fase de testes de seu arquivo modificado;</a:t>
            </a:r>
            <a:endParaRPr/>
          </a:p>
          <a:p>
            <a:pPr>
              <a:defRPr/>
            </a:pPr>
            <a:r>
              <a:rPr/>
              <a:t>Para exemplificar melhor , vamos supor que temos um commit pendente , caso você use o git stash , o Git vai criar uma branch temporária contendo a versão temporária, isso se pelo menos já tiver tido 1 commit pelo menos no repositório;</a:t>
            </a:r>
            <a:endParaRPr/>
          </a:p>
          <a:p>
            <a:pPr>
              <a:defRPr/>
            </a:pPr>
            <a:endParaRPr/>
          </a:p>
        </p:txBody>
      </p:sp>
      <p:pic>
        <p:nvPicPr>
          <p:cNvPr id="198322202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680" flipH="0" flipV="0">
            <a:off x="10727946" y="-419472"/>
            <a:ext cx="2107341" cy="21073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82715777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13.1. Comandos do Git.</a:t>
            </a:r>
            <a:endParaRPr/>
          </a:p>
        </p:txBody>
      </p:sp>
      <p:sp>
        <p:nvSpPr>
          <p:cNvPr id="210558683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O git stash possui os seguintes comando :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	git stash show -&gt; lista os arquivos modificados no último 						stash;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	git  stash clear -&gt; realiza a remoção de todos os stashs;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	git stash create &lt;mensagem&gt; ou git stash save 	&lt;mensagem&gt; -&gt;  ambos colocam uma mensagem para o 						stash;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	git stash pop -&gt; realiza a remoção em ordem de pilha.</a:t>
            </a:r>
            <a:endParaRPr/>
          </a:p>
          <a:p>
            <a:pPr>
              <a:defRPr/>
            </a:pPr>
            <a:endParaRPr/>
          </a:p>
        </p:txBody>
      </p:sp>
      <p:pic>
        <p:nvPicPr>
          <p:cNvPr id="201942385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680" flipH="0" flipV="0">
            <a:off x="10727946" y="-419472"/>
            <a:ext cx="2107341" cy="21073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91905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14. Finalizando sobre Git.</a:t>
            </a:r>
            <a:endParaRPr/>
          </a:p>
        </p:txBody>
      </p:sp>
      <p:sp>
        <p:nvSpPr>
          <p:cNvPr id="121054058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Vimos muita coisa sobre Git , o que ele é , como surgiu , seu desenvolvimento , como funciona , seus principais comandos etc. Agora então vamos botar o conhecimento obtido de Git em prática criando repositórios locais para ter um conhecimento bom e finalmente partir para Github e usar repositórios remotos.</a:t>
            </a:r>
            <a:endParaRPr/>
          </a:p>
          <a:p>
            <a:pPr>
              <a:defRPr/>
            </a:pPr>
            <a:r>
              <a:rPr/>
              <a:t>Então bora para as questões praticar um pouco.</a:t>
            </a:r>
            <a:endParaRPr/>
          </a:p>
        </p:txBody>
      </p:sp>
      <p:pic>
        <p:nvPicPr>
          <p:cNvPr id="1182730592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49" flipH="0" flipV="0">
            <a:off x="10727945" y="-419474"/>
            <a:ext cx="2107342" cy="21073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844915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14. Finalizando sobre Git.</a:t>
            </a:r>
            <a:endParaRPr/>
          </a:p>
        </p:txBody>
      </p:sp>
      <p:sp>
        <p:nvSpPr>
          <p:cNvPr id="1549653236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Exercício 1 :</a:t>
            </a:r>
            <a:r>
              <a:rPr/>
              <a:t> Criar uma pasta com um nome qualquer para seu repositório da sua escolha , inicialize o repositório local e crie um arquivo .txt . Depois disso adicionar o seguinte conteúdo para o arquivo : "SECOMP2022". Em seguida realizar o commit com a seguinte mensagem : "Commit 1" , e depois exibir o registro de commits.</a:t>
            </a:r>
            <a:endParaRPr/>
          </a:p>
        </p:txBody>
      </p:sp>
      <p:pic>
        <p:nvPicPr>
          <p:cNvPr id="1216393363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49" flipH="0" flipV="0">
            <a:off x="10727946" y="-419474"/>
            <a:ext cx="2107342" cy="21073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9772935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14. Finalizando sobre Git.</a:t>
            </a:r>
            <a:endParaRPr/>
          </a:p>
        </p:txBody>
      </p:sp>
      <p:sp>
        <p:nvSpPr>
          <p:cNvPr id="111209309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Exercício 2 :</a:t>
            </a:r>
            <a:r>
              <a:rPr/>
              <a:t> Criar uma nova branch , mudar de branch e nessa branch mudar o arquivo e dar commit e subir as modificações para a branch main.</a:t>
            </a:r>
            <a:endParaRPr/>
          </a:p>
        </p:txBody>
      </p:sp>
      <p:pic>
        <p:nvPicPr>
          <p:cNvPr id="88952484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15" flipH="0" flipV="0">
            <a:off x="10727946" y="-419473"/>
            <a:ext cx="2107341" cy="21073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2719783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14. Finalizando sobre Git.</a:t>
            </a:r>
            <a:endParaRPr/>
          </a:p>
        </p:txBody>
      </p:sp>
      <p:sp>
        <p:nvSpPr>
          <p:cNvPr id="733413587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Exercício 3 :</a:t>
            </a:r>
            <a:r>
              <a:rPr/>
              <a:t> Voltar para a branch main, modificar o arquivo txt , adicionar , e dar commit, em seguida criar uma nova branch , ir na branch recém criada e dar uma rebase para que ela possua as modificações da branch main.</a:t>
            </a:r>
            <a:endParaRPr/>
          </a:p>
        </p:txBody>
      </p:sp>
      <p:pic>
        <p:nvPicPr>
          <p:cNvPr id="64745206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15" flipH="0" flipV="0">
            <a:off x="10727946" y="-419473"/>
            <a:ext cx="2107341" cy="21073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1404567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14. Finalizando sobre Git.</a:t>
            </a:r>
            <a:endParaRPr/>
          </a:p>
        </p:txBody>
      </p:sp>
      <p:sp>
        <p:nvSpPr>
          <p:cNvPr id="2072972387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Exercício 4 :</a:t>
            </a:r>
            <a:r>
              <a:rPr/>
              <a:t> Faça uma modificação no arquivo .txt na branch main e logo em seguida faça um stash e depois exclua esse stash.</a:t>
            </a:r>
            <a:endParaRPr/>
          </a:p>
        </p:txBody>
      </p:sp>
      <p:pic>
        <p:nvPicPr>
          <p:cNvPr id="785217972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680" flipH="0" flipV="0">
            <a:off x="10727946" y="-419472"/>
            <a:ext cx="2107341" cy="21073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357461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14. Finalizando sobre Git.</a:t>
            </a:r>
            <a:endParaRPr/>
          </a:p>
        </p:txBody>
      </p:sp>
      <p:sp>
        <p:nvSpPr>
          <p:cNvPr id="911272088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>
              <a:defRPr/>
            </a:pPr>
            <a:r>
              <a:rPr/>
              <a:t>Pergunta 1 : Para que serve o Git config ?</a:t>
            </a:r>
            <a:endParaRPr/>
          </a:p>
          <a:p>
            <a:pPr>
              <a:defRPr/>
            </a:pPr>
            <a:r>
              <a:rPr/>
              <a:t>Pergunta 2 : Para que serve o Git add ?</a:t>
            </a:r>
            <a:endParaRPr/>
          </a:p>
          <a:p>
            <a:pPr>
              <a:defRPr/>
            </a:pPr>
            <a:r>
              <a:rPr/>
              <a:t>Pergunta 3 : Qual o diferencial do Git em relação ao seus antecessores ?</a:t>
            </a:r>
            <a:endParaRPr/>
          </a:p>
          <a:p>
            <a:pPr>
              <a:defRPr/>
            </a:pPr>
            <a:r>
              <a:rPr/>
              <a:t>Pergunta 4 : Qual foi o fator que desencadeou a criação do Git ?</a:t>
            </a:r>
            <a:endParaRPr/>
          </a:p>
          <a:p>
            <a:pPr>
              <a:defRPr/>
            </a:pPr>
            <a:r>
              <a:rPr/>
              <a:t>Pergunta 5 : Git e Github é a mesma coisa ?</a:t>
            </a:r>
            <a:endParaRPr/>
          </a:p>
          <a:p>
            <a:pPr>
              <a:defRPr/>
            </a:pPr>
            <a:r>
              <a:rPr/>
              <a:t>Pergunta 6 : O que o git stash realiza ? De acordo com o que foi abordado</a:t>
            </a:r>
            <a:endParaRPr/>
          </a:p>
          <a:p>
            <a:pPr>
              <a:defRPr/>
            </a:pPr>
            <a:r>
              <a:rPr/>
              <a:t>Pergunta 7 : Se for realizado 2 stashs , primeiro stash com o código 432bcef , segundo 156adgh e o terceiro 890jilk respectivamente , se for realizado o comando git stash pop , qual vai ser o stash removido ?</a:t>
            </a:r>
            <a:endParaRPr/>
          </a:p>
        </p:txBody>
      </p:sp>
      <p:pic>
        <p:nvPicPr>
          <p:cNvPr id="194907621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680" flipH="0" flipV="0">
            <a:off x="10727946" y="-419472"/>
            <a:ext cx="2107341" cy="21073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81876533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14. Finalizando sobre Git.</a:t>
            </a:r>
            <a:endParaRPr/>
          </a:p>
        </p:txBody>
      </p:sp>
      <p:sp>
        <p:nvSpPr>
          <p:cNvPr id="1476412362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Pergunta 8 : É possível deleta uma branch que esta em uso ?</a:t>
            </a:r>
            <a:endParaRPr/>
          </a:p>
          <a:p>
            <a:pPr>
              <a:defRPr/>
            </a:pPr>
            <a:r>
              <a:rPr/>
              <a:t>Pergunta 9 : É possível criar uma branch com base uma branch que foi criada a partir da main ?</a:t>
            </a:r>
            <a:endParaRPr/>
          </a:p>
          <a:p>
            <a:pPr>
              <a:defRPr/>
            </a:pPr>
            <a:r>
              <a:rPr/>
              <a:t>Pergunta 10 : O Git suporta tipos de arquivo além das linguagens de programação ? Exemplo : .pdf , .psd , .jpg etc.</a:t>
            </a:r>
            <a:endParaRPr/>
          </a:p>
        </p:txBody>
      </p:sp>
      <p:pic>
        <p:nvPicPr>
          <p:cNvPr id="211032347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646" flipH="0" flipV="0">
            <a:off x="10727946" y="-419472"/>
            <a:ext cx="2107341" cy="21073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7624700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 marL="570252" indent="-570252">
              <a:buAutoNum type="arabicPeriod"/>
              <a:defRPr/>
            </a:pPr>
            <a:r>
              <a:rPr/>
              <a:t>O que é um sistema versionador de arquivos ?</a:t>
            </a:r>
            <a:endParaRPr/>
          </a:p>
        </p:txBody>
      </p:sp>
      <p:sp>
        <p:nvSpPr>
          <p:cNvPr id="82288443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Uma maneira de gerenciar arquivos e diretórios;</a:t>
            </a:r>
            <a:endParaRPr/>
          </a:p>
          <a:p>
            <a:pPr>
              <a:defRPr/>
            </a:pPr>
            <a:r>
              <a:rPr/>
              <a:t>Acompanhar as mudanças ao longo do tempo;</a:t>
            </a:r>
            <a:endParaRPr/>
          </a:p>
          <a:p>
            <a:pPr>
              <a:defRPr/>
            </a:pPr>
            <a:r>
              <a:rPr/>
              <a:t>Relembrar versões anteriores;</a:t>
            </a:r>
            <a:endParaRPr/>
          </a:p>
          <a:p>
            <a:pPr>
              <a:defRPr/>
            </a:pPr>
            <a:r>
              <a:rPr/>
              <a:t>Trabalhar em um projeto em conjunto.</a:t>
            </a:r>
            <a:endParaRPr/>
          </a:p>
        </p:txBody>
      </p:sp>
      <p:pic>
        <p:nvPicPr>
          <p:cNvPr id="86559238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816" flipH="0" flipV="0">
            <a:off x="10727946" y="-419476"/>
            <a:ext cx="2107344" cy="21073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6013655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/>
              <a:t>Github</a:t>
            </a:r>
            <a:endParaRPr/>
          </a:p>
        </p:txBody>
      </p:sp>
      <p:pic>
        <p:nvPicPr>
          <p:cNvPr id="133780463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4621577" y="3736730"/>
            <a:ext cx="2948842" cy="29488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009743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15. O que é o Github.</a:t>
            </a:r>
            <a:endParaRPr/>
          </a:p>
        </p:txBody>
      </p:sp>
      <p:sp>
        <p:nvSpPr>
          <p:cNvPr id="2094330796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Como foi exibido , Git é nada mais nada menos que o sistema versionador de arquivos, funcionando apenas de maneira local , nada remotamente , equanto isso , o Github é a plataforma de hospedagem para o Git , ou em outras palavras , um repositório remoto.</a:t>
            </a:r>
            <a:endParaRPr/>
          </a:p>
          <a:p>
            <a:pPr>
              <a:defRPr/>
            </a:pPr>
            <a:r>
              <a:rPr/>
              <a:t>Lembrando , Git e Github são coisas totalmente diferente , enquanto Git é o sistema versionador , Github é a plataforma do Git para ser possível criar repositórios remotos.</a:t>
            </a:r>
            <a:endParaRPr/>
          </a:p>
          <a:p>
            <a:pPr>
              <a:defRPr/>
            </a:pPr>
            <a:r>
              <a:rPr/>
              <a:t>Como já foi citado mais cedo , como o Git aceita vários tipos de arquivos como .pdf , .psd etc , você provavelmente encontrará muito material no Github também de estudos , como por exemplo : livros digitais.</a:t>
            </a:r>
            <a:endParaRPr/>
          </a:p>
        </p:txBody>
      </p:sp>
      <p:pic>
        <p:nvPicPr>
          <p:cNvPr id="6581807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661291" flipH="0" flipV="0">
            <a:off x="10710329" y="-368260"/>
            <a:ext cx="2150470" cy="21504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227597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16. O que são os repositórios remotos.</a:t>
            </a:r>
            <a:endParaRPr/>
          </a:p>
        </p:txBody>
      </p:sp>
      <p:sp>
        <p:nvSpPr>
          <p:cNvPr id="1938041892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Repositórios remotos é simplesmente um serviço na nuvem onde você salva ou publica o projeto que pode ser sim ou não público para outras pessoas.</a:t>
            </a:r>
            <a:endParaRPr/>
          </a:p>
          <a:p>
            <a:pPr>
              <a:defRPr/>
            </a:pPr>
            <a:r>
              <a:rPr/>
              <a:t>Github não é o único repositório remoto que existe , porém é um dos mais utilizados pelo mundo , tanto que se você perguntar pra algumas pessoas onde ela publica os códigos dela , a grande maioria vai responder Github.</a:t>
            </a:r>
            <a:endParaRPr/>
          </a:p>
        </p:txBody>
      </p:sp>
      <p:pic>
        <p:nvPicPr>
          <p:cNvPr id="441610353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661291" flipH="0" flipV="0">
            <a:off x="10710329" y="-368259"/>
            <a:ext cx="2150470" cy="21504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15038679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17. Como funciona um repositório remoto.</a:t>
            </a:r>
            <a:endParaRPr/>
          </a:p>
        </p:txBody>
      </p:sp>
      <p:sp>
        <p:nvSpPr>
          <p:cNvPr id="217256044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De forma resumida , um repositório remoto funciona da seguinte maneira :</a:t>
            </a:r>
            <a:endParaRPr/>
          </a:p>
        </p:txBody>
      </p:sp>
      <p:pic>
        <p:nvPicPr>
          <p:cNvPr id="157328413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674229" y="2660117"/>
            <a:ext cx="8237142" cy="4139267"/>
          </a:xfrm>
          <a:prstGeom prst="rect">
            <a:avLst/>
          </a:prstGeom>
        </p:spPr>
      </p:pic>
      <p:pic>
        <p:nvPicPr>
          <p:cNvPr id="820199185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rot="18661291" flipH="0" flipV="0">
            <a:off x="10710329" y="-368259"/>
            <a:ext cx="2150470" cy="21504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222936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18. Outros repositórios remotos.</a:t>
            </a:r>
            <a:endParaRPr/>
          </a:p>
        </p:txBody>
      </p:sp>
      <p:sp>
        <p:nvSpPr>
          <p:cNvPr id="441691289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Como foi citado agora pouco , existe outros repositórios remotos existentes , e vou citar algum deles aqui, talvez um deles você já viu ou tenha ouvido falar sobre : </a:t>
            </a:r>
            <a:endParaRPr/>
          </a:p>
        </p:txBody>
      </p:sp>
      <p:pic>
        <p:nvPicPr>
          <p:cNvPr id="1206737290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838198" y="3131362"/>
            <a:ext cx="2137672" cy="2137672"/>
          </a:xfrm>
          <a:prstGeom prst="rect">
            <a:avLst/>
          </a:prstGeom>
        </p:spPr>
      </p:pic>
      <p:pic>
        <p:nvPicPr>
          <p:cNvPr id="1395246705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2651153" y="2734558"/>
            <a:ext cx="3144399" cy="3144399"/>
          </a:xfrm>
          <a:prstGeom prst="rect">
            <a:avLst/>
          </a:prstGeom>
        </p:spPr>
      </p:pic>
      <p:pic>
        <p:nvPicPr>
          <p:cNvPr id="1372397286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5795552" y="3687633"/>
            <a:ext cx="3257550" cy="1238249"/>
          </a:xfrm>
          <a:prstGeom prst="rect">
            <a:avLst/>
          </a:prstGeom>
        </p:spPr>
      </p:pic>
      <p:pic>
        <p:nvPicPr>
          <p:cNvPr id="562362694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9193218" y="3116133"/>
            <a:ext cx="2857500" cy="2381249"/>
          </a:xfrm>
          <a:prstGeom prst="rect">
            <a:avLst/>
          </a:prstGeom>
        </p:spPr>
      </p:pic>
      <p:pic>
        <p:nvPicPr>
          <p:cNvPr id="984443797" name="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 flipH="0" flipV="0">
            <a:off x="3248894" y="4998314"/>
            <a:ext cx="5694211" cy="1645983"/>
          </a:xfrm>
          <a:prstGeom prst="rect">
            <a:avLst/>
          </a:prstGeom>
        </p:spPr>
      </p:pic>
      <p:pic>
        <p:nvPicPr>
          <p:cNvPr id="762528678" name="" hidden="0"/>
          <p:cNvPicPr>
            <a:picLocks noChangeAspect="1"/>
          </p:cNvPicPr>
          <p:nvPr isPhoto="0" userDrawn="0"/>
        </p:nvPicPr>
        <p:blipFill>
          <a:blip r:embed="rId7"/>
          <a:stretch/>
        </p:blipFill>
        <p:spPr bwMode="auto">
          <a:xfrm rot="18661291" flipH="0" flipV="0">
            <a:off x="10710329" y="-368259"/>
            <a:ext cx="2150470" cy="21504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0206057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19. Outros repositórios remotos.</a:t>
            </a:r>
            <a:endParaRPr/>
          </a:p>
        </p:txBody>
      </p:sp>
      <p:sp>
        <p:nvSpPr>
          <p:cNvPr id="1670695998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Existe vários outros repositórios remotos como : Google Code , SourceRepo , Gitorious , Azure DevOps etc , porém os que mais se destacam são os citados agora pouco em imagens. </a:t>
            </a:r>
            <a:endParaRPr/>
          </a:p>
        </p:txBody>
      </p:sp>
      <p:pic>
        <p:nvPicPr>
          <p:cNvPr id="153990860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661257" flipH="0" flipV="0">
            <a:off x="10710329" y="-368258"/>
            <a:ext cx="2150469" cy="21504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1634566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20. A história do Github e seu desenvolvimento.</a:t>
            </a:r>
            <a:endParaRPr/>
          </a:p>
        </p:txBody>
      </p:sp>
      <p:sp>
        <p:nvSpPr>
          <p:cNvPr id="538811492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/>
          <a:p>
            <a:pPr>
              <a:defRPr/>
            </a:pPr>
            <a:r>
              <a:rPr/>
              <a:t>Github foi desenvolvido por 4 pessoas , sendo eles : Chris Wanstrath , J. Hyett , Tom Preston-Werner e Scott Chacon</a:t>
            </a:r>
            <a:endParaRPr/>
          </a:p>
          <a:p>
            <a:pPr>
              <a:defRPr/>
            </a:pPr>
            <a:r>
              <a:rPr/>
              <a:t>Foi criado usando a framework Ruby On Rails e seu desenvolvimento começou em fevereiro de 2008 , anos depois do lançamento do Git.</a:t>
            </a:r>
            <a:endParaRPr/>
          </a:p>
          <a:p>
            <a:pPr>
              <a:defRPr/>
            </a:pPr>
            <a:r>
              <a:rPr/>
              <a:t>O principal objetivo do Github é abrigar projetos que são visionados via Git.</a:t>
            </a:r>
            <a:endParaRPr/>
          </a:p>
          <a:p>
            <a:pPr>
              <a:defRPr/>
            </a:pPr>
            <a:r>
              <a:rPr/>
              <a:t>Nos primeiros 5 meses de 2011 , teve 1,1 milhões de commits registrados ( o SourceForge que na época era o melhor , no mesmo período ficou em segundo lugar com 600 mil commits ).</a:t>
            </a:r>
            <a:endParaRPr/>
          </a:p>
          <a:p>
            <a:pPr>
              <a:defRPr/>
            </a:pPr>
            <a:r>
              <a:rPr/>
              <a:t>Não demorou muito para que o Github ficasse mais popular que o SourceForge.</a:t>
            </a:r>
            <a:endParaRPr/>
          </a:p>
          <a:p>
            <a:pPr>
              <a:defRPr/>
            </a:pPr>
            <a:r>
              <a:rPr/>
              <a:t>Com o passar do tempo , o Github estava se tornando bastante popular, e com isso foi possivel perceber a necessidade de implementações de funcionalidades que o deixassem com uma cara de rede social.</a:t>
            </a:r>
            <a:endParaRPr/>
          </a:p>
        </p:txBody>
      </p:sp>
      <p:pic>
        <p:nvPicPr>
          <p:cNvPr id="24779735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661291" flipH="0" flipV="0">
            <a:off x="10710329" y="-368259"/>
            <a:ext cx="2150470" cy="21504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1540679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21. A história do Github e seu desenvolvimento.</a:t>
            </a:r>
            <a:endParaRPr/>
          </a:p>
        </p:txBody>
      </p:sp>
      <p:sp>
        <p:nvSpPr>
          <p:cNvPr id="1282273787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Cerca de 2 anos depois do seu lançamento o Github estava tendo marcos incríveis , tanto de usuários registrados quanto de repositórios remotos criados no site.</a:t>
            </a:r>
            <a:endParaRPr/>
          </a:p>
          <a:p>
            <a:pPr>
              <a:defRPr/>
            </a:pPr>
            <a:r>
              <a:rPr/>
              <a:t>Em 2018 , pra ser mais exato , 4 de junho , a Microsoft anuncia que havia chegado a um acordo para adquirir o Github por 7,5 bilhões de dólares , a compra foi encerrada no dia 26 de outubro do mesmo ano.</a:t>
            </a:r>
            <a:endParaRPr/>
          </a:p>
          <a:p>
            <a:pPr>
              <a:defRPr/>
            </a:pPr>
            <a:r>
              <a:rPr/>
              <a:t>Durante esse meio tempo enquanto rolava a compra da Microsoft , Github expandiu o Github Education , oferecendo pacotes de educação gratuitos para todas as escolas.</a:t>
            </a:r>
            <a:endParaRPr/>
          </a:p>
        </p:txBody>
      </p:sp>
      <p:pic>
        <p:nvPicPr>
          <p:cNvPr id="107398266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661291" flipH="0" flipV="0">
            <a:off x="10710330" y="-368259"/>
            <a:ext cx="2150470" cy="21504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6335187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21. A história do Github e seu desenvolvimento.</a:t>
            </a:r>
            <a:endParaRPr/>
          </a:p>
        </p:txBody>
      </p:sp>
      <p:sp>
        <p:nvSpPr>
          <p:cNvPr id="69271241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O motivo da Microsoft comprar o Github foi pra concentrar seus esforços nas quatro principais frentes que era crucial : Nuvem , IA , serviços ( Windows , Office e Xbox entre outros ) e mercado corporativo. Além da Microsoft ser a companhia privada que mais colaborava com o Github.</a:t>
            </a:r>
            <a:endParaRPr/>
          </a:p>
          <a:p>
            <a:pPr>
              <a:defRPr/>
            </a:pPr>
            <a:r>
              <a:rPr/>
              <a:t>Github mesmo sendo comprado pela Microsoft não alterou nada na forma como opera. </a:t>
            </a:r>
            <a:endParaRPr/>
          </a:p>
        </p:txBody>
      </p:sp>
      <p:pic>
        <p:nvPicPr>
          <p:cNvPr id="1614627400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661291" flipH="0" flipV="0">
            <a:off x="10710330" y="-368259"/>
            <a:ext cx="2150470" cy="21504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0031785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21. A história do Github e seu desenvolvimento.</a:t>
            </a:r>
            <a:endParaRPr/>
          </a:p>
        </p:txBody>
      </p:sp>
      <p:sp>
        <p:nvSpPr>
          <p:cNvPr id="2042792849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Agora vamos saber sobre a origem do mascote do Github , muitos se perguntam o porque que o mascote do Github é um gato polvo ou também conhecido como Octocat.</a:t>
            </a:r>
            <a:endParaRPr/>
          </a:p>
          <a:p>
            <a:pPr>
              <a:defRPr/>
            </a:pPr>
            <a:r>
              <a:rPr/>
              <a:t>Não é nenhuma história surpreendente , na realidade é uma história bem besta.</a:t>
            </a:r>
            <a:endParaRPr/>
          </a:p>
          <a:p>
            <a:pPr>
              <a:defRPr/>
            </a:pPr>
            <a:r>
              <a:rPr/>
              <a:t>O motivo do mascote do Github ser o Octocat é que Tom Preston-Werner estava procurando uma imagem engraçada para a página 404 do Github e encontrou o Octocat no iStockphoto ( Sim , o site que vende imagens ) e comprou a licença da imagem de uso por apenas 50 doláres.</a:t>
            </a:r>
            <a:endParaRPr/>
          </a:p>
        </p:txBody>
      </p:sp>
      <p:pic>
        <p:nvPicPr>
          <p:cNvPr id="68575569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661257" flipH="0" flipV="0">
            <a:off x="10710330" y="-368258"/>
            <a:ext cx="2150469" cy="21504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9987576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2. Como funciona um sistema versionador de arquivos.</a:t>
            </a:r>
            <a:endParaRPr/>
          </a:p>
        </p:txBody>
      </p:sp>
      <p:sp>
        <p:nvSpPr>
          <p:cNvPr id="1705642624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De modo geral , as imagens a seguir explica basicamente o funcionamento do Git , lembrando , somente o Git , não está sendo ainda citado o Github.</a:t>
            </a:r>
            <a:endParaRPr/>
          </a:p>
        </p:txBody>
      </p:sp>
      <p:pic>
        <p:nvPicPr>
          <p:cNvPr id="66009021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6809566" y="3503611"/>
            <a:ext cx="4972050" cy="3343275"/>
          </a:xfrm>
          <a:prstGeom prst="rect">
            <a:avLst/>
          </a:prstGeom>
        </p:spPr>
      </p:pic>
      <p:pic>
        <p:nvPicPr>
          <p:cNvPr id="2020750756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rot="18275783" flipH="0" flipV="0">
            <a:off x="10727945" y="-419475"/>
            <a:ext cx="2107343" cy="2107343"/>
          </a:xfrm>
          <a:prstGeom prst="rect">
            <a:avLst/>
          </a:prstGeom>
        </p:spPr>
      </p:pic>
      <p:pic>
        <p:nvPicPr>
          <p:cNvPr id="1517233621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376067" y="3067792"/>
            <a:ext cx="6292698" cy="35918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6872429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21. A história do Github e seu desenvolvimento.</a:t>
            </a:r>
            <a:endParaRPr/>
          </a:p>
        </p:txBody>
      </p:sp>
      <p:sp>
        <p:nvSpPr>
          <p:cNvPr id="234551020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Outras pessoas preferem outra versão dessa história por conta dela ser meio besta , que no caso é a seguinte : Como Git tem ramificações , tecnicamente os tentáculos de um polvo também é suas ramificações e tinha o fato do Tom gostar muito de gatos , sendo assim surgindo o Octocat.</a:t>
            </a:r>
            <a:endParaRPr/>
          </a:p>
          <a:p>
            <a:pPr>
              <a:defRPr/>
            </a:pPr>
            <a:r>
              <a:rPr/>
              <a:t>Em particular eu prefiro a história original que eles compraram os direitos da imagem.</a:t>
            </a:r>
            <a:endParaRPr/>
          </a:p>
        </p:txBody>
      </p:sp>
      <p:pic>
        <p:nvPicPr>
          <p:cNvPr id="897334273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661257" flipH="0" flipV="0">
            <a:off x="10710330" y="-368258"/>
            <a:ext cx="2150469" cy="21504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0201949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22. Alguns projetos famosos que é possivel encontrar no Github.</a:t>
            </a:r>
            <a:endParaRPr/>
          </a:p>
        </p:txBody>
      </p:sp>
      <p:sp>
        <p:nvSpPr>
          <p:cNvPr id="202741838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8" y="1825624"/>
            <a:ext cx="10403249" cy="4403724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OBS Studio;</a:t>
            </a:r>
            <a:endParaRPr/>
          </a:p>
          <a:p>
            <a:pPr>
              <a:defRPr/>
            </a:pPr>
            <a:r>
              <a:rPr/>
              <a:t>Android;</a:t>
            </a:r>
            <a:endParaRPr/>
          </a:p>
          <a:p>
            <a:pPr>
              <a:defRPr/>
            </a:pPr>
            <a:r>
              <a:rPr/>
              <a:t>VSCode;</a:t>
            </a:r>
            <a:endParaRPr/>
          </a:p>
          <a:p>
            <a:pPr>
              <a:defRPr/>
            </a:pPr>
            <a:r>
              <a:rPr/>
              <a:t>React Native;</a:t>
            </a:r>
            <a:endParaRPr/>
          </a:p>
          <a:p>
            <a:pPr>
              <a:defRPr/>
            </a:pPr>
            <a:r>
              <a:rPr/>
              <a:t>COSMIC;</a:t>
            </a:r>
            <a:endParaRPr/>
          </a:p>
          <a:p>
            <a:pPr>
              <a:defRPr/>
            </a:pPr>
            <a:r>
              <a:rPr/>
              <a:t>NixOS</a:t>
            </a:r>
            <a:endParaRPr/>
          </a:p>
        </p:txBody>
      </p:sp>
      <p:pic>
        <p:nvPicPr>
          <p:cNvPr id="1627141610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661223" flipH="0" flipV="0">
            <a:off x="10710330" y="-368257"/>
            <a:ext cx="2150469" cy="21504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96479445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23. Empresas que utilizam Github.</a:t>
            </a:r>
            <a:endParaRPr/>
          </a:p>
        </p:txBody>
      </p:sp>
      <p:sp>
        <p:nvSpPr>
          <p:cNvPr id="1860811372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7" y="1825623"/>
            <a:ext cx="10403249" cy="4403723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Twitter;</a:t>
            </a:r>
            <a:endParaRPr/>
          </a:p>
          <a:p>
            <a:pPr>
              <a:defRPr/>
            </a:pPr>
            <a:r>
              <a:rPr/>
              <a:t>Facebook;</a:t>
            </a:r>
            <a:endParaRPr/>
          </a:p>
          <a:p>
            <a:pPr>
              <a:defRPr/>
            </a:pPr>
            <a:r>
              <a:rPr/>
              <a:t>Yahoo;</a:t>
            </a:r>
            <a:endParaRPr/>
          </a:p>
          <a:p>
            <a:pPr>
              <a:defRPr/>
            </a:pPr>
            <a:r>
              <a:rPr/>
              <a:t>Mozilla;</a:t>
            </a:r>
            <a:endParaRPr/>
          </a:p>
          <a:p>
            <a:pPr>
              <a:defRPr/>
            </a:pPr>
            <a:r>
              <a:rPr/>
              <a:t>Microsoft;</a:t>
            </a:r>
            <a:endParaRPr/>
          </a:p>
          <a:p>
            <a:pPr>
              <a:defRPr/>
            </a:pPr>
            <a:r>
              <a:rPr/>
              <a:t>Redhat.</a:t>
            </a:r>
            <a:endParaRPr/>
          </a:p>
        </p:txBody>
      </p:sp>
      <p:pic>
        <p:nvPicPr>
          <p:cNvPr id="107908000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661189" flipH="0" flipV="0">
            <a:off x="10710330" y="-368256"/>
            <a:ext cx="2150469" cy="21504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086287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24. Vantagens do Github.</a:t>
            </a:r>
            <a:endParaRPr/>
          </a:p>
        </p:txBody>
      </p:sp>
      <p:sp>
        <p:nvSpPr>
          <p:cNvPr id="1564053491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Portfólio;</a:t>
            </a:r>
            <a:endParaRPr/>
          </a:p>
          <a:p>
            <a:pPr>
              <a:defRPr/>
            </a:pPr>
            <a:r>
              <a:rPr/>
              <a:t>Comunidade;</a:t>
            </a:r>
            <a:endParaRPr/>
          </a:p>
          <a:p>
            <a:pPr>
              <a:defRPr/>
            </a:pPr>
            <a:r>
              <a:rPr/>
              <a:t>Trabalho em equipe;</a:t>
            </a:r>
            <a:endParaRPr/>
          </a:p>
          <a:p>
            <a:pPr>
              <a:defRPr/>
            </a:pPr>
            <a:r>
              <a:rPr/>
              <a:t>Controle de incidentes/bugs;</a:t>
            </a:r>
            <a:endParaRPr/>
          </a:p>
          <a:p>
            <a:pPr>
              <a:defRPr/>
            </a:pPr>
            <a:r>
              <a:rPr/>
              <a:t>Contas comerciais e gratuitas.</a:t>
            </a:r>
            <a:endParaRPr/>
          </a:p>
        </p:txBody>
      </p:sp>
      <p:pic>
        <p:nvPicPr>
          <p:cNvPr id="1298024370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661257" flipH="0" flipV="0">
            <a:off x="10710330" y="-368258"/>
            <a:ext cx="2150469" cy="21504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8397341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25. Configurando uma chave SSH para o Github.</a:t>
            </a:r>
            <a:endParaRPr/>
          </a:p>
        </p:txBody>
      </p:sp>
      <p:sp>
        <p:nvSpPr>
          <p:cNvPr id="1051705277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/>
              <a:t>Antes de tudo , você deve estar de perguntando , o que seria essa chave SSH ( Secure Socket Shell ). Uma chave SSH é nada mais nada menos um componente do protocolo Secure Shell que garante a proteção dos sistemas de TI durante a transferência de dados.</a:t>
            </a:r>
            <a:endParaRPr/>
          </a:p>
          <a:p>
            <a:pPr>
              <a:defRPr/>
            </a:pPr>
            <a:r>
              <a:rPr/>
              <a:t>Agora você deve estar se perguntando , o porque raios você deve criar uma chave SSH , além é claro de garantir segurança como descrito anteriormente , também garante acessar e gravar dados em repositórios do Github. Pois ao você se conectar por meio do SSH , você autentica usando um arquivo de chave privada no computador local.</a:t>
            </a:r>
            <a:endParaRPr/>
          </a:p>
        </p:txBody>
      </p:sp>
      <p:pic>
        <p:nvPicPr>
          <p:cNvPr id="207893072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661257" flipH="0" flipV="0">
            <a:off x="10710329" y="-368258"/>
            <a:ext cx="2150469" cy="21504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2646906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26. Configurando uma chave SSH para o Github.</a:t>
            </a:r>
            <a:endParaRPr/>
          </a:p>
        </p:txBody>
      </p:sp>
      <p:sp>
        <p:nvSpPr>
          <p:cNvPr id="810676421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A criação da chave SSH vai estar sendo realizada ao vivo no minicurso , porém pode estar sendo consultado também pelo proprio site do Github sobre documentação , que inclusive , vai ser usado no passo a passo no minicurso para tentar explicar cada detalhe.</a:t>
            </a:r>
            <a:endParaRPr/>
          </a:p>
          <a:p>
            <a:pPr>
              <a:defRPr/>
            </a:pPr>
            <a:r>
              <a:rPr/>
              <a:t>Site sobre a documentação do Github : </a:t>
            </a:r>
            <a:r>
              <a:rPr lang="pt-BR" sz="28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2" tooltip="https://git-scm.com/"/>
              </a:rPr>
              <a:t>https://docs.github.com/</a:t>
            </a:r>
            <a:endParaRPr/>
          </a:p>
        </p:txBody>
      </p:sp>
      <p:pic>
        <p:nvPicPr>
          <p:cNvPr id="1805509323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rot="18661257" flipH="0" flipV="0">
            <a:off x="11121121" y="-710109"/>
            <a:ext cx="2150469" cy="21504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89100593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27. Explorando algumas configurações do Github.</a:t>
            </a:r>
            <a:endParaRPr/>
          </a:p>
        </p:txBody>
      </p:sp>
      <p:sp>
        <p:nvSpPr>
          <p:cNvPr id="162265694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Vamos ver algumas opções disponíveis no Github tanto de conta quanto de repositório.</a:t>
            </a:r>
            <a:endParaRPr/>
          </a:p>
        </p:txBody>
      </p:sp>
      <p:pic>
        <p:nvPicPr>
          <p:cNvPr id="69716879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661257" flipH="0" flipV="0">
            <a:off x="11121121" y="-710109"/>
            <a:ext cx="2150469" cy="21504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8276651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28. Criando repositórios remotos.</a:t>
            </a:r>
            <a:endParaRPr/>
          </a:p>
        </p:txBody>
      </p:sp>
      <p:sp>
        <p:nvSpPr>
          <p:cNvPr id="156615410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Até o momentos só criamos repositórios locais , esses repositórios locais só podem ser acessados caso estejam conectados no mesmo servidor.</a:t>
            </a:r>
            <a:endParaRPr/>
          </a:p>
          <a:p>
            <a:pPr>
              <a:defRPr/>
            </a:pPr>
            <a:r>
              <a:rPr/>
              <a:t>Vamos supor a seguinte situação , você está em um outro ambiente de trabalho , onde o seu repositório local não pode ser acessado ( a não ser que você tenha salvo no email ) , isso seria um baita de um problema.</a:t>
            </a:r>
            <a:endParaRPr/>
          </a:p>
          <a:p>
            <a:pPr>
              <a:defRPr/>
            </a:pPr>
            <a:r>
              <a:rPr/>
              <a:t>Os repositórios remotos visam resolver esse problema , sendo possível acessar o seu repositório de qualquer lugar e estar clonando e continuando desenvolvendo o projeto.</a:t>
            </a:r>
            <a:endParaRPr/>
          </a:p>
        </p:txBody>
      </p:sp>
      <p:pic>
        <p:nvPicPr>
          <p:cNvPr id="547153343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661223" flipH="0" flipV="0">
            <a:off x="11121121" y="-710109"/>
            <a:ext cx="2150469" cy="21504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0014387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28. Criando repositórios remotos.</a:t>
            </a:r>
            <a:endParaRPr/>
          </a:p>
        </p:txBody>
      </p:sp>
      <p:sp>
        <p:nvSpPr>
          <p:cNvPr id="1734624444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Antes de entrar em ação realmente com os repositórios remotos , vamos aprender só alguns comandos extras do Git para realmente entrar em ação.</a:t>
            </a:r>
            <a:endParaRPr/>
          </a:p>
          <a:p>
            <a:pPr>
              <a:defRPr/>
            </a:pPr>
            <a:r>
              <a:rPr/>
              <a:t>Não são comandos complexos e vão ser importantíssimos para estarmos mexendo com nossos repositórios remotos.</a:t>
            </a:r>
            <a:endParaRPr/>
          </a:p>
        </p:txBody>
      </p:sp>
      <p:pic>
        <p:nvPicPr>
          <p:cNvPr id="56831637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661189" flipH="0" flipV="0">
            <a:off x="11121121" y="-710109"/>
            <a:ext cx="2150469" cy="21504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9556428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28. Criando repositórios remotos.</a:t>
            </a:r>
            <a:endParaRPr/>
          </a:p>
        </p:txBody>
      </p:sp>
      <p:sp>
        <p:nvSpPr>
          <p:cNvPr id="95990345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git remote , esse comando estabelece a conexão com o repositório local e um remoto , vamos ver ele daqui a pouco quando formos criar o repositório remoto no github.</a:t>
            </a:r>
            <a:endParaRPr/>
          </a:p>
          <a:p>
            <a:pPr>
              <a:defRPr/>
            </a:pPr>
            <a:r>
              <a:rPr/>
              <a:t>git push , esse comando serve para subir as modificações , ou “empurrar” elas para o repositório remoto , é claro , que pra poder usar ela precisa ter usado o git remote anteriormente.</a:t>
            </a:r>
            <a:endParaRPr/>
          </a:p>
          <a:p>
            <a:pPr>
              <a:defRPr/>
            </a:pPr>
            <a:r>
              <a:rPr/>
              <a:t>git fetch , esse comando é essencial para quem trabalha com outros membros em um projeto , e para saber todas as informações dos commits você pode estar dando simplesmente : git fetch. O motivo dele ser essencial é por conta dele ser um comando conjunto do git remote , branch , checkout e reset, assim baixando os conteúdos disponíveis em um repositório remoto.</a:t>
            </a:r>
            <a:endParaRPr/>
          </a:p>
        </p:txBody>
      </p:sp>
      <p:pic>
        <p:nvPicPr>
          <p:cNvPr id="11996405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661189" flipH="0" flipV="0">
            <a:off x="11121121" y="-710109"/>
            <a:ext cx="2150469" cy="21504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3535370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3. Um pouco da história dos sistemas versionadores de arquivos.</a:t>
            </a:r>
            <a:endParaRPr/>
          </a:p>
        </p:txBody>
      </p:sp>
      <p:sp>
        <p:nvSpPr>
          <p:cNvPr id="24515523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(1972) Source Code Control System (SCCS) – Código Fechado;</a:t>
            </a:r>
            <a:endParaRPr/>
          </a:p>
          <a:p>
            <a:pPr>
              <a:defRPr/>
            </a:pPr>
            <a:r>
              <a:rPr/>
              <a:t>(1982) Revision Control System (RCS) – C</a:t>
            </a:r>
            <a:r>
              <a:rPr lang="pt-BR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ódigo Aberto</a:t>
            </a:r>
            <a:r>
              <a:rPr/>
              <a:t>;</a:t>
            </a:r>
            <a:endParaRPr/>
          </a:p>
          <a:p>
            <a:pPr>
              <a:defRPr/>
            </a:pPr>
            <a:r>
              <a:rPr/>
              <a:t>(1985) Concurrent Versions System (CVS) – </a:t>
            </a:r>
            <a:r>
              <a:rPr lang="pt-BR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Código Aberto</a:t>
            </a:r>
            <a:r>
              <a:rPr/>
              <a:t>;</a:t>
            </a:r>
            <a:endParaRPr/>
          </a:p>
          <a:p>
            <a:pPr>
              <a:defRPr/>
            </a:pPr>
            <a:r>
              <a:rPr/>
              <a:t>(2000) Apache Subversion (SVN) – Código Aberto;</a:t>
            </a:r>
            <a:endParaRPr/>
          </a:p>
          <a:p>
            <a:pPr>
              <a:defRPr/>
            </a:pPr>
            <a:r>
              <a:rPr/>
              <a:t>(2000) BitKeeper SCM – Código Fechado.</a:t>
            </a:r>
            <a:endParaRPr/>
          </a:p>
        </p:txBody>
      </p:sp>
      <p:pic>
        <p:nvPicPr>
          <p:cNvPr id="1984462770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816" flipH="0" flipV="0">
            <a:off x="10727946" y="-419476"/>
            <a:ext cx="2107344" cy="21073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74549389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28. Criando repositórios remotos.</a:t>
            </a:r>
            <a:endParaRPr/>
          </a:p>
        </p:txBody>
      </p:sp>
      <p:sp>
        <p:nvSpPr>
          <p:cNvPr id="1401619866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git pull , do mesmo jeito que o push “empurra” as modificações para o repositório remoto , o git pull ele puxa as informações/atualizações que ocorreram no repositório , para estar utilizando é só dar o comando : git pull.</a:t>
            </a:r>
            <a:endParaRPr/>
          </a:p>
          <a:p>
            <a:pPr>
              <a:defRPr/>
            </a:pPr>
            <a:r>
              <a:rPr/>
              <a:t>git clone , esse comando é muito essencial para aqueles que querem clonar um repositório para ter uma base para o seu projeto , ou até mesmo começar a colaborar em algum projeto sendo por uma branch ou fork , para estar sendo utilizado o comando é só dar : git clone &lt;url_do_repositório&gt;.</a:t>
            </a:r>
            <a:endParaRPr/>
          </a:p>
        </p:txBody>
      </p:sp>
      <p:pic>
        <p:nvPicPr>
          <p:cNvPr id="1674935382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661189" flipH="0" flipV="0">
            <a:off x="11121121" y="-710109"/>
            <a:ext cx="2150469" cy="21504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9690746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28. Criando repositórios remotos.</a:t>
            </a:r>
            <a:endParaRPr/>
          </a:p>
        </p:txBody>
      </p:sp>
      <p:sp>
        <p:nvSpPr>
          <p:cNvPr id="183245411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Bom , agora vamos criar o nosso repositório remoto no Github e aprender como subir o nosso repositório local para o repositório remoto de um jeito simples e fácil.</a:t>
            </a:r>
            <a:endParaRPr/>
          </a:p>
          <a:p>
            <a:pPr>
              <a:defRPr/>
            </a:pPr>
            <a:r>
              <a:rPr/>
              <a:t>De brinde vamos criar um README.md sobre nós mesmo para deixar mais chamativo ainda o perfil Github.</a:t>
            </a:r>
            <a:endParaRPr/>
          </a:p>
        </p:txBody>
      </p:sp>
      <p:pic>
        <p:nvPicPr>
          <p:cNvPr id="818398399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661189" flipH="0" flipV="0">
            <a:off x="11121121" y="-710109"/>
            <a:ext cx="2150469" cy="21504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644453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29. Praticando com exercícios.</a:t>
            </a:r>
            <a:endParaRPr/>
          </a:p>
        </p:txBody>
      </p:sp>
      <p:sp>
        <p:nvSpPr>
          <p:cNvPr id="2046605940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Finalizamos a parte de Github , então vamos botar em pratica o que vimos até o momento com alguns exercícios de fixação , não muito difíceis.</a:t>
            </a:r>
            <a:endParaRPr/>
          </a:p>
          <a:p>
            <a:pPr>
              <a:defRPr/>
            </a:pPr>
            <a:r>
              <a:rPr/>
              <a:t>Exercício 1 : Crie uma conta no Github , faça sua chave SSH e coloque na sua conta Github ( Recomendo fazer isso em uma guia anonima ).</a:t>
            </a:r>
            <a:endParaRPr/>
          </a:p>
          <a:p>
            <a:pPr>
              <a:defRPr/>
            </a:pPr>
            <a:r>
              <a:rPr/>
              <a:t>Exercício 2 : Com o repositório local criado na parte de Git , faça um repositório remoto e suba tudo do repositório local.</a:t>
            </a:r>
            <a:endParaRPr/>
          </a:p>
          <a:p>
            <a:pPr>
              <a:defRPr/>
            </a:pPr>
            <a:r>
              <a:rPr/>
              <a:t>Exercício 3 : Faça alterações no arquivo .txt criado no repositório local e suba essas modificações para o Github.</a:t>
            </a:r>
            <a:endParaRPr/>
          </a:p>
        </p:txBody>
      </p:sp>
      <p:pic>
        <p:nvPicPr>
          <p:cNvPr id="1977094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661153" flipH="0" flipV="0">
            <a:off x="11121121" y="-710109"/>
            <a:ext cx="2150469" cy="21504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4758143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29. Praticando com exercícios.</a:t>
            </a:r>
            <a:endParaRPr/>
          </a:p>
        </p:txBody>
      </p:sp>
      <p:sp>
        <p:nvSpPr>
          <p:cNvPr id="1172482827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Exercício 5 : Esse exercício é para ver como funciona realmente uma Fork e um PR , então vou criar um repositório e quero que vocês adicionem arquivos e façam um PR.</a:t>
            </a:r>
            <a:endParaRPr/>
          </a:p>
        </p:txBody>
      </p:sp>
      <p:pic>
        <p:nvPicPr>
          <p:cNvPr id="158871833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661120" flipH="0" flipV="0">
            <a:off x="11121121" y="-710109"/>
            <a:ext cx="2150469" cy="21504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152635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29. Praticando com exercícios.</a:t>
            </a:r>
            <a:endParaRPr/>
          </a:p>
        </p:txBody>
      </p:sp>
      <p:sp>
        <p:nvSpPr>
          <p:cNvPr id="4834115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/>
          <a:p>
            <a:pPr>
              <a:defRPr/>
            </a:pPr>
            <a:r>
              <a:rPr/>
              <a:t>Pergunta 1 : O que é um Pull Request ?</a:t>
            </a:r>
            <a:endParaRPr/>
          </a:p>
          <a:p>
            <a:pPr>
              <a:defRPr/>
            </a:pPr>
            <a:r>
              <a:rPr/>
              <a:t>Pergunta 2 : Diferença entre fork e uma branch ?</a:t>
            </a:r>
            <a:endParaRPr/>
          </a:p>
          <a:p>
            <a:pPr>
              <a:defRPr/>
            </a:pPr>
            <a:r>
              <a:rPr/>
              <a:t>Pergunta 3 : O que é o Github ?</a:t>
            </a:r>
            <a:endParaRPr/>
          </a:p>
          <a:p>
            <a:pPr>
              <a:defRPr/>
            </a:pPr>
            <a:r>
              <a:rPr/>
              <a:t>Pergunta 4 : Para que serve o git pull ?</a:t>
            </a:r>
            <a:endParaRPr/>
          </a:p>
          <a:p>
            <a:pPr>
              <a:defRPr/>
            </a:pPr>
            <a:r>
              <a:rPr/>
              <a:t>Pergunta 5 : Qual diferença entre git fetch e o git pull ?</a:t>
            </a:r>
            <a:endParaRPr/>
          </a:p>
          <a:p>
            <a:pPr>
              <a:defRPr/>
            </a:pPr>
            <a:r>
              <a:rPr/>
              <a:t>Pergunta 6 : É possível criar uma fork de outra fork ?</a:t>
            </a:r>
            <a:endParaRPr/>
          </a:p>
          <a:p>
            <a:pPr>
              <a:defRPr/>
            </a:pPr>
            <a:r>
              <a:rPr/>
              <a:t>Pergunta 7 : Existe somente o Github como plataforma de hospedagem de repositório remoto ?</a:t>
            </a:r>
            <a:endParaRPr/>
          </a:p>
          <a:p>
            <a:pPr>
              <a:defRPr/>
            </a:pPr>
            <a:r>
              <a:rPr/>
              <a:t>Pergunta 8 : Em qual framework foi criado o Github ?</a:t>
            </a:r>
            <a:endParaRPr/>
          </a:p>
          <a:p>
            <a:pPr>
              <a:defRPr/>
            </a:pPr>
            <a:r>
              <a:rPr/>
              <a:t>Pergunta 9 : Para que serve a opção Issues ?</a:t>
            </a:r>
            <a:endParaRPr/>
          </a:p>
          <a:p>
            <a:pPr>
              <a:defRPr/>
            </a:pPr>
            <a:r>
              <a:rPr/>
              <a:t>Pergunta 10 : O que é Github Actions ?</a:t>
            </a:r>
            <a:endParaRPr/>
          </a:p>
        </p:txBody>
      </p:sp>
      <p:pic>
        <p:nvPicPr>
          <p:cNvPr id="205414457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661120" flipH="0" flipV="0">
            <a:off x="11121121" y="-710109"/>
            <a:ext cx="2150469" cy="21504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6580337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30. Finalizando sobre Github.</a:t>
            </a:r>
            <a:endParaRPr/>
          </a:p>
        </p:txBody>
      </p:sp>
      <p:sp>
        <p:nvSpPr>
          <p:cNvPr id="1027654764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Bom , finalmente foi finalizada a parte do Github , a parte do Github foi menor que a do Git por conta que o Github é apenas um complemento por ser um repositório remoto , mas não deixa de ser importante é claro.</a:t>
            </a:r>
            <a:endParaRPr/>
          </a:p>
          <a:p>
            <a:pPr>
              <a:defRPr/>
            </a:pPr>
            <a:r>
              <a:rPr/>
              <a:t>Git e Github tem muito a ser explorado ainda, o que foi apresentado nesse minicurso foram apenas conceitos básicos para intermediário, em resumo , foi pra dar uma luz pra quem quer começar a mexer com Git. Caso tenha interesse de realmente se aprofundar nisso , tem disponível no proprio site do Github sobre a documentação de usar Git para gerenciar repositórios do Github e no próprio site do Git tem uma documentação muito mais detalhada e consideravelmente um pouco mais complexa sobre seus comandos.</a:t>
            </a:r>
            <a:endParaRPr/>
          </a:p>
        </p:txBody>
      </p:sp>
      <p:pic>
        <p:nvPicPr>
          <p:cNvPr id="887224203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661153" flipH="0" flipV="0">
            <a:off x="11121121" y="-710109"/>
            <a:ext cx="2150469" cy="21504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7042381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30. Finalizando sobre Github.</a:t>
            </a:r>
            <a:endParaRPr/>
          </a:p>
        </p:txBody>
      </p:sp>
      <p:sp>
        <p:nvSpPr>
          <p:cNvPr id="1398055421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Site da documentação do Git : 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 lang="pt-BR" sz="2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	</a:t>
            </a:r>
            <a:r>
              <a:rPr lang="pt-BR" sz="2800" b="0" i="0" u="sng" strike="noStrike" cap="none" spc="0">
                <a:solidFill>
                  <a:schemeClr val="tx1"/>
                </a:solidFill>
                <a:latin typeface="Arial"/>
                <a:cs typeface="Arial"/>
                <a:hlinkClick r:id="rId2" tooltip="https://git-scm.com/docs/git/pt_BR"/>
              </a:rPr>
              <a:t>https://git-scm.com/docs/git/pt_BR</a:t>
            </a:r>
            <a:endParaRPr/>
          </a:p>
          <a:p>
            <a:pPr>
              <a:defRPr/>
            </a:pPr>
            <a:r>
              <a:rPr lang="pt-BR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Site da documentação do Git para gerenciar repositórios do Github : 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	</a:t>
            </a:r>
            <a:r>
              <a:rPr lang="pt-BR" sz="2800" b="0" i="0" u="sng" strike="noStrike" cap="none" spc="0">
                <a:solidFill>
                  <a:schemeClr val="tx1"/>
                </a:solidFill>
                <a:latin typeface="Arial"/>
                <a:cs typeface="Arial"/>
                <a:hlinkClick r:id="rId3" tooltip="https://docs.github.com/pt/get-started/using-git"/>
              </a:rPr>
              <a:t>https://docs.github.com/pt/get-started/using-git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</p:txBody>
      </p:sp>
      <p:pic>
        <p:nvPicPr>
          <p:cNvPr id="1080377639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rot="18661153" flipH="0" flipV="0">
            <a:off x="11121121" y="-710109"/>
            <a:ext cx="2150469" cy="21504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1576583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30. Finalizando sobre Github.</a:t>
            </a:r>
            <a:endParaRPr/>
          </a:p>
        </p:txBody>
      </p:sp>
      <p:sp>
        <p:nvSpPr>
          <p:cNvPr id="1947526286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O slide vai estar sendo disponibilizado no e-mail de cada um de vocês que participaram do minicurso , caso queira estar consultando alguma parte em especifico.</a:t>
            </a:r>
            <a:endParaRPr/>
          </a:p>
        </p:txBody>
      </p:sp>
      <p:pic>
        <p:nvPicPr>
          <p:cNvPr id="77358144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661153" flipH="0" flipV="0">
            <a:off x="11121121" y="-710109"/>
            <a:ext cx="2150469" cy="21504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407333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Obrigado pela atenção.</a:t>
            </a:r>
            <a:endParaRPr lang="pt-BR"/>
          </a:p>
        </p:txBody>
      </p:sp>
      <p:pic>
        <p:nvPicPr>
          <p:cNvPr id="974764359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5042327" y="68689"/>
            <a:ext cx="2107343" cy="2107343"/>
          </a:xfrm>
          <a:prstGeom prst="rect">
            <a:avLst/>
          </a:prstGeom>
        </p:spPr>
      </p:pic>
      <p:pic>
        <p:nvPicPr>
          <p:cNvPr id="1255954772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4066854" y="4118095"/>
            <a:ext cx="4058289" cy="22794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9631346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3.1. SCCS – Source Code Control System</a:t>
            </a:r>
            <a:r>
              <a:rPr/>
              <a:t> ( 1972 ) </a:t>
            </a:r>
            <a:endParaRPr/>
          </a:p>
        </p:txBody>
      </p:sp>
      <p:sp>
        <p:nvSpPr>
          <p:cNvPr id="75794203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Um sistema versionador de arquivo centralizado;</a:t>
            </a:r>
            <a:endParaRPr/>
          </a:p>
          <a:p>
            <a:pPr>
              <a:defRPr/>
            </a:pPr>
            <a:r>
              <a:rPr/>
              <a:t>Código Fechado/Proprietário;</a:t>
            </a:r>
            <a:endParaRPr/>
          </a:p>
          <a:p>
            <a:pPr>
              <a:defRPr/>
            </a:pPr>
            <a:r>
              <a:rPr/>
              <a:t>Escrito na linguagem C;</a:t>
            </a:r>
            <a:endParaRPr/>
          </a:p>
          <a:p>
            <a:pPr>
              <a:defRPr/>
            </a:pPr>
            <a:r>
              <a:rPr/>
              <a:t>Lançado pela Nokia Bell Labs ( Originalmente AT&amp;T Bell Labs );</a:t>
            </a:r>
            <a:endParaRPr/>
          </a:p>
          <a:p>
            <a:pPr>
              <a:defRPr/>
            </a:pPr>
            <a:r>
              <a:rPr/>
              <a:t>Foi um dos primeiros sistema versionador de arquivos ser lançado e ficou sendo utilizado durante anos , porém tinha muitos problemas de consistência , velocidade e muito limitado.</a:t>
            </a:r>
            <a:endParaRPr/>
          </a:p>
        </p:txBody>
      </p:sp>
      <p:pic>
        <p:nvPicPr>
          <p:cNvPr id="870016710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83" flipH="0" flipV="0">
            <a:off x="10727945" y="-419475"/>
            <a:ext cx="2107343" cy="21073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ONLYOFFICE/7.1.1.57</Application>
  <DocSecurity>0</DocSecurity>
  <PresentationFormat>Widescreen</PresentationFormat>
  <Paragraphs>0</Paragraphs>
  <Slides>88</Slides>
  <Notes>88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8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Slide 76</vt:lpstr>
      <vt:lpstr>Slide 77</vt:lpstr>
      <vt:lpstr>Slide 78</vt:lpstr>
      <vt:lpstr>Slide 79</vt:lpstr>
      <vt:lpstr>Slide 80</vt:lpstr>
      <vt:lpstr>Slide 81</vt:lpstr>
      <vt:lpstr>Slide 82</vt:lpstr>
      <vt:lpstr>Slide 83</vt:lpstr>
      <vt:lpstr>Slide 84</vt:lpstr>
      <vt:lpstr>Slide 85</vt:lpstr>
      <vt:lpstr>Slide 86</vt:lpstr>
      <vt:lpstr>Slide 87</vt:lpstr>
      <vt:lpstr>Slide 88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22</cp:revision>
  <dcterms:created xsi:type="dcterms:W3CDTF">2012-12-03T06:56:55Z</dcterms:created>
  <dcterms:modified xsi:type="dcterms:W3CDTF">2022-10-18T14:11:29Z</dcterms:modified>
  <cp:category/>
  <cp:contentStatus/>
  <cp:version/>
</cp:coreProperties>
</file>