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DFAF08-9A15-492C-B0A1-50D17F6590DF}">
  <a:tblStyle styleId="{76DFAF08-9A15-492C-B0A1-50D17F6590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22b541549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22b54154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22b541549_0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22b54154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622b541549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622b54154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22b541549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22b54154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22b54154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22b54154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22b54154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22b54154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622b541549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622b5415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22b541549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22b54154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622b541549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22b54154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22b541549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22b54154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HATE SPEECH DETECTION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00FF"/>
                </a:solidFill>
              </a:rPr>
              <a:t>KEEP YOUR SAFE SPACES SAFE!</a:t>
            </a:r>
            <a:endParaRPr>
              <a:solidFill>
                <a:srgbClr val="FF00FF"/>
              </a:solidFill>
            </a:endParaRPr>
          </a:p>
        </p:txBody>
      </p:sp>
      <p:sp>
        <p:nvSpPr>
          <p:cNvPr id="56" name="Google Shape;56;p13"/>
          <p:cNvSpPr txBox="1"/>
          <p:nvPr/>
        </p:nvSpPr>
        <p:spPr>
          <a:xfrm>
            <a:off x="2468850" y="3503375"/>
            <a:ext cx="42063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This presentation contains harmful </a:t>
            </a:r>
            <a:r>
              <a:rPr lang="en" sz="1800">
                <a:solidFill>
                  <a:schemeClr val="dk1"/>
                </a:solidFill>
              </a:rPr>
              <a:t>language</a:t>
            </a:r>
            <a:r>
              <a:rPr lang="en" sz="1800">
                <a:solidFill>
                  <a:schemeClr val="dk1"/>
                </a:solidFill>
              </a:rPr>
              <a:t> that is not </a:t>
            </a:r>
            <a:r>
              <a:rPr lang="en" sz="1800">
                <a:solidFill>
                  <a:schemeClr val="dk1"/>
                </a:solidFill>
              </a:rPr>
              <a:t>endorsed</a:t>
            </a:r>
            <a:r>
              <a:rPr lang="en" sz="1800">
                <a:solidFill>
                  <a:schemeClr val="dk1"/>
                </a:solidFill>
              </a:rPr>
              <a:t> by the author. - Pedro Velazquez</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31800"/>
            <a:ext cx="8520600" cy="8418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 LINEAR SVM</a:t>
            </a:r>
            <a:endParaRPr/>
          </a:p>
        </p:txBody>
      </p:sp>
      <p:pic>
        <p:nvPicPr>
          <p:cNvPr id="117" name="Google Shape;117;p22"/>
          <p:cNvPicPr preferRelativeResize="0"/>
          <p:nvPr/>
        </p:nvPicPr>
        <p:blipFill>
          <a:blip r:embed="rId3">
            <a:alphaModFix/>
          </a:blip>
          <a:stretch>
            <a:fillRect/>
          </a:stretch>
        </p:blipFill>
        <p:spPr>
          <a:xfrm>
            <a:off x="311694" y="1204375"/>
            <a:ext cx="4886300" cy="3939125"/>
          </a:xfrm>
          <a:prstGeom prst="rect">
            <a:avLst/>
          </a:prstGeom>
          <a:noFill/>
          <a:ln>
            <a:noFill/>
          </a:ln>
        </p:spPr>
      </p:pic>
      <p:graphicFrame>
        <p:nvGraphicFramePr>
          <p:cNvPr id="118" name="Google Shape;118;p22"/>
          <p:cNvGraphicFramePr/>
          <p:nvPr/>
        </p:nvGraphicFramePr>
        <p:xfrm>
          <a:off x="5433400" y="1785363"/>
          <a:ext cx="3000000" cy="3000000"/>
        </p:xfrm>
        <a:graphic>
          <a:graphicData uri="http://schemas.openxmlformats.org/drawingml/2006/table">
            <a:tbl>
              <a:tblPr>
                <a:noFill/>
                <a:tableStyleId>{76DFAF08-9A15-492C-B0A1-50D17F6590DF}</a:tableStyleId>
              </a:tblPr>
              <a:tblGrid>
                <a:gridCol w="950150"/>
                <a:gridCol w="961275"/>
                <a:gridCol w="727000"/>
                <a:gridCol w="760475"/>
              </a:tblGrid>
              <a:tr h="609575">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r h="1065300">
                <a:tc>
                  <a:txBody>
                    <a:bodyPr/>
                    <a:lstStyle/>
                    <a:p>
                      <a:pPr indent="0" lvl="0" marL="0" rtl="0" algn="l">
                        <a:spcBef>
                          <a:spcPts val="0"/>
                        </a:spcBef>
                        <a:spcAft>
                          <a:spcPts val="0"/>
                        </a:spcAft>
                        <a:buNone/>
                      </a:pPr>
                      <a:r>
                        <a:rPr lang="en"/>
                        <a:t>0.8765	</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0.9095	</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0.8859</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
                        <a:t>0.8976	</a:t>
                      </a:r>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sp>
        <p:nvSpPr>
          <p:cNvPr id="119" name="Google Shape;119;p22"/>
          <p:cNvSpPr/>
          <p:nvPr/>
        </p:nvSpPr>
        <p:spPr>
          <a:xfrm>
            <a:off x="245475" y="3849250"/>
            <a:ext cx="959400" cy="937200"/>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31800"/>
            <a:ext cx="8520600" cy="8418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FEATURE IMPORTANCE</a:t>
            </a:r>
            <a:endParaRPr/>
          </a:p>
        </p:txBody>
      </p:sp>
      <p:pic>
        <p:nvPicPr>
          <p:cNvPr id="125" name="Google Shape;125;p23"/>
          <p:cNvPicPr preferRelativeResize="0"/>
          <p:nvPr/>
        </p:nvPicPr>
        <p:blipFill>
          <a:blip r:embed="rId3">
            <a:alphaModFix/>
          </a:blip>
          <a:stretch>
            <a:fillRect/>
          </a:stretch>
        </p:blipFill>
        <p:spPr>
          <a:xfrm>
            <a:off x="1751601" y="1073600"/>
            <a:ext cx="5640798" cy="4069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31800"/>
            <a:ext cx="8520600" cy="8418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FEATURE IMPORTANCE</a:t>
            </a:r>
            <a:endParaRPr/>
          </a:p>
        </p:txBody>
      </p:sp>
      <p:pic>
        <p:nvPicPr>
          <p:cNvPr id="131" name="Google Shape;131;p24"/>
          <p:cNvPicPr preferRelativeResize="0"/>
          <p:nvPr/>
        </p:nvPicPr>
        <p:blipFill>
          <a:blip r:embed="rId3">
            <a:alphaModFix/>
          </a:blip>
          <a:stretch>
            <a:fillRect/>
          </a:stretch>
        </p:blipFill>
        <p:spPr>
          <a:xfrm>
            <a:off x="1438601" y="1073600"/>
            <a:ext cx="6169303" cy="4069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aphicFrame>
        <p:nvGraphicFramePr>
          <p:cNvPr id="136" name="Google Shape;136;p25"/>
          <p:cNvGraphicFramePr/>
          <p:nvPr/>
        </p:nvGraphicFramePr>
        <p:xfrm>
          <a:off x="209913" y="736763"/>
          <a:ext cx="3000000" cy="3000000"/>
        </p:xfrm>
        <a:graphic>
          <a:graphicData uri="http://schemas.openxmlformats.org/drawingml/2006/table">
            <a:tbl>
              <a:tblPr>
                <a:noFill/>
                <a:tableStyleId>{76DFAF08-9A15-492C-B0A1-50D17F6590DF}</a:tableStyleId>
              </a:tblPr>
              <a:tblGrid>
                <a:gridCol w="6937250"/>
                <a:gridCol w="768850"/>
                <a:gridCol w="1018075"/>
              </a:tblGrid>
              <a:tr h="549325">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 Text</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Target</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Prediction</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r h="749900">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My God look at these BARBARIC PPL. And these pigs all watching. They r a very, very sick culture. And Omar and Rashid want this crap here. This is America not the Middle East. Round them up and send them home.</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0</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r h="749900">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That's right would have to be at least two more because someone is going to need to shut your whore mouth up while my cock rapes your asshole over and over again while daddy's other friend is in your slutty little cunt.</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r h="364725">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I</a:t>
                      </a:r>
                      <a:r>
                        <a:rPr b="1" lang="en" sz="1200">
                          <a:solidFill>
                            <a:schemeClr val="dk1"/>
                          </a:solidFill>
                          <a:latin typeface="Times New Roman"/>
                          <a:ea typeface="Times New Roman"/>
                          <a:cs typeface="Times New Roman"/>
                          <a:sym typeface="Times New Roman"/>
                        </a:rPr>
                        <a:t>nstead of killing americans just kill brown kids instead</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r h="348775">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 I love that you enjoy being trans.</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0</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0</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r h="1380750">
                <a:tc>
                  <a:txBody>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 Fucking panty waste UK politicians can suck a dick! They sold out their own people for a shit god, preferential rights for moslems. Look at your own policies, calling Trump anything just shows your own dumbmotherfuckery. Stand up UK citizens and take your fucking country back! For nearly 2000 years you've fought off every invader in the world but now your politicians have gone ass up for allah. Some of the greatest kings to ever walk the earth you've decended from, they'd roll over in their graves if they knew</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1</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0</a:t>
                      </a:r>
                      <a:endParaRPr b="1" sz="1200">
                        <a:solidFill>
                          <a:schemeClr val="dk1"/>
                        </a:solidFill>
                        <a:latin typeface="Times New Roman"/>
                        <a:ea typeface="Times New Roman"/>
                        <a:cs typeface="Times New Roman"/>
                        <a:sym typeface="Times New Roman"/>
                      </a:endParaRPr>
                    </a:p>
                  </a:txBody>
                  <a:tcPr marT="91425" marB="91425" marR="91425" marL="91425">
                    <a:lnL cap="flat" cmpd="sng" w="9525">
                      <a:solidFill>
                        <a:srgbClr val="9900FF"/>
                      </a:solidFill>
                      <a:prstDash val="solid"/>
                      <a:round/>
                      <a:headEnd len="sm" w="sm" type="none"/>
                      <a:tailEnd len="sm" w="sm" type="none"/>
                    </a:lnL>
                    <a:lnR cap="flat" cmpd="sng" w="9525">
                      <a:solidFill>
                        <a:srgbClr val="9900FF"/>
                      </a:solidFill>
                      <a:prstDash val="solid"/>
                      <a:round/>
                      <a:headEnd len="sm" w="sm" type="none"/>
                      <a:tailEnd len="sm" w="sm" type="none"/>
                    </a:lnR>
                    <a:lnT cap="flat" cmpd="sng" w="9525">
                      <a:solidFill>
                        <a:srgbClr val="9900FF"/>
                      </a:solidFill>
                      <a:prstDash val="solid"/>
                      <a:round/>
                      <a:headEnd len="sm" w="sm" type="none"/>
                      <a:tailEnd len="sm" w="sm" type="none"/>
                    </a:lnT>
                    <a:lnB cap="flat" cmpd="sng" w="9525">
                      <a:solidFill>
                        <a:srgbClr val="9900FF"/>
                      </a:solidFill>
                      <a:prstDash val="solid"/>
                      <a:round/>
                      <a:headEnd len="sm" w="sm" type="none"/>
                      <a:tailEnd len="sm" w="sm" type="none"/>
                    </a:lnB>
                  </a:tcPr>
                </a:tc>
              </a:tr>
            </a:tbl>
          </a:graphicData>
        </a:graphic>
      </p:graphicFrame>
      <p:sp>
        <p:nvSpPr>
          <p:cNvPr id="137" name="Google Shape;137;p25"/>
          <p:cNvSpPr txBox="1"/>
          <p:nvPr>
            <p:ph type="title"/>
          </p:nvPr>
        </p:nvSpPr>
        <p:spPr>
          <a:xfrm>
            <a:off x="311700" y="7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Predictions:</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p26"/>
          <p:cNvSpPr txBox="1"/>
          <p:nvPr/>
        </p:nvSpPr>
        <p:spPr>
          <a:xfrm>
            <a:off x="540075" y="1290825"/>
            <a:ext cx="74274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Create a Chrome extension that can detect hate speech and censor it</a:t>
            </a:r>
            <a:endParaRPr sz="2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Create a social media bot i.e reddit/twitter/twitch that can detect and flag hate speech</a:t>
            </a:r>
            <a:endParaRPr sz="2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Use text summary generation to replace hate speech text with a censored summary</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3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problem:</a:t>
            </a:r>
            <a:endParaRPr b="1">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1501605" y="705325"/>
            <a:ext cx="6140795" cy="4133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7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Data:</a:t>
            </a:r>
            <a:endParaRPr b="1">
              <a:latin typeface="Times New Roman"/>
              <a:ea typeface="Times New Roman"/>
              <a:cs typeface="Times New Roman"/>
              <a:sym typeface="Times New Roman"/>
            </a:endParaRPr>
          </a:p>
        </p:txBody>
      </p:sp>
      <p:graphicFrame>
        <p:nvGraphicFramePr>
          <p:cNvPr id="68" name="Google Shape;68;p15"/>
          <p:cNvGraphicFramePr/>
          <p:nvPr/>
        </p:nvGraphicFramePr>
        <p:xfrm>
          <a:off x="311700" y="572685"/>
          <a:ext cx="3000000" cy="3000000"/>
        </p:xfrm>
        <a:graphic>
          <a:graphicData uri="http://schemas.openxmlformats.org/drawingml/2006/table">
            <a:tbl>
              <a:tblPr>
                <a:noFill/>
                <a:tableStyleId>{76DFAF08-9A15-492C-B0A1-50D17F6590DF}</a:tableStyleId>
              </a:tblPr>
              <a:tblGrid>
                <a:gridCol w="7377625"/>
                <a:gridCol w="992350"/>
              </a:tblGrid>
              <a:tr h="361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Text</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Target</a:t>
                      </a:r>
                      <a:endParaRPr b="1">
                        <a:solidFill>
                          <a:schemeClr val="dk1"/>
                        </a:solidFill>
                        <a:latin typeface="Times New Roman"/>
                        <a:ea typeface="Times New Roman"/>
                        <a:cs typeface="Times New Roman"/>
                        <a:sym typeface="Times New Roman"/>
                      </a:endParaRPr>
                    </a:p>
                  </a:txBody>
                  <a:tcPr marT="91425" marB="91425" marR="91425" marL="91425"/>
                </a:tc>
              </a:tr>
              <a:tr h="70505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GEEZ..... I think #NorthKorea may be right. #BarackObama is a monkey! Surely acts like one.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1</a:t>
                      </a:r>
                      <a:endParaRPr b="1">
                        <a:solidFill>
                          <a:schemeClr val="dk1"/>
                        </a:solidFill>
                        <a:latin typeface="Times New Roman"/>
                        <a:ea typeface="Times New Roman"/>
                        <a:cs typeface="Times New Roman"/>
                        <a:sym typeface="Times New Roman"/>
                      </a:endParaRPr>
                    </a:p>
                  </a:txBody>
                  <a:tcPr marT="91425" marB="91425" marR="91425" marL="91425"/>
                </a:tc>
              </a:tr>
              <a:tr h="70505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 a Catholic and a Jesuit, am grateful for this Muslim holy season for challenging me to be a more dedicated child of God.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1</a:t>
                      </a:r>
                      <a:endParaRPr b="1">
                        <a:solidFill>
                          <a:schemeClr val="dk1"/>
                        </a:solidFill>
                        <a:latin typeface="Times New Roman"/>
                        <a:ea typeface="Times New Roman"/>
                        <a:cs typeface="Times New Roman"/>
                        <a:sym typeface="Times New Roman"/>
                      </a:endParaRPr>
                    </a:p>
                  </a:txBody>
                  <a:tcPr marT="91425" marB="91425" marR="91425" marL="91425"/>
                </a:tc>
              </a:tr>
              <a:tr h="361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Saudi can suck a dick tbh, fucking bastards</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1</a:t>
                      </a:r>
                      <a:endParaRPr b="1">
                        <a:solidFill>
                          <a:schemeClr val="dk1"/>
                        </a:solidFill>
                        <a:latin typeface="Times New Roman"/>
                        <a:ea typeface="Times New Roman"/>
                        <a:cs typeface="Times New Roman"/>
                        <a:sym typeface="Times New Roman"/>
                      </a:endParaRPr>
                    </a:p>
                  </a:txBody>
                  <a:tcPr marT="91425" marB="91425" marR="91425" marL="91425"/>
                </a:tc>
              </a:tr>
              <a:tr h="8254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Yes, in barbaric, authoritarian cultures that have since been condemned. Interesting that Christians desire to perpetuate the same idea.</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0</a:t>
                      </a:r>
                      <a:endParaRPr b="1">
                        <a:solidFill>
                          <a:schemeClr val="dk1"/>
                        </a:solidFill>
                        <a:latin typeface="Times New Roman"/>
                        <a:ea typeface="Times New Roman"/>
                        <a:cs typeface="Times New Roman"/>
                        <a:sym typeface="Times New Roman"/>
                      </a:endParaRPr>
                    </a:p>
                  </a:txBody>
                  <a:tcPr marT="91425" marB="91425" marR="91425" marL="91425"/>
                </a:tc>
              </a:tr>
              <a:tr h="584650">
                <a:tc>
                  <a:txBody>
                    <a:bodyPr/>
                    <a:lstStyle/>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H</a:t>
                      </a:r>
                      <a:r>
                        <a:rPr b="1" lang="en">
                          <a:solidFill>
                            <a:schemeClr val="dk1"/>
                          </a:solidFill>
                          <a:latin typeface="Times New Roman"/>
                          <a:ea typeface="Times New Roman"/>
                          <a:cs typeface="Times New Roman"/>
                          <a:sym typeface="Times New Roman"/>
                        </a:rPr>
                        <a:t>oly shit i am just getting dunked on by a cripple this is unreal.</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1</a:t>
                      </a:r>
                      <a:endParaRPr b="1">
                        <a:solidFill>
                          <a:schemeClr val="dk1"/>
                        </a:solidFill>
                        <a:latin typeface="Times New Roman"/>
                        <a:ea typeface="Times New Roman"/>
                        <a:cs typeface="Times New Roman"/>
                        <a:sym typeface="Times New Roman"/>
                      </a:endParaRPr>
                    </a:p>
                  </a:txBody>
                  <a:tcPr marT="91425" marB="91425" marR="91425" marL="91425"/>
                </a:tc>
              </a:tr>
              <a:tr h="8254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Only cops should have guns!! But... aren't all cops racist and only promote white supremacy and kill blacks on sight?  Oh shit, dilemma!!</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0</a:t>
                      </a:r>
                      <a:endParaRPr b="1">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7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Data:</a:t>
            </a:r>
            <a:endParaRPr b="1">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11700" y="891388"/>
            <a:ext cx="4949800" cy="3777775"/>
          </a:xfrm>
          <a:prstGeom prst="rect">
            <a:avLst/>
          </a:prstGeom>
          <a:noFill/>
          <a:ln>
            <a:noFill/>
          </a:ln>
        </p:spPr>
      </p:pic>
      <p:sp>
        <p:nvSpPr>
          <p:cNvPr id="75" name="Google Shape;75;p16"/>
          <p:cNvSpPr txBox="1"/>
          <p:nvPr/>
        </p:nvSpPr>
        <p:spPr>
          <a:xfrm>
            <a:off x="5565600" y="1083338"/>
            <a:ext cx="3266700" cy="36633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This is a public release of the dataset described in Kennedy et al. (2020) </a:t>
            </a:r>
            <a:endParaRPr sz="17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50">
              <a:solidFill>
                <a:schemeClr val="dk1"/>
              </a:solidFill>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Sourced from </a:t>
            </a:r>
            <a:r>
              <a:rPr lang="en" sz="1000"/>
              <a:t> </a:t>
            </a:r>
            <a:r>
              <a:rPr lang="en" sz="1600">
                <a:solidFill>
                  <a:schemeClr val="dk1"/>
                </a:solidFill>
                <a:latin typeface="Times New Roman"/>
                <a:ea typeface="Times New Roman"/>
                <a:cs typeface="Times New Roman"/>
                <a:sym typeface="Times New Roman"/>
              </a:rPr>
              <a:t>three social medias, YouTube, Twitter, and Reddit</a:t>
            </a:r>
            <a:r>
              <a:rPr lang="en" sz="1750">
                <a:solidFill>
                  <a:schemeClr val="dk1"/>
                </a:solidFill>
                <a:latin typeface="Times New Roman"/>
                <a:ea typeface="Times New Roman"/>
                <a:cs typeface="Times New Roman"/>
                <a:sym typeface="Times New Roman"/>
              </a:rPr>
              <a:t> for 135,556 combined rows</a:t>
            </a:r>
            <a:endParaRPr sz="17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750">
              <a:solidFill>
                <a:schemeClr val="dk1"/>
              </a:solidFill>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latin typeface="Times New Roman"/>
                <a:ea typeface="Times New Roman"/>
                <a:cs typeface="Times New Roman"/>
                <a:sym typeface="Times New Roman"/>
              </a:rPr>
              <a:t>The primary outcome variable is the hate speech score 0 =&gt; Not hate speech</a:t>
            </a:r>
            <a:endParaRPr sz="17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latin typeface="Times New Roman"/>
                <a:ea typeface="Times New Roman"/>
                <a:cs typeface="Times New Roman"/>
                <a:sym typeface="Times New Roman"/>
              </a:rPr>
              <a:t>1 =&gt; hate speech</a:t>
            </a:r>
            <a:endParaRPr sz="175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7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Data:</a:t>
            </a:r>
            <a:endParaRPr b="1">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152400" y="930813"/>
            <a:ext cx="8839200" cy="3281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7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The Data:</a:t>
            </a:r>
            <a:endParaRPr b="1">
              <a:latin typeface="Times New Roman"/>
              <a:ea typeface="Times New Roman"/>
              <a:cs typeface="Times New Roman"/>
              <a:sym typeface="Times New Roman"/>
            </a:endParaRPr>
          </a:p>
        </p:txBody>
      </p:sp>
      <p:pic>
        <p:nvPicPr>
          <p:cNvPr id="87" name="Google Shape;87;p18"/>
          <p:cNvPicPr preferRelativeResize="0"/>
          <p:nvPr/>
        </p:nvPicPr>
        <p:blipFill>
          <a:blip r:embed="rId3">
            <a:alphaModFix/>
          </a:blip>
          <a:stretch>
            <a:fillRect/>
          </a:stretch>
        </p:blipFill>
        <p:spPr>
          <a:xfrm>
            <a:off x="152400" y="930813"/>
            <a:ext cx="8839200" cy="3281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98950" y="11692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Solution</a:t>
            </a:r>
            <a:endParaRPr/>
          </a:p>
        </p:txBody>
      </p:sp>
      <p:sp>
        <p:nvSpPr>
          <p:cNvPr id="93" name="Google Shape;93;p19"/>
          <p:cNvSpPr txBox="1"/>
          <p:nvPr>
            <p:ph idx="1" type="subTitle"/>
          </p:nvPr>
        </p:nvSpPr>
        <p:spPr>
          <a:xfrm>
            <a:off x="298950" y="2739150"/>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 a model that can detect </a:t>
            </a:r>
            <a:r>
              <a:rPr lang="en"/>
              <a:t>instances</a:t>
            </a:r>
            <a:r>
              <a:rPr lang="en"/>
              <a:t> of hate speech</a:t>
            </a:r>
            <a:endParaRPr/>
          </a:p>
        </p:txBody>
      </p:sp>
      <p:sp>
        <p:nvSpPr>
          <p:cNvPr id="94" name="Google Shape;94;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t>Model Types</a:t>
            </a:r>
            <a:endParaRPr b="1" u="sng"/>
          </a:p>
          <a:p>
            <a:pPr indent="0" lvl="0" marL="0" rtl="0" algn="ctr">
              <a:spcBef>
                <a:spcPts val="1200"/>
              </a:spcBef>
              <a:spcAft>
                <a:spcPts val="0"/>
              </a:spcAft>
              <a:buNone/>
            </a:pPr>
            <a:r>
              <a:rPr lang="en"/>
              <a:t>Logistic Regression</a:t>
            </a:r>
            <a:endParaRPr/>
          </a:p>
          <a:p>
            <a:pPr indent="0" lvl="0" marL="0" rtl="0" algn="ctr">
              <a:spcBef>
                <a:spcPts val="1200"/>
              </a:spcBef>
              <a:spcAft>
                <a:spcPts val="0"/>
              </a:spcAft>
              <a:buNone/>
            </a:pPr>
            <a:r>
              <a:rPr lang="en"/>
              <a:t>XGBoost </a:t>
            </a:r>
            <a:r>
              <a:rPr lang="en"/>
              <a:t>Classifier</a:t>
            </a:r>
            <a:r>
              <a:rPr lang="en"/>
              <a:t> </a:t>
            </a:r>
            <a:endParaRPr/>
          </a:p>
          <a:p>
            <a:pPr indent="0" lvl="0" marL="0" rtl="0" algn="ctr">
              <a:spcBef>
                <a:spcPts val="1200"/>
              </a:spcBef>
              <a:spcAft>
                <a:spcPts val="0"/>
              </a:spcAft>
              <a:buNone/>
            </a:pPr>
            <a:r>
              <a:rPr lang="en"/>
              <a:t>Linear SVM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231800"/>
            <a:ext cx="8520600" cy="841800"/>
          </a:xfrm>
          <a:prstGeom prst="rect">
            <a:avLst/>
          </a:prstGeom>
          <a:solidFill>
            <a:schemeClr val="lt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Implementation LOGISTIC REGRESSION</a:t>
            </a:r>
            <a:endParaRPr/>
          </a:p>
        </p:txBody>
      </p:sp>
      <p:pic>
        <p:nvPicPr>
          <p:cNvPr id="100" name="Google Shape;100;p20"/>
          <p:cNvPicPr preferRelativeResize="0"/>
          <p:nvPr/>
        </p:nvPicPr>
        <p:blipFill rotWithShape="1">
          <a:blip r:embed="rId3">
            <a:alphaModFix/>
          </a:blip>
          <a:srcRect b="0" l="0" r="0" t="0"/>
          <a:stretch/>
        </p:blipFill>
        <p:spPr>
          <a:xfrm>
            <a:off x="311707" y="1204377"/>
            <a:ext cx="4886300" cy="3939125"/>
          </a:xfrm>
          <a:prstGeom prst="rect">
            <a:avLst/>
          </a:prstGeom>
          <a:noFill/>
          <a:ln>
            <a:noFill/>
          </a:ln>
        </p:spPr>
      </p:pic>
      <p:sp>
        <p:nvSpPr>
          <p:cNvPr id="101" name="Google Shape;101;p20"/>
          <p:cNvSpPr txBox="1"/>
          <p:nvPr/>
        </p:nvSpPr>
        <p:spPr>
          <a:xfrm>
            <a:off x="846675" y="1468175"/>
            <a:ext cx="3634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graphicFrame>
        <p:nvGraphicFramePr>
          <p:cNvPr id="102" name="Google Shape;102;p20"/>
          <p:cNvGraphicFramePr/>
          <p:nvPr/>
        </p:nvGraphicFramePr>
        <p:xfrm>
          <a:off x="5433400" y="1827175"/>
          <a:ext cx="3000000" cy="3000000"/>
        </p:xfrm>
        <a:graphic>
          <a:graphicData uri="http://schemas.openxmlformats.org/drawingml/2006/table">
            <a:tbl>
              <a:tblPr>
                <a:noFill/>
                <a:tableStyleId>{76DFAF08-9A15-492C-B0A1-50D17F6590DF}</a:tableStyleId>
              </a:tblPr>
              <a:tblGrid>
                <a:gridCol w="950150"/>
                <a:gridCol w="961275"/>
                <a:gridCol w="727000"/>
                <a:gridCol w="760475"/>
              </a:tblGrid>
              <a:tr h="609575">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r>
              <a:tr h="879550">
                <a:tc>
                  <a:txBody>
                    <a:bodyPr/>
                    <a:lstStyle/>
                    <a:p>
                      <a:pPr indent="0" lvl="0" marL="0" rtl="0" algn="l">
                        <a:spcBef>
                          <a:spcPts val="0"/>
                        </a:spcBef>
                        <a:spcAft>
                          <a:spcPts val="0"/>
                        </a:spcAft>
                        <a:buNone/>
                      </a:pPr>
                      <a:r>
                        <a:rPr lang="en"/>
                        <a:t>0.8436</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0.8560</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0.7382</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c>
                  <a:txBody>
                    <a:bodyPr/>
                    <a:lstStyle/>
                    <a:p>
                      <a:pPr indent="0" lvl="0" marL="0" rtl="0" algn="l">
                        <a:spcBef>
                          <a:spcPts val="0"/>
                        </a:spcBef>
                        <a:spcAft>
                          <a:spcPts val="0"/>
                        </a:spcAft>
                        <a:buNone/>
                      </a:pPr>
                      <a:r>
                        <a:rPr lang="en"/>
                        <a:t>0.7927</a:t>
                      </a:r>
                      <a:endParaRPr/>
                    </a:p>
                  </a:txBody>
                  <a:tcPr marT="91425" marB="91425" marR="91425" marL="91425">
                    <a:lnL cap="flat" cmpd="sng" w="9525">
                      <a:solidFill>
                        <a:srgbClr val="351C75"/>
                      </a:solidFill>
                      <a:prstDash val="solid"/>
                      <a:round/>
                      <a:headEnd len="sm" w="sm" type="none"/>
                      <a:tailEnd len="sm" w="sm" type="none"/>
                    </a:lnL>
                    <a:lnR cap="flat" cmpd="sng" w="9525">
                      <a:solidFill>
                        <a:srgbClr val="351C75"/>
                      </a:solidFill>
                      <a:prstDash val="solid"/>
                      <a:round/>
                      <a:headEnd len="sm" w="sm" type="none"/>
                      <a:tailEnd len="sm" w="sm" type="none"/>
                    </a:lnR>
                    <a:lnT cap="flat" cmpd="sng" w="9525">
                      <a:solidFill>
                        <a:srgbClr val="351C75"/>
                      </a:solidFill>
                      <a:prstDash val="solid"/>
                      <a:round/>
                      <a:headEnd len="sm" w="sm" type="none"/>
                      <a:tailEnd len="sm" w="sm" type="none"/>
                    </a:lnT>
                    <a:lnB cap="flat" cmpd="sng" w="9525">
                      <a:solidFill>
                        <a:srgbClr val="351C75"/>
                      </a:solidFill>
                      <a:prstDash val="solid"/>
                      <a:round/>
                      <a:headEnd len="sm" w="sm" type="none"/>
                      <a:tailEnd len="sm" w="sm" type="none"/>
                    </a:lnB>
                  </a:tcPr>
                </a:tc>
              </a:tr>
            </a:tbl>
          </a:graphicData>
        </a:graphic>
      </p:graphicFrame>
      <p:sp>
        <p:nvSpPr>
          <p:cNvPr id="103" name="Google Shape;103;p20"/>
          <p:cNvSpPr/>
          <p:nvPr/>
        </p:nvSpPr>
        <p:spPr>
          <a:xfrm>
            <a:off x="245475" y="3849250"/>
            <a:ext cx="959400" cy="937200"/>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31800"/>
            <a:ext cx="8520600" cy="841800"/>
          </a:xfrm>
          <a:prstGeom prst="rect">
            <a:avLst/>
          </a:prstGeom>
          <a:solidFill>
            <a:schemeClr val="l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 XGBOOST</a:t>
            </a:r>
            <a:endParaRPr/>
          </a:p>
        </p:txBody>
      </p:sp>
      <p:pic>
        <p:nvPicPr>
          <p:cNvPr id="109" name="Google Shape;109;p21"/>
          <p:cNvPicPr preferRelativeResize="0"/>
          <p:nvPr/>
        </p:nvPicPr>
        <p:blipFill rotWithShape="1">
          <a:blip r:embed="rId3">
            <a:alphaModFix/>
          </a:blip>
          <a:srcRect b="0" l="0" r="0" t="0"/>
          <a:stretch/>
        </p:blipFill>
        <p:spPr>
          <a:xfrm>
            <a:off x="311694" y="1204375"/>
            <a:ext cx="4886300" cy="3939125"/>
          </a:xfrm>
          <a:prstGeom prst="rect">
            <a:avLst/>
          </a:prstGeom>
          <a:noFill/>
          <a:ln>
            <a:noFill/>
          </a:ln>
        </p:spPr>
      </p:pic>
      <p:graphicFrame>
        <p:nvGraphicFramePr>
          <p:cNvPr id="110" name="Google Shape;110;p21"/>
          <p:cNvGraphicFramePr/>
          <p:nvPr/>
        </p:nvGraphicFramePr>
        <p:xfrm>
          <a:off x="5433400" y="1785363"/>
          <a:ext cx="3000000" cy="3000000"/>
        </p:xfrm>
        <a:graphic>
          <a:graphicData uri="http://schemas.openxmlformats.org/drawingml/2006/table">
            <a:tbl>
              <a:tblPr>
                <a:noFill/>
                <a:tableStyleId>{76DFAF08-9A15-492C-B0A1-50D17F6590DF}</a:tableStyleId>
              </a:tblPr>
              <a:tblGrid>
                <a:gridCol w="950150"/>
                <a:gridCol w="961275"/>
                <a:gridCol w="727000"/>
                <a:gridCol w="760475"/>
              </a:tblGrid>
              <a:tr h="609575">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F1</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r h="1065300">
                <a:tc>
                  <a:txBody>
                    <a:bodyPr/>
                    <a:lstStyle/>
                    <a:p>
                      <a:pPr indent="0" lvl="0" marL="0" rtl="0" algn="l">
                        <a:spcBef>
                          <a:spcPts val="0"/>
                        </a:spcBef>
                        <a:spcAft>
                          <a:spcPts val="0"/>
                        </a:spcAft>
                        <a:buNone/>
                      </a:pPr>
                      <a:r>
                        <a:rPr lang="en"/>
                        <a:t>0.8049</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0.8097	</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0.6779	</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c>
                  <a:txBody>
                    <a:bodyPr/>
                    <a:lstStyle/>
                    <a:p>
                      <a:pPr indent="0" lvl="0" marL="0" rtl="0" algn="l">
                        <a:spcBef>
                          <a:spcPts val="0"/>
                        </a:spcBef>
                        <a:spcAft>
                          <a:spcPts val="0"/>
                        </a:spcAft>
                        <a:buNone/>
                      </a:pPr>
                      <a:r>
                        <a:rPr lang="en"/>
                        <a:t>0.7379	</a:t>
                      </a:r>
                      <a:endParaRPr/>
                    </a:p>
                  </a:txBody>
                  <a:tcPr marT="91425" marB="91425" marR="91425" marL="91425">
                    <a:lnL cap="flat" cmpd="sng" w="9525">
                      <a:solidFill>
                        <a:srgbClr val="FFFF00"/>
                      </a:solidFill>
                      <a:prstDash val="solid"/>
                      <a:round/>
                      <a:headEnd len="sm" w="sm" type="none"/>
                      <a:tailEnd len="sm" w="sm" type="none"/>
                    </a:lnL>
                    <a:lnR cap="flat" cmpd="sng" w="9525">
                      <a:solidFill>
                        <a:srgbClr val="FFFF00"/>
                      </a:solidFill>
                      <a:prstDash val="solid"/>
                      <a:round/>
                      <a:headEnd len="sm" w="sm" type="none"/>
                      <a:tailEnd len="sm" w="sm" type="none"/>
                    </a:lnR>
                    <a:lnT cap="flat" cmpd="sng" w="9525">
                      <a:solidFill>
                        <a:srgbClr val="FFFF00"/>
                      </a:solidFill>
                      <a:prstDash val="solid"/>
                      <a:round/>
                      <a:headEnd len="sm" w="sm" type="none"/>
                      <a:tailEnd len="sm" w="sm" type="none"/>
                    </a:lnT>
                    <a:lnB cap="flat" cmpd="sng" w="9525">
                      <a:solidFill>
                        <a:srgbClr val="FFFF00"/>
                      </a:solidFill>
                      <a:prstDash val="solid"/>
                      <a:round/>
                      <a:headEnd len="sm" w="sm" type="none"/>
                      <a:tailEnd len="sm" w="sm" type="none"/>
                    </a:lnB>
                  </a:tcPr>
                </a:tc>
              </a:tr>
            </a:tbl>
          </a:graphicData>
        </a:graphic>
      </p:graphicFrame>
      <p:sp>
        <p:nvSpPr>
          <p:cNvPr id="111" name="Google Shape;111;p21"/>
          <p:cNvSpPr/>
          <p:nvPr/>
        </p:nvSpPr>
        <p:spPr>
          <a:xfrm>
            <a:off x="245475" y="3849250"/>
            <a:ext cx="959400" cy="937200"/>
          </a:xfrm>
          <a:prstGeom prst="bentArrow">
            <a:avLst>
              <a:gd fmla="val 25000" name="adj1"/>
              <a:gd fmla="val 25000" name="adj2"/>
              <a:gd fmla="val 25000" name="adj3"/>
              <a:gd fmla="val 43750"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