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13" r:id="rId6"/>
    <p:sldId id="311" r:id="rId7"/>
    <p:sldId id="302" r:id="rId8"/>
    <p:sldId id="300" r:id="rId9"/>
    <p:sldId id="312" r:id="rId10"/>
    <p:sldId id="304" r:id="rId11"/>
    <p:sldId id="314" r:id="rId12"/>
    <p:sldId id="303" r:id="rId13"/>
    <p:sldId id="306" r:id="rId14"/>
    <p:sldId id="307" r:id="rId15"/>
    <p:sldId id="308" r:id="rId16"/>
    <p:sldId id="309" r:id="rId17"/>
    <p:sldId id="31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agility.com/2019/05/11/microsofts-return-to-its-nerdy-roots-is-good-news-for-developers-techrepublic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F57B7A9-3A9B-6B8D-C58A-1DE9B6D96307}"/>
              </a:ext>
            </a:extLst>
          </p:cNvPr>
          <p:cNvSpPr txBox="1"/>
          <p:nvPr/>
        </p:nvSpPr>
        <p:spPr>
          <a:xfrm>
            <a:off x="186613" y="3993501"/>
            <a:ext cx="450668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 Strategy</a:t>
            </a:r>
          </a:p>
          <a:p>
            <a:r>
              <a:rPr lang="en-US" sz="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n-US" sz="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Arsh</a:t>
            </a:r>
            <a:r>
              <a:rPr lang="en-US" sz="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Patel, Pedro Velazquez</a:t>
            </a: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9464198E-1805-50F3-7456-9A0EBF991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70" y="0"/>
            <a:ext cx="10752059" cy="636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13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C68E440F-598A-94D7-4998-F3EF2F87F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132" y="0"/>
            <a:ext cx="10010568" cy="639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749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B4B86FF0-2074-EAE5-2983-2D3361ED2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998" y="133094"/>
            <a:ext cx="9728155" cy="621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71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3C607DD-6254-4035-EEBD-FED910A1F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407" y="0"/>
            <a:ext cx="9936593" cy="634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709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2CD671B2-47CA-62EB-D263-457CA1ADD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166" y="93306"/>
            <a:ext cx="8929397" cy="627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16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229F0-CE29-FEE0-6773-8A2938FDA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11346"/>
            <a:ext cx="10058400" cy="1450757"/>
          </a:xfrm>
        </p:spPr>
        <p:txBody>
          <a:bodyPr/>
          <a:lstStyle/>
          <a:p>
            <a:r>
              <a:rPr lang="en-US" dirty="0"/>
              <a:t>STATE OF THE BOX OFFICE:</a:t>
            </a:r>
          </a:p>
        </p:txBody>
      </p:sp>
    </p:spTree>
    <p:extLst>
      <p:ext uri="{BB962C8B-B14F-4D97-AF65-F5344CB8AC3E}">
        <p14:creationId xmlns:p14="http://schemas.microsoft.com/office/powerpoint/2010/main" val="2883045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E3EACD-5FF4-233B-E886-38B478825B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89" b="5211"/>
          <a:stretch/>
        </p:blipFill>
        <p:spPr>
          <a:xfrm>
            <a:off x="1089226" y="998375"/>
            <a:ext cx="10013548" cy="55517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DD625C-1CC0-7C08-053C-65A376B0B10B}"/>
              </a:ext>
            </a:extLst>
          </p:cNvPr>
          <p:cNvSpPr txBox="1"/>
          <p:nvPr/>
        </p:nvSpPr>
        <p:spPr>
          <a:xfrm>
            <a:off x="1346718" y="536710"/>
            <a:ext cx="9498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Amasis MT Pro Medium" panose="020B0604020202020204" pitchFamily="18" charset="0"/>
              </a:rPr>
              <a:t>TOTAL GROSS PER YEAR (2012-2022)</a:t>
            </a:r>
          </a:p>
        </p:txBody>
      </p:sp>
    </p:spTree>
    <p:extLst>
      <p:ext uri="{BB962C8B-B14F-4D97-AF65-F5344CB8AC3E}">
        <p14:creationId xmlns:p14="http://schemas.microsoft.com/office/powerpoint/2010/main" val="2659818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C2604EF7-79F9-0511-007A-034A71295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935" y="456040"/>
            <a:ext cx="11474130" cy="5945919"/>
          </a:xfrm>
        </p:spPr>
      </p:pic>
    </p:spTree>
    <p:extLst>
      <p:ext uri="{BB962C8B-B14F-4D97-AF65-F5344CB8AC3E}">
        <p14:creationId xmlns:p14="http://schemas.microsoft.com/office/powerpoint/2010/main" val="2280914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Chart, bar chart, histogram&#10;&#10;Description automatically generated">
            <a:extLst>
              <a:ext uri="{FF2B5EF4-FFF2-40B4-BE49-F238E27FC236}">
                <a16:creationId xmlns:a16="http://schemas.microsoft.com/office/drawing/2014/main" id="{8F1619D1-9BB7-9A05-863F-2F0807F9CB0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876774" y="0"/>
            <a:ext cx="8610618" cy="6858000"/>
          </a:xfrm>
        </p:spPr>
      </p:pic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3228-533C-D383-F387-D941F4152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546" y="2661244"/>
            <a:ext cx="5116908" cy="767756"/>
          </a:xfrm>
        </p:spPr>
        <p:txBody>
          <a:bodyPr/>
          <a:lstStyle/>
          <a:p>
            <a:r>
              <a:rPr lang="en-US" dirty="0"/>
              <a:t>Our Competitors</a:t>
            </a:r>
          </a:p>
        </p:txBody>
      </p:sp>
    </p:spTree>
    <p:extLst>
      <p:ext uri="{BB962C8B-B14F-4D97-AF65-F5344CB8AC3E}">
        <p14:creationId xmlns:p14="http://schemas.microsoft.com/office/powerpoint/2010/main" val="1798669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1691C74-803E-EEB8-FADB-D6068E43A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410" y="0"/>
            <a:ext cx="10140664" cy="670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36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C71E-EA24-89FF-9FDC-4D1CFFEA8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405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90774-3431-1046-6761-F5EF43F9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0D55838D-08FE-D4A2-334C-ED2CCB385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998" y="381577"/>
            <a:ext cx="10412963" cy="6094845"/>
          </a:xfrm>
        </p:spPr>
      </p:pic>
    </p:spTree>
    <p:extLst>
      <p:ext uri="{BB962C8B-B14F-4D97-AF65-F5344CB8AC3E}">
        <p14:creationId xmlns:p14="http://schemas.microsoft.com/office/powerpoint/2010/main" val="196856194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1230</TotalTime>
  <Words>24</Words>
  <Application>Microsoft Office PowerPoint</Application>
  <PresentationFormat>Widescreen</PresentationFormat>
  <Paragraphs>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Amasis MT Pro Medium</vt:lpstr>
      <vt:lpstr>Bookman Old Style</vt:lpstr>
      <vt:lpstr>Calibri</vt:lpstr>
      <vt:lpstr>Franklin Gothic Book</vt:lpstr>
      <vt:lpstr>Times New Roman</vt:lpstr>
      <vt:lpstr>1_RetrospectVTI</vt:lpstr>
      <vt:lpstr>PowerPoint Presentation</vt:lpstr>
      <vt:lpstr>STATE OF THE BOX OFFICE:</vt:lpstr>
      <vt:lpstr>PowerPoint Presentation</vt:lpstr>
      <vt:lpstr>PowerPoint Presentation</vt:lpstr>
      <vt:lpstr>PowerPoint Presentation</vt:lpstr>
      <vt:lpstr>Our Competitors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Adriam Velazquez</dc:creator>
  <cp:lastModifiedBy>Pedro Adriam Velazquez</cp:lastModifiedBy>
  <cp:revision>1</cp:revision>
  <dcterms:created xsi:type="dcterms:W3CDTF">2022-08-24T18:07:02Z</dcterms:created>
  <dcterms:modified xsi:type="dcterms:W3CDTF">2022-08-25T14:38:01Z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