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77" r:id="rId5"/>
    <p:sldId id="258" r:id="rId6"/>
    <p:sldId id="259" r:id="rId7"/>
    <p:sldId id="276" r:id="rId8"/>
    <p:sldId id="260" r:id="rId9"/>
    <p:sldId id="262" r:id="rId10"/>
    <p:sldId id="275" r:id="rId11"/>
    <p:sldId id="272" r:id="rId12"/>
    <p:sldId id="263" r:id="rId13"/>
    <p:sldId id="264" r:id="rId14"/>
    <p:sldId id="274" r:id="rId15"/>
    <p:sldId id="268" r:id="rId16"/>
    <p:sldId id="267" r:id="rId17"/>
    <p:sldId id="273" r:id="rId18"/>
    <p:sldId id="271" r:id="rId19"/>
    <p:sldId id="270" r:id="rId20"/>
    <p:sldId id="265"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EE3F8D-2E92-40C0-8636-ED0BA346BC73}"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pt-BR"/>
        </a:p>
      </dgm:t>
    </dgm:pt>
    <dgm:pt modelId="{C7C6AB86-4A0D-4BAB-B980-B24478D5C757}">
      <dgm:prSet phldrT="[Texto]"/>
      <dgm:spPr/>
      <dgm:t>
        <a:bodyPr/>
        <a:lstStyle/>
        <a:p>
          <a:r>
            <a:rPr lang="pt-BR"/>
            <a:t>ICMS</a:t>
          </a:r>
        </a:p>
      </dgm:t>
    </dgm:pt>
    <dgm:pt modelId="{C11CE089-B537-4540-AC94-71CE3CE9D4BE}" type="parTrans" cxnId="{C86E8D35-962F-4336-B21A-6A3CF4A393E6}">
      <dgm:prSet/>
      <dgm:spPr/>
      <dgm:t>
        <a:bodyPr/>
        <a:lstStyle/>
        <a:p>
          <a:endParaRPr lang="pt-BR"/>
        </a:p>
      </dgm:t>
    </dgm:pt>
    <dgm:pt modelId="{791AFDB7-BA61-4CFC-B137-3BCA60C5824E}" type="sibTrans" cxnId="{C86E8D35-962F-4336-B21A-6A3CF4A393E6}">
      <dgm:prSet/>
      <dgm:spPr/>
      <dgm:t>
        <a:bodyPr/>
        <a:lstStyle/>
        <a:p>
          <a:endParaRPr lang="pt-BR"/>
        </a:p>
      </dgm:t>
    </dgm:pt>
    <dgm:pt modelId="{B8371242-3F5A-49C1-B6C1-0A0ECB973394}" type="asst">
      <dgm:prSet phldrT="[Texto]"/>
      <dgm:spPr/>
      <dgm:t>
        <a:bodyPr/>
        <a:lstStyle/>
        <a:p>
          <a:r>
            <a:rPr lang="pt-BR"/>
            <a:t>Cota Parte pertencente aos estados</a:t>
          </a:r>
        </a:p>
      </dgm:t>
    </dgm:pt>
    <dgm:pt modelId="{52A97D62-EBE8-4EA1-9EEE-C1F0051BC3F6}" type="parTrans" cxnId="{F6C74FCE-C413-4F2D-B20E-D3E54F1E82DD}">
      <dgm:prSet/>
      <dgm:spPr/>
      <dgm:t>
        <a:bodyPr/>
        <a:lstStyle/>
        <a:p>
          <a:endParaRPr lang="pt-BR"/>
        </a:p>
      </dgm:t>
    </dgm:pt>
    <dgm:pt modelId="{A7BA49AD-B436-468B-A882-9410B7A4788A}" type="sibTrans" cxnId="{F6C74FCE-C413-4F2D-B20E-D3E54F1E82DD}">
      <dgm:prSet/>
      <dgm:spPr/>
      <dgm:t>
        <a:bodyPr/>
        <a:lstStyle/>
        <a:p>
          <a:endParaRPr lang="pt-BR"/>
        </a:p>
      </dgm:t>
    </dgm:pt>
    <dgm:pt modelId="{E552392E-6144-4A66-B5F3-4D085CD19130}" type="asst">
      <dgm:prSet/>
      <dgm:spPr/>
      <dgm:t>
        <a:bodyPr/>
        <a:lstStyle/>
        <a:p>
          <a:r>
            <a:rPr lang="pt-BR"/>
            <a:t>Cota Parte pertencente aos municípios</a:t>
          </a:r>
        </a:p>
      </dgm:t>
    </dgm:pt>
    <dgm:pt modelId="{6D072714-39E2-4137-87C0-781696A91E46}" type="parTrans" cxnId="{058CDEE6-BF33-44A3-92D0-6E680F63ECD3}">
      <dgm:prSet/>
      <dgm:spPr/>
      <dgm:t>
        <a:bodyPr/>
        <a:lstStyle/>
        <a:p>
          <a:endParaRPr lang="pt-BR" b="0"/>
        </a:p>
      </dgm:t>
    </dgm:pt>
    <dgm:pt modelId="{FF9EB04B-C1F3-4602-AF56-0921B75F4A9B}" type="sibTrans" cxnId="{058CDEE6-BF33-44A3-92D0-6E680F63ECD3}">
      <dgm:prSet/>
      <dgm:spPr/>
      <dgm:t>
        <a:bodyPr/>
        <a:lstStyle/>
        <a:p>
          <a:endParaRPr lang="pt-BR"/>
        </a:p>
      </dgm:t>
    </dgm:pt>
    <dgm:pt modelId="{32E3B279-4AFB-498B-96DD-FB69129FEF3A}" type="asst">
      <dgm:prSet/>
      <dgm:spPr/>
      <dgm:t>
        <a:bodyPr/>
        <a:lstStyle/>
        <a:p>
          <a:r>
            <a:rPr lang="pt-BR"/>
            <a:t>25%</a:t>
          </a:r>
        </a:p>
      </dgm:t>
    </dgm:pt>
    <dgm:pt modelId="{52751948-A2E3-4091-8FE5-FFE449053077}" type="parTrans" cxnId="{478B8698-0D7E-4C4B-ACE8-B1684D399867}">
      <dgm:prSet/>
      <dgm:spPr/>
      <dgm:t>
        <a:bodyPr/>
        <a:lstStyle/>
        <a:p>
          <a:endParaRPr lang="pt-BR"/>
        </a:p>
      </dgm:t>
    </dgm:pt>
    <dgm:pt modelId="{3CD89959-7DA8-424B-82CC-B52D8A288C0E}" type="sibTrans" cxnId="{478B8698-0D7E-4C4B-ACE8-B1684D399867}">
      <dgm:prSet/>
      <dgm:spPr/>
      <dgm:t>
        <a:bodyPr/>
        <a:lstStyle/>
        <a:p>
          <a:endParaRPr lang="pt-BR"/>
        </a:p>
      </dgm:t>
    </dgm:pt>
    <dgm:pt modelId="{2CFAE426-09E0-4361-8C18-0A52A3EE4C6F}" type="asst">
      <dgm:prSet/>
      <dgm:spPr/>
      <dgm:t>
        <a:bodyPr/>
        <a:lstStyle/>
        <a:p>
          <a:r>
            <a:rPr lang="pt-BR"/>
            <a:t>75% (Distribuição VAF)</a:t>
          </a:r>
        </a:p>
      </dgm:t>
    </dgm:pt>
    <dgm:pt modelId="{F6678126-9044-4261-BE66-5A4EA9443F06}" type="parTrans" cxnId="{8FF8C565-FB63-43B7-8F30-F9D7F3BE67AD}">
      <dgm:prSet/>
      <dgm:spPr/>
      <dgm:t>
        <a:bodyPr/>
        <a:lstStyle/>
        <a:p>
          <a:endParaRPr lang="pt-BR"/>
        </a:p>
      </dgm:t>
    </dgm:pt>
    <dgm:pt modelId="{C937350A-3A75-4945-96F3-8B43A4B32673}" type="sibTrans" cxnId="{8FF8C565-FB63-43B7-8F30-F9D7F3BE67AD}">
      <dgm:prSet/>
      <dgm:spPr/>
      <dgm:t>
        <a:bodyPr/>
        <a:lstStyle/>
        <a:p>
          <a:endParaRPr lang="pt-BR"/>
        </a:p>
      </dgm:t>
    </dgm:pt>
    <dgm:pt modelId="{498555E2-B521-491A-9479-0D9FDDB21AEA}" type="asst">
      <dgm:prSet/>
      <dgm:spPr/>
      <dgm:t>
        <a:bodyPr/>
        <a:lstStyle/>
        <a:p>
          <a:r>
            <a:rPr lang="pt-BR"/>
            <a:t>75%</a:t>
          </a:r>
        </a:p>
      </dgm:t>
    </dgm:pt>
    <dgm:pt modelId="{C3FCD8AD-0E82-4B2F-A7FB-75F24E025E0F}" type="sibTrans" cxnId="{C5725FDB-0A98-4AD0-B77D-C6D1617F34F9}">
      <dgm:prSet/>
      <dgm:spPr/>
      <dgm:t>
        <a:bodyPr/>
        <a:lstStyle/>
        <a:p>
          <a:endParaRPr lang="pt-BR"/>
        </a:p>
      </dgm:t>
    </dgm:pt>
    <dgm:pt modelId="{0EC081D0-7EBB-44E7-BED7-4ADCED647813}" type="parTrans" cxnId="{C5725FDB-0A98-4AD0-B77D-C6D1617F34F9}">
      <dgm:prSet/>
      <dgm:spPr/>
      <dgm:t>
        <a:bodyPr/>
        <a:lstStyle/>
        <a:p>
          <a:endParaRPr lang="pt-BR"/>
        </a:p>
      </dgm:t>
    </dgm:pt>
    <dgm:pt modelId="{9E8AAA3B-EADC-4536-8797-1C8E9964A2B2}" type="asst">
      <dgm:prSet/>
      <dgm:spPr/>
      <dgm:t>
        <a:bodyPr/>
        <a:lstStyle/>
        <a:p>
          <a:r>
            <a:rPr lang="pt-BR"/>
            <a:t>25% (Parte Discricionária)</a:t>
          </a:r>
        </a:p>
      </dgm:t>
    </dgm:pt>
    <dgm:pt modelId="{88D9F942-B89E-4321-B4D2-325EE63E090B}" type="parTrans" cxnId="{05385073-3069-447A-9F00-DBF011EF0C36}">
      <dgm:prSet/>
      <dgm:spPr/>
      <dgm:t>
        <a:bodyPr/>
        <a:lstStyle/>
        <a:p>
          <a:endParaRPr lang="pt-BR"/>
        </a:p>
      </dgm:t>
    </dgm:pt>
    <dgm:pt modelId="{7F5E10F6-0710-4661-A33E-3713F765EA29}" type="sibTrans" cxnId="{05385073-3069-447A-9F00-DBF011EF0C36}">
      <dgm:prSet/>
      <dgm:spPr/>
      <dgm:t>
        <a:bodyPr/>
        <a:lstStyle/>
        <a:p>
          <a:endParaRPr lang="pt-BR"/>
        </a:p>
      </dgm:t>
    </dgm:pt>
    <dgm:pt modelId="{E991F91F-F645-46CD-B826-983DC7CCD0C8}">
      <dgm:prSet/>
      <dgm:spPr/>
      <dgm:t>
        <a:bodyPr/>
        <a:lstStyle/>
        <a:p>
          <a:r>
            <a:rPr lang="pt-BR"/>
            <a:t>2% Meio Ambiente</a:t>
          </a:r>
        </a:p>
      </dgm:t>
    </dgm:pt>
    <dgm:pt modelId="{DF9B6297-D12D-4679-AE23-F9DFBD4F5FB7}" type="parTrans" cxnId="{B56A6086-A924-4C12-B122-C1C1DB3FD191}">
      <dgm:prSet/>
      <dgm:spPr/>
      <dgm:t>
        <a:bodyPr/>
        <a:lstStyle/>
        <a:p>
          <a:endParaRPr lang="pt-BR"/>
        </a:p>
      </dgm:t>
    </dgm:pt>
    <dgm:pt modelId="{EC02A13A-C500-4CDD-B886-42C8B26BFB29}" type="sibTrans" cxnId="{B56A6086-A924-4C12-B122-C1C1DB3FD191}">
      <dgm:prSet/>
      <dgm:spPr/>
      <dgm:t>
        <a:bodyPr/>
        <a:lstStyle/>
        <a:p>
          <a:endParaRPr lang="pt-BR"/>
        </a:p>
      </dgm:t>
    </dgm:pt>
    <dgm:pt modelId="{A3FD0333-8F94-4A08-97AA-A5A36B9B7A3B}">
      <dgm:prSet/>
      <dgm:spPr/>
      <dgm:t>
        <a:bodyPr/>
        <a:lstStyle/>
        <a:p>
          <a:r>
            <a:rPr lang="pt-BR"/>
            <a:t>5% Saúde</a:t>
          </a:r>
        </a:p>
      </dgm:t>
    </dgm:pt>
    <dgm:pt modelId="{C60157E9-3443-4803-8E73-EFF1AEA7FB89}" type="parTrans" cxnId="{51645D67-87DF-4344-ABC9-49DA78EC39A1}">
      <dgm:prSet/>
      <dgm:spPr/>
      <dgm:t>
        <a:bodyPr/>
        <a:lstStyle/>
        <a:p>
          <a:endParaRPr lang="pt-BR"/>
        </a:p>
      </dgm:t>
    </dgm:pt>
    <dgm:pt modelId="{8DED9BF7-B993-4544-9F35-9897DAB22401}" type="sibTrans" cxnId="{51645D67-87DF-4344-ABC9-49DA78EC39A1}">
      <dgm:prSet/>
      <dgm:spPr/>
      <dgm:t>
        <a:bodyPr/>
        <a:lstStyle/>
        <a:p>
          <a:endParaRPr lang="pt-BR"/>
        </a:p>
      </dgm:t>
    </dgm:pt>
    <dgm:pt modelId="{4F971149-EAF7-44A5-A60F-CF3F22A17CC1}">
      <dgm:prSet/>
      <dgm:spPr/>
      <dgm:t>
        <a:bodyPr/>
        <a:lstStyle/>
        <a:p>
          <a:r>
            <a:rPr lang="pt-BR"/>
            <a:t>18% Educação</a:t>
          </a:r>
        </a:p>
      </dgm:t>
    </dgm:pt>
    <dgm:pt modelId="{A4076712-8542-4B29-86C5-227DA1BC72BF}" type="parTrans" cxnId="{AD97B9F8-0DCE-42BB-946B-0A6E7984C3E1}">
      <dgm:prSet/>
      <dgm:spPr/>
      <dgm:t>
        <a:bodyPr/>
        <a:lstStyle/>
        <a:p>
          <a:endParaRPr lang="pt-BR"/>
        </a:p>
      </dgm:t>
    </dgm:pt>
    <dgm:pt modelId="{0EEAAF6D-4992-453F-B982-26C9458B26F5}" type="sibTrans" cxnId="{AD97B9F8-0DCE-42BB-946B-0A6E7984C3E1}">
      <dgm:prSet/>
      <dgm:spPr/>
      <dgm:t>
        <a:bodyPr/>
        <a:lstStyle/>
        <a:p>
          <a:endParaRPr lang="pt-BR"/>
        </a:p>
      </dgm:t>
    </dgm:pt>
    <dgm:pt modelId="{85CD7490-8522-41A9-9DF5-63A1F87EF598}" type="pres">
      <dgm:prSet presAssocID="{ABEE3F8D-2E92-40C0-8636-ED0BA346BC73}" presName="hierChild1" presStyleCnt="0">
        <dgm:presLayoutVars>
          <dgm:orgChart val="1"/>
          <dgm:chPref val="1"/>
          <dgm:dir/>
          <dgm:animOne val="branch"/>
          <dgm:animLvl val="lvl"/>
          <dgm:resizeHandles/>
        </dgm:presLayoutVars>
      </dgm:prSet>
      <dgm:spPr/>
    </dgm:pt>
    <dgm:pt modelId="{B9053027-DBAA-4CD9-A60E-58F6F4A928F7}" type="pres">
      <dgm:prSet presAssocID="{C7C6AB86-4A0D-4BAB-B980-B24478D5C757}" presName="hierRoot1" presStyleCnt="0">
        <dgm:presLayoutVars>
          <dgm:hierBranch val="init"/>
        </dgm:presLayoutVars>
      </dgm:prSet>
      <dgm:spPr/>
    </dgm:pt>
    <dgm:pt modelId="{28433E81-5FDC-4460-A956-13FFC827657B}" type="pres">
      <dgm:prSet presAssocID="{C7C6AB86-4A0D-4BAB-B980-B24478D5C757}" presName="rootComposite1" presStyleCnt="0"/>
      <dgm:spPr/>
    </dgm:pt>
    <dgm:pt modelId="{1F214E9F-7BD7-489F-8D76-3AA4B2A8219C}" type="pres">
      <dgm:prSet presAssocID="{C7C6AB86-4A0D-4BAB-B980-B24478D5C757}" presName="rootText1" presStyleLbl="node0" presStyleIdx="0" presStyleCnt="1">
        <dgm:presLayoutVars>
          <dgm:chPref val="3"/>
        </dgm:presLayoutVars>
      </dgm:prSet>
      <dgm:spPr/>
    </dgm:pt>
    <dgm:pt modelId="{2AA90DAD-8FE0-42C0-B1D7-303AE2CEFDEE}" type="pres">
      <dgm:prSet presAssocID="{C7C6AB86-4A0D-4BAB-B980-B24478D5C757}" presName="rootConnector1" presStyleLbl="node1" presStyleIdx="0" presStyleCnt="0"/>
      <dgm:spPr/>
    </dgm:pt>
    <dgm:pt modelId="{499033EF-776A-44AA-98A3-8968BDC2492B}" type="pres">
      <dgm:prSet presAssocID="{C7C6AB86-4A0D-4BAB-B980-B24478D5C757}" presName="hierChild2" presStyleCnt="0"/>
      <dgm:spPr/>
    </dgm:pt>
    <dgm:pt modelId="{17AE92B1-FB97-4B62-9CAC-128BA9C81C36}" type="pres">
      <dgm:prSet presAssocID="{C7C6AB86-4A0D-4BAB-B980-B24478D5C757}" presName="hierChild3" presStyleCnt="0"/>
      <dgm:spPr/>
    </dgm:pt>
    <dgm:pt modelId="{3EBAC3D6-E1DB-4CE1-9CD4-9CA71D9600AA}" type="pres">
      <dgm:prSet presAssocID="{52A97D62-EBE8-4EA1-9EEE-C1F0051BC3F6}" presName="Name111" presStyleLbl="parChTrans1D2" presStyleIdx="0" presStyleCnt="2"/>
      <dgm:spPr/>
    </dgm:pt>
    <dgm:pt modelId="{E63E6B42-C6A0-4AE4-BEA6-80EA7B0C41CB}" type="pres">
      <dgm:prSet presAssocID="{B8371242-3F5A-49C1-B6C1-0A0ECB973394}" presName="hierRoot3" presStyleCnt="0">
        <dgm:presLayoutVars>
          <dgm:hierBranch val="init"/>
        </dgm:presLayoutVars>
      </dgm:prSet>
      <dgm:spPr/>
    </dgm:pt>
    <dgm:pt modelId="{EB4272BF-EC9E-4EDB-8885-A9F0E6CDCBD4}" type="pres">
      <dgm:prSet presAssocID="{B8371242-3F5A-49C1-B6C1-0A0ECB973394}" presName="rootComposite3" presStyleCnt="0"/>
      <dgm:spPr/>
    </dgm:pt>
    <dgm:pt modelId="{EEDA3D48-F65E-41A9-B36F-A28AC192D052}" type="pres">
      <dgm:prSet presAssocID="{B8371242-3F5A-49C1-B6C1-0A0ECB973394}" presName="rootText3" presStyleLbl="asst1" presStyleIdx="0" presStyleCnt="6" custLinFactX="-59320" custLinFactNeighborX="-100000" custLinFactNeighborY="-1618">
        <dgm:presLayoutVars>
          <dgm:chPref val="3"/>
        </dgm:presLayoutVars>
      </dgm:prSet>
      <dgm:spPr/>
    </dgm:pt>
    <dgm:pt modelId="{6C1817D5-FEBB-41A5-B43B-56B79E52F4BC}" type="pres">
      <dgm:prSet presAssocID="{B8371242-3F5A-49C1-B6C1-0A0ECB973394}" presName="rootConnector3" presStyleLbl="asst1" presStyleIdx="0" presStyleCnt="6"/>
      <dgm:spPr/>
    </dgm:pt>
    <dgm:pt modelId="{5DA05660-FCD1-4B95-991B-39327286BFAA}" type="pres">
      <dgm:prSet presAssocID="{B8371242-3F5A-49C1-B6C1-0A0ECB973394}" presName="hierChild6" presStyleCnt="0"/>
      <dgm:spPr/>
    </dgm:pt>
    <dgm:pt modelId="{681CF783-F132-4467-AE2D-AF66E1A4762A}" type="pres">
      <dgm:prSet presAssocID="{B8371242-3F5A-49C1-B6C1-0A0ECB973394}" presName="hierChild7" presStyleCnt="0"/>
      <dgm:spPr/>
    </dgm:pt>
    <dgm:pt modelId="{188A0301-9228-4B35-91A5-EB4D1BCBEAA3}" type="pres">
      <dgm:prSet presAssocID="{0EC081D0-7EBB-44E7-BED7-4ADCED647813}" presName="Name111" presStyleLbl="parChTrans1D3" presStyleIdx="0" presStyleCnt="2"/>
      <dgm:spPr/>
    </dgm:pt>
    <dgm:pt modelId="{29B6E67F-BAC0-45C3-A47F-63A9BCEC5FC3}" type="pres">
      <dgm:prSet presAssocID="{498555E2-B521-491A-9479-0D9FDDB21AEA}" presName="hierRoot3" presStyleCnt="0">
        <dgm:presLayoutVars>
          <dgm:hierBranch val="init"/>
        </dgm:presLayoutVars>
      </dgm:prSet>
      <dgm:spPr/>
    </dgm:pt>
    <dgm:pt modelId="{936D8BE5-C478-439A-83E2-A7E7878877B8}" type="pres">
      <dgm:prSet presAssocID="{498555E2-B521-491A-9479-0D9FDDB21AEA}" presName="rootComposite3" presStyleCnt="0"/>
      <dgm:spPr/>
    </dgm:pt>
    <dgm:pt modelId="{3A9AB5DF-7E31-41B0-A064-5F802C5A4166}" type="pres">
      <dgm:prSet presAssocID="{498555E2-B521-491A-9479-0D9FDDB21AEA}" presName="rootText3" presStyleLbl="asst1" presStyleIdx="1" presStyleCnt="6" custLinFactNeighborX="-26688" custLinFactNeighborY="1617">
        <dgm:presLayoutVars>
          <dgm:chPref val="3"/>
        </dgm:presLayoutVars>
      </dgm:prSet>
      <dgm:spPr/>
    </dgm:pt>
    <dgm:pt modelId="{67894CB4-076F-43C5-8A01-41C6D74412CB}" type="pres">
      <dgm:prSet presAssocID="{498555E2-B521-491A-9479-0D9FDDB21AEA}" presName="rootConnector3" presStyleLbl="asst1" presStyleIdx="1" presStyleCnt="6"/>
      <dgm:spPr/>
    </dgm:pt>
    <dgm:pt modelId="{B2E29E42-D882-4DEB-8982-B860204AD580}" type="pres">
      <dgm:prSet presAssocID="{498555E2-B521-491A-9479-0D9FDDB21AEA}" presName="hierChild6" presStyleCnt="0"/>
      <dgm:spPr/>
    </dgm:pt>
    <dgm:pt modelId="{F2889334-86F2-4B5A-AA63-C0E2E0E0B2DC}" type="pres">
      <dgm:prSet presAssocID="{498555E2-B521-491A-9479-0D9FDDB21AEA}" presName="hierChild7" presStyleCnt="0"/>
      <dgm:spPr/>
    </dgm:pt>
    <dgm:pt modelId="{EB22979B-E126-4611-AC9D-3AA689EC5EF8}" type="pres">
      <dgm:prSet presAssocID="{6D072714-39E2-4137-87C0-781696A91E46}" presName="Name111" presStyleLbl="parChTrans1D2" presStyleIdx="1" presStyleCnt="2"/>
      <dgm:spPr/>
    </dgm:pt>
    <dgm:pt modelId="{37822825-EE50-49A4-A2C9-C5DB978E60C8}" type="pres">
      <dgm:prSet presAssocID="{E552392E-6144-4A66-B5F3-4D085CD19130}" presName="hierRoot3" presStyleCnt="0">
        <dgm:presLayoutVars>
          <dgm:hierBranch val="init"/>
        </dgm:presLayoutVars>
      </dgm:prSet>
      <dgm:spPr/>
    </dgm:pt>
    <dgm:pt modelId="{1158533A-4FEC-4412-AD71-7868976D4E71}" type="pres">
      <dgm:prSet presAssocID="{E552392E-6144-4A66-B5F3-4D085CD19130}" presName="rootComposite3" presStyleCnt="0"/>
      <dgm:spPr/>
    </dgm:pt>
    <dgm:pt modelId="{ED333A94-09D0-4575-8D4B-14D14BA00394}" type="pres">
      <dgm:prSet presAssocID="{E552392E-6144-4A66-B5F3-4D085CD19130}" presName="rootText3" presStyleLbl="asst1" presStyleIdx="2" presStyleCnt="6" custLinFactNeighborX="-809" custLinFactNeighborY="-1618">
        <dgm:presLayoutVars>
          <dgm:chPref val="3"/>
        </dgm:presLayoutVars>
      </dgm:prSet>
      <dgm:spPr/>
    </dgm:pt>
    <dgm:pt modelId="{0BF92E4E-54D5-4BE7-826D-2C875358E873}" type="pres">
      <dgm:prSet presAssocID="{E552392E-6144-4A66-B5F3-4D085CD19130}" presName="rootConnector3" presStyleLbl="asst1" presStyleIdx="2" presStyleCnt="6"/>
      <dgm:spPr/>
    </dgm:pt>
    <dgm:pt modelId="{4B0B30C7-FFC3-496F-BF82-E2E131122B1A}" type="pres">
      <dgm:prSet presAssocID="{E552392E-6144-4A66-B5F3-4D085CD19130}" presName="hierChild6" presStyleCnt="0"/>
      <dgm:spPr/>
    </dgm:pt>
    <dgm:pt modelId="{EB3EC45D-BD81-4F5C-899F-39735E4D1F01}" type="pres">
      <dgm:prSet presAssocID="{E552392E-6144-4A66-B5F3-4D085CD19130}" presName="hierChild7" presStyleCnt="0"/>
      <dgm:spPr/>
    </dgm:pt>
    <dgm:pt modelId="{7BA5B551-F5A3-42E7-9AD7-80FABE85F280}" type="pres">
      <dgm:prSet presAssocID="{52751948-A2E3-4091-8FE5-FFE449053077}" presName="Name111" presStyleLbl="parChTrans1D3" presStyleIdx="1" presStyleCnt="2"/>
      <dgm:spPr/>
    </dgm:pt>
    <dgm:pt modelId="{FBEB2A4E-14AA-4403-9EEC-1F815EDCAC8E}" type="pres">
      <dgm:prSet presAssocID="{32E3B279-4AFB-498B-96DD-FB69129FEF3A}" presName="hierRoot3" presStyleCnt="0">
        <dgm:presLayoutVars>
          <dgm:hierBranch val="init"/>
        </dgm:presLayoutVars>
      </dgm:prSet>
      <dgm:spPr/>
    </dgm:pt>
    <dgm:pt modelId="{41423753-B1E3-4CFC-906B-1F923463BBF0}" type="pres">
      <dgm:prSet presAssocID="{32E3B279-4AFB-498B-96DD-FB69129FEF3A}" presName="rootComposite3" presStyleCnt="0"/>
      <dgm:spPr/>
    </dgm:pt>
    <dgm:pt modelId="{95B7F13A-8C7C-456A-87A4-E6E1A6381CBD}" type="pres">
      <dgm:prSet presAssocID="{32E3B279-4AFB-498B-96DD-FB69129FEF3A}" presName="rootText3" presStyleLbl="asst1" presStyleIdx="3" presStyleCnt="6">
        <dgm:presLayoutVars>
          <dgm:chPref val="3"/>
        </dgm:presLayoutVars>
      </dgm:prSet>
      <dgm:spPr/>
    </dgm:pt>
    <dgm:pt modelId="{F27D08E7-0478-462B-8BBF-441AA2FB0874}" type="pres">
      <dgm:prSet presAssocID="{32E3B279-4AFB-498B-96DD-FB69129FEF3A}" presName="rootConnector3" presStyleLbl="asst1" presStyleIdx="3" presStyleCnt="6"/>
      <dgm:spPr/>
    </dgm:pt>
    <dgm:pt modelId="{A3522D11-889E-44EA-958C-C2995D6A9FC6}" type="pres">
      <dgm:prSet presAssocID="{32E3B279-4AFB-498B-96DD-FB69129FEF3A}" presName="hierChild6" presStyleCnt="0"/>
      <dgm:spPr/>
    </dgm:pt>
    <dgm:pt modelId="{2DDCDBD8-A271-4AC0-9816-9FBD1FAE987D}" type="pres">
      <dgm:prSet presAssocID="{32E3B279-4AFB-498B-96DD-FB69129FEF3A}" presName="hierChild7" presStyleCnt="0"/>
      <dgm:spPr/>
    </dgm:pt>
    <dgm:pt modelId="{3B5450B1-8E0A-4A99-A7AD-73ECE4215595}" type="pres">
      <dgm:prSet presAssocID="{F6678126-9044-4261-BE66-5A4EA9443F06}" presName="Name111" presStyleLbl="parChTrans1D4" presStyleIdx="0" presStyleCnt="5"/>
      <dgm:spPr/>
    </dgm:pt>
    <dgm:pt modelId="{6381E980-ADA7-4C7D-8EE3-6F992E46C83A}" type="pres">
      <dgm:prSet presAssocID="{2CFAE426-09E0-4361-8C18-0A52A3EE4C6F}" presName="hierRoot3" presStyleCnt="0">
        <dgm:presLayoutVars>
          <dgm:hierBranch val="init"/>
        </dgm:presLayoutVars>
      </dgm:prSet>
      <dgm:spPr/>
    </dgm:pt>
    <dgm:pt modelId="{D943F37A-ECE0-488D-9104-5110764264E8}" type="pres">
      <dgm:prSet presAssocID="{2CFAE426-09E0-4361-8C18-0A52A3EE4C6F}" presName="rootComposite3" presStyleCnt="0"/>
      <dgm:spPr/>
    </dgm:pt>
    <dgm:pt modelId="{F25BF09B-F9AD-406F-AB7E-7DFFD9228BFF}" type="pres">
      <dgm:prSet presAssocID="{2CFAE426-09E0-4361-8C18-0A52A3EE4C6F}" presName="rootText3" presStyleLbl="asst1" presStyleIdx="4" presStyleCnt="6" custLinFactNeighborX="-49332" custLinFactNeighborY="-4852">
        <dgm:presLayoutVars>
          <dgm:chPref val="3"/>
        </dgm:presLayoutVars>
      </dgm:prSet>
      <dgm:spPr/>
    </dgm:pt>
    <dgm:pt modelId="{05106D69-F375-4B1E-BC81-CD4D8057F2D8}" type="pres">
      <dgm:prSet presAssocID="{2CFAE426-09E0-4361-8C18-0A52A3EE4C6F}" presName="rootConnector3" presStyleLbl="asst1" presStyleIdx="4" presStyleCnt="6"/>
      <dgm:spPr/>
    </dgm:pt>
    <dgm:pt modelId="{81617819-2913-40D5-A195-E7AF4AE7B188}" type="pres">
      <dgm:prSet presAssocID="{2CFAE426-09E0-4361-8C18-0A52A3EE4C6F}" presName="hierChild6" presStyleCnt="0"/>
      <dgm:spPr/>
    </dgm:pt>
    <dgm:pt modelId="{0900F646-BAA3-430D-ABA8-BBAF2F082181}" type="pres">
      <dgm:prSet presAssocID="{2CFAE426-09E0-4361-8C18-0A52A3EE4C6F}" presName="hierChild7" presStyleCnt="0"/>
      <dgm:spPr/>
    </dgm:pt>
    <dgm:pt modelId="{63102EE6-CEDB-4F7C-AD65-1BC998EBAC1F}" type="pres">
      <dgm:prSet presAssocID="{88D9F942-B89E-4321-B4D2-325EE63E090B}" presName="Name111" presStyleLbl="parChTrans1D4" presStyleIdx="1" presStyleCnt="5"/>
      <dgm:spPr/>
    </dgm:pt>
    <dgm:pt modelId="{381F0F7A-903D-45EF-A2EA-CABD21485457}" type="pres">
      <dgm:prSet presAssocID="{9E8AAA3B-EADC-4536-8797-1C8E9964A2B2}" presName="hierRoot3" presStyleCnt="0">
        <dgm:presLayoutVars>
          <dgm:hierBranch val="init"/>
        </dgm:presLayoutVars>
      </dgm:prSet>
      <dgm:spPr/>
    </dgm:pt>
    <dgm:pt modelId="{1B6F6E45-4D7F-4AE5-8444-5189EF92E6B8}" type="pres">
      <dgm:prSet presAssocID="{9E8AAA3B-EADC-4536-8797-1C8E9964A2B2}" presName="rootComposite3" presStyleCnt="0"/>
      <dgm:spPr/>
    </dgm:pt>
    <dgm:pt modelId="{91459530-8881-4C1C-887D-5589BB914CFB}" type="pres">
      <dgm:prSet presAssocID="{9E8AAA3B-EADC-4536-8797-1C8E9964A2B2}" presName="rootText3" presStyleLbl="asst1" presStyleIdx="5" presStyleCnt="6" custLinFactX="8370" custLinFactNeighborX="100000" custLinFactNeighborY="-4852">
        <dgm:presLayoutVars>
          <dgm:chPref val="3"/>
        </dgm:presLayoutVars>
      </dgm:prSet>
      <dgm:spPr/>
    </dgm:pt>
    <dgm:pt modelId="{A2E8FA10-5FF2-48E9-B15B-EF3D30D66C9D}" type="pres">
      <dgm:prSet presAssocID="{9E8AAA3B-EADC-4536-8797-1C8E9964A2B2}" presName="rootConnector3" presStyleLbl="asst1" presStyleIdx="5" presStyleCnt="6"/>
      <dgm:spPr/>
    </dgm:pt>
    <dgm:pt modelId="{C3E94755-2B69-4077-990E-0BA5ACF2FF0A}" type="pres">
      <dgm:prSet presAssocID="{9E8AAA3B-EADC-4536-8797-1C8E9964A2B2}" presName="hierChild6" presStyleCnt="0"/>
      <dgm:spPr/>
    </dgm:pt>
    <dgm:pt modelId="{FE889DE7-9CFC-473B-9068-EE7683028618}" type="pres">
      <dgm:prSet presAssocID="{A4076712-8542-4B29-86C5-227DA1BC72BF}" presName="Name37" presStyleLbl="parChTrans1D4" presStyleIdx="2" presStyleCnt="5"/>
      <dgm:spPr/>
    </dgm:pt>
    <dgm:pt modelId="{39BB9319-F394-444C-A1D1-04A2A78638C6}" type="pres">
      <dgm:prSet presAssocID="{4F971149-EAF7-44A5-A60F-CF3F22A17CC1}" presName="hierRoot2" presStyleCnt="0">
        <dgm:presLayoutVars>
          <dgm:hierBranch val="init"/>
        </dgm:presLayoutVars>
      </dgm:prSet>
      <dgm:spPr/>
    </dgm:pt>
    <dgm:pt modelId="{A0E7503F-2794-4E86-BAD1-99E5070563F5}" type="pres">
      <dgm:prSet presAssocID="{4F971149-EAF7-44A5-A60F-CF3F22A17CC1}" presName="rootComposite" presStyleCnt="0"/>
      <dgm:spPr/>
    </dgm:pt>
    <dgm:pt modelId="{770EECCC-31A1-457A-8897-5C7A73E0660B}" type="pres">
      <dgm:prSet presAssocID="{4F971149-EAF7-44A5-A60F-CF3F22A17CC1}" presName="rootText" presStyleLbl="node4" presStyleIdx="0" presStyleCnt="3" custLinFactX="22927" custLinFactNeighborX="100000" custLinFactNeighborY="-17792">
        <dgm:presLayoutVars>
          <dgm:chPref val="3"/>
        </dgm:presLayoutVars>
      </dgm:prSet>
      <dgm:spPr/>
    </dgm:pt>
    <dgm:pt modelId="{C8C91CB5-BD90-4E52-A73D-597EA9EFCFD5}" type="pres">
      <dgm:prSet presAssocID="{4F971149-EAF7-44A5-A60F-CF3F22A17CC1}" presName="rootConnector" presStyleLbl="node4" presStyleIdx="0" presStyleCnt="3"/>
      <dgm:spPr/>
    </dgm:pt>
    <dgm:pt modelId="{A90634C6-1CC6-4B70-9C75-30A2EF61753C}" type="pres">
      <dgm:prSet presAssocID="{4F971149-EAF7-44A5-A60F-CF3F22A17CC1}" presName="hierChild4" presStyleCnt="0"/>
      <dgm:spPr/>
    </dgm:pt>
    <dgm:pt modelId="{46C8D6B4-7C43-4B1F-B4E8-65017AE67D0F}" type="pres">
      <dgm:prSet presAssocID="{4F971149-EAF7-44A5-A60F-CF3F22A17CC1}" presName="hierChild5" presStyleCnt="0"/>
      <dgm:spPr/>
    </dgm:pt>
    <dgm:pt modelId="{AE0A5A3A-71F8-4AE1-B724-CC0F875111CE}" type="pres">
      <dgm:prSet presAssocID="{C60157E9-3443-4803-8E73-EFF1AEA7FB89}" presName="Name37" presStyleLbl="parChTrans1D4" presStyleIdx="3" presStyleCnt="5"/>
      <dgm:spPr/>
    </dgm:pt>
    <dgm:pt modelId="{41FB9CDB-C6EF-432B-90B7-BC6B39313FB9}" type="pres">
      <dgm:prSet presAssocID="{A3FD0333-8F94-4A08-97AA-A5A36B9B7A3B}" presName="hierRoot2" presStyleCnt="0">
        <dgm:presLayoutVars>
          <dgm:hierBranch val="init"/>
        </dgm:presLayoutVars>
      </dgm:prSet>
      <dgm:spPr/>
    </dgm:pt>
    <dgm:pt modelId="{3472AE6A-19FC-4FC6-957C-5A3847A5BD11}" type="pres">
      <dgm:prSet presAssocID="{A3FD0333-8F94-4A08-97AA-A5A36B9B7A3B}" presName="rootComposite" presStyleCnt="0"/>
      <dgm:spPr/>
    </dgm:pt>
    <dgm:pt modelId="{0B0EA323-5709-414A-9E94-C18CBF5C8322}" type="pres">
      <dgm:prSet presAssocID="{A3FD0333-8F94-4A08-97AA-A5A36B9B7A3B}" presName="rootText" presStyleLbl="node4" presStyleIdx="1" presStyleCnt="3" custLinFactX="19692" custLinFactNeighborX="100000" custLinFactNeighborY="-11322">
        <dgm:presLayoutVars>
          <dgm:chPref val="3"/>
        </dgm:presLayoutVars>
      </dgm:prSet>
      <dgm:spPr/>
    </dgm:pt>
    <dgm:pt modelId="{43BFB334-A5CD-4889-839B-DEF1BDE5EA52}" type="pres">
      <dgm:prSet presAssocID="{A3FD0333-8F94-4A08-97AA-A5A36B9B7A3B}" presName="rootConnector" presStyleLbl="node4" presStyleIdx="1" presStyleCnt="3"/>
      <dgm:spPr/>
    </dgm:pt>
    <dgm:pt modelId="{2A56E18C-96C0-4608-93E4-344655B00198}" type="pres">
      <dgm:prSet presAssocID="{A3FD0333-8F94-4A08-97AA-A5A36B9B7A3B}" presName="hierChild4" presStyleCnt="0"/>
      <dgm:spPr/>
    </dgm:pt>
    <dgm:pt modelId="{1485720A-32DB-41A9-9213-FF1E720E6071}" type="pres">
      <dgm:prSet presAssocID="{A3FD0333-8F94-4A08-97AA-A5A36B9B7A3B}" presName="hierChild5" presStyleCnt="0"/>
      <dgm:spPr/>
    </dgm:pt>
    <dgm:pt modelId="{C76C9AB0-F0AD-4B0E-B875-1F19746AEF50}" type="pres">
      <dgm:prSet presAssocID="{DF9B6297-D12D-4679-AE23-F9DFBD4F5FB7}" presName="Name37" presStyleLbl="parChTrans1D4" presStyleIdx="4" presStyleCnt="5"/>
      <dgm:spPr/>
    </dgm:pt>
    <dgm:pt modelId="{6C452266-E7A7-4044-8483-4593279AD541}" type="pres">
      <dgm:prSet presAssocID="{E991F91F-F645-46CD-B826-983DC7CCD0C8}" presName="hierRoot2" presStyleCnt="0">
        <dgm:presLayoutVars>
          <dgm:hierBranch val="init"/>
        </dgm:presLayoutVars>
      </dgm:prSet>
      <dgm:spPr/>
    </dgm:pt>
    <dgm:pt modelId="{B4EC510F-97E6-4BDE-BCE8-E0A3A9A1C91A}" type="pres">
      <dgm:prSet presAssocID="{E991F91F-F645-46CD-B826-983DC7CCD0C8}" presName="rootComposite" presStyleCnt="0"/>
      <dgm:spPr/>
    </dgm:pt>
    <dgm:pt modelId="{2E41F26D-D49F-46F1-A2B5-3E4D69E1D24F}" type="pres">
      <dgm:prSet presAssocID="{E991F91F-F645-46CD-B826-983DC7CCD0C8}" presName="rootText" presStyleLbl="node4" presStyleIdx="2" presStyleCnt="3" custLinFactX="16457" custLinFactNeighborX="100000" custLinFactNeighborY="-3235">
        <dgm:presLayoutVars>
          <dgm:chPref val="3"/>
        </dgm:presLayoutVars>
      </dgm:prSet>
      <dgm:spPr/>
    </dgm:pt>
    <dgm:pt modelId="{7558D9BD-DB26-4254-BD7F-3D9818F637DF}" type="pres">
      <dgm:prSet presAssocID="{E991F91F-F645-46CD-B826-983DC7CCD0C8}" presName="rootConnector" presStyleLbl="node4" presStyleIdx="2" presStyleCnt="3"/>
      <dgm:spPr/>
    </dgm:pt>
    <dgm:pt modelId="{7DCC5AFA-8755-4E23-9322-E07AEDDAA6DE}" type="pres">
      <dgm:prSet presAssocID="{E991F91F-F645-46CD-B826-983DC7CCD0C8}" presName="hierChild4" presStyleCnt="0"/>
      <dgm:spPr/>
    </dgm:pt>
    <dgm:pt modelId="{7B690CC2-45F0-48BE-B5E3-95E6F130EF55}" type="pres">
      <dgm:prSet presAssocID="{E991F91F-F645-46CD-B826-983DC7CCD0C8}" presName="hierChild5" presStyleCnt="0"/>
      <dgm:spPr/>
    </dgm:pt>
    <dgm:pt modelId="{09A2044D-6072-417F-84D2-50CCB37C85AA}" type="pres">
      <dgm:prSet presAssocID="{9E8AAA3B-EADC-4536-8797-1C8E9964A2B2}" presName="hierChild7" presStyleCnt="0"/>
      <dgm:spPr/>
    </dgm:pt>
  </dgm:ptLst>
  <dgm:cxnLst>
    <dgm:cxn modelId="{D576F208-9378-4EF4-9B2E-D87C33ADF129}" type="presOf" srcId="{B8371242-3F5A-49C1-B6C1-0A0ECB973394}" destId="{EEDA3D48-F65E-41A9-B36F-A28AC192D052}" srcOrd="0" destOrd="0" presId="urn:microsoft.com/office/officeart/2005/8/layout/orgChart1"/>
    <dgm:cxn modelId="{C5E56B0D-87F9-4211-84EF-2F2F429547F5}" type="presOf" srcId="{A3FD0333-8F94-4A08-97AA-A5A36B9B7A3B}" destId="{43BFB334-A5CD-4889-839B-DEF1BDE5EA52}" srcOrd="1" destOrd="0" presId="urn:microsoft.com/office/officeart/2005/8/layout/orgChart1"/>
    <dgm:cxn modelId="{A43E5819-0616-4F69-8D88-80CE7532A332}" type="presOf" srcId="{52A97D62-EBE8-4EA1-9EEE-C1F0051BC3F6}" destId="{3EBAC3D6-E1DB-4CE1-9CD4-9CA71D9600AA}" srcOrd="0" destOrd="0" presId="urn:microsoft.com/office/officeart/2005/8/layout/orgChart1"/>
    <dgm:cxn modelId="{BF811A1B-36FD-4504-96A2-BA7B9E4B6BE7}" type="presOf" srcId="{9E8AAA3B-EADC-4536-8797-1C8E9964A2B2}" destId="{91459530-8881-4C1C-887D-5589BB914CFB}" srcOrd="0" destOrd="0" presId="urn:microsoft.com/office/officeart/2005/8/layout/orgChart1"/>
    <dgm:cxn modelId="{C86E8D35-962F-4336-B21A-6A3CF4A393E6}" srcId="{ABEE3F8D-2E92-40C0-8636-ED0BA346BC73}" destId="{C7C6AB86-4A0D-4BAB-B980-B24478D5C757}" srcOrd="0" destOrd="0" parTransId="{C11CE089-B537-4540-AC94-71CE3CE9D4BE}" sibTransId="{791AFDB7-BA61-4CFC-B137-3BCA60C5824E}"/>
    <dgm:cxn modelId="{1DE97A60-3462-4B52-A07B-71F3652F8D3D}" type="presOf" srcId="{B8371242-3F5A-49C1-B6C1-0A0ECB973394}" destId="{6C1817D5-FEBB-41A5-B43B-56B79E52F4BC}" srcOrd="1" destOrd="0" presId="urn:microsoft.com/office/officeart/2005/8/layout/orgChart1"/>
    <dgm:cxn modelId="{D9368262-32A2-4264-ADF5-CFEAE149DAED}" type="presOf" srcId="{4F971149-EAF7-44A5-A60F-CF3F22A17CC1}" destId="{770EECCC-31A1-457A-8897-5C7A73E0660B}" srcOrd="0" destOrd="0" presId="urn:microsoft.com/office/officeart/2005/8/layout/orgChart1"/>
    <dgm:cxn modelId="{8FF8C565-FB63-43B7-8F30-F9D7F3BE67AD}" srcId="{32E3B279-4AFB-498B-96DD-FB69129FEF3A}" destId="{2CFAE426-09E0-4361-8C18-0A52A3EE4C6F}" srcOrd="0" destOrd="0" parTransId="{F6678126-9044-4261-BE66-5A4EA9443F06}" sibTransId="{C937350A-3A75-4945-96F3-8B43A4B32673}"/>
    <dgm:cxn modelId="{D7F42C46-2B92-40CA-B777-5FDCDD0FE212}" type="presOf" srcId="{DF9B6297-D12D-4679-AE23-F9DFBD4F5FB7}" destId="{C76C9AB0-F0AD-4B0E-B875-1F19746AEF50}" srcOrd="0" destOrd="0" presId="urn:microsoft.com/office/officeart/2005/8/layout/orgChart1"/>
    <dgm:cxn modelId="{6BF24B46-1486-4D82-8240-7235AC9EFC4B}" type="presOf" srcId="{E991F91F-F645-46CD-B826-983DC7CCD0C8}" destId="{7558D9BD-DB26-4254-BD7F-3D9818F637DF}" srcOrd="1" destOrd="0" presId="urn:microsoft.com/office/officeart/2005/8/layout/orgChart1"/>
    <dgm:cxn modelId="{442CBE46-98A6-4B90-82B6-3D44B907C738}" type="presOf" srcId="{2CFAE426-09E0-4361-8C18-0A52A3EE4C6F}" destId="{F25BF09B-F9AD-406F-AB7E-7DFFD9228BFF}" srcOrd="0" destOrd="0" presId="urn:microsoft.com/office/officeart/2005/8/layout/orgChart1"/>
    <dgm:cxn modelId="{51645D67-87DF-4344-ABC9-49DA78EC39A1}" srcId="{9E8AAA3B-EADC-4536-8797-1C8E9964A2B2}" destId="{A3FD0333-8F94-4A08-97AA-A5A36B9B7A3B}" srcOrd="1" destOrd="0" parTransId="{C60157E9-3443-4803-8E73-EFF1AEA7FB89}" sibTransId="{8DED9BF7-B993-4544-9F35-9897DAB22401}"/>
    <dgm:cxn modelId="{D73E8B47-E83F-4810-8E73-F652F7849B9C}" type="presOf" srcId="{C7C6AB86-4A0D-4BAB-B980-B24478D5C757}" destId="{1F214E9F-7BD7-489F-8D76-3AA4B2A8219C}" srcOrd="0" destOrd="0" presId="urn:microsoft.com/office/officeart/2005/8/layout/orgChart1"/>
    <dgm:cxn modelId="{11F6AB68-230D-4B2A-8DF2-141CB158A071}" type="presOf" srcId="{A4076712-8542-4B29-86C5-227DA1BC72BF}" destId="{FE889DE7-9CFC-473B-9068-EE7683028618}" srcOrd="0" destOrd="0" presId="urn:microsoft.com/office/officeart/2005/8/layout/orgChart1"/>
    <dgm:cxn modelId="{58984070-D4DE-43CF-8704-DAD06781BF58}" type="presOf" srcId="{A3FD0333-8F94-4A08-97AA-A5A36B9B7A3B}" destId="{0B0EA323-5709-414A-9E94-C18CBF5C8322}" srcOrd="0" destOrd="0" presId="urn:microsoft.com/office/officeart/2005/8/layout/orgChart1"/>
    <dgm:cxn modelId="{CEA46E51-CD69-44E6-8B72-4C88A3D283C3}" type="presOf" srcId="{32E3B279-4AFB-498B-96DD-FB69129FEF3A}" destId="{95B7F13A-8C7C-456A-87A4-E6E1A6381CBD}" srcOrd="0" destOrd="0" presId="urn:microsoft.com/office/officeart/2005/8/layout/orgChart1"/>
    <dgm:cxn modelId="{5C01BE51-EB80-47F2-A03A-A0AC2DD5943B}" type="presOf" srcId="{9E8AAA3B-EADC-4536-8797-1C8E9964A2B2}" destId="{A2E8FA10-5FF2-48E9-B15B-EF3D30D66C9D}" srcOrd="1" destOrd="0" presId="urn:microsoft.com/office/officeart/2005/8/layout/orgChart1"/>
    <dgm:cxn modelId="{05385073-3069-447A-9F00-DBF011EF0C36}" srcId="{32E3B279-4AFB-498B-96DD-FB69129FEF3A}" destId="{9E8AAA3B-EADC-4536-8797-1C8E9964A2B2}" srcOrd="1" destOrd="0" parTransId="{88D9F942-B89E-4321-B4D2-325EE63E090B}" sibTransId="{7F5E10F6-0710-4661-A33E-3713F765EA29}"/>
    <dgm:cxn modelId="{D669555A-482D-4E64-887B-FAAD8E20A598}" type="presOf" srcId="{498555E2-B521-491A-9479-0D9FDDB21AEA}" destId="{67894CB4-076F-43C5-8A01-41C6D74412CB}" srcOrd="1" destOrd="0" presId="urn:microsoft.com/office/officeart/2005/8/layout/orgChart1"/>
    <dgm:cxn modelId="{CE833481-4A78-4988-AD59-9F9805230EA5}" type="presOf" srcId="{E991F91F-F645-46CD-B826-983DC7CCD0C8}" destId="{2E41F26D-D49F-46F1-A2B5-3E4D69E1D24F}" srcOrd="0" destOrd="0" presId="urn:microsoft.com/office/officeart/2005/8/layout/orgChart1"/>
    <dgm:cxn modelId="{43D58D81-EDF8-427D-BF2E-AC32E040EB13}" type="presOf" srcId="{4F971149-EAF7-44A5-A60F-CF3F22A17CC1}" destId="{C8C91CB5-BD90-4E52-A73D-597EA9EFCFD5}" srcOrd="1" destOrd="0" presId="urn:microsoft.com/office/officeart/2005/8/layout/orgChart1"/>
    <dgm:cxn modelId="{537B1784-C3E6-436F-A15A-48BD46BBB5AA}" type="presOf" srcId="{ABEE3F8D-2E92-40C0-8636-ED0BA346BC73}" destId="{85CD7490-8522-41A9-9DF5-63A1F87EF598}" srcOrd="0" destOrd="0" presId="urn:microsoft.com/office/officeart/2005/8/layout/orgChart1"/>
    <dgm:cxn modelId="{B56A6086-A924-4C12-B122-C1C1DB3FD191}" srcId="{9E8AAA3B-EADC-4536-8797-1C8E9964A2B2}" destId="{E991F91F-F645-46CD-B826-983DC7CCD0C8}" srcOrd="2" destOrd="0" parTransId="{DF9B6297-D12D-4679-AE23-F9DFBD4F5FB7}" sibTransId="{EC02A13A-C500-4CDD-B886-42C8B26BFB29}"/>
    <dgm:cxn modelId="{A5B6DF8C-161E-4A8D-B178-8A794FFF321C}" type="presOf" srcId="{C7C6AB86-4A0D-4BAB-B980-B24478D5C757}" destId="{2AA90DAD-8FE0-42C0-B1D7-303AE2CEFDEE}" srcOrd="1" destOrd="0" presId="urn:microsoft.com/office/officeart/2005/8/layout/orgChart1"/>
    <dgm:cxn modelId="{2576B594-501F-49F0-A365-5A83B11D45D3}" type="presOf" srcId="{6D072714-39E2-4137-87C0-781696A91E46}" destId="{EB22979B-E126-4611-AC9D-3AA689EC5EF8}" srcOrd="0" destOrd="0" presId="urn:microsoft.com/office/officeart/2005/8/layout/orgChart1"/>
    <dgm:cxn modelId="{F00AA296-25BA-45BD-8291-C3E3FE0371DA}" type="presOf" srcId="{498555E2-B521-491A-9479-0D9FDDB21AEA}" destId="{3A9AB5DF-7E31-41B0-A064-5F802C5A4166}" srcOrd="0" destOrd="0" presId="urn:microsoft.com/office/officeart/2005/8/layout/orgChart1"/>
    <dgm:cxn modelId="{478B8698-0D7E-4C4B-ACE8-B1684D399867}" srcId="{E552392E-6144-4A66-B5F3-4D085CD19130}" destId="{32E3B279-4AFB-498B-96DD-FB69129FEF3A}" srcOrd="0" destOrd="0" parTransId="{52751948-A2E3-4091-8FE5-FFE449053077}" sibTransId="{3CD89959-7DA8-424B-82CC-B52D8A288C0E}"/>
    <dgm:cxn modelId="{9C78AD9B-DCD7-44BB-9F03-017C43750679}" type="presOf" srcId="{F6678126-9044-4261-BE66-5A4EA9443F06}" destId="{3B5450B1-8E0A-4A99-A7AD-73ECE4215595}" srcOrd="0" destOrd="0" presId="urn:microsoft.com/office/officeart/2005/8/layout/orgChart1"/>
    <dgm:cxn modelId="{928399AD-FDDA-4CF4-BFD4-996DC5E6A5BA}" type="presOf" srcId="{2CFAE426-09E0-4361-8C18-0A52A3EE4C6F}" destId="{05106D69-F375-4B1E-BC81-CD4D8057F2D8}" srcOrd="1" destOrd="0" presId="urn:microsoft.com/office/officeart/2005/8/layout/orgChart1"/>
    <dgm:cxn modelId="{63BF1DB8-8CAB-4756-A50B-19039AFE8B98}" type="presOf" srcId="{E552392E-6144-4A66-B5F3-4D085CD19130}" destId="{0BF92E4E-54D5-4BE7-826D-2C875358E873}" srcOrd="1" destOrd="0" presId="urn:microsoft.com/office/officeart/2005/8/layout/orgChart1"/>
    <dgm:cxn modelId="{A3865AC5-C5F0-4DC0-985D-7982FDA63DD8}" type="presOf" srcId="{C60157E9-3443-4803-8E73-EFF1AEA7FB89}" destId="{AE0A5A3A-71F8-4AE1-B724-CC0F875111CE}" srcOrd="0" destOrd="0" presId="urn:microsoft.com/office/officeart/2005/8/layout/orgChart1"/>
    <dgm:cxn modelId="{F6C74FCE-C413-4F2D-B20E-D3E54F1E82DD}" srcId="{C7C6AB86-4A0D-4BAB-B980-B24478D5C757}" destId="{B8371242-3F5A-49C1-B6C1-0A0ECB973394}" srcOrd="0" destOrd="0" parTransId="{52A97D62-EBE8-4EA1-9EEE-C1F0051BC3F6}" sibTransId="{A7BA49AD-B436-468B-A882-9410B7A4788A}"/>
    <dgm:cxn modelId="{2E9EFED9-50BD-41E4-8D83-16083442983C}" type="presOf" srcId="{E552392E-6144-4A66-B5F3-4D085CD19130}" destId="{ED333A94-09D0-4575-8D4B-14D14BA00394}" srcOrd="0" destOrd="0" presId="urn:microsoft.com/office/officeart/2005/8/layout/orgChart1"/>
    <dgm:cxn modelId="{C5725FDB-0A98-4AD0-B77D-C6D1617F34F9}" srcId="{B8371242-3F5A-49C1-B6C1-0A0ECB973394}" destId="{498555E2-B521-491A-9479-0D9FDDB21AEA}" srcOrd="0" destOrd="0" parTransId="{0EC081D0-7EBB-44E7-BED7-4ADCED647813}" sibTransId="{C3FCD8AD-0E82-4B2F-A7FB-75F24E025E0F}"/>
    <dgm:cxn modelId="{B6CA5DE6-277A-444B-9537-6A6C5A490C2D}" type="presOf" srcId="{32E3B279-4AFB-498B-96DD-FB69129FEF3A}" destId="{F27D08E7-0478-462B-8BBF-441AA2FB0874}" srcOrd="1" destOrd="0" presId="urn:microsoft.com/office/officeart/2005/8/layout/orgChart1"/>
    <dgm:cxn modelId="{058CDEE6-BF33-44A3-92D0-6E680F63ECD3}" srcId="{C7C6AB86-4A0D-4BAB-B980-B24478D5C757}" destId="{E552392E-6144-4A66-B5F3-4D085CD19130}" srcOrd="1" destOrd="0" parTransId="{6D072714-39E2-4137-87C0-781696A91E46}" sibTransId="{FF9EB04B-C1F3-4602-AF56-0921B75F4A9B}"/>
    <dgm:cxn modelId="{A7B011F2-3E43-4095-B21F-D8B15F50F977}" type="presOf" srcId="{52751948-A2E3-4091-8FE5-FFE449053077}" destId="{7BA5B551-F5A3-42E7-9AD7-80FABE85F280}" srcOrd="0" destOrd="0" presId="urn:microsoft.com/office/officeart/2005/8/layout/orgChart1"/>
    <dgm:cxn modelId="{AD97B9F8-0DCE-42BB-946B-0A6E7984C3E1}" srcId="{9E8AAA3B-EADC-4536-8797-1C8E9964A2B2}" destId="{4F971149-EAF7-44A5-A60F-CF3F22A17CC1}" srcOrd="0" destOrd="0" parTransId="{A4076712-8542-4B29-86C5-227DA1BC72BF}" sibTransId="{0EEAAF6D-4992-453F-B982-26C9458B26F5}"/>
    <dgm:cxn modelId="{7D7ECBFD-E039-497D-9738-E7B6811319AA}" type="presOf" srcId="{0EC081D0-7EBB-44E7-BED7-4ADCED647813}" destId="{188A0301-9228-4B35-91A5-EB4D1BCBEAA3}" srcOrd="0" destOrd="0" presId="urn:microsoft.com/office/officeart/2005/8/layout/orgChart1"/>
    <dgm:cxn modelId="{E03BFBFD-5F1F-4511-8778-C35341C52968}" type="presOf" srcId="{88D9F942-B89E-4321-B4D2-325EE63E090B}" destId="{63102EE6-CEDB-4F7C-AD65-1BC998EBAC1F}" srcOrd="0" destOrd="0" presId="urn:microsoft.com/office/officeart/2005/8/layout/orgChart1"/>
    <dgm:cxn modelId="{8278A8B7-F3F2-4C20-92D2-E3DCCD35E18C}" type="presParOf" srcId="{85CD7490-8522-41A9-9DF5-63A1F87EF598}" destId="{B9053027-DBAA-4CD9-A60E-58F6F4A928F7}" srcOrd="0" destOrd="0" presId="urn:microsoft.com/office/officeart/2005/8/layout/orgChart1"/>
    <dgm:cxn modelId="{B4EF144A-C092-4783-9BAA-69CE39941765}" type="presParOf" srcId="{B9053027-DBAA-4CD9-A60E-58F6F4A928F7}" destId="{28433E81-5FDC-4460-A956-13FFC827657B}" srcOrd="0" destOrd="0" presId="urn:microsoft.com/office/officeart/2005/8/layout/orgChart1"/>
    <dgm:cxn modelId="{51E3CBF3-56C2-4D4B-9638-49D12AF6EB15}" type="presParOf" srcId="{28433E81-5FDC-4460-A956-13FFC827657B}" destId="{1F214E9F-7BD7-489F-8D76-3AA4B2A8219C}" srcOrd="0" destOrd="0" presId="urn:microsoft.com/office/officeart/2005/8/layout/orgChart1"/>
    <dgm:cxn modelId="{A6184AE4-930E-4900-B94C-3AA67E5CAD82}" type="presParOf" srcId="{28433E81-5FDC-4460-A956-13FFC827657B}" destId="{2AA90DAD-8FE0-42C0-B1D7-303AE2CEFDEE}" srcOrd="1" destOrd="0" presId="urn:microsoft.com/office/officeart/2005/8/layout/orgChart1"/>
    <dgm:cxn modelId="{41B00825-DF5D-4358-84B9-36434F010D43}" type="presParOf" srcId="{B9053027-DBAA-4CD9-A60E-58F6F4A928F7}" destId="{499033EF-776A-44AA-98A3-8968BDC2492B}" srcOrd="1" destOrd="0" presId="urn:microsoft.com/office/officeart/2005/8/layout/orgChart1"/>
    <dgm:cxn modelId="{8EE25CC6-0CF3-4216-B5B8-A3885739D765}" type="presParOf" srcId="{B9053027-DBAA-4CD9-A60E-58F6F4A928F7}" destId="{17AE92B1-FB97-4B62-9CAC-128BA9C81C36}" srcOrd="2" destOrd="0" presId="urn:microsoft.com/office/officeart/2005/8/layout/orgChart1"/>
    <dgm:cxn modelId="{551AD7EA-46CA-490F-85CE-64A6BD0BE9C3}" type="presParOf" srcId="{17AE92B1-FB97-4B62-9CAC-128BA9C81C36}" destId="{3EBAC3D6-E1DB-4CE1-9CD4-9CA71D9600AA}" srcOrd="0" destOrd="0" presId="urn:microsoft.com/office/officeart/2005/8/layout/orgChart1"/>
    <dgm:cxn modelId="{E57840CE-E569-4A88-AA96-CFC3AD048755}" type="presParOf" srcId="{17AE92B1-FB97-4B62-9CAC-128BA9C81C36}" destId="{E63E6B42-C6A0-4AE4-BEA6-80EA7B0C41CB}" srcOrd="1" destOrd="0" presId="urn:microsoft.com/office/officeart/2005/8/layout/orgChart1"/>
    <dgm:cxn modelId="{108B4971-581F-4167-B0CC-11F355EF93C2}" type="presParOf" srcId="{E63E6B42-C6A0-4AE4-BEA6-80EA7B0C41CB}" destId="{EB4272BF-EC9E-4EDB-8885-A9F0E6CDCBD4}" srcOrd="0" destOrd="0" presId="urn:microsoft.com/office/officeart/2005/8/layout/orgChart1"/>
    <dgm:cxn modelId="{BDE2FE33-B5AC-41E5-B983-94DE91AC8453}" type="presParOf" srcId="{EB4272BF-EC9E-4EDB-8885-A9F0E6CDCBD4}" destId="{EEDA3D48-F65E-41A9-B36F-A28AC192D052}" srcOrd="0" destOrd="0" presId="urn:microsoft.com/office/officeart/2005/8/layout/orgChart1"/>
    <dgm:cxn modelId="{06B58359-951E-4483-9AF3-68821E2E6181}" type="presParOf" srcId="{EB4272BF-EC9E-4EDB-8885-A9F0E6CDCBD4}" destId="{6C1817D5-FEBB-41A5-B43B-56B79E52F4BC}" srcOrd="1" destOrd="0" presId="urn:microsoft.com/office/officeart/2005/8/layout/orgChart1"/>
    <dgm:cxn modelId="{4424C7DA-1D85-483A-81E8-9B758E1FA5F3}" type="presParOf" srcId="{E63E6B42-C6A0-4AE4-BEA6-80EA7B0C41CB}" destId="{5DA05660-FCD1-4B95-991B-39327286BFAA}" srcOrd="1" destOrd="0" presId="urn:microsoft.com/office/officeart/2005/8/layout/orgChart1"/>
    <dgm:cxn modelId="{05206CB7-AEBE-4E8D-88D8-30271E32ACC6}" type="presParOf" srcId="{E63E6B42-C6A0-4AE4-BEA6-80EA7B0C41CB}" destId="{681CF783-F132-4467-AE2D-AF66E1A4762A}" srcOrd="2" destOrd="0" presId="urn:microsoft.com/office/officeart/2005/8/layout/orgChart1"/>
    <dgm:cxn modelId="{1DF7D1DD-9EBB-49A1-845E-304C7CEF0AEC}" type="presParOf" srcId="{681CF783-F132-4467-AE2D-AF66E1A4762A}" destId="{188A0301-9228-4B35-91A5-EB4D1BCBEAA3}" srcOrd="0" destOrd="0" presId="urn:microsoft.com/office/officeart/2005/8/layout/orgChart1"/>
    <dgm:cxn modelId="{6E43CD4F-1EF0-4BEA-8F32-4CF5AE3622FD}" type="presParOf" srcId="{681CF783-F132-4467-AE2D-AF66E1A4762A}" destId="{29B6E67F-BAC0-45C3-A47F-63A9BCEC5FC3}" srcOrd="1" destOrd="0" presId="urn:microsoft.com/office/officeart/2005/8/layout/orgChart1"/>
    <dgm:cxn modelId="{64694932-9671-4391-875E-F1E72817FD5D}" type="presParOf" srcId="{29B6E67F-BAC0-45C3-A47F-63A9BCEC5FC3}" destId="{936D8BE5-C478-439A-83E2-A7E7878877B8}" srcOrd="0" destOrd="0" presId="urn:microsoft.com/office/officeart/2005/8/layout/orgChart1"/>
    <dgm:cxn modelId="{C7ABCCBF-B15A-4202-B5CA-CFD55D91DC37}" type="presParOf" srcId="{936D8BE5-C478-439A-83E2-A7E7878877B8}" destId="{3A9AB5DF-7E31-41B0-A064-5F802C5A4166}" srcOrd="0" destOrd="0" presId="urn:microsoft.com/office/officeart/2005/8/layout/orgChart1"/>
    <dgm:cxn modelId="{9FE7CE00-C88E-4617-8781-111E98ACD666}" type="presParOf" srcId="{936D8BE5-C478-439A-83E2-A7E7878877B8}" destId="{67894CB4-076F-43C5-8A01-41C6D74412CB}" srcOrd="1" destOrd="0" presId="urn:microsoft.com/office/officeart/2005/8/layout/orgChart1"/>
    <dgm:cxn modelId="{3224DA48-C9F5-49C3-A55D-FB1C750F7713}" type="presParOf" srcId="{29B6E67F-BAC0-45C3-A47F-63A9BCEC5FC3}" destId="{B2E29E42-D882-4DEB-8982-B860204AD580}" srcOrd="1" destOrd="0" presId="urn:microsoft.com/office/officeart/2005/8/layout/orgChart1"/>
    <dgm:cxn modelId="{1AD8B722-8072-4FF6-9AF9-4D79E9113051}" type="presParOf" srcId="{29B6E67F-BAC0-45C3-A47F-63A9BCEC5FC3}" destId="{F2889334-86F2-4B5A-AA63-C0E2E0E0B2DC}" srcOrd="2" destOrd="0" presId="urn:microsoft.com/office/officeart/2005/8/layout/orgChart1"/>
    <dgm:cxn modelId="{BDAD61B6-331A-48C9-96B8-2302C13A0366}" type="presParOf" srcId="{17AE92B1-FB97-4B62-9CAC-128BA9C81C36}" destId="{EB22979B-E126-4611-AC9D-3AA689EC5EF8}" srcOrd="2" destOrd="0" presId="urn:microsoft.com/office/officeart/2005/8/layout/orgChart1"/>
    <dgm:cxn modelId="{63FE09B3-1270-4931-945C-2E81837F8522}" type="presParOf" srcId="{17AE92B1-FB97-4B62-9CAC-128BA9C81C36}" destId="{37822825-EE50-49A4-A2C9-C5DB978E60C8}" srcOrd="3" destOrd="0" presId="urn:microsoft.com/office/officeart/2005/8/layout/orgChart1"/>
    <dgm:cxn modelId="{E92CE112-5149-4064-B279-E2BF0CA52758}" type="presParOf" srcId="{37822825-EE50-49A4-A2C9-C5DB978E60C8}" destId="{1158533A-4FEC-4412-AD71-7868976D4E71}" srcOrd="0" destOrd="0" presId="urn:microsoft.com/office/officeart/2005/8/layout/orgChart1"/>
    <dgm:cxn modelId="{9E7E7FF2-75A3-44DC-828C-DFACFB8E5B51}" type="presParOf" srcId="{1158533A-4FEC-4412-AD71-7868976D4E71}" destId="{ED333A94-09D0-4575-8D4B-14D14BA00394}" srcOrd="0" destOrd="0" presId="urn:microsoft.com/office/officeart/2005/8/layout/orgChart1"/>
    <dgm:cxn modelId="{27CA348A-492F-4625-A84D-FD6DFB465268}" type="presParOf" srcId="{1158533A-4FEC-4412-AD71-7868976D4E71}" destId="{0BF92E4E-54D5-4BE7-826D-2C875358E873}" srcOrd="1" destOrd="0" presId="urn:microsoft.com/office/officeart/2005/8/layout/orgChart1"/>
    <dgm:cxn modelId="{AE53473A-3825-4566-ADFD-00B1E09165D4}" type="presParOf" srcId="{37822825-EE50-49A4-A2C9-C5DB978E60C8}" destId="{4B0B30C7-FFC3-496F-BF82-E2E131122B1A}" srcOrd="1" destOrd="0" presId="urn:microsoft.com/office/officeart/2005/8/layout/orgChart1"/>
    <dgm:cxn modelId="{E7A9D53D-E71B-45A3-BAD8-4D18ABF25A31}" type="presParOf" srcId="{37822825-EE50-49A4-A2C9-C5DB978E60C8}" destId="{EB3EC45D-BD81-4F5C-899F-39735E4D1F01}" srcOrd="2" destOrd="0" presId="urn:microsoft.com/office/officeart/2005/8/layout/orgChart1"/>
    <dgm:cxn modelId="{4BD616E9-5BCE-4B97-B28F-826C5B2BA646}" type="presParOf" srcId="{EB3EC45D-BD81-4F5C-899F-39735E4D1F01}" destId="{7BA5B551-F5A3-42E7-9AD7-80FABE85F280}" srcOrd="0" destOrd="0" presId="urn:microsoft.com/office/officeart/2005/8/layout/orgChart1"/>
    <dgm:cxn modelId="{22D9B527-89F3-453A-AE8D-0EB3B068879D}" type="presParOf" srcId="{EB3EC45D-BD81-4F5C-899F-39735E4D1F01}" destId="{FBEB2A4E-14AA-4403-9EEC-1F815EDCAC8E}" srcOrd="1" destOrd="0" presId="urn:microsoft.com/office/officeart/2005/8/layout/orgChart1"/>
    <dgm:cxn modelId="{C0F22039-3FF1-430F-AEF8-D32CC4B90915}" type="presParOf" srcId="{FBEB2A4E-14AA-4403-9EEC-1F815EDCAC8E}" destId="{41423753-B1E3-4CFC-906B-1F923463BBF0}" srcOrd="0" destOrd="0" presId="urn:microsoft.com/office/officeart/2005/8/layout/orgChart1"/>
    <dgm:cxn modelId="{A987E249-4D5B-483A-9E56-BB761FE20285}" type="presParOf" srcId="{41423753-B1E3-4CFC-906B-1F923463BBF0}" destId="{95B7F13A-8C7C-456A-87A4-E6E1A6381CBD}" srcOrd="0" destOrd="0" presId="urn:microsoft.com/office/officeart/2005/8/layout/orgChart1"/>
    <dgm:cxn modelId="{2B0C7F14-E99B-4B45-AEDF-8DC8162DC575}" type="presParOf" srcId="{41423753-B1E3-4CFC-906B-1F923463BBF0}" destId="{F27D08E7-0478-462B-8BBF-441AA2FB0874}" srcOrd="1" destOrd="0" presId="urn:microsoft.com/office/officeart/2005/8/layout/orgChart1"/>
    <dgm:cxn modelId="{88A22418-9F69-4AAF-9581-84E323BDCCAF}" type="presParOf" srcId="{FBEB2A4E-14AA-4403-9EEC-1F815EDCAC8E}" destId="{A3522D11-889E-44EA-958C-C2995D6A9FC6}" srcOrd="1" destOrd="0" presId="urn:microsoft.com/office/officeart/2005/8/layout/orgChart1"/>
    <dgm:cxn modelId="{9BA50D27-E798-491E-A009-A6BA098672BC}" type="presParOf" srcId="{FBEB2A4E-14AA-4403-9EEC-1F815EDCAC8E}" destId="{2DDCDBD8-A271-4AC0-9816-9FBD1FAE987D}" srcOrd="2" destOrd="0" presId="urn:microsoft.com/office/officeart/2005/8/layout/orgChart1"/>
    <dgm:cxn modelId="{DFAC3D7E-3E74-484A-B91C-57BDA35E7F4C}" type="presParOf" srcId="{2DDCDBD8-A271-4AC0-9816-9FBD1FAE987D}" destId="{3B5450B1-8E0A-4A99-A7AD-73ECE4215595}" srcOrd="0" destOrd="0" presId="urn:microsoft.com/office/officeart/2005/8/layout/orgChart1"/>
    <dgm:cxn modelId="{1CA36A02-352A-47DC-8E60-3CDBD2DD38F6}" type="presParOf" srcId="{2DDCDBD8-A271-4AC0-9816-9FBD1FAE987D}" destId="{6381E980-ADA7-4C7D-8EE3-6F992E46C83A}" srcOrd="1" destOrd="0" presId="urn:microsoft.com/office/officeart/2005/8/layout/orgChart1"/>
    <dgm:cxn modelId="{C69438E3-BF99-429C-9A58-BCEAB724D6F3}" type="presParOf" srcId="{6381E980-ADA7-4C7D-8EE3-6F992E46C83A}" destId="{D943F37A-ECE0-488D-9104-5110764264E8}" srcOrd="0" destOrd="0" presId="urn:microsoft.com/office/officeart/2005/8/layout/orgChart1"/>
    <dgm:cxn modelId="{A253D583-D827-405C-BD96-014BE0FC2ED1}" type="presParOf" srcId="{D943F37A-ECE0-488D-9104-5110764264E8}" destId="{F25BF09B-F9AD-406F-AB7E-7DFFD9228BFF}" srcOrd="0" destOrd="0" presId="urn:microsoft.com/office/officeart/2005/8/layout/orgChart1"/>
    <dgm:cxn modelId="{40DC95EC-8455-46D7-8112-F5FA3037702C}" type="presParOf" srcId="{D943F37A-ECE0-488D-9104-5110764264E8}" destId="{05106D69-F375-4B1E-BC81-CD4D8057F2D8}" srcOrd="1" destOrd="0" presId="urn:microsoft.com/office/officeart/2005/8/layout/orgChart1"/>
    <dgm:cxn modelId="{39F15879-BC72-4EE4-98CA-0B748A43B741}" type="presParOf" srcId="{6381E980-ADA7-4C7D-8EE3-6F992E46C83A}" destId="{81617819-2913-40D5-A195-E7AF4AE7B188}" srcOrd="1" destOrd="0" presId="urn:microsoft.com/office/officeart/2005/8/layout/orgChart1"/>
    <dgm:cxn modelId="{0FF0B6B3-AC1A-4C77-B547-DB86BF062D14}" type="presParOf" srcId="{6381E980-ADA7-4C7D-8EE3-6F992E46C83A}" destId="{0900F646-BAA3-430D-ABA8-BBAF2F082181}" srcOrd="2" destOrd="0" presId="urn:microsoft.com/office/officeart/2005/8/layout/orgChart1"/>
    <dgm:cxn modelId="{6F15D092-E1B1-45C6-9EE2-C333E7D6CD1E}" type="presParOf" srcId="{2DDCDBD8-A271-4AC0-9816-9FBD1FAE987D}" destId="{63102EE6-CEDB-4F7C-AD65-1BC998EBAC1F}" srcOrd="2" destOrd="0" presId="urn:microsoft.com/office/officeart/2005/8/layout/orgChart1"/>
    <dgm:cxn modelId="{9F424426-53E8-415F-872B-B02217C3A4A1}" type="presParOf" srcId="{2DDCDBD8-A271-4AC0-9816-9FBD1FAE987D}" destId="{381F0F7A-903D-45EF-A2EA-CABD21485457}" srcOrd="3" destOrd="0" presId="urn:microsoft.com/office/officeart/2005/8/layout/orgChart1"/>
    <dgm:cxn modelId="{1DDE5000-4EBE-41A8-9330-BC323D07A7F7}" type="presParOf" srcId="{381F0F7A-903D-45EF-A2EA-CABD21485457}" destId="{1B6F6E45-4D7F-4AE5-8444-5189EF92E6B8}" srcOrd="0" destOrd="0" presId="urn:microsoft.com/office/officeart/2005/8/layout/orgChart1"/>
    <dgm:cxn modelId="{F8938008-7D00-4403-B01D-2C224FD65F49}" type="presParOf" srcId="{1B6F6E45-4D7F-4AE5-8444-5189EF92E6B8}" destId="{91459530-8881-4C1C-887D-5589BB914CFB}" srcOrd="0" destOrd="0" presId="urn:microsoft.com/office/officeart/2005/8/layout/orgChart1"/>
    <dgm:cxn modelId="{DD0F2C35-2639-4B6A-8CCD-FFFF7676E7ED}" type="presParOf" srcId="{1B6F6E45-4D7F-4AE5-8444-5189EF92E6B8}" destId="{A2E8FA10-5FF2-48E9-B15B-EF3D30D66C9D}" srcOrd="1" destOrd="0" presId="urn:microsoft.com/office/officeart/2005/8/layout/orgChart1"/>
    <dgm:cxn modelId="{B438F106-F8CD-4E97-BA6E-F3AC39423DD0}" type="presParOf" srcId="{381F0F7A-903D-45EF-A2EA-CABD21485457}" destId="{C3E94755-2B69-4077-990E-0BA5ACF2FF0A}" srcOrd="1" destOrd="0" presId="urn:microsoft.com/office/officeart/2005/8/layout/orgChart1"/>
    <dgm:cxn modelId="{F293BE3D-21A2-40C0-8330-CA16FEB47F02}" type="presParOf" srcId="{C3E94755-2B69-4077-990E-0BA5ACF2FF0A}" destId="{FE889DE7-9CFC-473B-9068-EE7683028618}" srcOrd="0" destOrd="0" presId="urn:microsoft.com/office/officeart/2005/8/layout/orgChart1"/>
    <dgm:cxn modelId="{F92AD22D-E8C1-42D8-B493-942E0B84CCED}" type="presParOf" srcId="{C3E94755-2B69-4077-990E-0BA5ACF2FF0A}" destId="{39BB9319-F394-444C-A1D1-04A2A78638C6}" srcOrd="1" destOrd="0" presId="urn:microsoft.com/office/officeart/2005/8/layout/orgChart1"/>
    <dgm:cxn modelId="{432FA423-B072-4C6A-BDF2-A09DE7AB02DA}" type="presParOf" srcId="{39BB9319-F394-444C-A1D1-04A2A78638C6}" destId="{A0E7503F-2794-4E86-BAD1-99E5070563F5}" srcOrd="0" destOrd="0" presId="urn:microsoft.com/office/officeart/2005/8/layout/orgChart1"/>
    <dgm:cxn modelId="{10B1BE96-6C93-4BCF-BBB5-6A4BEB558D95}" type="presParOf" srcId="{A0E7503F-2794-4E86-BAD1-99E5070563F5}" destId="{770EECCC-31A1-457A-8897-5C7A73E0660B}" srcOrd="0" destOrd="0" presId="urn:microsoft.com/office/officeart/2005/8/layout/orgChart1"/>
    <dgm:cxn modelId="{425FF94B-1AF4-4DD5-A1C8-32F806DBD861}" type="presParOf" srcId="{A0E7503F-2794-4E86-BAD1-99E5070563F5}" destId="{C8C91CB5-BD90-4E52-A73D-597EA9EFCFD5}" srcOrd="1" destOrd="0" presId="urn:microsoft.com/office/officeart/2005/8/layout/orgChart1"/>
    <dgm:cxn modelId="{FEE1DB90-FCBF-4101-8912-8CB90F7E7C1A}" type="presParOf" srcId="{39BB9319-F394-444C-A1D1-04A2A78638C6}" destId="{A90634C6-1CC6-4B70-9C75-30A2EF61753C}" srcOrd="1" destOrd="0" presId="urn:microsoft.com/office/officeart/2005/8/layout/orgChart1"/>
    <dgm:cxn modelId="{D3CE8F2F-4C78-418C-8270-69F1245C569F}" type="presParOf" srcId="{39BB9319-F394-444C-A1D1-04A2A78638C6}" destId="{46C8D6B4-7C43-4B1F-B4E8-65017AE67D0F}" srcOrd="2" destOrd="0" presId="urn:microsoft.com/office/officeart/2005/8/layout/orgChart1"/>
    <dgm:cxn modelId="{4078C7BF-F89E-4598-A5D2-57B82E2FC87B}" type="presParOf" srcId="{C3E94755-2B69-4077-990E-0BA5ACF2FF0A}" destId="{AE0A5A3A-71F8-4AE1-B724-CC0F875111CE}" srcOrd="2" destOrd="0" presId="urn:microsoft.com/office/officeart/2005/8/layout/orgChart1"/>
    <dgm:cxn modelId="{86993FBB-C3F2-4812-96E1-CC2D2731A7F6}" type="presParOf" srcId="{C3E94755-2B69-4077-990E-0BA5ACF2FF0A}" destId="{41FB9CDB-C6EF-432B-90B7-BC6B39313FB9}" srcOrd="3" destOrd="0" presId="urn:microsoft.com/office/officeart/2005/8/layout/orgChart1"/>
    <dgm:cxn modelId="{0C6170B1-4799-4011-9B54-59FD11B74DA4}" type="presParOf" srcId="{41FB9CDB-C6EF-432B-90B7-BC6B39313FB9}" destId="{3472AE6A-19FC-4FC6-957C-5A3847A5BD11}" srcOrd="0" destOrd="0" presId="urn:microsoft.com/office/officeart/2005/8/layout/orgChart1"/>
    <dgm:cxn modelId="{46AF497A-8419-41D7-B1C9-6C69C7BF8D86}" type="presParOf" srcId="{3472AE6A-19FC-4FC6-957C-5A3847A5BD11}" destId="{0B0EA323-5709-414A-9E94-C18CBF5C8322}" srcOrd="0" destOrd="0" presId="urn:microsoft.com/office/officeart/2005/8/layout/orgChart1"/>
    <dgm:cxn modelId="{9EBAC4A8-D03D-4A07-B243-70AA73E06D39}" type="presParOf" srcId="{3472AE6A-19FC-4FC6-957C-5A3847A5BD11}" destId="{43BFB334-A5CD-4889-839B-DEF1BDE5EA52}" srcOrd="1" destOrd="0" presId="urn:microsoft.com/office/officeart/2005/8/layout/orgChart1"/>
    <dgm:cxn modelId="{03952A20-FCA5-45BE-8C22-5FB5A826B357}" type="presParOf" srcId="{41FB9CDB-C6EF-432B-90B7-BC6B39313FB9}" destId="{2A56E18C-96C0-4608-93E4-344655B00198}" srcOrd="1" destOrd="0" presId="urn:microsoft.com/office/officeart/2005/8/layout/orgChart1"/>
    <dgm:cxn modelId="{DB77B61F-9579-43EB-90E2-44420A79EA98}" type="presParOf" srcId="{41FB9CDB-C6EF-432B-90B7-BC6B39313FB9}" destId="{1485720A-32DB-41A9-9213-FF1E720E6071}" srcOrd="2" destOrd="0" presId="urn:microsoft.com/office/officeart/2005/8/layout/orgChart1"/>
    <dgm:cxn modelId="{25DE19F4-AF29-4C3C-9CEC-3F962EABD241}" type="presParOf" srcId="{C3E94755-2B69-4077-990E-0BA5ACF2FF0A}" destId="{C76C9AB0-F0AD-4B0E-B875-1F19746AEF50}" srcOrd="4" destOrd="0" presId="urn:microsoft.com/office/officeart/2005/8/layout/orgChart1"/>
    <dgm:cxn modelId="{327FA567-45E9-4CD1-B15F-FF67598EC832}" type="presParOf" srcId="{C3E94755-2B69-4077-990E-0BA5ACF2FF0A}" destId="{6C452266-E7A7-4044-8483-4593279AD541}" srcOrd="5" destOrd="0" presId="urn:microsoft.com/office/officeart/2005/8/layout/orgChart1"/>
    <dgm:cxn modelId="{7E7940EF-23A5-46D5-AB6D-F7F9B4D87714}" type="presParOf" srcId="{6C452266-E7A7-4044-8483-4593279AD541}" destId="{B4EC510F-97E6-4BDE-BCE8-E0A3A9A1C91A}" srcOrd="0" destOrd="0" presId="urn:microsoft.com/office/officeart/2005/8/layout/orgChart1"/>
    <dgm:cxn modelId="{38FC2719-E7E0-4DEC-B2F4-0926900F3B46}" type="presParOf" srcId="{B4EC510F-97E6-4BDE-BCE8-E0A3A9A1C91A}" destId="{2E41F26D-D49F-46F1-A2B5-3E4D69E1D24F}" srcOrd="0" destOrd="0" presId="urn:microsoft.com/office/officeart/2005/8/layout/orgChart1"/>
    <dgm:cxn modelId="{9C38B612-6031-45C1-8EFD-2A9AFF3B77E8}" type="presParOf" srcId="{B4EC510F-97E6-4BDE-BCE8-E0A3A9A1C91A}" destId="{7558D9BD-DB26-4254-BD7F-3D9818F637DF}" srcOrd="1" destOrd="0" presId="urn:microsoft.com/office/officeart/2005/8/layout/orgChart1"/>
    <dgm:cxn modelId="{82BA57E5-5E82-4DFF-929E-3FB63B096BCF}" type="presParOf" srcId="{6C452266-E7A7-4044-8483-4593279AD541}" destId="{7DCC5AFA-8755-4E23-9322-E07AEDDAA6DE}" srcOrd="1" destOrd="0" presId="urn:microsoft.com/office/officeart/2005/8/layout/orgChart1"/>
    <dgm:cxn modelId="{146DE97C-B3E8-4AAC-B006-9D47FABDB731}" type="presParOf" srcId="{6C452266-E7A7-4044-8483-4593279AD541}" destId="{7B690CC2-45F0-48BE-B5E3-95E6F130EF55}" srcOrd="2" destOrd="0" presId="urn:microsoft.com/office/officeart/2005/8/layout/orgChart1"/>
    <dgm:cxn modelId="{E140619B-F836-43F4-9642-D2C7CF8AA761}" type="presParOf" srcId="{381F0F7A-903D-45EF-A2EA-CABD21485457}" destId="{09A2044D-6072-417F-84D2-50CCB37C85AA}" srcOrd="2" destOrd="0" presId="urn:microsoft.com/office/officeart/2005/8/layout/orgChart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C9AB0-F0AD-4B0E-B875-1F19746AEF50}">
      <dsp:nvSpPr>
        <dsp:cNvPr id="0" name=""/>
        <dsp:cNvSpPr/>
      </dsp:nvSpPr>
      <dsp:spPr>
        <a:xfrm>
          <a:off x="8438977" y="3184141"/>
          <a:ext cx="281910" cy="2305500"/>
        </a:xfrm>
        <a:custGeom>
          <a:avLst/>
          <a:gdLst/>
          <a:ahLst/>
          <a:cxnLst/>
          <a:rect l="0" t="0" r="0" b="0"/>
          <a:pathLst>
            <a:path>
              <a:moveTo>
                <a:pt x="0" y="0"/>
              </a:moveTo>
              <a:lnTo>
                <a:pt x="0" y="2305500"/>
              </a:lnTo>
              <a:lnTo>
                <a:pt x="281910" y="230550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0A5A3A-71F8-4AE1-B724-CC0F875111CE}">
      <dsp:nvSpPr>
        <dsp:cNvPr id="0" name=""/>
        <dsp:cNvSpPr/>
      </dsp:nvSpPr>
      <dsp:spPr>
        <a:xfrm>
          <a:off x="8438977" y="3184141"/>
          <a:ext cx="321412" cy="1389160"/>
        </a:xfrm>
        <a:custGeom>
          <a:avLst/>
          <a:gdLst/>
          <a:ahLst/>
          <a:cxnLst/>
          <a:rect l="0" t="0" r="0" b="0"/>
          <a:pathLst>
            <a:path>
              <a:moveTo>
                <a:pt x="0" y="0"/>
              </a:moveTo>
              <a:lnTo>
                <a:pt x="0" y="1389160"/>
              </a:lnTo>
              <a:lnTo>
                <a:pt x="321412" y="138916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889DE7-9CFC-473B-9068-EE7683028618}">
      <dsp:nvSpPr>
        <dsp:cNvPr id="0" name=""/>
        <dsp:cNvSpPr/>
      </dsp:nvSpPr>
      <dsp:spPr>
        <a:xfrm>
          <a:off x="8438977" y="3184141"/>
          <a:ext cx="360914" cy="482692"/>
        </a:xfrm>
        <a:custGeom>
          <a:avLst/>
          <a:gdLst/>
          <a:ahLst/>
          <a:cxnLst/>
          <a:rect l="0" t="0" r="0" b="0"/>
          <a:pathLst>
            <a:path>
              <a:moveTo>
                <a:pt x="0" y="0"/>
              </a:moveTo>
              <a:lnTo>
                <a:pt x="0" y="482692"/>
              </a:lnTo>
              <a:lnTo>
                <a:pt x="360914" y="48269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102EE6-CEDB-4F7C-AD65-1BC998EBAC1F}">
      <dsp:nvSpPr>
        <dsp:cNvPr id="0" name=""/>
        <dsp:cNvSpPr/>
      </dsp:nvSpPr>
      <dsp:spPr>
        <a:xfrm>
          <a:off x="6376941" y="2346799"/>
          <a:ext cx="1451496" cy="532072"/>
        </a:xfrm>
        <a:custGeom>
          <a:avLst/>
          <a:gdLst/>
          <a:ahLst/>
          <a:cxnLst/>
          <a:rect l="0" t="0" r="0" b="0"/>
          <a:pathLst>
            <a:path>
              <a:moveTo>
                <a:pt x="0" y="0"/>
              </a:moveTo>
              <a:lnTo>
                <a:pt x="0" y="532072"/>
              </a:lnTo>
              <a:lnTo>
                <a:pt x="1451496" y="532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5450B1-8E0A-4A99-A7AD-73ECE4215595}">
      <dsp:nvSpPr>
        <dsp:cNvPr id="0" name=""/>
        <dsp:cNvSpPr/>
      </dsp:nvSpPr>
      <dsp:spPr>
        <a:xfrm>
          <a:off x="5646345" y="2346799"/>
          <a:ext cx="730595" cy="532072"/>
        </a:xfrm>
        <a:custGeom>
          <a:avLst/>
          <a:gdLst/>
          <a:ahLst/>
          <a:cxnLst/>
          <a:rect l="0" t="0" r="0" b="0"/>
          <a:pathLst>
            <a:path>
              <a:moveTo>
                <a:pt x="730595" y="0"/>
              </a:moveTo>
              <a:lnTo>
                <a:pt x="730595" y="532072"/>
              </a:lnTo>
              <a:lnTo>
                <a:pt x="0" y="53207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A5B551-F5A3-42E7-9AD7-80FABE85F280}">
      <dsp:nvSpPr>
        <dsp:cNvPr id="0" name=""/>
        <dsp:cNvSpPr/>
      </dsp:nvSpPr>
      <dsp:spPr>
        <a:xfrm>
          <a:off x="6987481" y="1469954"/>
          <a:ext cx="1650788" cy="571574"/>
        </a:xfrm>
        <a:custGeom>
          <a:avLst/>
          <a:gdLst/>
          <a:ahLst/>
          <a:cxnLst/>
          <a:rect l="0" t="0" r="0" b="0"/>
          <a:pathLst>
            <a:path>
              <a:moveTo>
                <a:pt x="1650788" y="0"/>
              </a:moveTo>
              <a:lnTo>
                <a:pt x="1650788" y="571574"/>
              </a:lnTo>
              <a:lnTo>
                <a:pt x="0" y="57157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22979B-E126-4611-AC9D-3AA689EC5EF8}">
      <dsp:nvSpPr>
        <dsp:cNvPr id="0" name=""/>
        <dsp:cNvSpPr/>
      </dsp:nvSpPr>
      <dsp:spPr>
        <a:xfrm>
          <a:off x="4899436" y="612867"/>
          <a:ext cx="3128294" cy="551817"/>
        </a:xfrm>
        <a:custGeom>
          <a:avLst/>
          <a:gdLst/>
          <a:ahLst/>
          <a:cxnLst/>
          <a:rect l="0" t="0" r="0" b="0"/>
          <a:pathLst>
            <a:path>
              <a:moveTo>
                <a:pt x="0" y="0"/>
              </a:moveTo>
              <a:lnTo>
                <a:pt x="0" y="551817"/>
              </a:lnTo>
              <a:lnTo>
                <a:pt x="3128294" y="55181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8A0301-9228-4B35-91A5-EB4D1BCBEAA3}">
      <dsp:nvSpPr>
        <dsp:cNvPr id="0" name=""/>
        <dsp:cNvSpPr/>
      </dsp:nvSpPr>
      <dsp:spPr>
        <a:xfrm>
          <a:off x="2215260" y="1469954"/>
          <a:ext cx="270249" cy="581447"/>
        </a:xfrm>
        <a:custGeom>
          <a:avLst/>
          <a:gdLst/>
          <a:ahLst/>
          <a:cxnLst/>
          <a:rect l="0" t="0" r="0" b="0"/>
          <a:pathLst>
            <a:path>
              <a:moveTo>
                <a:pt x="0" y="0"/>
              </a:moveTo>
              <a:lnTo>
                <a:pt x="0" y="581447"/>
              </a:lnTo>
              <a:lnTo>
                <a:pt x="270249" y="58144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BAC3D6-E1DB-4CE1-9CD4-9CA71D9600AA}">
      <dsp:nvSpPr>
        <dsp:cNvPr id="0" name=""/>
        <dsp:cNvSpPr/>
      </dsp:nvSpPr>
      <dsp:spPr>
        <a:xfrm>
          <a:off x="2825800" y="612867"/>
          <a:ext cx="2073636" cy="551817"/>
        </a:xfrm>
        <a:custGeom>
          <a:avLst/>
          <a:gdLst/>
          <a:ahLst/>
          <a:cxnLst/>
          <a:rect l="0" t="0" r="0" b="0"/>
          <a:pathLst>
            <a:path>
              <a:moveTo>
                <a:pt x="2073636" y="0"/>
              </a:moveTo>
              <a:lnTo>
                <a:pt x="2073636" y="551817"/>
              </a:lnTo>
              <a:lnTo>
                <a:pt x="0" y="55181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214E9F-7BD7-489F-8D76-3AA4B2A8219C}">
      <dsp:nvSpPr>
        <dsp:cNvPr id="0" name=""/>
        <dsp:cNvSpPr/>
      </dsp:nvSpPr>
      <dsp:spPr>
        <a:xfrm>
          <a:off x="4288896" y="2327"/>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ICMS</a:t>
          </a:r>
        </a:p>
      </dsp:txBody>
      <dsp:txXfrm>
        <a:off x="4288896" y="2327"/>
        <a:ext cx="1221078" cy="610539"/>
      </dsp:txXfrm>
    </dsp:sp>
    <dsp:sp modelId="{EEDA3D48-F65E-41A9-B36F-A28AC192D052}">
      <dsp:nvSpPr>
        <dsp:cNvPr id="0" name=""/>
        <dsp:cNvSpPr/>
      </dsp:nvSpPr>
      <dsp:spPr>
        <a:xfrm>
          <a:off x="1604721" y="859415"/>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Cota Parte pertencente aos estados</a:t>
          </a:r>
        </a:p>
      </dsp:txBody>
      <dsp:txXfrm>
        <a:off x="1604721" y="859415"/>
        <a:ext cx="1221078" cy="610539"/>
      </dsp:txXfrm>
    </dsp:sp>
    <dsp:sp modelId="{3A9AB5DF-7E31-41B0-A064-5F802C5A4166}">
      <dsp:nvSpPr>
        <dsp:cNvPr id="0" name=""/>
        <dsp:cNvSpPr/>
      </dsp:nvSpPr>
      <dsp:spPr>
        <a:xfrm>
          <a:off x="2485509" y="1746132"/>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75%</a:t>
          </a:r>
        </a:p>
      </dsp:txBody>
      <dsp:txXfrm>
        <a:off x="2485509" y="1746132"/>
        <a:ext cx="1221078" cy="610539"/>
      </dsp:txXfrm>
    </dsp:sp>
    <dsp:sp modelId="{ED333A94-09D0-4575-8D4B-14D14BA00394}">
      <dsp:nvSpPr>
        <dsp:cNvPr id="0" name=""/>
        <dsp:cNvSpPr/>
      </dsp:nvSpPr>
      <dsp:spPr>
        <a:xfrm>
          <a:off x="8027730" y="859415"/>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Cota Parte pertencente aos municípios</a:t>
          </a:r>
        </a:p>
      </dsp:txBody>
      <dsp:txXfrm>
        <a:off x="8027730" y="859415"/>
        <a:ext cx="1221078" cy="610539"/>
      </dsp:txXfrm>
    </dsp:sp>
    <dsp:sp modelId="{95B7F13A-8C7C-456A-87A4-E6E1A6381CBD}">
      <dsp:nvSpPr>
        <dsp:cNvPr id="0" name=""/>
        <dsp:cNvSpPr/>
      </dsp:nvSpPr>
      <dsp:spPr>
        <a:xfrm>
          <a:off x="5766402" y="1736259"/>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25%</a:t>
          </a:r>
        </a:p>
      </dsp:txBody>
      <dsp:txXfrm>
        <a:off x="5766402" y="1736259"/>
        <a:ext cx="1221078" cy="610539"/>
      </dsp:txXfrm>
    </dsp:sp>
    <dsp:sp modelId="{F25BF09B-F9AD-406F-AB7E-7DFFD9228BFF}">
      <dsp:nvSpPr>
        <dsp:cNvPr id="0" name=""/>
        <dsp:cNvSpPr/>
      </dsp:nvSpPr>
      <dsp:spPr>
        <a:xfrm>
          <a:off x="4425266" y="2573602"/>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75% (Distribuição VAF)</a:t>
          </a:r>
        </a:p>
      </dsp:txBody>
      <dsp:txXfrm>
        <a:off x="4425266" y="2573602"/>
        <a:ext cx="1221078" cy="610539"/>
      </dsp:txXfrm>
    </dsp:sp>
    <dsp:sp modelId="{91459530-8881-4C1C-887D-5589BB914CFB}">
      <dsp:nvSpPr>
        <dsp:cNvPr id="0" name=""/>
        <dsp:cNvSpPr/>
      </dsp:nvSpPr>
      <dsp:spPr>
        <a:xfrm>
          <a:off x="7828438" y="2573602"/>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25% (Parte Discricionária)</a:t>
          </a:r>
        </a:p>
      </dsp:txBody>
      <dsp:txXfrm>
        <a:off x="7828438" y="2573602"/>
        <a:ext cx="1221078" cy="610539"/>
      </dsp:txXfrm>
    </dsp:sp>
    <dsp:sp modelId="{770EECCC-31A1-457A-8897-5C7A73E0660B}">
      <dsp:nvSpPr>
        <dsp:cNvPr id="0" name=""/>
        <dsp:cNvSpPr/>
      </dsp:nvSpPr>
      <dsp:spPr>
        <a:xfrm>
          <a:off x="8799891" y="3361564"/>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18% Educação</a:t>
          </a:r>
        </a:p>
      </dsp:txBody>
      <dsp:txXfrm>
        <a:off x="8799891" y="3361564"/>
        <a:ext cx="1221078" cy="610539"/>
      </dsp:txXfrm>
    </dsp:sp>
    <dsp:sp modelId="{0B0EA323-5709-414A-9E94-C18CBF5C8322}">
      <dsp:nvSpPr>
        <dsp:cNvPr id="0" name=""/>
        <dsp:cNvSpPr/>
      </dsp:nvSpPr>
      <dsp:spPr>
        <a:xfrm>
          <a:off x="8760389" y="4268032"/>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5% Saúde</a:t>
          </a:r>
        </a:p>
      </dsp:txBody>
      <dsp:txXfrm>
        <a:off x="8760389" y="4268032"/>
        <a:ext cx="1221078" cy="610539"/>
      </dsp:txXfrm>
    </dsp:sp>
    <dsp:sp modelId="{2E41F26D-D49F-46F1-A2B5-3E4D69E1D24F}">
      <dsp:nvSpPr>
        <dsp:cNvPr id="0" name=""/>
        <dsp:cNvSpPr/>
      </dsp:nvSpPr>
      <dsp:spPr>
        <a:xfrm>
          <a:off x="8720887" y="5184372"/>
          <a:ext cx="1221078" cy="610539"/>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pt-BR" sz="1400" kern="1200"/>
            <a:t>2% Meio Ambiente</a:t>
          </a:r>
        </a:p>
      </dsp:txBody>
      <dsp:txXfrm>
        <a:off x="8720887" y="5184372"/>
        <a:ext cx="1221078" cy="61053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287DF-4F5A-4CBA-BB91-DC51CADD96F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6F80ACC-0B15-4BB2-9729-C86F59370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9BDD2BD-B0B6-4210-AEAE-FE7E58CB8543}"/>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5" name="Espaço Reservado para Rodapé 4">
            <a:extLst>
              <a:ext uri="{FF2B5EF4-FFF2-40B4-BE49-F238E27FC236}">
                <a16:creationId xmlns:a16="http://schemas.microsoft.com/office/drawing/2014/main" id="{ED0C09D2-D4C2-4C17-8010-EC4B4EB33DB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3B4EDAB-F271-4A2B-A117-A82DE03A19F2}"/>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3051641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BAD18-4AE0-4932-A73C-74F528A1934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B0C7B4-735F-4E00-BB59-A196F6838D4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A23BCA8-B3D6-4C78-94A9-436D60FCF51C}"/>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5" name="Espaço Reservado para Rodapé 4">
            <a:extLst>
              <a:ext uri="{FF2B5EF4-FFF2-40B4-BE49-F238E27FC236}">
                <a16:creationId xmlns:a16="http://schemas.microsoft.com/office/drawing/2014/main" id="{671D6F61-87DD-48A9-AA2A-35AB7553381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CC9F2F4-88AA-421B-8EB8-EE4103AC26E5}"/>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383488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5EF597-94F8-4443-A3F2-D8259BB6E07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03BFDC1-16CD-4EA7-A85D-F01DCFD1536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7DC10E7-DCB8-43D1-B45B-88D51D991337}"/>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5" name="Espaço Reservado para Rodapé 4">
            <a:extLst>
              <a:ext uri="{FF2B5EF4-FFF2-40B4-BE49-F238E27FC236}">
                <a16:creationId xmlns:a16="http://schemas.microsoft.com/office/drawing/2014/main" id="{5A9ECD0B-221B-4615-BB29-082D85D4C8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6ECEF8-99E5-4BFC-AFBA-118F5A6CAB80}"/>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397185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8746D-D875-4687-B1A5-BE60B524274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20BDDED-2B21-44EF-8C90-508C9F6F192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3AC836C-2794-4F06-9389-7A87A105FC63}"/>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5" name="Espaço Reservado para Rodapé 4">
            <a:extLst>
              <a:ext uri="{FF2B5EF4-FFF2-40B4-BE49-F238E27FC236}">
                <a16:creationId xmlns:a16="http://schemas.microsoft.com/office/drawing/2014/main" id="{1F946A1D-468F-423F-81E2-817787D85A2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717A9E-94E9-4037-B140-16D8F6330D34}"/>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8749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0DFAE-7F59-47F9-92CD-C8DAEBB498A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C6E4B0D-8C26-4263-8C7F-DB7923E82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9EB923F-D3E2-4A00-AD91-65A1A5D74422}"/>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5" name="Espaço Reservado para Rodapé 4">
            <a:extLst>
              <a:ext uri="{FF2B5EF4-FFF2-40B4-BE49-F238E27FC236}">
                <a16:creationId xmlns:a16="http://schemas.microsoft.com/office/drawing/2014/main" id="{2CB0C895-8DCF-4D5C-A5B0-B52BDCC67E7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04968A4-EC93-4368-B45A-815BA6A28F40}"/>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371291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25161-0C97-4BD6-B8D8-B7D01DC55E2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87A5A82-B5EA-4977-A1F1-B41745E3401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17C2348-F7C1-4B9A-9C29-D7CADFCB132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1CDEFE9-F810-4849-99D9-3967E6426B63}"/>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6" name="Espaço Reservado para Rodapé 5">
            <a:extLst>
              <a:ext uri="{FF2B5EF4-FFF2-40B4-BE49-F238E27FC236}">
                <a16:creationId xmlns:a16="http://schemas.microsoft.com/office/drawing/2014/main" id="{4522905C-2CE1-4C61-A66D-4388F4771E5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A5A8527-20BA-45CE-AF9E-4AD994D0AB83}"/>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79517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9048B-EDB4-4441-8328-95ADEE9A952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C1FB63E-292D-4F82-AE96-5754DFC6E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91E5EF5-DBC8-49B3-96D0-7E299E3453B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83185DF-9E89-435E-AA20-6A6DF3D73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5B2AF36-4CB2-4C6F-9BE1-D3C033461CB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519506F-13B2-4DCD-9BFD-D4CE622759ED}"/>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8" name="Espaço Reservado para Rodapé 7">
            <a:extLst>
              <a:ext uri="{FF2B5EF4-FFF2-40B4-BE49-F238E27FC236}">
                <a16:creationId xmlns:a16="http://schemas.microsoft.com/office/drawing/2014/main" id="{04D45758-682D-4E86-A8FB-529843F4934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5D7A6CD-7243-4903-80F1-63F0549E1270}"/>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162610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D9306-8213-40EB-B4EA-BD2BC951D54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A5FB56A-89B7-4875-9437-5A1DCA99A9CB}"/>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4" name="Espaço Reservado para Rodapé 3">
            <a:extLst>
              <a:ext uri="{FF2B5EF4-FFF2-40B4-BE49-F238E27FC236}">
                <a16:creationId xmlns:a16="http://schemas.microsoft.com/office/drawing/2014/main" id="{9B3EFB29-CCC5-41B7-ABDE-43A6F156C0F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80EC50F-6135-4FFE-9838-F4188DBDF011}"/>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43450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28681F9-6DF5-40EC-BDCD-0F2C6E9D8E2D}"/>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3" name="Espaço Reservado para Rodapé 2">
            <a:extLst>
              <a:ext uri="{FF2B5EF4-FFF2-40B4-BE49-F238E27FC236}">
                <a16:creationId xmlns:a16="http://schemas.microsoft.com/office/drawing/2014/main" id="{645A48E8-E087-4AB0-A1F6-6682CCAB67E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F73DDFD-6090-45ED-A1A2-CAD8C9E26643}"/>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403557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BDA08-2B2D-4B44-A351-D04F9208A66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4A62685-58D5-4FB2-B271-964B59CD5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536FECF-34F0-44EE-8D87-6C1E15F65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AF0C404-DC22-4961-B323-9680A7DCD607}"/>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6" name="Espaço Reservado para Rodapé 5">
            <a:extLst>
              <a:ext uri="{FF2B5EF4-FFF2-40B4-BE49-F238E27FC236}">
                <a16:creationId xmlns:a16="http://schemas.microsoft.com/office/drawing/2014/main" id="{92DFACDE-78DA-45B2-8E4A-DC942C66303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01627BE-434F-4102-B8B3-545CA06C5264}"/>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43140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A8095-C737-4CEF-8534-EC23BF1EF25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84B0603-7825-48FA-9A33-AC9389465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090743D-382A-4F0B-A0DE-BE55B942C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3AC3CE-4C3F-4AD5-A49F-E557753500D9}"/>
              </a:ext>
            </a:extLst>
          </p:cNvPr>
          <p:cNvSpPr>
            <a:spLocks noGrp="1"/>
          </p:cNvSpPr>
          <p:nvPr>
            <p:ph type="dt" sz="half" idx="10"/>
          </p:nvPr>
        </p:nvSpPr>
        <p:spPr/>
        <p:txBody>
          <a:bodyPr/>
          <a:lstStyle/>
          <a:p>
            <a:fld id="{A75808BF-4743-488E-B70E-CEB86F009A48}" type="datetimeFigureOut">
              <a:rPr lang="pt-BR" smtClean="0"/>
              <a:t>10/11/2020</a:t>
            </a:fld>
            <a:endParaRPr lang="pt-BR"/>
          </a:p>
        </p:txBody>
      </p:sp>
      <p:sp>
        <p:nvSpPr>
          <p:cNvPr id="6" name="Espaço Reservado para Rodapé 5">
            <a:extLst>
              <a:ext uri="{FF2B5EF4-FFF2-40B4-BE49-F238E27FC236}">
                <a16:creationId xmlns:a16="http://schemas.microsoft.com/office/drawing/2014/main" id="{28C1B452-C0C7-4840-817E-4FE65C0E973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BB0BB2D-DCA1-4508-AB60-E3DDE76B1B11}"/>
              </a:ext>
            </a:extLst>
          </p:cNvPr>
          <p:cNvSpPr>
            <a:spLocks noGrp="1"/>
          </p:cNvSpPr>
          <p:nvPr>
            <p:ph type="sldNum" sz="quarter" idx="12"/>
          </p:nvPr>
        </p:nvSpPr>
        <p:spPr/>
        <p:txBody>
          <a:bodyPr/>
          <a:lstStyle/>
          <a:p>
            <a:fld id="{97E6ECB7-83E7-4AC8-8A63-8BCCD8290DBF}" type="slidenum">
              <a:rPr lang="pt-BR" smtClean="0"/>
              <a:t>‹nº›</a:t>
            </a:fld>
            <a:endParaRPr lang="pt-BR"/>
          </a:p>
        </p:txBody>
      </p:sp>
    </p:spTree>
    <p:extLst>
      <p:ext uri="{BB962C8B-B14F-4D97-AF65-F5344CB8AC3E}">
        <p14:creationId xmlns:p14="http://schemas.microsoft.com/office/powerpoint/2010/main" val="205854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71E635B-19BC-436A-84B3-8A178F106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5DF8DB3-B110-41BB-990A-92B398ECF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CDDC612-BEDB-4348-9963-014D00250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808BF-4743-488E-B70E-CEB86F009A48}" type="datetimeFigureOut">
              <a:rPr lang="pt-BR" smtClean="0"/>
              <a:t>10/11/2020</a:t>
            </a:fld>
            <a:endParaRPr lang="pt-BR"/>
          </a:p>
        </p:txBody>
      </p:sp>
      <p:sp>
        <p:nvSpPr>
          <p:cNvPr id="5" name="Espaço Reservado para Rodapé 4">
            <a:extLst>
              <a:ext uri="{FF2B5EF4-FFF2-40B4-BE49-F238E27FC236}">
                <a16:creationId xmlns:a16="http://schemas.microsoft.com/office/drawing/2014/main" id="{99949FBF-43FF-465D-944F-0B2E1B345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8DBE5DF-FF0C-4D36-9CAF-6698535593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6ECB7-83E7-4AC8-8A63-8BCCD8290DBF}" type="slidenum">
              <a:rPr lang="pt-BR" smtClean="0"/>
              <a:t>‹nº›</a:t>
            </a:fld>
            <a:endParaRPr lang="pt-BR"/>
          </a:p>
        </p:txBody>
      </p:sp>
    </p:spTree>
    <p:extLst>
      <p:ext uri="{BB962C8B-B14F-4D97-AF65-F5344CB8AC3E}">
        <p14:creationId xmlns:p14="http://schemas.microsoft.com/office/powerpoint/2010/main" val="233033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rafael.barbosa@ufc.br" TargetMode="External"/><Relationship Id="rId2" Type="http://schemas.openxmlformats.org/officeDocument/2006/relationships/hyperlink" Target="mailto:p.veloso@caen.ufc.b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8C72F-D72A-4AA5-A58D-2378A126152B}"/>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D7E58CA5-0534-414F-B1A3-67B540DC1A91}"/>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12905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3C008-070B-459E-8AA2-EA2C4C16CA4A}"/>
              </a:ext>
            </a:extLst>
          </p:cNvPr>
          <p:cNvSpPr>
            <a:spLocks noGrp="1"/>
          </p:cNvSpPr>
          <p:nvPr>
            <p:ph type="title"/>
          </p:nvPr>
        </p:nvSpPr>
        <p:spPr>
          <a:xfrm>
            <a:off x="838200" y="2766218"/>
            <a:ext cx="10515600" cy="1325563"/>
          </a:xfrm>
        </p:spPr>
        <p:txBody>
          <a:bodyPr/>
          <a:lstStyle/>
          <a:p>
            <a:pPr algn="ctr"/>
            <a:r>
              <a:rPr lang="pt-BR" dirty="0"/>
              <a:t>Resultados para gastos</a:t>
            </a:r>
          </a:p>
        </p:txBody>
      </p:sp>
    </p:spTree>
    <p:extLst>
      <p:ext uri="{BB962C8B-B14F-4D97-AF65-F5344CB8AC3E}">
        <p14:creationId xmlns:p14="http://schemas.microsoft.com/office/powerpoint/2010/main" val="26737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AD1EB-E6D2-4816-ABF5-606DC52C04B1}"/>
              </a:ext>
            </a:extLst>
          </p:cNvPr>
          <p:cNvSpPr>
            <a:spLocks noGrp="1"/>
          </p:cNvSpPr>
          <p:nvPr>
            <p:ph type="title"/>
          </p:nvPr>
        </p:nvSpPr>
        <p:spPr/>
        <p:txBody>
          <a:bodyPr/>
          <a:lstStyle/>
          <a:p>
            <a:r>
              <a:rPr lang="pt-BR" sz="1800" dirty="0">
                <a:effectLst/>
                <a:latin typeface="Times New Roman" panose="02020603050405020304" pitchFamily="18" charset="0"/>
                <a:ea typeface="Times New Roman" panose="02020603050405020304" pitchFamily="18" charset="0"/>
              </a:rPr>
              <a:t>Efeito sobre o Gasto Total da Lei da Cota Parte</a:t>
            </a:r>
            <a:endParaRPr lang="pt-BR" dirty="0"/>
          </a:p>
        </p:txBody>
      </p:sp>
      <p:pic>
        <p:nvPicPr>
          <p:cNvPr id="4" name="image1.png">
            <a:extLst>
              <a:ext uri="{FF2B5EF4-FFF2-40B4-BE49-F238E27FC236}">
                <a16:creationId xmlns:a16="http://schemas.microsoft.com/office/drawing/2014/main" id="{4AD126E6-570D-4346-8AB1-8A0218101D52}"/>
              </a:ext>
            </a:extLst>
          </p:cNvPr>
          <p:cNvPicPr/>
          <p:nvPr/>
        </p:nvPicPr>
        <p:blipFill>
          <a:blip r:embed="rId2"/>
          <a:srcRect/>
          <a:stretch>
            <a:fillRect/>
          </a:stretch>
        </p:blipFill>
        <p:spPr>
          <a:xfrm>
            <a:off x="3961130" y="1872615"/>
            <a:ext cx="4817110" cy="4304348"/>
          </a:xfrm>
          <a:prstGeom prst="rect">
            <a:avLst/>
          </a:prstGeom>
          <a:ln>
            <a:solidFill>
              <a:schemeClr val="tx1"/>
            </a:solidFill>
          </a:ln>
        </p:spPr>
      </p:pic>
    </p:spTree>
    <p:extLst>
      <p:ext uri="{BB962C8B-B14F-4D97-AF65-F5344CB8AC3E}">
        <p14:creationId xmlns:p14="http://schemas.microsoft.com/office/powerpoint/2010/main" val="80814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8B3A2-6F7F-41CD-8397-F6CC70668AF7}"/>
              </a:ext>
            </a:extLst>
          </p:cNvPr>
          <p:cNvSpPr>
            <a:spLocks noGrp="1"/>
          </p:cNvSpPr>
          <p:nvPr>
            <p:ph type="title"/>
          </p:nvPr>
        </p:nvSpPr>
        <p:spPr/>
        <p:txBody>
          <a:bodyPr/>
          <a:lstStyle/>
          <a:p>
            <a:r>
              <a:rPr lang="pt-BR" sz="1800" dirty="0">
                <a:effectLst/>
                <a:latin typeface="Times New Roman" panose="02020603050405020304" pitchFamily="18" charset="0"/>
                <a:ea typeface="Times New Roman" panose="02020603050405020304" pitchFamily="18" charset="0"/>
              </a:rPr>
              <a:t>Efeito da Lei da Cota Parte sobre o Gasto em Educação e no Ensino Fundamental</a:t>
            </a:r>
            <a:endParaRPr lang="pt-BR" dirty="0"/>
          </a:p>
        </p:txBody>
      </p:sp>
      <p:pic>
        <p:nvPicPr>
          <p:cNvPr id="4" name="image2.png">
            <a:extLst>
              <a:ext uri="{FF2B5EF4-FFF2-40B4-BE49-F238E27FC236}">
                <a16:creationId xmlns:a16="http://schemas.microsoft.com/office/drawing/2014/main" id="{3F21F2FB-6EE9-424D-A6F9-6E39BAD6B5D3}"/>
              </a:ext>
            </a:extLst>
          </p:cNvPr>
          <p:cNvPicPr>
            <a:picLocks noGrp="1"/>
          </p:cNvPicPr>
          <p:nvPr>
            <p:ph idx="1"/>
          </p:nvPr>
        </p:nvPicPr>
        <p:blipFill>
          <a:blip r:embed="rId2"/>
          <a:srcRect/>
          <a:stretch>
            <a:fillRect/>
          </a:stretch>
        </p:blipFill>
        <p:spPr>
          <a:xfrm>
            <a:off x="886065" y="1825625"/>
            <a:ext cx="10419870" cy="4351338"/>
          </a:xfrm>
          <a:prstGeom prst="rect">
            <a:avLst/>
          </a:prstGeom>
          <a:ln>
            <a:solidFill>
              <a:schemeClr val="tx1"/>
            </a:solidFill>
          </a:ln>
        </p:spPr>
      </p:pic>
    </p:spTree>
    <p:extLst>
      <p:ext uri="{BB962C8B-B14F-4D97-AF65-F5344CB8AC3E}">
        <p14:creationId xmlns:p14="http://schemas.microsoft.com/office/powerpoint/2010/main" val="244535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4DF2DDC-5E7F-4739-84CD-8849327ACAE5}"/>
              </a:ext>
            </a:extLst>
          </p:cNvPr>
          <p:cNvSpPr>
            <a:spLocks noGrp="1"/>
          </p:cNvSpPr>
          <p:nvPr>
            <p:ph type="title"/>
          </p:nvPr>
        </p:nvSpPr>
        <p:spPr>
          <a:xfrm>
            <a:off x="838200" y="266651"/>
            <a:ext cx="10515600" cy="1325563"/>
          </a:xfrm>
        </p:spPr>
        <p:txBody>
          <a:bodyPr/>
          <a:lstStyle/>
          <a:p>
            <a:r>
              <a:rPr lang="pt-BR" dirty="0"/>
              <a:t>Robustez</a:t>
            </a:r>
          </a:p>
        </p:txBody>
      </p:sp>
      <mc:AlternateContent xmlns:mc="http://schemas.openxmlformats.org/markup-compatibility/2006" xmlns:a14="http://schemas.microsoft.com/office/drawing/2010/main">
        <mc:Choice Requires="a14">
          <p:graphicFrame>
            <p:nvGraphicFramePr>
              <p:cNvPr id="14" name="Espaço Reservado para Conteúdo 3">
                <a:extLst>
                  <a:ext uri="{FF2B5EF4-FFF2-40B4-BE49-F238E27FC236}">
                    <a16:creationId xmlns:a16="http://schemas.microsoft.com/office/drawing/2014/main" id="{79AB67BB-A68D-4054-BEA1-83D6C0FA0C0E}"/>
                  </a:ext>
                </a:extLst>
              </p:cNvPr>
              <p:cNvGraphicFramePr>
                <a:graphicFrameLocks noGrp="1"/>
              </p:cNvGraphicFramePr>
              <p:nvPr>
                <p:ph idx="1"/>
                <p:extLst>
                  <p:ext uri="{D42A27DB-BD31-4B8C-83A1-F6EECF244321}">
                    <p14:modId xmlns:p14="http://schemas.microsoft.com/office/powerpoint/2010/main" val="2313385680"/>
                  </p:ext>
                </p:extLst>
              </p:nvPr>
            </p:nvGraphicFramePr>
            <p:xfrm>
              <a:off x="725658" y="1136308"/>
              <a:ext cx="10515597" cy="5571072"/>
            </p:xfrm>
            <a:graphic>
              <a:graphicData uri="http://schemas.openxmlformats.org/drawingml/2006/table">
                <a:tbl>
                  <a:tblPr firstRow="1" firstCol="1" bandRow="1">
                    <a:tableStyleId>{2D5ABB26-0587-4C30-8999-92F81FD0307C}</a:tableStyleId>
                  </a:tblPr>
                  <a:tblGrid>
                    <a:gridCol w="3114273">
                      <a:extLst>
                        <a:ext uri="{9D8B030D-6E8A-4147-A177-3AD203B41FA5}">
                          <a16:colId xmlns:a16="http://schemas.microsoft.com/office/drawing/2014/main" val="285392759"/>
                        </a:ext>
                      </a:extLst>
                    </a:gridCol>
                    <a:gridCol w="813914">
                      <a:extLst>
                        <a:ext uri="{9D8B030D-6E8A-4147-A177-3AD203B41FA5}">
                          <a16:colId xmlns:a16="http://schemas.microsoft.com/office/drawing/2014/main" val="2108794919"/>
                        </a:ext>
                      </a:extLst>
                    </a:gridCol>
                    <a:gridCol w="813914">
                      <a:extLst>
                        <a:ext uri="{9D8B030D-6E8A-4147-A177-3AD203B41FA5}">
                          <a16:colId xmlns:a16="http://schemas.microsoft.com/office/drawing/2014/main" val="1838915157"/>
                        </a:ext>
                      </a:extLst>
                    </a:gridCol>
                    <a:gridCol w="813914">
                      <a:extLst>
                        <a:ext uri="{9D8B030D-6E8A-4147-A177-3AD203B41FA5}">
                          <a16:colId xmlns:a16="http://schemas.microsoft.com/office/drawing/2014/main" val="1026257647"/>
                        </a:ext>
                      </a:extLst>
                    </a:gridCol>
                    <a:gridCol w="813914">
                      <a:extLst>
                        <a:ext uri="{9D8B030D-6E8A-4147-A177-3AD203B41FA5}">
                          <a16:colId xmlns:a16="http://schemas.microsoft.com/office/drawing/2014/main" val="1484193441"/>
                        </a:ext>
                      </a:extLst>
                    </a:gridCol>
                    <a:gridCol w="813914">
                      <a:extLst>
                        <a:ext uri="{9D8B030D-6E8A-4147-A177-3AD203B41FA5}">
                          <a16:colId xmlns:a16="http://schemas.microsoft.com/office/drawing/2014/main" val="3459959018"/>
                        </a:ext>
                      </a:extLst>
                    </a:gridCol>
                    <a:gridCol w="813914">
                      <a:extLst>
                        <a:ext uri="{9D8B030D-6E8A-4147-A177-3AD203B41FA5}">
                          <a16:colId xmlns:a16="http://schemas.microsoft.com/office/drawing/2014/main" val="2243387916"/>
                        </a:ext>
                      </a:extLst>
                    </a:gridCol>
                    <a:gridCol w="836983">
                      <a:extLst>
                        <a:ext uri="{9D8B030D-6E8A-4147-A177-3AD203B41FA5}">
                          <a16:colId xmlns:a16="http://schemas.microsoft.com/office/drawing/2014/main" val="208422772"/>
                        </a:ext>
                      </a:extLst>
                    </a:gridCol>
                    <a:gridCol w="836983">
                      <a:extLst>
                        <a:ext uri="{9D8B030D-6E8A-4147-A177-3AD203B41FA5}">
                          <a16:colId xmlns:a16="http://schemas.microsoft.com/office/drawing/2014/main" val="2699446185"/>
                        </a:ext>
                      </a:extLst>
                    </a:gridCol>
                    <a:gridCol w="843874">
                      <a:extLst>
                        <a:ext uri="{9D8B030D-6E8A-4147-A177-3AD203B41FA5}">
                          <a16:colId xmlns:a16="http://schemas.microsoft.com/office/drawing/2014/main" val="1155445653"/>
                        </a:ext>
                      </a:extLst>
                    </a:gridCol>
                  </a:tblGrid>
                  <a:tr h="367109">
                    <a:tc gridSpan="10">
                      <a:txBody>
                        <a:bodyPr/>
                        <a:lstStyle/>
                        <a:p>
                          <a:pPr algn="ctr">
                            <a:lnSpc>
                              <a:spcPct val="115000"/>
                            </a:lnSpc>
                          </a:pPr>
                          <a:r>
                            <a:rPr lang="pt-BR" sz="1300" b="1">
                              <a:solidFill>
                                <a:schemeClr val="tx1">
                                  <a:lumMod val="75000"/>
                                  <a:lumOff val="25000"/>
                                </a:schemeClr>
                              </a:solidFill>
                              <a:effectLst/>
                              <a:latin typeface="Times New Roman" panose="02020603050405020304" pitchFamily="18" charset="0"/>
                              <a:cs typeface="Times New Roman" panose="02020603050405020304" pitchFamily="18" charset="0"/>
                            </a:rPr>
                            <a:t>Tabela 1- Resultados de robustez gastos</a:t>
                          </a:r>
                          <a:endParaRPr lang="pt-BR" sz="1300" b="1">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50592161"/>
                      </a:ext>
                    </a:extLst>
                  </a:tr>
                  <a:tr h="367109">
                    <a:tc rowSpan="2">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Variáveis</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gridSpan="3">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Gasto Total</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hMerge="1">
                      <a:txBody>
                        <a:bodyPr/>
                        <a:lstStyle/>
                        <a:p>
                          <a:endParaRPr lang="pt-BR"/>
                        </a:p>
                      </a:txBody>
                      <a:tcPr/>
                    </a:tc>
                    <a:tc hMerge="1">
                      <a:txBody>
                        <a:bodyPr/>
                        <a:lstStyle/>
                        <a:p>
                          <a:endParaRPr lang="pt-BR"/>
                        </a:p>
                      </a:txBody>
                      <a:tcPr/>
                    </a:tc>
                    <a:tc gridSpan="3">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Gasto em Educação</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hMerge="1">
                      <a:txBody>
                        <a:bodyPr/>
                        <a:lstStyle/>
                        <a:p>
                          <a:endParaRPr lang="pt-BR"/>
                        </a:p>
                      </a:txBody>
                      <a:tcPr/>
                    </a:tc>
                    <a:tc hMerge="1">
                      <a:txBody>
                        <a:bodyPr/>
                        <a:lstStyle/>
                        <a:p>
                          <a:endParaRPr lang="pt-BR"/>
                        </a:p>
                      </a:txBody>
                      <a:tcPr/>
                    </a:tc>
                    <a:tc gridSpan="3">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Gasto no Ensino Fundamental</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550884174"/>
                      </a:ext>
                    </a:extLst>
                  </a:tr>
                  <a:tr h="367109">
                    <a:tc vMerge="1">
                      <a:txBody>
                        <a:bodyPr/>
                        <a:lstStyle/>
                        <a:p>
                          <a:endParaRPr lang="pt-BR"/>
                        </a:p>
                      </a:txBody>
                      <a:tcP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(3)</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(4)</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(7)</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(8)</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(9)</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extLst>
                      <a:ext uri="{0D108BD9-81ED-4DB2-BD59-A6C34878D82A}">
                        <a16:rowId xmlns:a16="http://schemas.microsoft.com/office/drawing/2014/main" val="763936922"/>
                      </a:ext>
                    </a:extLst>
                  </a:tr>
                  <a:tr h="390138">
                    <a:tc>
                      <a:txBody>
                        <a:bodyPr/>
                        <a:lstStyle/>
                        <a:p>
                          <a:pPr algn="l">
                            <a:lnSpc>
                              <a:spcPct val="115000"/>
                            </a:lnSpc>
                          </a:pPr>
                          <a:endPar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86642"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tc>
                    <a:extLst>
                      <a:ext uri="{0D108BD9-81ED-4DB2-BD59-A6C34878D82A}">
                        <a16:rowId xmlns:a16="http://schemas.microsoft.com/office/drawing/2014/main" val="1404915521"/>
                      </a:ext>
                    </a:extLst>
                  </a:tr>
                  <a:tr h="367109">
                    <a:tc rowSpan="2">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Transferências Cota Parte</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1.627</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1.606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1.670</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0.381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0.382</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0.379</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0.258</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0.256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0.256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1784671063"/>
                      </a:ext>
                    </a:extLst>
                  </a:tr>
                  <a:tr h="367109">
                    <a:tc vMerge="1">
                      <a:txBody>
                        <a:bodyPr/>
                        <a:lstStyle/>
                        <a:p>
                          <a:endParaRPr lang="pt-BR"/>
                        </a:p>
                      </a:txBody>
                      <a:tcP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(0.318)</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(0.303)</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(0.325)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(0.081)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(0.082)</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(0.080)</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(0.116)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(0.119)</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(0.120)</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772691717"/>
                      </a:ext>
                    </a:extLst>
                  </a:tr>
                  <a:tr h="390138">
                    <a:tc>
                      <a:txBody>
                        <a:bodyPr/>
                        <a:lstStyle/>
                        <a:p>
                          <a:pPr algn="l">
                            <a:lnSpc>
                              <a:spcPct val="115000"/>
                            </a:lnSpc>
                          </a:pPr>
                          <a:endPar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86642"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tc>
                    <a:extLst>
                      <a:ext uri="{0D108BD9-81ED-4DB2-BD59-A6C34878D82A}">
                        <a16:rowId xmlns:a16="http://schemas.microsoft.com/office/drawing/2014/main" val="973158413"/>
                      </a:ext>
                    </a:extLst>
                  </a:tr>
                  <a:tr h="385488">
                    <a:tc>
                      <a:txBody>
                        <a:bodyPr/>
                        <a:lstStyle/>
                        <a:p>
                          <a:pPr algn="l">
                            <a:lnSpc>
                              <a:spcPct val="115000"/>
                            </a:lnSpc>
                          </a:pPr>
                          <a14:m>
                            <m:oMathPara xmlns:m="http://schemas.openxmlformats.org/officeDocument/2006/math">
                              <m:oMathParaPr>
                                <m:jc m:val="left"/>
                              </m:oMathParaPr>
                              <m:oMath xmlns:m="http://schemas.openxmlformats.org/officeDocument/2006/math">
                                <m:sSup>
                                  <m:sSupPr>
                                    <m:ctrlPr>
                                      <a:rPr lang="pt-BR" sz="1300" b="0" i="1">
                                        <a:solidFill>
                                          <a:schemeClr val="tx1">
                                            <a:lumMod val="75000"/>
                                            <a:lumOff val="25000"/>
                                          </a:schemeClr>
                                        </a:solidFill>
                                        <a:effectLst/>
                                        <a:latin typeface="Cambria Math" panose="02040503050406030204" pitchFamily="18" charset="0"/>
                                      </a:rPr>
                                    </m:ctrlPr>
                                  </m:sSupPr>
                                  <m:e>
                                    <m:r>
                                      <m:rPr>
                                        <m:sty m:val="p"/>
                                      </m:rPr>
                                      <a:rPr lang="pt-BR" sz="1300" b="0" i="1" smtClean="0">
                                        <a:solidFill>
                                          <a:schemeClr val="tx1">
                                            <a:lumMod val="75000"/>
                                            <a:lumOff val="25000"/>
                                          </a:schemeClr>
                                        </a:solidFill>
                                        <a:effectLst/>
                                        <a:latin typeface="Cambria Math" panose="02040503050406030204" pitchFamily="18" charset="0"/>
                                      </a:rPr>
                                      <m:t>R</m:t>
                                    </m:r>
                                  </m:e>
                                  <m:sup>
                                    <m:r>
                                      <a:rPr lang="pt-BR" sz="1300" b="0" smtClean="0">
                                        <a:solidFill>
                                          <a:schemeClr val="tx1">
                                            <a:lumMod val="75000"/>
                                            <a:lumOff val="25000"/>
                                          </a:schemeClr>
                                        </a:solidFill>
                                        <a:effectLst/>
                                        <a:latin typeface="Cambria Math" panose="02040503050406030204" pitchFamily="18" charset="0"/>
                                      </a:rPr>
                                      <m:t>2</m:t>
                                    </m:r>
                                  </m:sup>
                                </m:sSup>
                              </m:oMath>
                            </m:oMathPara>
                          </a14:m>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0.921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0.921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0.911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0.913</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0.914</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0.911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0.719</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0.721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0.713</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1357892187"/>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Observações</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76945541"/>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Controles Adicionais</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149997919"/>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Ano</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05765475"/>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Municipal</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3948641775"/>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Ciclo-por-ano</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4200459716"/>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Municipal por Coorte</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extLst>
                      <a:ext uri="{0D108BD9-81ED-4DB2-BD59-A6C34878D82A}">
                        <a16:rowId xmlns:a16="http://schemas.microsoft.com/office/drawing/2014/main" val="3651127057"/>
                      </a:ext>
                    </a:extLst>
                  </a:tr>
                  <a:tr h="367109">
                    <a:tc gridSpan="10">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Erros-Padrão Robustos em parênteses ( *** p&lt;0.01, ** p&lt;0.05, * p&lt;0.1 )</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291282872"/>
                      </a:ext>
                    </a:extLst>
                  </a:tr>
                </a:tbl>
              </a:graphicData>
            </a:graphic>
          </p:graphicFrame>
        </mc:Choice>
        <mc:Fallback xmlns="">
          <p:graphicFrame>
            <p:nvGraphicFramePr>
              <p:cNvPr id="14" name="Espaço Reservado para Conteúdo 3">
                <a:extLst>
                  <a:ext uri="{FF2B5EF4-FFF2-40B4-BE49-F238E27FC236}">
                    <a16:creationId xmlns:a16="http://schemas.microsoft.com/office/drawing/2014/main" id="{79AB67BB-A68D-4054-BEA1-83D6C0FA0C0E}"/>
                  </a:ext>
                </a:extLst>
              </p:cNvPr>
              <p:cNvGraphicFramePr>
                <a:graphicFrameLocks noGrp="1"/>
              </p:cNvGraphicFramePr>
              <p:nvPr>
                <p:ph idx="1"/>
                <p:extLst>
                  <p:ext uri="{D42A27DB-BD31-4B8C-83A1-F6EECF244321}">
                    <p14:modId xmlns:p14="http://schemas.microsoft.com/office/powerpoint/2010/main" val="2313385680"/>
                  </p:ext>
                </p:extLst>
              </p:nvPr>
            </p:nvGraphicFramePr>
            <p:xfrm>
              <a:off x="725658" y="1136308"/>
              <a:ext cx="10515597" cy="5571072"/>
            </p:xfrm>
            <a:graphic>
              <a:graphicData uri="http://schemas.openxmlformats.org/drawingml/2006/table">
                <a:tbl>
                  <a:tblPr firstRow="1" firstCol="1" bandRow="1">
                    <a:tableStyleId>{2D5ABB26-0587-4C30-8999-92F81FD0307C}</a:tableStyleId>
                  </a:tblPr>
                  <a:tblGrid>
                    <a:gridCol w="3114273">
                      <a:extLst>
                        <a:ext uri="{9D8B030D-6E8A-4147-A177-3AD203B41FA5}">
                          <a16:colId xmlns:a16="http://schemas.microsoft.com/office/drawing/2014/main" val="285392759"/>
                        </a:ext>
                      </a:extLst>
                    </a:gridCol>
                    <a:gridCol w="813914">
                      <a:extLst>
                        <a:ext uri="{9D8B030D-6E8A-4147-A177-3AD203B41FA5}">
                          <a16:colId xmlns:a16="http://schemas.microsoft.com/office/drawing/2014/main" val="2108794919"/>
                        </a:ext>
                      </a:extLst>
                    </a:gridCol>
                    <a:gridCol w="813914">
                      <a:extLst>
                        <a:ext uri="{9D8B030D-6E8A-4147-A177-3AD203B41FA5}">
                          <a16:colId xmlns:a16="http://schemas.microsoft.com/office/drawing/2014/main" val="1838915157"/>
                        </a:ext>
                      </a:extLst>
                    </a:gridCol>
                    <a:gridCol w="813914">
                      <a:extLst>
                        <a:ext uri="{9D8B030D-6E8A-4147-A177-3AD203B41FA5}">
                          <a16:colId xmlns:a16="http://schemas.microsoft.com/office/drawing/2014/main" val="1026257647"/>
                        </a:ext>
                      </a:extLst>
                    </a:gridCol>
                    <a:gridCol w="813914">
                      <a:extLst>
                        <a:ext uri="{9D8B030D-6E8A-4147-A177-3AD203B41FA5}">
                          <a16:colId xmlns:a16="http://schemas.microsoft.com/office/drawing/2014/main" val="1484193441"/>
                        </a:ext>
                      </a:extLst>
                    </a:gridCol>
                    <a:gridCol w="813914">
                      <a:extLst>
                        <a:ext uri="{9D8B030D-6E8A-4147-A177-3AD203B41FA5}">
                          <a16:colId xmlns:a16="http://schemas.microsoft.com/office/drawing/2014/main" val="3459959018"/>
                        </a:ext>
                      </a:extLst>
                    </a:gridCol>
                    <a:gridCol w="813914">
                      <a:extLst>
                        <a:ext uri="{9D8B030D-6E8A-4147-A177-3AD203B41FA5}">
                          <a16:colId xmlns:a16="http://schemas.microsoft.com/office/drawing/2014/main" val="2243387916"/>
                        </a:ext>
                      </a:extLst>
                    </a:gridCol>
                    <a:gridCol w="836983">
                      <a:extLst>
                        <a:ext uri="{9D8B030D-6E8A-4147-A177-3AD203B41FA5}">
                          <a16:colId xmlns:a16="http://schemas.microsoft.com/office/drawing/2014/main" val="208422772"/>
                        </a:ext>
                      </a:extLst>
                    </a:gridCol>
                    <a:gridCol w="836983">
                      <a:extLst>
                        <a:ext uri="{9D8B030D-6E8A-4147-A177-3AD203B41FA5}">
                          <a16:colId xmlns:a16="http://schemas.microsoft.com/office/drawing/2014/main" val="2699446185"/>
                        </a:ext>
                      </a:extLst>
                    </a:gridCol>
                    <a:gridCol w="843874">
                      <a:extLst>
                        <a:ext uri="{9D8B030D-6E8A-4147-A177-3AD203B41FA5}">
                          <a16:colId xmlns:a16="http://schemas.microsoft.com/office/drawing/2014/main" val="1155445653"/>
                        </a:ext>
                      </a:extLst>
                    </a:gridCol>
                  </a:tblGrid>
                  <a:tr h="367109">
                    <a:tc gridSpan="10">
                      <a:txBody>
                        <a:bodyPr/>
                        <a:lstStyle/>
                        <a:p>
                          <a:pPr algn="ctr">
                            <a:lnSpc>
                              <a:spcPct val="115000"/>
                            </a:lnSpc>
                          </a:pPr>
                          <a:r>
                            <a:rPr lang="pt-BR" sz="1300" b="1">
                              <a:solidFill>
                                <a:schemeClr val="tx1">
                                  <a:lumMod val="75000"/>
                                  <a:lumOff val="25000"/>
                                </a:schemeClr>
                              </a:solidFill>
                              <a:effectLst/>
                              <a:latin typeface="Times New Roman" panose="02020603050405020304" pitchFamily="18" charset="0"/>
                              <a:cs typeface="Times New Roman" panose="02020603050405020304" pitchFamily="18" charset="0"/>
                            </a:rPr>
                            <a:t>Tabela 1- Resultados de robustez gastos</a:t>
                          </a:r>
                          <a:endParaRPr lang="pt-BR" sz="1300" b="1">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50592161"/>
                      </a:ext>
                    </a:extLst>
                  </a:tr>
                  <a:tr h="367109">
                    <a:tc rowSpan="2">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Variáveis</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gridSpan="3">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Gasto Total</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hMerge="1">
                      <a:txBody>
                        <a:bodyPr/>
                        <a:lstStyle/>
                        <a:p>
                          <a:endParaRPr lang="pt-BR"/>
                        </a:p>
                      </a:txBody>
                      <a:tcPr/>
                    </a:tc>
                    <a:tc hMerge="1">
                      <a:txBody>
                        <a:bodyPr/>
                        <a:lstStyle/>
                        <a:p>
                          <a:endParaRPr lang="pt-BR"/>
                        </a:p>
                      </a:txBody>
                      <a:tcPr/>
                    </a:tc>
                    <a:tc gridSpan="3">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Gasto em Educação</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hMerge="1">
                      <a:txBody>
                        <a:bodyPr/>
                        <a:lstStyle/>
                        <a:p>
                          <a:endParaRPr lang="pt-BR"/>
                        </a:p>
                      </a:txBody>
                      <a:tcPr/>
                    </a:tc>
                    <a:tc hMerge="1">
                      <a:txBody>
                        <a:bodyPr/>
                        <a:lstStyle/>
                        <a:p>
                          <a:endParaRPr lang="pt-BR"/>
                        </a:p>
                      </a:txBody>
                      <a:tcPr/>
                    </a:tc>
                    <a:tc gridSpan="3">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Gasto no Ensino Fundamental</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550884174"/>
                      </a:ext>
                    </a:extLst>
                  </a:tr>
                  <a:tr h="367109">
                    <a:tc vMerge="1">
                      <a:txBody>
                        <a:bodyPr/>
                        <a:lstStyle/>
                        <a:p>
                          <a:endParaRPr lang="pt-BR"/>
                        </a:p>
                      </a:txBody>
                      <a:tcP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(3)</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(4)</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(7)</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(8)</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(9)</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extLst>
                      <a:ext uri="{0D108BD9-81ED-4DB2-BD59-A6C34878D82A}">
                        <a16:rowId xmlns:a16="http://schemas.microsoft.com/office/drawing/2014/main" val="763936922"/>
                      </a:ext>
                    </a:extLst>
                  </a:tr>
                  <a:tr h="390138">
                    <a:tc>
                      <a:txBody>
                        <a:bodyPr/>
                        <a:lstStyle/>
                        <a:p>
                          <a:pPr algn="l">
                            <a:lnSpc>
                              <a:spcPct val="115000"/>
                            </a:lnSpc>
                          </a:pPr>
                          <a:endPar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86642"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tc>
                    <a:extLst>
                      <a:ext uri="{0D108BD9-81ED-4DB2-BD59-A6C34878D82A}">
                        <a16:rowId xmlns:a16="http://schemas.microsoft.com/office/drawing/2014/main" val="1404915521"/>
                      </a:ext>
                    </a:extLst>
                  </a:tr>
                  <a:tr h="367109">
                    <a:tc rowSpan="2">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Transferências Cota Parte</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1.627</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1.606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1.670</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0.381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0.382</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0.379</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0.258</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0.256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0.256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1784671063"/>
                      </a:ext>
                    </a:extLst>
                  </a:tr>
                  <a:tr h="367109">
                    <a:tc vMerge="1">
                      <a:txBody>
                        <a:bodyPr/>
                        <a:lstStyle/>
                        <a:p>
                          <a:endParaRPr lang="pt-BR"/>
                        </a:p>
                      </a:txBody>
                      <a:tcP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(0.318)</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(0.303)</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(0.325)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(0.081)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(0.082)</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(0.080)</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(0.116)</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(0.119)</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(0.120)</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772691717"/>
                      </a:ext>
                    </a:extLst>
                  </a:tr>
                  <a:tr h="390138">
                    <a:tc>
                      <a:txBody>
                        <a:bodyPr/>
                        <a:lstStyle/>
                        <a:p>
                          <a:pPr algn="l">
                            <a:lnSpc>
                              <a:spcPct val="115000"/>
                            </a:lnSpc>
                          </a:pPr>
                          <a:endPar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86642"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ctr"/>
                    </a:tc>
                    <a:tc>
                      <a:txBody>
                        <a:bodyPr/>
                        <a:lstStyle/>
                        <a:p>
                          <a:pPr>
                            <a:lnSpc>
                              <a:spcPct val="115000"/>
                            </a:lnSpc>
                          </a:pPr>
                          <a:endParaRPr lang="pt-BR" sz="130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txBody>
                      <a:tcPr marL="124429" marR="15734" marT="62213" marB="62213" anchor="b"/>
                    </a:tc>
                    <a:extLst>
                      <a:ext uri="{0D108BD9-81ED-4DB2-BD59-A6C34878D82A}">
                        <a16:rowId xmlns:a16="http://schemas.microsoft.com/office/drawing/2014/main" val="973158413"/>
                      </a:ext>
                    </a:extLst>
                  </a:tr>
                  <a:tr h="385488">
                    <a:tc>
                      <a:txBody>
                        <a:bodyPr/>
                        <a:lstStyle/>
                        <a:p>
                          <a:endParaRPr lang="pt-BR"/>
                        </a:p>
                      </a:txBody>
                      <a:tcPr marL="124429" marR="186642" marT="62213" marB="62213" anchor="ctr">
                        <a:blipFill>
                          <a:blip r:embed="rId2"/>
                          <a:stretch>
                            <a:fillRect t="-682540" r="-237769" b="-677778"/>
                          </a:stretch>
                        </a:blipFill>
                      </a:tcP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0.921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0.921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0.911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0.913</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0.914</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0.911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0.719</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0.721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0.713</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1357892187"/>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Observações</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2,345</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2,291</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76945541"/>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Controles Adicionais</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149997919"/>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Ano</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205765475"/>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Municipal</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3948641775"/>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Ciclo-por-ano</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ctr"/>
                    </a:tc>
                    <a:extLst>
                      <a:ext uri="{0D108BD9-81ED-4DB2-BD59-A6C34878D82A}">
                        <a16:rowId xmlns:a16="http://schemas.microsoft.com/office/drawing/2014/main" val="4200459716"/>
                      </a:ext>
                    </a:extLst>
                  </a:tr>
                  <a:tr h="367109">
                    <a:tc>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Efeito Fixo Municipal por Coorte</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N</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tc>
                      <a:txBody>
                        <a:bodyPr/>
                        <a:lstStyle/>
                        <a:p>
                          <a:pPr algn="ctr">
                            <a:lnSpc>
                              <a:spcPct val="115000"/>
                            </a:lnSpc>
                          </a:pPr>
                          <a:r>
                            <a:rPr lang="pt-BR" sz="1300">
                              <a:solidFill>
                                <a:schemeClr val="tx1">
                                  <a:lumMod val="75000"/>
                                  <a:lumOff val="25000"/>
                                </a:schemeClr>
                              </a:solidFill>
                              <a:effectLst/>
                              <a:latin typeface="Times New Roman" panose="02020603050405020304" pitchFamily="18" charset="0"/>
                              <a:cs typeface="Times New Roman" panose="02020603050405020304" pitchFamily="18" charset="0"/>
                            </a:rPr>
                            <a:t>S</a:t>
                          </a:r>
                          <a:endParaRPr lang="pt-BR" sz="130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5734" marT="62213" marB="62213" anchor="b"/>
                    </a:tc>
                    <a:extLst>
                      <a:ext uri="{0D108BD9-81ED-4DB2-BD59-A6C34878D82A}">
                        <a16:rowId xmlns:a16="http://schemas.microsoft.com/office/drawing/2014/main" val="3651127057"/>
                      </a:ext>
                    </a:extLst>
                  </a:tr>
                  <a:tr h="367109">
                    <a:tc gridSpan="10">
                      <a:txBody>
                        <a:bodyPr/>
                        <a:lstStyle/>
                        <a:p>
                          <a:pPr algn="l">
                            <a:lnSpc>
                              <a:spcPct val="115000"/>
                            </a:lnSpc>
                          </a:pPr>
                          <a:r>
                            <a:rPr lang="pt-BR" sz="1300" b="0" dirty="0">
                              <a:solidFill>
                                <a:schemeClr val="tx1">
                                  <a:lumMod val="75000"/>
                                  <a:lumOff val="25000"/>
                                </a:schemeClr>
                              </a:solidFill>
                              <a:effectLst/>
                              <a:latin typeface="Times New Roman" panose="02020603050405020304" pitchFamily="18" charset="0"/>
                              <a:cs typeface="Times New Roman" panose="02020603050405020304" pitchFamily="18" charset="0"/>
                            </a:rPr>
                            <a:t>Erros-Padrão Robustos em parênteses ( *** p&lt;0.01, ** p&lt;0.05, * p&lt;0.1 )</a:t>
                          </a:r>
                          <a:endParaRPr lang="pt-BR" sz="1300" b="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124429" marR="186642" marT="62213" marB="62213"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291282872"/>
                      </a:ext>
                    </a:extLst>
                  </a:tr>
                </a:tbl>
              </a:graphicData>
            </a:graphic>
          </p:graphicFrame>
        </mc:Fallback>
      </mc:AlternateContent>
    </p:spTree>
    <p:extLst>
      <p:ext uri="{BB962C8B-B14F-4D97-AF65-F5344CB8AC3E}">
        <p14:creationId xmlns:p14="http://schemas.microsoft.com/office/powerpoint/2010/main" val="44350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FD372B-C526-4C38-A179-BA1CF822CBE8}"/>
              </a:ext>
            </a:extLst>
          </p:cNvPr>
          <p:cNvSpPr>
            <a:spLocks noGrp="1"/>
          </p:cNvSpPr>
          <p:nvPr>
            <p:ph type="title"/>
          </p:nvPr>
        </p:nvSpPr>
        <p:spPr>
          <a:xfrm>
            <a:off x="838200" y="2766218"/>
            <a:ext cx="10515600" cy="1325563"/>
          </a:xfrm>
        </p:spPr>
        <p:txBody>
          <a:bodyPr/>
          <a:lstStyle/>
          <a:p>
            <a:pPr algn="ctr"/>
            <a:r>
              <a:rPr lang="pt-BR" dirty="0"/>
              <a:t>Resultados Educacionais</a:t>
            </a:r>
          </a:p>
        </p:txBody>
      </p:sp>
    </p:spTree>
    <p:extLst>
      <p:ext uri="{BB962C8B-B14F-4D97-AF65-F5344CB8AC3E}">
        <p14:creationId xmlns:p14="http://schemas.microsoft.com/office/powerpoint/2010/main" val="195758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Espaço Reservado para Conteúdo 3">
                <a:extLst>
                  <a:ext uri="{FF2B5EF4-FFF2-40B4-BE49-F238E27FC236}">
                    <a16:creationId xmlns:a16="http://schemas.microsoft.com/office/drawing/2014/main" id="{39F65243-D9D6-42F7-B054-328577B4BE67}"/>
                  </a:ext>
                </a:extLst>
              </p:cNvPr>
              <p:cNvGraphicFramePr>
                <a:graphicFrameLocks noGrp="1"/>
              </p:cNvGraphicFramePr>
              <p:nvPr>
                <p:ph idx="1"/>
                <p:extLst>
                  <p:ext uri="{D42A27DB-BD31-4B8C-83A1-F6EECF244321}">
                    <p14:modId xmlns:p14="http://schemas.microsoft.com/office/powerpoint/2010/main" val="3797756924"/>
                  </p:ext>
                </p:extLst>
              </p:nvPr>
            </p:nvGraphicFramePr>
            <p:xfrm>
              <a:off x="1708393" y="643466"/>
              <a:ext cx="8775216" cy="5571069"/>
            </p:xfrm>
            <a:graphic>
              <a:graphicData uri="http://schemas.openxmlformats.org/drawingml/2006/table">
                <a:tbl>
                  <a:tblPr/>
                  <a:tblGrid>
                    <a:gridCol w="2640762">
                      <a:extLst>
                        <a:ext uri="{9D8B030D-6E8A-4147-A177-3AD203B41FA5}">
                          <a16:colId xmlns:a16="http://schemas.microsoft.com/office/drawing/2014/main" val="4165942273"/>
                        </a:ext>
                      </a:extLst>
                    </a:gridCol>
                    <a:gridCol w="1478688">
                      <a:extLst>
                        <a:ext uri="{9D8B030D-6E8A-4147-A177-3AD203B41FA5}">
                          <a16:colId xmlns:a16="http://schemas.microsoft.com/office/drawing/2014/main" val="1786272076"/>
                        </a:ext>
                      </a:extLst>
                    </a:gridCol>
                    <a:gridCol w="1478688">
                      <a:extLst>
                        <a:ext uri="{9D8B030D-6E8A-4147-A177-3AD203B41FA5}">
                          <a16:colId xmlns:a16="http://schemas.microsoft.com/office/drawing/2014/main" val="2168077462"/>
                        </a:ext>
                      </a:extLst>
                    </a:gridCol>
                    <a:gridCol w="1540778">
                      <a:extLst>
                        <a:ext uri="{9D8B030D-6E8A-4147-A177-3AD203B41FA5}">
                          <a16:colId xmlns:a16="http://schemas.microsoft.com/office/drawing/2014/main" val="1537924335"/>
                        </a:ext>
                      </a:extLst>
                    </a:gridCol>
                    <a:gridCol w="1636300">
                      <a:extLst>
                        <a:ext uri="{9D8B030D-6E8A-4147-A177-3AD203B41FA5}">
                          <a16:colId xmlns:a16="http://schemas.microsoft.com/office/drawing/2014/main" val="3247935015"/>
                        </a:ext>
                      </a:extLst>
                    </a:gridCol>
                  </a:tblGrid>
                  <a:tr h="456789">
                    <a:tc gridSpan="5">
                      <a:txBody>
                        <a:bodyPr/>
                        <a:lstStyle/>
                        <a:p>
                          <a:pPr algn="ctr" fontAlgn="b">
                            <a:lnSpc>
                              <a:spcPct val="115000"/>
                            </a:lnSpc>
                            <a:spcBef>
                              <a:spcPts val="0"/>
                            </a:spcBef>
                            <a:spcAft>
                              <a:spcPts val="0"/>
                            </a:spcAft>
                          </a:pPr>
                          <a:r>
                            <a:rPr lang="pt-BR" sz="1800" b="0" i="0" u="none" strike="noStrike">
                              <a:effectLst/>
                              <a:latin typeface="Times New Roman" panose="02020603050405020304" pitchFamily="18" charset="0"/>
                              <a:ea typeface="Arial" panose="020B0604020202020204" pitchFamily="34" charset="0"/>
                            </a:rPr>
                            <a:t>Tabela 2- Resultados educacionais</a:t>
                          </a:r>
                          <a:endParaRPr lang="pt-BR" sz="2700" b="0" i="0" u="none" strike="noStrike">
                            <a:effectLst/>
                            <a:latin typeface="Arial" panose="020B0604020202020204" pitchFamily="34" charset="0"/>
                          </a:endParaRPr>
                        </a:p>
                      </a:txBody>
                      <a:tcPr marL="137552" marR="137552" marT="68776" marB="68776">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671750478"/>
                      </a:ext>
                    </a:extLst>
                  </a:tr>
                  <a:tr h="351619">
                    <a:tc rowSpan="2">
                      <a:txBody>
                        <a:bodyPr/>
                        <a:lstStyle/>
                        <a:p>
                          <a:pPr indent="457200" algn="ctr" fontAlgn="ctr">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Variáveis</a:t>
                          </a:r>
                          <a:endParaRPr lang="pt-BR" sz="2700" b="0" i="0" u="none" strike="noStrike">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(1)</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(3)</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05518066"/>
                      </a:ext>
                    </a:extLst>
                  </a:tr>
                  <a:tr h="351619">
                    <a:tc vMerge="1">
                      <a:txBody>
                        <a:bodyPr/>
                        <a:lstStyle/>
                        <a:p>
                          <a:endParaRPr lang="pt-BR"/>
                        </a:p>
                      </a:txBody>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Q = 1</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4</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01581"/>
                      </a:ext>
                    </a:extLst>
                  </a:tr>
                  <a:tr h="351619">
                    <a:tc rowSpan="2">
                      <a:txBody>
                        <a:bodyPr/>
                        <a:lstStyle/>
                        <a:p>
                          <a:pPr indent="457200" algn="ctr" fontAlgn="ctr">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Tratamento</a:t>
                          </a:r>
                          <a:endParaRPr lang="pt-BR" sz="2700" b="0" i="0" u="none" strike="noStrike">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0.574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0.604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1.199**</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2.144***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2177367"/>
                      </a:ext>
                    </a:extLst>
                  </a:tr>
                  <a:tr h="351619">
                    <a:tc vMerge="1">
                      <a:txBody>
                        <a:bodyPr/>
                        <a:lstStyle/>
                        <a:p>
                          <a:endParaRPr lang="pt-BR"/>
                        </a:p>
                      </a:txBody>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(0.473)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(0.376)</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(0.493)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(0.417)</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extLst>
                      <a:ext uri="{0D108BD9-81ED-4DB2-BD59-A6C34878D82A}">
                        <a16:rowId xmlns:a16="http://schemas.microsoft.com/office/drawing/2014/main" val="251229054"/>
                      </a:ext>
                    </a:extLst>
                  </a:tr>
                  <a:tr h="351619">
                    <a:tc>
                      <a:txBody>
                        <a:bodyPr/>
                        <a:lstStyle/>
                        <a:p>
                          <a:pPr indent="457200"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091935"/>
                      </a:ext>
                    </a:extLst>
                  </a:tr>
                  <a:tr h="395081">
                    <a:tc>
                      <a:txBody>
                        <a:bodyPr/>
                        <a:lstStyle/>
                        <a:p>
                          <a:pPr algn="ctr" fontAlgn="b">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500" b="0" i="1" u="none" strike="noStrike">
                                        <a:effectLst/>
                                        <a:latin typeface="Cambria Math" panose="02040503050406030204" pitchFamily="18" charset="0"/>
                                        <a:ea typeface="Arial" panose="020B0604020202020204" pitchFamily="34" charset="0"/>
                                        <a:cs typeface="Times New Roman" panose="02020603050405020304" pitchFamily="18" charset="0"/>
                                      </a:rPr>
                                    </m:ctrlPr>
                                  </m:sSupPr>
                                  <m:e>
                                    <m:r>
                                      <a:rPr lang="ar-AE" sz="1500" b="0" i="1" u="none" strike="noStrike">
                                        <a:effectLst/>
                                        <a:latin typeface="Cambria Math" panose="02040503050406030204" pitchFamily="18" charset="0"/>
                                        <a:ea typeface="Arial" panose="020B0604020202020204" pitchFamily="34" charset="0"/>
                                        <a:cs typeface="Times New Roman" panose="02020603050405020304" pitchFamily="18" charset="0"/>
                                      </a:rPr>
                                      <m:t>𝑅</m:t>
                                    </m:r>
                                  </m:e>
                                  <m:sup>
                                    <m:r>
                                      <a:rPr lang="ar-AE" sz="1500" b="0" i="1" u="none" strike="noStrike">
                                        <a:effectLst/>
                                        <a:latin typeface="Cambria Math" panose="02040503050406030204" pitchFamily="18" charset="0"/>
                                        <a:ea typeface="Arial" panose="020B0604020202020204" pitchFamily="34" charset="0"/>
                                        <a:cs typeface="Times New Roman" panose="02020603050405020304" pitchFamily="18" charset="0"/>
                                      </a:rPr>
                                      <m:t>2</m:t>
                                    </m:r>
                                  </m:sup>
                                </m:sSup>
                              </m:oMath>
                            </m:oMathPara>
                          </a14:m>
                          <a:endParaRPr lang="ar-AE"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0.752</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0.72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0.663</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0.582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31536195"/>
                      </a:ext>
                    </a:extLst>
                  </a:tr>
                  <a:tr h="395081">
                    <a:tc>
                      <a:txBody>
                        <a:bodyPr/>
                        <a:lstStyle/>
                        <a:p>
                          <a:pPr indent="457200" algn="ctr" fontAlgn="ctr">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Observações</a:t>
                          </a:r>
                          <a:endParaRPr lang="pt-BR" sz="2700" b="0" i="0" u="none" strike="noStrike">
                            <a:effectLst/>
                            <a:latin typeface="Arial" panose="020B0604020202020204" pitchFamily="34" charset="0"/>
                          </a:endParaRPr>
                        </a:p>
                      </a:txBody>
                      <a:tcPr marL="38209" marR="38209" marT="38209" marB="3820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5,730</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5,742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6,057</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5,472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168745"/>
                      </a:ext>
                    </a:extLst>
                  </a:tr>
                  <a:tr h="615261">
                    <a:tc>
                      <a:txBody>
                        <a:bodyPr/>
                        <a:lstStyle/>
                        <a:p>
                          <a:pPr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Efeito Fixo Municipal por Coorte</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0067495"/>
                      </a:ext>
                    </a:extLst>
                  </a:tr>
                  <a:tr h="351619">
                    <a:tc>
                      <a:txBody>
                        <a:bodyPr/>
                        <a:lstStyle/>
                        <a:p>
                          <a:pPr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Efeito Fixo Temporal</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956641"/>
                      </a:ext>
                    </a:extLst>
                  </a:tr>
                  <a:tr h="1599143">
                    <a:tc gridSpan="5">
                      <a:txBody>
                        <a:bodyPr/>
                        <a:lstStyle/>
                        <a:p>
                          <a:pPr algn="l" fontAlgn="b">
                            <a:lnSpc>
                              <a:spcPct val="115000"/>
                            </a:lnSpc>
                            <a:spcBef>
                              <a:spcPts val="0"/>
                            </a:spcBef>
                            <a:spcAft>
                              <a:spcPts val="0"/>
                            </a:spcAft>
                          </a:pPr>
                          <a:r>
                            <a:rPr lang="pt-BR" sz="1400" b="0" i="0" u="none" strike="noStrike" dirty="0">
                              <a:effectLst/>
                              <a:latin typeface="Times New Roman" panose="02020603050405020304" pitchFamily="18" charset="0"/>
                              <a:ea typeface="Arial" panose="020B0604020202020204" pitchFamily="34" charset="0"/>
                            </a:rPr>
                            <a:t>Erros-Padrão Robustos em parênteses ( *** p&lt;0.01, ** p&lt;0.05, * p&lt;0.1 )</a:t>
                          </a:r>
                          <a:endParaRPr lang="pt-BR" sz="2700" b="0" i="0" u="none" strike="noStrike" dirty="0">
                            <a:effectLst/>
                            <a:latin typeface="Arial" panose="020B0604020202020204" pitchFamily="34" charset="0"/>
                          </a:endParaRPr>
                        </a:p>
                        <a:p>
                          <a:pPr algn="l" fontAlgn="b">
                            <a:lnSpc>
                              <a:spcPct val="115000"/>
                            </a:lnSpc>
                            <a:spcBef>
                              <a:spcPts val="0"/>
                            </a:spcBef>
                            <a:spcAft>
                              <a:spcPts val="0"/>
                            </a:spcAft>
                          </a:pPr>
                          <a:r>
                            <a:rPr lang="pt-BR" sz="1400" b="0" i="0" u="none" strike="noStrike" dirty="0">
                              <a:effectLst/>
                              <a:latin typeface="Times New Roman" panose="02020603050405020304" pitchFamily="18" charset="0"/>
                              <a:ea typeface="Arial" panose="020B0604020202020204" pitchFamily="34" charset="0"/>
                            </a:rPr>
                            <a:t>Nota: O parâmetro tratamento analisa o impacto da interação entre proficiência das escolas e repasse da cota parte previamente a mudança de legislação. Cada Coluna representa um quartil de proficiência (menor desempenho (1) ao melhor desempenho (4), respectivamente). Os quartis são associados ao repasse de LCP (municípios mais beneficiados em relação aos prejudicados)para assim poder definir a variável tratamento.</a:t>
                          </a:r>
                          <a:endParaRPr lang="pt-BR" sz="2700" b="0" i="0" u="none" strike="noStrike" dirty="0">
                            <a:effectLst/>
                            <a:latin typeface="Arial" panose="020B0604020202020204" pitchFamily="34" charset="0"/>
                          </a:endParaRPr>
                        </a:p>
                        <a:p>
                          <a:pPr algn="l"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 </a:t>
                          </a:r>
                          <a:endParaRPr lang="pt-BR" sz="2700" b="0" i="0" u="none" strike="noStrike" dirty="0">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67240538"/>
                      </a:ext>
                    </a:extLst>
                  </a:tr>
                </a:tbl>
              </a:graphicData>
            </a:graphic>
          </p:graphicFrame>
        </mc:Choice>
        <mc:Fallback xmlns="">
          <p:graphicFrame>
            <p:nvGraphicFramePr>
              <p:cNvPr id="4" name="Espaço Reservado para Conteúdo 3">
                <a:extLst>
                  <a:ext uri="{FF2B5EF4-FFF2-40B4-BE49-F238E27FC236}">
                    <a16:creationId xmlns:a16="http://schemas.microsoft.com/office/drawing/2014/main" id="{39F65243-D9D6-42F7-B054-328577B4BE67}"/>
                  </a:ext>
                </a:extLst>
              </p:cNvPr>
              <p:cNvGraphicFramePr>
                <a:graphicFrameLocks noGrp="1"/>
              </p:cNvGraphicFramePr>
              <p:nvPr>
                <p:ph idx="1"/>
                <p:extLst>
                  <p:ext uri="{D42A27DB-BD31-4B8C-83A1-F6EECF244321}">
                    <p14:modId xmlns:p14="http://schemas.microsoft.com/office/powerpoint/2010/main" val="3797756924"/>
                  </p:ext>
                </p:extLst>
              </p:nvPr>
            </p:nvGraphicFramePr>
            <p:xfrm>
              <a:off x="1708393" y="643466"/>
              <a:ext cx="8775216" cy="5571069"/>
            </p:xfrm>
            <a:graphic>
              <a:graphicData uri="http://schemas.openxmlformats.org/drawingml/2006/table">
                <a:tbl>
                  <a:tblPr/>
                  <a:tblGrid>
                    <a:gridCol w="2640762">
                      <a:extLst>
                        <a:ext uri="{9D8B030D-6E8A-4147-A177-3AD203B41FA5}">
                          <a16:colId xmlns:a16="http://schemas.microsoft.com/office/drawing/2014/main" val="4165942273"/>
                        </a:ext>
                      </a:extLst>
                    </a:gridCol>
                    <a:gridCol w="1478688">
                      <a:extLst>
                        <a:ext uri="{9D8B030D-6E8A-4147-A177-3AD203B41FA5}">
                          <a16:colId xmlns:a16="http://schemas.microsoft.com/office/drawing/2014/main" val="1786272076"/>
                        </a:ext>
                      </a:extLst>
                    </a:gridCol>
                    <a:gridCol w="1478688">
                      <a:extLst>
                        <a:ext uri="{9D8B030D-6E8A-4147-A177-3AD203B41FA5}">
                          <a16:colId xmlns:a16="http://schemas.microsoft.com/office/drawing/2014/main" val="2168077462"/>
                        </a:ext>
                      </a:extLst>
                    </a:gridCol>
                    <a:gridCol w="1540778">
                      <a:extLst>
                        <a:ext uri="{9D8B030D-6E8A-4147-A177-3AD203B41FA5}">
                          <a16:colId xmlns:a16="http://schemas.microsoft.com/office/drawing/2014/main" val="1537924335"/>
                        </a:ext>
                      </a:extLst>
                    </a:gridCol>
                    <a:gridCol w="1636300">
                      <a:extLst>
                        <a:ext uri="{9D8B030D-6E8A-4147-A177-3AD203B41FA5}">
                          <a16:colId xmlns:a16="http://schemas.microsoft.com/office/drawing/2014/main" val="3247935015"/>
                        </a:ext>
                      </a:extLst>
                    </a:gridCol>
                  </a:tblGrid>
                  <a:tr h="456789">
                    <a:tc gridSpan="5">
                      <a:txBody>
                        <a:bodyPr/>
                        <a:lstStyle/>
                        <a:p>
                          <a:pPr algn="ctr" fontAlgn="b">
                            <a:lnSpc>
                              <a:spcPct val="115000"/>
                            </a:lnSpc>
                            <a:spcBef>
                              <a:spcPts val="0"/>
                            </a:spcBef>
                            <a:spcAft>
                              <a:spcPts val="0"/>
                            </a:spcAft>
                          </a:pPr>
                          <a:r>
                            <a:rPr lang="pt-BR" sz="1800" b="0" i="0" u="none" strike="noStrike">
                              <a:effectLst/>
                              <a:latin typeface="Times New Roman" panose="02020603050405020304" pitchFamily="18" charset="0"/>
                              <a:ea typeface="Arial" panose="020B0604020202020204" pitchFamily="34" charset="0"/>
                            </a:rPr>
                            <a:t>Tabela 2- Resultados educacionais</a:t>
                          </a:r>
                          <a:endParaRPr lang="pt-BR" sz="2700" b="0" i="0" u="none" strike="noStrike">
                            <a:effectLst/>
                            <a:latin typeface="Arial" panose="020B0604020202020204" pitchFamily="34" charset="0"/>
                          </a:endParaRPr>
                        </a:p>
                      </a:txBody>
                      <a:tcPr marL="137552" marR="137552" marT="68776" marB="68776">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671750478"/>
                      </a:ext>
                    </a:extLst>
                  </a:tr>
                  <a:tr h="351619">
                    <a:tc rowSpan="2">
                      <a:txBody>
                        <a:bodyPr/>
                        <a:lstStyle/>
                        <a:p>
                          <a:pPr indent="457200" algn="ctr" fontAlgn="ctr">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Variáveis</a:t>
                          </a:r>
                          <a:endParaRPr lang="pt-BR" sz="2700" b="0" i="0" u="none" strike="noStrike">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(1)</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(3)</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05518066"/>
                      </a:ext>
                    </a:extLst>
                  </a:tr>
                  <a:tr h="351619">
                    <a:tc vMerge="1">
                      <a:txBody>
                        <a:bodyPr/>
                        <a:lstStyle/>
                        <a:p>
                          <a:endParaRPr lang="pt-BR"/>
                        </a:p>
                      </a:txBody>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Q = 1</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Q = 4</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01581"/>
                      </a:ext>
                    </a:extLst>
                  </a:tr>
                  <a:tr h="351619">
                    <a:tc rowSpan="2">
                      <a:txBody>
                        <a:bodyPr/>
                        <a:lstStyle/>
                        <a:p>
                          <a:pPr indent="457200" algn="ctr" fontAlgn="ctr">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Tratamento</a:t>
                          </a:r>
                          <a:endParaRPr lang="pt-BR" sz="2700" b="0" i="0" u="none" strike="noStrike">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0.574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0.604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1.199**</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2.144***</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2177367"/>
                      </a:ext>
                    </a:extLst>
                  </a:tr>
                  <a:tr h="351619">
                    <a:tc vMerge="1">
                      <a:txBody>
                        <a:bodyPr/>
                        <a:lstStyle/>
                        <a:p>
                          <a:endParaRPr lang="pt-BR"/>
                        </a:p>
                      </a:txBody>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(0.473)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(0.376)</a:t>
                          </a:r>
                          <a:endParaRPr lang="pt-BR" sz="2700" b="0" i="0" u="none" strike="noStrike" dirty="0">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(0.493)</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(0.417)</a:t>
                          </a:r>
                          <a:endParaRPr lang="pt-BR" sz="2700" b="0" i="0" u="none" strike="noStrike">
                            <a:effectLst/>
                            <a:latin typeface="Arial" panose="020B0604020202020204" pitchFamily="34" charset="0"/>
                          </a:endParaRPr>
                        </a:p>
                      </a:txBody>
                      <a:tcPr marL="38209" marR="38209" marT="38209" marB="38209" anchor="b">
                        <a:lnL>
                          <a:noFill/>
                        </a:lnL>
                        <a:lnR>
                          <a:noFill/>
                        </a:lnR>
                        <a:lnT>
                          <a:noFill/>
                        </a:lnT>
                        <a:lnB>
                          <a:noFill/>
                        </a:lnB>
                      </a:tcPr>
                    </a:tc>
                    <a:extLst>
                      <a:ext uri="{0D108BD9-81ED-4DB2-BD59-A6C34878D82A}">
                        <a16:rowId xmlns:a16="http://schemas.microsoft.com/office/drawing/2014/main" val="251229054"/>
                      </a:ext>
                    </a:extLst>
                  </a:tr>
                  <a:tr h="351619">
                    <a:tc>
                      <a:txBody>
                        <a:bodyPr/>
                        <a:lstStyle/>
                        <a:p>
                          <a:pPr indent="457200"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 </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091935"/>
                      </a:ext>
                    </a:extLst>
                  </a:tr>
                  <a:tr h="395081">
                    <a:tc>
                      <a:txBody>
                        <a:bodyPr/>
                        <a:lstStyle/>
                        <a:p>
                          <a:endParaRPr lang="pt-B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blipFill>
                          <a:blip r:embed="rId2"/>
                          <a:stretch>
                            <a:fillRect t="-564615" r="-232794" b="-747692"/>
                          </a:stretch>
                        </a:blipFill>
                      </a:tcPr>
                    </a:tc>
                    <a:tc>
                      <a:txBody>
                        <a:bodyPr/>
                        <a:lstStyle/>
                        <a:p>
                          <a:pPr indent="457200" algn="ctr"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0.752</a:t>
                          </a:r>
                          <a:endParaRPr lang="pt-BR" sz="2700" b="0" i="0" u="none" strike="noStrike" dirty="0">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0.72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0.663</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0.582</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31536195"/>
                      </a:ext>
                    </a:extLst>
                  </a:tr>
                  <a:tr h="395081">
                    <a:tc>
                      <a:txBody>
                        <a:bodyPr/>
                        <a:lstStyle/>
                        <a:p>
                          <a:pPr indent="457200" algn="ctr" fontAlgn="ctr">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Observações</a:t>
                          </a:r>
                          <a:endParaRPr lang="pt-BR" sz="2700" b="0" i="0" u="none" strike="noStrike">
                            <a:effectLst/>
                            <a:latin typeface="Arial" panose="020B0604020202020204" pitchFamily="34" charset="0"/>
                          </a:endParaRPr>
                        </a:p>
                      </a:txBody>
                      <a:tcPr marL="38209" marR="38209" marT="38209" marB="38209"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5,730</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5,742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6,057</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5,472</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168745"/>
                      </a:ext>
                    </a:extLst>
                  </a:tr>
                  <a:tr h="615261">
                    <a:tc>
                      <a:txBody>
                        <a:bodyPr/>
                        <a:lstStyle/>
                        <a:p>
                          <a:pPr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Efeito Fixo Municipal por Coorte</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0067495"/>
                      </a:ext>
                    </a:extLst>
                  </a:tr>
                  <a:tr h="351619">
                    <a:tc>
                      <a:txBody>
                        <a:bodyPr/>
                        <a:lstStyle/>
                        <a:p>
                          <a:pPr algn="l"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Efeito Fixo Temporal</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500" b="0" i="0" u="none" strike="noStrike">
                              <a:effectLst/>
                              <a:latin typeface="Times New Roman" panose="02020603050405020304" pitchFamily="18" charset="0"/>
                              <a:ea typeface="Arial" panose="020B0604020202020204" pitchFamily="34" charset="0"/>
                            </a:rPr>
                            <a:t>S</a:t>
                          </a:r>
                          <a:endParaRPr lang="pt-BR" sz="2700" b="0" i="0" u="none" strike="noStrike">
                            <a:effectLst/>
                            <a:latin typeface="Arial" panose="020B0604020202020204" pitchFamily="34" charset="0"/>
                          </a:endParaRPr>
                        </a:p>
                      </a:txBody>
                      <a:tcPr marL="38209" marR="38209" marT="38209" marB="38209"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4956641"/>
                      </a:ext>
                    </a:extLst>
                  </a:tr>
                  <a:tr h="1599143">
                    <a:tc gridSpan="5">
                      <a:txBody>
                        <a:bodyPr/>
                        <a:lstStyle/>
                        <a:p>
                          <a:pPr algn="l" fontAlgn="b">
                            <a:lnSpc>
                              <a:spcPct val="115000"/>
                            </a:lnSpc>
                            <a:spcBef>
                              <a:spcPts val="0"/>
                            </a:spcBef>
                            <a:spcAft>
                              <a:spcPts val="0"/>
                            </a:spcAft>
                          </a:pPr>
                          <a:r>
                            <a:rPr lang="pt-BR" sz="1400" b="0" i="0" u="none" strike="noStrike" dirty="0">
                              <a:effectLst/>
                              <a:latin typeface="Times New Roman" panose="02020603050405020304" pitchFamily="18" charset="0"/>
                              <a:ea typeface="Arial" panose="020B0604020202020204" pitchFamily="34" charset="0"/>
                            </a:rPr>
                            <a:t>Erros-Padrão Robustos em parênteses ( *** p&lt;0.01, ** p&lt;0.05, * p&lt;0.1 )</a:t>
                          </a:r>
                          <a:endParaRPr lang="pt-BR" sz="2700" b="0" i="0" u="none" strike="noStrike" dirty="0">
                            <a:effectLst/>
                            <a:latin typeface="Arial" panose="020B0604020202020204" pitchFamily="34" charset="0"/>
                          </a:endParaRPr>
                        </a:p>
                        <a:p>
                          <a:pPr algn="l" fontAlgn="b">
                            <a:lnSpc>
                              <a:spcPct val="115000"/>
                            </a:lnSpc>
                            <a:spcBef>
                              <a:spcPts val="0"/>
                            </a:spcBef>
                            <a:spcAft>
                              <a:spcPts val="0"/>
                            </a:spcAft>
                          </a:pPr>
                          <a:r>
                            <a:rPr lang="pt-BR" sz="1400" b="0" i="0" u="none" strike="noStrike" dirty="0">
                              <a:effectLst/>
                              <a:latin typeface="Times New Roman" panose="02020603050405020304" pitchFamily="18" charset="0"/>
                              <a:ea typeface="Arial" panose="020B0604020202020204" pitchFamily="34" charset="0"/>
                            </a:rPr>
                            <a:t>Nota: O parâmetro tratamento analisa o impacto da interação entre proficiência das escolas e repasse da cota parte previamente a mudança de legislação. Cada Coluna representa um quartil de proficiência (menor desempenho (1) ao melhor desempenho (4), respectivamente). Os quartis são associados ao repasse de LCP (municípios mais beneficiados em relação aos prejudicados)para assim poder definir a variável tratamento.</a:t>
                          </a:r>
                          <a:endParaRPr lang="pt-BR" sz="2700" b="0" i="0" u="none" strike="noStrike" dirty="0">
                            <a:effectLst/>
                            <a:latin typeface="Arial" panose="020B0604020202020204" pitchFamily="34" charset="0"/>
                          </a:endParaRPr>
                        </a:p>
                        <a:p>
                          <a:pPr algn="l" fontAlgn="b">
                            <a:lnSpc>
                              <a:spcPct val="115000"/>
                            </a:lnSpc>
                            <a:spcBef>
                              <a:spcPts val="0"/>
                            </a:spcBef>
                            <a:spcAft>
                              <a:spcPts val="0"/>
                            </a:spcAft>
                          </a:pPr>
                          <a:r>
                            <a:rPr lang="pt-BR" sz="1500" b="0" i="0" u="none" strike="noStrike" dirty="0">
                              <a:effectLst/>
                              <a:latin typeface="Times New Roman" panose="02020603050405020304" pitchFamily="18" charset="0"/>
                              <a:ea typeface="Arial" panose="020B0604020202020204" pitchFamily="34" charset="0"/>
                            </a:rPr>
                            <a:t> </a:t>
                          </a:r>
                          <a:endParaRPr lang="pt-BR" sz="2700" b="0" i="0" u="none" strike="noStrike" dirty="0">
                            <a:effectLst/>
                            <a:latin typeface="Arial" panose="020B0604020202020204" pitchFamily="34" charset="0"/>
                          </a:endParaRPr>
                        </a:p>
                      </a:txBody>
                      <a:tcPr marL="137552" marR="137552" marT="68776" marB="68776">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67240538"/>
                      </a:ext>
                    </a:extLst>
                  </a:tr>
                </a:tbl>
              </a:graphicData>
            </a:graphic>
          </p:graphicFrame>
        </mc:Fallback>
      </mc:AlternateContent>
    </p:spTree>
    <p:extLst>
      <p:ext uri="{BB962C8B-B14F-4D97-AF65-F5344CB8AC3E}">
        <p14:creationId xmlns:p14="http://schemas.microsoft.com/office/powerpoint/2010/main" val="3114488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1A0D803-4BEF-4888-8D7E-4CAFA59C6C3B}"/>
              </a:ext>
            </a:extLst>
          </p:cNvPr>
          <p:cNvSpPr>
            <a:spLocks noGrp="1"/>
          </p:cNvSpPr>
          <p:nvPr>
            <p:ph type="title"/>
          </p:nvPr>
        </p:nvSpPr>
        <p:spPr>
          <a:xfrm>
            <a:off x="838200" y="-140677"/>
            <a:ext cx="9206132" cy="858129"/>
          </a:xfrm>
        </p:spPr>
        <p:txBody>
          <a:bodyPr/>
          <a:lstStyle/>
          <a:p>
            <a:r>
              <a:rPr lang="pt-BR" dirty="0"/>
              <a:t>Robustez</a:t>
            </a:r>
          </a:p>
        </p:txBody>
      </p:sp>
      <mc:AlternateContent xmlns:mc="http://schemas.openxmlformats.org/markup-compatibility/2006" xmlns:a14="http://schemas.microsoft.com/office/drawing/2010/main">
        <mc:Choice Requires="a14">
          <p:graphicFrame>
            <p:nvGraphicFramePr>
              <p:cNvPr id="14" name="Espaço Reservado para Conteúdo 3">
                <a:extLst>
                  <a:ext uri="{FF2B5EF4-FFF2-40B4-BE49-F238E27FC236}">
                    <a16:creationId xmlns:a16="http://schemas.microsoft.com/office/drawing/2014/main" id="{3D348922-6CC3-4570-9083-40810795E599}"/>
                  </a:ext>
                </a:extLst>
              </p:cNvPr>
              <p:cNvGraphicFramePr>
                <a:graphicFrameLocks noGrp="1"/>
              </p:cNvGraphicFramePr>
              <p:nvPr>
                <p:ph idx="1"/>
                <p:extLst>
                  <p:ext uri="{D42A27DB-BD31-4B8C-83A1-F6EECF244321}">
                    <p14:modId xmlns:p14="http://schemas.microsoft.com/office/powerpoint/2010/main" val="2254670215"/>
                  </p:ext>
                </p:extLst>
              </p:nvPr>
            </p:nvGraphicFramePr>
            <p:xfrm>
              <a:off x="1063279" y="875343"/>
              <a:ext cx="9557828" cy="6156824"/>
            </p:xfrm>
            <a:graphic>
              <a:graphicData uri="http://schemas.openxmlformats.org/drawingml/2006/table">
                <a:tbl>
                  <a:tblPr firstRow="1" bandRow="1">
                    <a:tableStyleId>{2D5ABB26-0587-4C30-8999-92F81FD0307C}</a:tableStyleId>
                  </a:tblPr>
                  <a:tblGrid>
                    <a:gridCol w="3306188">
                      <a:extLst>
                        <a:ext uri="{9D8B030D-6E8A-4147-A177-3AD203B41FA5}">
                          <a16:colId xmlns:a16="http://schemas.microsoft.com/office/drawing/2014/main" val="1928855411"/>
                        </a:ext>
                      </a:extLst>
                    </a:gridCol>
                    <a:gridCol w="1543295">
                      <a:extLst>
                        <a:ext uri="{9D8B030D-6E8A-4147-A177-3AD203B41FA5}">
                          <a16:colId xmlns:a16="http://schemas.microsoft.com/office/drawing/2014/main" val="1449977503"/>
                        </a:ext>
                      </a:extLst>
                    </a:gridCol>
                    <a:gridCol w="1543295">
                      <a:extLst>
                        <a:ext uri="{9D8B030D-6E8A-4147-A177-3AD203B41FA5}">
                          <a16:colId xmlns:a16="http://schemas.microsoft.com/office/drawing/2014/main" val="3480330261"/>
                        </a:ext>
                      </a:extLst>
                    </a:gridCol>
                    <a:gridCol w="1621755">
                      <a:extLst>
                        <a:ext uri="{9D8B030D-6E8A-4147-A177-3AD203B41FA5}">
                          <a16:colId xmlns:a16="http://schemas.microsoft.com/office/drawing/2014/main" val="457663324"/>
                        </a:ext>
                      </a:extLst>
                    </a:gridCol>
                    <a:gridCol w="1543295">
                      <a:extLst>
                        <a:ext uri="{9D8B030D-6E8A-4147-A177-3AD203B41FA5}">
                          <a16:colId xmlns:a16="http://schemas.microsoft.com/office/drawing/2014/main" val="374873988"/>
                        </a:ext>
                      </a:extLst>
                    </a:gridCol>
                  </a:tblGrid>
                  <a:tr h="262223">
                    <a:tc gridSpan="5">
                      <a:txBody>
                        <a:bodyPr/>
                        <a:lstStyle/>
                        <a:p>
                          <a:pPr indent="115570" algn="ctr">
                            <a:lnSpc>
                              <a:spcPct val="115000"/>
                            </a:lnSpc>
                          </a:pPr>
                          <a:r>
                            <a:rPr lang="pt-BR" sz="1400" dirty="0">
                              <a:effectLst/>
                              <a:latin typeface="Times New Roman" panose="02020603050405020304" pitchFamily="18" charset="0"/>
                              <a:cs typeface="Times New Roman" panose="02020603050405020304" pitchFamily="18" charset="0"/>
                            </a:rPr>
                            <a:t>Tabela 3- Resultados de robustez educacional</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29942254"/>
                      </a:ext>
                    </a:extLst>
                  </a:tr>
                  <a:tr h="256762">
                    <a:tc>
                      <a:txBody>
                        <a:bodyPr/>
                        <a:lstStyle/>
                        <a:p>
                          <a:pPr indent="457200">
                            <a:lnSpc>
                              <a:spcPct val="115000"/>
                            </a:lnSpc>
                          </a:pPr>
                          <a:r>
                            <a:rPr lang="pt-BR" sz="1400" dirty="0">
                              <a:effectLst/>
                              <a:latin typeface="Times New Roman" panose="02020603050405020304" pitchFamily="18" charset="0"/>
                              <a:cs typeface="Times New Roman" panose="02020603050405020304" pitchFamily="18" charset="0"/>
                            </a:rPr>
                            <a:t>Painel A: Adição de Controles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(4)</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3236572"/>
                      </a:ext>
                    </a:extLst>
                  </a:tr>
                  <a:tr h="256762">
                    <a:tc>
                      <a:txBody>
                        <a:bodyPr/>
                        <a:lstStyle/>
                        <a:p>
                          <a:pPr indent="457200">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4</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262291164"/>
                      </a:ext>
                    </a:extLst>
                  </a:tr>
                  <a:tr h="256762">
                    <a:tc rowSpan="2">
                      <a:txBody>
                        <a:bodyPr/>
                        <a:lstStyle/>
                        <a:p>
                          <a:pPr indent="457200">
                            <a:lnSpc>
                              <a:spcPct val="115000"/>
                            </a:lnSpc>
                          </a:pPr>
                          <a:r>
                            <a:rPr lang="pt-BR" sz="1400" dirty="0">
                              <a:effectLst/>
                              <a:latin typeface="Times New Roman" panose="02020603050405020304" pitchFamily="18" charset="0"/>
                              <a:cs typeface="Times New Roman" panose="02020603050405020304" pitchFamily="18" charset="0"/>
                            </a:rPr>
                            <a:t>Tratamento</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-1.227</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0.582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-4.705</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algn="r">
                            <a:lnSpc>
                              <a:spcPct val="115000"/>
                            </a:lnSpc>
                          </a:pPr>
                          <a:r>
                            <a:rPr lang="pt-BR" sz="1400">
                              <a:effectLst/>
                              <a:latin typeface="Times New Roman" panose="02020603050405020304" pitchFamily="18" charset="0"/>
                              <a:cs typeface="Times New Roman" panose="02020603050405020304" pitchFamily="18" charset="0"/>
                            </a:rPr>
                            <a:t>1.924***</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2156158880"/>
                      </a:ext>
                    </a:extLst>
                  </a:tr>
                  <a:tr h="256762">
                    <a:tc vMerge="1">
                      <a:txBody>
                        <a:bodyPr/>
                        <a:lstStyle/>
                        <a:p>
                          <a:endParaRPr lang="pt-BR"/>
                        </a:p>
                      </a:txBody>
                      <a:tcP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(1.394)</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(0.487)</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(6.298)</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(0.391)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955451221"/>
                      </a:ext>
                    </a:extLst>
                  </a:tr>
                  <a:tr h="256762">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454542180"/>
                      </a:ext>
                    </a:extLst>
                  </a:tr>
                  <a:tr h="280898">
                    <a:tc>
                      <a:txBody>
                        <a:bodyPr/>
                        <a:lstStyle/>
                        <a:p>
                          <a:pPr indent="457200" algn="ctr">
                            <a:lnSpc>
                              <a:spcPct val="115000"/>
                            </a:lnSpc>
                          </a:pPr>
                          <a14:m>
                            <m:oMathPara xmlns:m="http://schemas.openxmlformats.org/officeDocument/2006/math">
                              <m:oMathParaPr>
                                <m:jc m:val="centerGroup"/>
                              </m:oMathParaPr>
                              <m:oMath xmlns:m="http://schemas.openxmlformats.org/officeDocument/2006/math">
                                <m:sSup>
                                  <m:sSupPr>
                                    <m:ctrlPr>
                                      <a:rPr lang="pt-BR" sz="1400" i="1">
                                        <a:effectLst/>
                                        <a:latin typeface="Cambria Math" panose="02040503050406030204" pitchFamily="18" charset="0"/>
                                      </a:rPr>
                                    </m:ctrlPr>
                                  </m:sSupPr>
                                  <m:e>
                                    <m:r>
                                      <a:rPr lang="pt-BR" sz="1400">
                                        <a:effectLst/>
                                        <a:latin typeface="Cambria Math" panose="02040503050406030204" pitchFamily="18" charset="0"/>
                                      </a:rPr>
                                      <m:t>𝑅</m:t>
                                    </m:r>
                                  </m:e>
                                  <m:sup>
                                    <m:r>
                                      <a:rPr lang="pt-BR" sz="1400">
                                        <a:effectLst/>
                                        <a:latin typeface="Cambria Math" panose="02040503050406030204" pitchFamily="18" charset="0"/>
                                      </a:rPr>
                                      <m:t>2</m:t>
                                    </m:r>
                                  </m:sup>
                                </m:sSup>
                              </m:oMath>
                            </m:oMathPara>
                          </a14:m>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0.777</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0.745</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0.703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0.646</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586401754"/>
                      </a:ext>
                    </a:extLst>
                  </a:tr>
                  <a:tr h="256762">
                    <a:tc>
                      <a:txBody>
                        <a:bodyPr/>
                        <a:lstStyle/>
                        <a:p>
                          <a:pPr indent="457200">
                            <a:lnSpc>
                              <a:spcPct val="115000"/>
                            </a:lnSpc>
                          </a:pPr>
                          <a:r>
                            <a:rPr lang="pt-BR" sz="1400" dirty="0">
                              <a:effectLst/>
                              <a:latin typeface="Times New Roman" panose="02020603050405020304" pitchFamily="18" charset="0"/>
                              <a:cs typeface="Times New Roman" panose="02020603050405020304" pitchFamily="18" charset="0"/>
                            </a:rPr>
                            <a:t>          Observações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4,496</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4,683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4,939</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4,531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853242314"/>
                      </a:ext>
                    </a:extLst>
                  </a:tr>
                  <a:tr h="256762">
                    <a:tc rowSpan="2">
                      <a:txBody>
                        <a:bodyPr/>
                        <a:lstStyle/>
                        <a:p>
                          <a:pPr algn="ctr">
                            <a:lnSpc>
                              <a:spcPct val="115000"/>
                            </a:lnSpc>
                          </a:pPr>
                          <a:r>
                            <a:rPr lang="pt-BR" sz="1400" dirty="0">
                              <a:effectLst/>
                              <a:latin typeface="Times New Roman" panose="02020603050405020304" pitchFamily="18" charset="0"/>
                              <a:cs typeface="Times New Roman" panose="02020603050405020304" pitchFamily="18" charset="0"/>
                            </a:rPr>
                            <a:t>Painel B: Pareamento por Entropia</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(1)</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3334498253"/>
                      </a:ext>
                    </a:extLst>
                  </a:tr>
                  <a:tr h="256762">
                    <a:tc vMerge="1">
                      <a:txBody>
                        <a:bodyPr/>
                        <a:lstStyle/>
                        <a:p>
                          <a:endParaRPr lang="pt-BR"/>
                        </a:p>
                      </a:txBody>
                      <a:tcP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Q = 1</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4</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895727929"/>
                      </a:ext>
                    </a:extLst>
                  </a:tr>
                  <a:tr h="256762">
                    <a:tc rowSpan="2">
                      <a:txBody>
                        <a:bodyPr/>
                        <a:lstStyle/>
                        <a:p>
                          <a:pPr indent="457200">
                            <a:lnSpc>
                              <a:spcPct val="115000"/>
                            </a:lnSpc>
                          </a:pPr>
                          <a:r>
                            <a:rPr lang="pt-BR" sz="1400">
                              <a:effectLst/>
                              <a:latin typeface="Times New Roman" panose="02020603050405020304" pitchFamily="18" charset="0"/>
                              <a:cs typeface="Times New Roman" panose="02020603050405020304" pitchFamily="18" charset="0"/>
                            </a:rPr>
                            <a:t>Tratamento</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0.26</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0.557</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1.236**</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algn="r">
                            <a:lnSpc>
                              <a:spcPct val="115000"/>
                            </a:lnSpc>
                          </a:pPr>
                          <a:r>
                            <a:rPr lang="pt-BR" sz="1400">
                              <a:effectLst/>
                              <a:latin typeface="Times New Roman" panose="02020603050405020304" pitchFamily="18" charset="0"/>
                              <a:cs typeface="Times New Roman" panose="02020603050405020304" pitchFamily="18" charset="0"/>
                            </a:rPr>
                            <a:t>2.128***</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3471491165"/>
                      </a:ext>
                    </a:extLst>
                  </a:tr>
                  <a:tr h="256762">
                    <a:tc vMerge="1">
                      <a:txBody>
                        <a:bodyPr/>
                        <a:lstStyle/>
                        <a:p>
                          <a:endParaRPr lang="pt-BR"/>
                        </a:p>
                      </a:txBody>
                      <a:tcP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(0.822)</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(0.373)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(0.583)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(0.383)</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698742323"/>
                      </a:ext>
                    </a:extLst>
                  </a:tr>
                  <a:tr h="256762">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 </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 </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 </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 </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657177633"/>
                      </a:ext>
                    </a:extLst>
                  </a:tr>
                  <a:tr h="280898">
                    <a:tc>
                      <a:txBody>
                        <a:bodyPr/>
                        <a:lstStyle/>
                        <a:p>
                          <a:pPr indent="457200" algn="ctr">
                            <a:lnSpc>
                              <a:spcPct val="115000"/>
                            </a:lnSpc>
                          </a:pPr>
                          <a14:m>
                            <m:oMathPara xmlns:m="http://schemas.openxmlformats.org/officeDocument/2006/math">
                              <m:oMathParaPr>
                                <m:jc m:val="centerGroup"/>
                              </m:oMathParaPr>
                              <m:oMath xmlns:m="http://schemas.openxmlformats.org/officeDocument/2006/math">
                                <m:sSup>
                                  <m:sSupPr>
                                    <m:ctrlPr>
                                      <a:rPr lang="pt-BR" sz="1400" i="1">
                                        <a:effectLst/>
                                        <a:latin typeface="Cambria Math" panose="02040503050406030204" pitchFamily="18" charset="0"/>
                                      </a:rPr>
                                    </m:ctrlPr>
                                  </m:sSupPr>
                                  <m:e>
                                    <m:r>
                                      <a:rPr lang="pt-BR" sz="1400">
                                        <a:effectLst/>
                                        <a:latin typeface="Cambria Math" panose="02040503050406030204" pitchFamily="18" charset="0"/>
                                      </a:rPr>
                                      <m:t>𝑅</m:t>
                                    </m:r>
                                  </m:e>
                                  <m:sup>
                                    <m:r>
                                      <a:rPr lang="pt-BR" sz="1400">
                                        <a:effectLst/>
                                        <a:latin typeface="Cambria Math" panose="02040503050406030204" pitchFamily="18" charset="0"/>
                                      </a:rPr>
                                      <m:t>2</m:t>
                                    </m:r>
                                  </m:sup>
                                </m:sSup>
                              </m:oMath>
                            </m:oMathPara>
                          </a14:m>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0.765</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0.731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0.69</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0.612</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836110710"/>
                      </a:ext>
                    </a:extLst>
                  </a:tr>
                  <a:tr h="256762">
                    <a:tc>
                      <a:txBody>
                        <a:bodyPr/>
                        <a:lstStyle/>
                        <a:p>
                          <a:pPr indent="457200">
                            <a:lnSpc>
                              <a:spcPct val="115000"/>
                            </a:lnSpc>
                          </a:pPr>
                          <a:r>
                            <a:rPr lang="pt-BR" sz="1400">
                              <a:effectLst/>
                              <a:latin typeface="Times New Roman" panose="02020603050405020304" pitchFamily="18" charset="0"/>
                              <a:cs typeface="Times New Roman" panose="02020603050405020304" pitchFamily="18" charset="0"/>
                            </a:rPr>
                            <a:t>         Observações</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4,496</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4,683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4,939</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4,531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2946412597"/>
                      </a:ext>
                    </a:extLst>
                  </a:tr>
                  <a:tr h="256762">
                    <a:tc>
                      <a:txBody>
                        <a:bodyPr/>
                        <a:lstStyle/>
                        <a:p>
                          <a:pPr>
                            <a:lnSpc>
                              <a:spcPct val="115000"/>
                            </a:lnSpc>
                          </a:pPr>
                          <a:r>
                            <a:rPr lang="pt-BR" sz="1400">
                              <a:effectLst/>
                              <a:latin typeface="Times New Roman" panose="02020603050405020304" pitchFamily="18" charset="0"/>
                              <a:cs typeface="Times New Roman" panose="02020603050405020304" pitchFamily="18" charset="0"/>
                            </a:rPr>
                            <a:t>Efeito Fixo Municipal por Coorte</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S</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4086659553"/>
                      </a:ext>
                    </a:extLst>
                  </a:tr>
                  <a:tr h="256762">
                    <a:tc>
                      <a:txBody>
                        <a:bodyPr/>
                        <a:lstStyle/>
                        <a:p>
                          <a:pPr>
                            <a:lnSpc>
                              <a:spcPct val="115000"/>
                            </a:lnSpc>
                          </a:pPr>
                          <a:r>
                            <a:rPr lang="pt-BR" sz="1400">
                              <a:effectLst/>
                              <a:latin typeface="Times New Roman" panose="02020603050405020304" pitchFamily="18" charset="0"/>
                              <a:cs typeface="Times New Roman" panose="02020603050405020304" pitchFamily="18" charset="0"/>
                            </a:rPr>
                            <a:t>Efeito Fixo Temporal</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S</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S</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1154401343"/>
                      </a:ext>
                    </a:extLst>
                  </a:tr>
                  <a:tr h="1429560">
                    <a:tc gridSpan="5">
                      <a:txBody>
                        <a:bodyPr/>
                        <a:lstStyle/>
                        <a:p>
                          <a:pPr>
                            <a:lnSpc>
                              <a:spcPct val="115000"/>
                            </a:lnSpc>
                          </a:pPr>
                          <a:r>
                            <a:rPr lang="pt-BR" sz="1400" dirty="0">
                              <a:effectLst/>
                              <a:latin typeface="Times New Roman" panose="02020603050405020304" pitchFamily="18" charset="0"/>
                              <a:cs typeface="Times New Roman" panose="02020603050405020304" pitchFamily="18" charset="0"/>
                            </a:rPr>
                            <a:t>Erros-Padrão Robustos em parênteses ( *** p&lt;0.01, ** p&lt;0.05, * p&lt;0.1 )</a:t>
                          </a:r>
                        </a:p>
                        <a:p>
                          <a:pPr>
                            <a:lnSpc>
                              <a:spcPct val="115000"/>
                            </a:lnSpc>
                          </a:pPr>
                          <a:r>
                            <a:rPr lang="pt-BR" sz="1400" dirty="0">
                              <a:effectLst/>
                              <a:latin typeface="Times New Roman" panose="02020603050405020304" pitchFamily="18" charset="0"/>
                              <a:cs typeface="Times New Roman" panose="02020603050405020304" pitchFamily="18" charset="0"/>
                            </a:rPr>
                            <a:t>Nota: O parâmetro tratamento analisa o impacto da interação entre proficiência das escolas e repasse da cota parte previamente a mudança de legislação. Cada Coluna representa um quartil de proficiência (menor desempenho (1) ao melhor desempenho (4), respectivamente). Os quartis são associados ao repasse de LCP (municípios mais beneficiados em relação aos prejudicados)para assim poder definir a variável tratamento.</a:t>
                          </a:r>
                        </a:p>
                        <a:p>
                          <a:pP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98748742"/>
                      </a:ext>
                    </a:extLst>
                  </a:tr>
                </a:tbl>
              </a:graphicData>
            </a:graphic>
          </p:graphicFrame>
        </mc:Choice>
        <mc:Fallback xmlns="">
          <p:graphicFrame>
            <p:nvGraphicFramePr>
              <p:cNvPr id="14" name="Espaço Reservado para Conteúdo 3">
                <a:extLst>
                  <a:ext uri="{FF2B5EF4-FFF2-40B4-BE49-F238E27FC236}">
                    <a16:creationId xmlns:a16="http://schemas.microsoft.com/office/drawing/2014/main" id="{3D348922-6CC3-4570-9083-40810795E599}"/>
                  </a:ext>
                </a:extLst>
              </p:cNvPr>
              <p:cNvGraphicFramePr>
                <a:graphicFrameLocks noGrp="1"/>
              </p:cNvGraphicFramePr>
              <p:nvPr>
                <p:ph idx="1"/>
                <p:extLst>
                  <p:ext uri="{D42A27DB-BD31-4B8C-83A1-F6EECF244321}">
                    <p14:modId xmlns:p14="http://schemas.microsoft.com/office/powerpoint/2010/main" val="2254670215"/>
                  </p:ext>
                </p:extLst>
              </p:nvPr>
            </p:nvGraphicFramePr>
            <p:xfrm>
              <a:off x="1063279" y="875343"/>
              <a:ext cx="9557828" cy="6167746"/>
            </p:xfrm>
            <a:graphic>
              <a:graphicData uri="http://schemas.openxmlformats.org/drawingml/2006/table">
                <a:tbl>
                  <a:tblPr firstRow="1" bandRow="1">
                    <a:tableStyleId>{2D5ABB26-0587-4C30-8999-92F81FD0307C}</a:tableStyleId>
                  </a:tblPr>
                  <a:tblGrid>
                    <a:gridCol w="3306188">
                      <a:extLst>
                        <a:ext uri="{9D8B030D-6E8A-4147-A177-3AD203B41FA5}">
                          <a16:colId xmlns:a16="http://schemas.microsoft.com/office/drawing/2014/main" val="1928855411"/>
                        </a:ext>
                      </a:extLst>
                    </a:gridCol>
                    <a:gridCol w="1543295">
                      <a:extLst>
                        <a:ext uri="{9D8B030D-6E8A-4147-A177-3AD203B41FA5}">
                          <a16:colId xmlns:a16="http://schemas.microsoft.com/office/drawing/2014/main" val="1449977503"/>
                        </a:ext>
                      </a:extLst>
                    </a:gridCol>
                    <a:gridCol w="1543295">
                      <a:extLst>
                        <a:ext uri="{9D8B030D-6E8A-4147-A177-3AD203B41FA5}">
                          <a16:colId xmlns:a16="http://schemas.microsoft.com/office/drawing/2014/main" val="3480330261"/>
                        </a:ext>
                      </a:extLst>
                    </a:gridCol>
                    <a:gridCol w="1621755">
                      <a:extLst>
                        <a:ext uri="{9D8B030D-6E8A-4147-A177-3AD203B41FA5}">
                          <a16:colId xmlns:a16="http://schemas.microsoft.com/office/drawing/2014/main" val="457663324"/>
                        </a:ext>
                      </a:extLst>
                    </a:gridCol>
                    <a:gridCol w="1543295">
                      <a:extLst>
                        <a:ext uri="{9D8B030D-6E8A-4147-A177-3AD203B41FA5}">
                          <a16:colId xmlns:a16="http://schemas.microsoft.com/office/drawing/2014/main" val="374873988"/>
                        </a:ext>
                      </a:extLst>
                    </a:gridCol>
                  </a:tblGrid>
                  <a:tr h="271709">
                    <a:tc gridSpan="5">
                      <a:txBody>
                        <a:bodyPr/>
                        <a:lstStyle/>
                        <a:p>
                          <a:pPr indent="115570" algn="ctr">
                            <a:lnSpc>
                              <a:spcPct val="115000"/>
                            </a:lnSpc>
                          </a:pPr>
                          <a:r>
                            <a:rPr lang="pt-BR" sz="1400" dirty="0">
                              <a:effectLst/>
                              <a:latin typeface="Times New Roman" panose="02020603050405020304" pitchFamily="18" charset="0"/>
                              <a:cs typeface="Times New Roman" panose="02020603050405020304" pitchFamily="18" charset="0"/>
                            </a:rPr>
                            <a:t>Tabela 3- Resultados de robustez educacional</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29942254"/>
                      </a:ext>
                    </a:extLst>
                  </a:tr>
                  <a:tr h="271709">
                    <a:tc>
                      <a:txBody>
                        <a:bodyPr/>
                        <a:lstStyle/>
                        <a:p>
                          <a:pPr indent="457200">
                            <a:lnSpc>
                              <a:spcPct val="115000"/>
                            </a:lnSpc>
                          </a:pPr>
                          <a:r>
                            <a:rPr lang="pt-BR" sz="1400" dirty="0">
                              <a:effectLst/>
                              <a:latin typeface="Times New Roman" panose="02020603050405020304" pitchFamily="18" charset="0"/>
                              <a:cs typeface="Times New Roman" panose="02020603050405020304" pitchFamily="18" charset="0"/>
                            </a:rPr>
                            <a:t>Painel A: Adição de Controles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(4)</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43236572"/>
                      </a:ext>
                    </a:extLst>
                  </a:tr>
                  <a:tr h="271709">
                    <a:tc>
                      <a:txBody>
                        <a:bodyPr/>
                        <a:lstStyle/>
                        <a:p>
                          <a:pPr indent="457200">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4</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262291164"/>
                      </a:ext>
                    </a:extLst>
                  </a:tr>
                  <a:tr h="271709">
                    <a:tc rowSpan="2">
                      <a:txBody>
                        <a:bodyPr/>
                        <a:lstStyle/>
                        <a:p>
                          <a:pPr indent="457200">
                            <a:lnSpc>
                              <a:spcPct val="115000"/>
                            </a:lnSpc>
                          </a:pPr>
                          <a:r>
                            <a:rPr lang="pt-BR" sz="1400" dirty="0">
                              <a:effectLst/>
                              <a:latin typeface="Times New Roman" panose="02020603050405020304" pitchFamily="18" charset="0"/>
                              <a:cs typeface="Times New Roman" panose="02020603050405020304" pitchFamily="18" charset="0"/>
                            </a:rPr>
                            <a:t>Tratamento</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-1.227</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0.582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-4.705</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algn="r">
                            <a:lnSpc>
                              <a:spcPct val="115000"/>
                            </a:lnSpc>
                          </a:pPr>
                          <a:r>
                            <a:rPr lang="pt-BR" sz="1400">
                              <a:effectLst/>
                              <a:latin typeface="Times New Roman" panose="02020603050405020304" pitchFamily="18" charset="0"/>
                              <a:cs typeface="Times New Roman" panose="02020603050405020304" pitchFamily="18" charset="0"/>
                            </a:rPr>
                            <a:t>1.924***</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2156158880"/>
                      </a:ext>
                    </a:extLst>
                  </a:tr>
                  <a:tr h="271709">
                    <a:tc vMerge="1">
                      <a:txBody>
                        <a:bodyPr/>
                        <a:lstStyle/>
                        <a:p>
                          <a:endParaRPr lang="pt-BR"/>
                        </a:p>
                      </a:txBody>
                      <a:tcP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(1.394)</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(0.487)</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(6.298)</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(0.391)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955451221"/>
                      </a:ext>
                    </a:extLst>
                  </a:tr>
                  <a:tr h="271709">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454542180"/>
                      </a:ext>
                    </a:extLst>
                  </a:tr>
                  <a:tr h="296791">
                    <a:tc>
                      <a:txBody>
                        <a:bodyPr/>
                        <a:lstStyle/>
                        <a:p>
                          <a:endParaRPr lang="pt-BR"/>
                        </a:p>
                      </a:txBody>
                      <a:tcPr marL="22983" marR="22983" marT="22983" marB="22983" anchor="b">
                        <a:blipFill>
                          <a:blip r:embed="rId2"/>
                          <a:stretch>
                            <a:fillRect t="-553061" r="-189134" b="-1420408"/>
                          </a:stretch>
                        </a:blipFill>
                      </a:tcP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0.777</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0.745</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0.703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0.646</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586401754"/>
                      </a:ext>
                    </a:extLst>
                  </a:tr>
                  <a:tr h="271709">
                    <a:tc>
                      <a:txBody>
                        <a:bodyPr/>
                        <a:lstStyle/>
                        <a:p>
                          <a:pPr indent="457200">
                            <a:lnSpc>
                              <a:spcPct val="115000"/>
                            </a:lnSpc>
                          </a:pPr>
                          <a:r>
                            <a:rPr lang="pt-BR" sz="1400" dirty="0">
                              <a:effectLst/>
                              <a:latin typeface="Times New Roman" panose="02020603050405020304" pitchFamily="18" charset="0"/>
                              <a:cs typeface="Times New Roman" panose="02020603050405020304" pitchFamily="18" charset="0"/>
                            </a:rPr>
                            <a:t>          Observações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4,496</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4,683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4,939</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4,531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853242314"/>
                      </a:ext>
                    </a:extLst>
                  </a:tr>
                  <a:tr h="271709">
                    <a:tc rowSpan="2">
                      <a:txBody>
                        <a:bodyPr/>
                        <a:lstStyle/>
                        <a:p>
                          <a:pPr algn="ctr">
                            <a:lnSpc>
                              <a:spcPct val="115000"/>
                            </a:lnSpc>
                          </a:pPr>
                          <a:r>
                            <a:rPr lang="pt-BR" sz="1400" dirty="0">
                              <a:effectLst/>
                              <a:latin typeface="Times New Roman" panose="02020603050405020304" pitchFamily="18" charset="0"/>
                              <a:cs typeface="Times New Roman" panose="02020603050405020304" pitchFamily="18" charset="0"/>
                            </a:rPr>
                            <a:t>Painel B: Pareamento por Entropia</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(1)</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3334498253"/>
                      </a:ext>
                    </a:extLst>
                  </a:tr>
                  <a:tr h="271709">
                    <a:tc vMerge="1">
                      <a:txBody>
                        <a:bodyPr/>
                        <a:lstStyle/>
                        <a:p>
                          <a:endParaRPr lang="pt-BR"/>
                        </a:p>
                      </a:txBody>
                      <a:tcP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Q = 1</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2</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Q = 4</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895727929"/>
                      </a:ext>
                    </a:extLst>
                  </a:tr>
                  <a:tr h="271709">
                    <a:tc rowSpan="2">
                      <a:txBody>
                        <a:bodyPr/>
                        <a:lstStyle/>
                        <a:p>
                          <a:pPr indent="457200">
                            <a:lnSpc>
                              <a:spcPct val="115000"/>
                            </a:lnSpc>
                          </a:pPr>
                          <a:r>
                            <a:rPr lang="pt-BR" sz="1400">
                              <a:effectLst/>
                              <a:latin typeface="Times New Roman" panose="02020603050405020304" pitchFamily="18" charset="0"/>
                              <a:cs typeface="Times New Roman" panose="02020603050405020304" pitchFamily="18" charset="0"/>
                            </a:rPr>
                            <a:t>Tratamento</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0.26</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0.557</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1.236**</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algn="r">
                            <a:lnSpc>
                              <a:spcPct val="115000"/>
                            </a:lnSpc>
                          </a:pPr>
                          <a:r>
                            <a:rPr lang="pt-BR" sz="1400">
                              <a:effectLst/>
                              <a:latin typeface="Times New Roman" panose="02020603050405020304" pitchFamily="18" charset="0"/>
                              <a:cs typeface="Times New Roman" panose="02020603050405020304" pitchFamily="18" charset="0"/>
                            </a:rPr>
                            <a:t>2.128***</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3471491165"/>
                      </a:ext>
                    </a:extLst>
                  </a:tr>
                  <a:tr h="271709">
                    <a:tc vMerge="1">
                      <a:txBody>
                        <a:bodyPr/>
                        <a:lstStyle/>
                        <a:p>
                          <a:endParaRPr lang="pt-BR"/>
                        </a:p>
                      </a:txBody>
                      <a:tcP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(0.822)</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(0.373)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(0.583)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(0.383)</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698742323"/>
                      </a:ext>
                    </a:extLst>
                  </a:tr>
                  <a:tr h="271709">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 </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 </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 </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 </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657177633"/>
                      </a:ext>
                    </a:extLst>
                  </a:tr>
                  <a:tr h="296791">
                    <a:tc>
                      <a:txBody>
                        <a:bodyPr/>
                        <a:lstStyle/>
                        <a:p>
                          <a:endParaRPr lang="pt-BR"/>
                        </a:p>
                      </a:txBody>
                      <a:tcPr marL="22983" marR="22983" marT="22983" marB="22983" anchor="b">
                        <a:blipFill>
                          <a:blip r:embed="rId2"/>
                          <a:stretch>
                            <a:fillRect t="-1197959" r="-189134" b="-775510"/>
                          </a:stretch>
                        </a:blipFill>
                      </a:tcP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0.765</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0.731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0.69</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0.612</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1836110710"/>
                      </a:ext>
                    </a:extLst>
                  </a:tr>
                  <a:tr h="271709">
                    <a:tc>
                      <a:txBody>
                        <a:bodyPr/>
                        <a:lstStyle/>
                        <a:p>
                          <a:pPr indent="457200">
                            <a:lnSpc>
                              <a:spcPct val="115000"/>
                            </a:lnSpc>
                          </a:pPr>
                          <a:r>
                            <a:rPr lang="pt-BR" sz="1400">
                              <a:effectLst/>
                              <a:latin typeface="Times New Roman" panose="02020603050405020304" pitchFamily="18" charset="0"/>
                              <a:cs typeface="Times New Roman" panose="02020603050405020304" pitchFamily="18" charset="0"/>
                            </a:rPr>
                            <a:t>         Observações</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4,496</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4,683</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4,939</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4,531</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ctr"/>
                    </a:tc>
                    <a:extLst>
                      <a:ext uri="{0D108BD9-81ED-4DB2-BD59-A6C34878D82A}">
                        <a16:rowId xmlns:a16="http://schemas.microsoft.com/office/drawing/2014/main" val="2946412597"/>
                      </a:ext>
                    </a:extLst>
                  </a:tr>
                  <a:tr h="271709">
                    <a:tc>
                      <a:txBody>
                        <a:bodyPr/>
                        <a:lstStyle/>
                        <a:p>
                          <a:pPr>
                            <a:lnSpc>
                              <a:spcPct val="115000"/>
                            </a:lnSpc>
                          </a:pPr>
                          <a:r>
                            <a:rPr lang="pt-BR" sz="1400">
                              <a:effectLst/>
                              <a:latin typeface="Times New Roman" panose="02020603050405020304" pitchFamily="18" charset="0"/>
                              <a:cs typeface="Times New Roman" panose="02020603050405020304" pitchFamily="18" charset="0"/>
                            </a:rPr>
                            <a:t>Efeito Fixo Municipal por Coorte</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S</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4086659553"/>
                      </a:ext>
                    </a:extLst>
                  </a:tr>
                  <a:tr h="271709">
                    <a:tc>
                      <a:txBody>
                        <a:bodyPr/>
                        <a:lstStyle/>
                        <a:p>
                          <a:pPr>
                            <a:lnSpc>
                              <a:spcPct val="115000"/>
                            </a:lnSpc>
                          </a:pPr>
                          <a:r>
                            <a:rPr lang="pt-BR" sz="1400">
                              <a:effectLst/>
                              <a:latin typeface="Times New Roman" panose="02020603050405020304" pitchFamily="18" charset="0"/>
                              <a:cs typeface="Times New Roman" panose="02020603050405020304" pitchFamily="18" charset="0"/>
                            </a:rPr>
                            <a:t>Efeito Fixo Temporal</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S</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a:effectLst/>
                              <a:latin typeface="Times New Roman" panose="02020603050405020304" pitchFamily="18" charset="0"/>
                              <a:cs typeface="Times New Roman" panose="02020603050405020304" pitchFamily="18" charset="0"/>
                            </a:rPr>
                            <a:t>S</a:t>
                          </a:r>
                          <a:endParaRPr lang="pt-BR" sz="140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a:txBody>
                        <a:bodyPr/>
                        <a:lstStyle/>
                        <a:p>
                          <a:pPr indent="457200" algn="ctr">
                            <a:lnSpc>
                              <a:spcPct val="115000"/>
                            </a:lnSpc>
                          </a:pPr>
                          <a:r>
                            <a:rPr lang="pt-BR" sz="1400" dirty="0">
                              <a:effectLst/>
                              <a:latin typeface="Times New Roman" panose="02020603050405020304" pitchFamily="18" charset="0"/>
                              <a:cs typeface="Times New Roman" panose="02020603050405020304" pitchFamily="18" charset="0"/>
                            </a:rPr>
                            <a:t>S</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extLst>
                      <a:ext uri="{0D108BD9-81ED-4DB2-BD59-A6C34878D82A}">
                        <a16:rowId xmlns:a16="http://schemas.microsoft.com/office/drawing/2014/main" val="1154401343"/>
                      </a:ext>
                    </a:extLst>
                  </a:tr>
                  <a:tr h="1498529">
                    <a:tc gridSpan="5">
                      <a:txBody>
                        <a:bodyPr/>
                        <a:lstStyle/>
                        <a:p>
                          <a:pPr>
                            <a:lnSpc>
                              <a:spcPct val="115000"/>
                            </a:lnSpc>
                          </a:pPr>
                          <a:r>
                            <a:rPr lang="pt-BR" sz="1400" dirty="0">
                              <a:effectLst/>
                              <a:latin typeface="Times New Roman" panose="02020603050405020304" pitchFamily="18" charset="0"/>
                              <a:cs typeface="Times New Roman" panose="02020603050405020304" pitchFamily="18" charset="0"/>
                            </a:rPr>
                            <a:t>Erros-Padrão Robustos em parênteses ( *** p&lt;0.01, ** p&lt;0.05, * p&lt;0.1 )</a:t>
                          </a:r>
                        </a:p>
                        <a:p>
                          <a:pPr>
                            <a:lnSpc>
                              <a:spcPct val="115000"/>
                            </a:lnSpc>
                          </a:pPr>
                          <a:r>
                            <a:rPr lang="pt-BR" sz="1400" dirty="0">
                              <a:effectLst/>
                              <a:latin typeface="Times New Roman" panose="02020603050405020304" pitchFamily="18" charset="0"/>
                              <a:cs typeface="Times New Roman" panose="02020603050405020304" pitchFamily="18" charset="0"/>
                            </a:rPr>
                            <a:t>Nota: O parâmetro tratamento analisa o impacto da interação entre proficiência das escolas e repasse da cota parte previamente a mudança de legislação. Cada Coluna representa um quartil de proficiência (menor desempenho (1) ao melhor desempenho (4), respectivamente). Os quartis são associados ao repasse de LCP (municípios mais beneficiados em relação aos prejudicados)para assim poder definir a variável tratamento.</a:t>
                          </a:r>
                        </a:p>
                        <a:p>
                          <a:pPr>
                            <a:lnSpc>
                              <a:spcPct val="115000"/>
                            </a:lnSpc>
                          </a:pPr>
                          <a:r>
                            <a:rPr lang="pt-BR" sz="1400" dirty="0">
                              <a:effectLst/>
                              <a:latin typeface="Times New Roman" panose="02020603050405020304" pitchFamily="18" charset="0"/>
                              <a:cs typeface="Times New Roman" panose="02020603050405020304" pitchFamily="18" charset="0"/>
                            </a:rPr>
                            <a:t> </a:t>
                          </a:r>
                          <a:endParaRPr lang="pt-BR" sz="1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2983" marR="22983" marT="22983" marB="22983" anchor="b"/>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98748742"/>
                      </a:ext>
                    </a:extLst>
                  </a:tr>
                </a:tbl>
              </a:graphicData>
            </a:graphic>
          </p:graphicFrame>
        </mc:Fallback>
      </mc:AlternateContent>
    </p:spTree>
    <p:extLst>
      <p:ext uri="{BB962C8B-B14F-4D97-AF65-F5344CB8AC3E}">
        <p14:creationId xmlns:p14="http://schemas.microsoft.com/office/powerpoint/2010/main" val="193593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A0F9-2900-43F1-86BC-11393375C8DC}"/>
              </a:ext>
            </a:extLst>
          </p:cNvPr>
          <p:cNvSpPr>
            <a:spLocks noGrp="1"/>
          </p:cNvSpPr>
          <p:nvPr>
            <p:ph type="title"/>
          </p:nvPr>
        </p:nvSpPr>
        <p:spPr>
          <a:xfrm>
            <a:off x="838200" y="2766218"/>
            <a:ext cx="10515600" cy="1325563"/>
          </a:xfrm>
        </p:spPr>
        <p:txBody>
          <a:bodyPr/>
          <a:lstStyle/>
          <a:p>
            <a:pPr algn="ctr"/>
            <a:r>
              <a:rPr lang="pt-BR" dirty="0"/>
              <a:t>Mecanismos</a:t>
            </a:r>
          </a:p>
        </p:txBody>
      </p:sp>
    </p:spTree>
    <p:extLst>
      <p:ext uri="{BB962C8B-B14F-4D97-AF65-F5344CB8AC3E}">
        <p14:creationId xmlns:p14="http://schemas.microsoft.com/office/powerpoint/2010/main" val="55609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Espaço Reservado para Conteúdo 3">
                <a:extLst>
                  <a:ext uri="{FF2B5EF4-FFF2-40B4-BE49-F238E27FC236}">
                    <a16:creationId xmlns:a16="http://schemas.microsoft.com/office/drawing/2014/main" id="{A37BA850-A090-4584-913F-1BBD7D5A0A8A}"/>
                  </a:ext>
                </a:extLst>
              </p:cNvPr>
              <p:cNvGraphicFramePr>
                <a:graphicFrameLocks noGrp="1"/>
              </p:cNvGraphicFramePr>
              <p:nvPr>
                <p:ph idx="1"/>
                <p:extLst>
                  <p:ext uri="{D42A27DB-BD31-4B8C-83A1-F6EECF244321}">
                    <p14:modId xmlns:p14="http://schemas.microsoft.com/office/powerpoint/2010/main" val="3475522113"/>
                  </p:ext>
                </p:extLst>
              </p:nvPr>
            </p:nvGraphicFramePr>
            <p:xfrm>
              <a:off x="1199438" y="643466"/>
              <a:ext cx="9793126" cy="6209500"/>
            </p:xfrm>
            <a:graphic>
              <a:graphicData uri="http://schemas.openxmlformats.org/drawingml/2006/table">
                <a:tbl>
                  <a:tblPr/>
                  <a:tblGrid>
                    <a:gridCol w="3180290">
                      <a:extLst>
                        <a:ext uri="{9D8B030D-6E8A-4147-A177-3AD203B41FA5}">
                          <a16:colId xmlns:a16="http://schemas.microsoft.com/office/drawing/2014/main" val="122978036"/>
                        </a:ext>
                      </a:extLst>
                    </a:gridCol>
                    <a:gridCol w="1653209">
                      <a:extLst>
                        <a:ext uri="{9D8B030D-6E8A-4147-A177-3AD203B41FA5}">
                          <a16:colId xmlns:a16="http://schemas.microsoft.com/office/drawing/2014/main" val="3239461508"/>
                        </a:ext>
                      </a:extLst>
                    </a:gridCol>
                    <a:gridCol w="1653209">
                      <a:extLst>
                        <a:ext uri="{9D8B030D-6E8A-4147-A177-3AD203B41FA5}">
                          <a16:colId xmlns:a16="http://schemas.microsoft.com/office/drawing/2014/main" val="4120263329"/>
                        </a:ext>
                      </a:extLst>
                    </a:gridCol>
                    <a:gridCol w="1653209">
                      <a:extLst>
                        <a:ext uri="{9D8B030D-6E8A-4147-A177-3AD203B41FA5}">
                          <a16:colId xmlns:a16="http://schemas.microsoft.com/office/drawing/2014/main" val="3688185579"/>
                        </a:ext>
                      </a:extLst>
                    </a:gridCol>
                    <a:gridCol w="1653209">
                      <a:extLst>
                        <a:ext uri="{9D8B030D-6E8A-4147-A177-3AD203B41FA5}">
                          <a16:colId xmlns:a16="http://schemas.microsoft.com/office/drawing/2014/main" val="1263598939"/>
                        </a:ext>
                      </a:extLst>
                    </a:gridCol>
                  </a:tblGrid>
                  <a:tr h="321444">
                    <a:tc gridSpan="5">
                      <a:txBody>
                        <a:bodyPr/>
                        <a:lstStyle/>
                        <a:p>
                          <a:pPr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Tabela 4 - Resultados Mecanismos</a:t>
                          </a:r>
                          <a:endParaRPr lang="pt-BR" sz="1600" b="0" i="0" u="none" strike="noStrike" dirty="0">
                            <a:effectLst/>
                            <a:latin typeface="Arial" panose="020B0604020202020204" pitchFamily="34" charset="0"/>
                          </a:endParaRPr>
                        </a:p>
                      </a:txBody>
                      <a:tcPr marL="107123" marR="107123" marT="53561" marB="53561">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62581864"/>
                      </a:ext>
                    </a:extLst>
                  </a:tr>
                  <a:tr h="273834">
                    <a:tc rowSpan="2">
                      <a:txBody>
                        <a:bodyPr/>
                        <a:lstStyle/>
                        <a:p>
                          <a:pPr indent="457200" algn="ctr" fontAlgn="ctr">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Painel A: Horas Diárias de Aula</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(1)</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(2)</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(4)</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61594112"/>
                      </a:ext>
                    </a:extLst>
                  </a:tr>
                  <a:tr h="273834">
                    <a:tc vMerge="1">
                      <a:txBody>
                        <a:bodyPr/>
                        <a:lstStyle/>
                        <a:p>
                          <a:endParaRPr lang="pt-BR"/>
                        </a:p>
                      </a:txBody>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Q=1</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Q=2</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Q=3</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Q=4</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566275"/>
                      </a:ext>
                    </a:extLst>
                  </a:tr>
                  <a:tr h="273834">
                    <a:tc rowSpan="2">
                      <a:txBody>
                        <a:bodyPr/>
                        <a:lstStyle/>
                        <a:p>
                          <a:pPr algn="ctr" fontAlgn="ctr">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Tratamento</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-0.248</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-0.02</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1.501</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77889639"/>
                      </a:ext>
                    </a:extLst>
                  </a:tr>
                  <a:tr h="273834">
                    <a:tc vMerge="1">
                      <a:txBody>
                        <a:bodyPr/>
                        <a:lstStyle/>
                        <a:p>
                          <a:endParaRPr lang="pt-BR"/>
                        </a:p>
                      </a:txBody>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(0.000)</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(0.013)</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(1.508)</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4239862755"/>
                      </a:ext>
                    </a:extLst>
                  </a:tr>
                  <a:tr h="273834">
                    <a:tc>
                      <a:txBody>
                        <a:bodyPr/>
                        <a:lstStyle/>
                        <a:p>
                          <a:pPr indent="457200" algn="l"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789201730"/>
                      </a:ext>
                    </a:extLst>
                  </a:tr>
                  <a:tr h="307681">
                    <a:tc>
                      <a:txBody>
                        <a:bodyPr/>
                        <a:lstStyle/>
                        <a:p>
                          <a:pPr indent="457200" algn="ctr" fontAlgn="b">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600" b="0" i="1" u="none" strike="noStrike" smtClean="0">
                                        <a:effectLst/>
                                        <a:latin typeface="Cambria Math" panose="02040503050406030204" pitchFamily="18" charset="0"/>
                                        <a:ea typeface="Arial" panose="020B0604020202020204" pitchFamily="34" charset="0"/>
                                        <a:cs typeface="Times New Roman" panose="02020603050405020304" pitchFamily="18" charset="0"/>
                                      </a:rPr>
                                    </m:ctrlPr>
                                  </m:sSupPr>
                                  <m:e>
                                    <m:r>
                                      <a:rPr lang="ar-AE" sz="1600" b="0" i="1" u="none" strike="noStrike">
                                        <a:effectLst/>
                                        <a:latin typeface="Cambria Math" panose="02040503050406030204" pitchFamily="18" charset="0"/>
                                        <a:ea typeface="Arial" panose="020B0604020202020204" pitchFamily="34" charset="0"/>
                                        <a:cs typeface="Times New Roman" panose="02020603050405020304" pitchFamily="18" charset="0"/>
                                      </a:rPr>
                                      <m:t>𝑅</m:t>
                                    </m:r>
                                  </m:e>
                                  <m:sup>
                                    <m:r>
                                      <a:rPr lang="ar-AE" sz="1600" b="0" i="1" u="none" strike="noStrike">
                                        <a:effectLst/>
                                        <a:latin typeface="Cambria Math" panose="02040503050406030204" pitchFamily="18" charset="0"/>
                                        <a:ea typeface="Arial" panose="020B0604020202020204" pitchFamily="34" charset="0"/>
                                        <a:cs typeface="Times New Roman" panose="02020603050405020304" pitchFamily="18" charset="0"/>
                                      </a:rPr>
                                      <m:t>2</m:t>
                                    </m:r>
                                  </m:sup>
                                </m:sSup>
                              </m:oMath>
                            </m:oMathPara>
                          </a14:m>
                          <a:endParaRPr lang="ar-AE"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0.708</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0.6</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0.628</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2530717746"/>
                      </a:ext>
                    </a:extLst>
                  </a:tr>
                  <a:tr h="273834">
                    <a:tc>
                      <a:txBody>
                        <a:bodyPr/>
                        <a:lstStyle/>
                        <a:p>
                          <a:pPr indent="457200" algn="l"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Observações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3,370</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3,824</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3,612</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072606"/>
                      </a:ext>
                    </a:extLst>
                  </a:tr>
                  <a:tr h="273834">
                    <a:tc rowSpan="2">
                      <a:txBody>
                        <a:bodyPr/>
                        <a:lstStyle/>
                        <a:p>
                          <a:pPr algn="ctr" fontAlgn="ctr">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Painel B: Tamanho Médio das Turmas</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(1)</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(2)</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(4)</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43369523"/>
                      </a:ext>
                    </a:extLst>
                  </a:tr>
                  <a:tr h="273834">
                    <a:tc vMerge="1">
                      <a:txBody>
                        <a:bodyPr/>
                        <a:lstStyle/>
                        <a:p>
                          <a:endParaRPr lang="pt-BR"/>
                        </a:p>
                      </a:txBody>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Q=1</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Q=2</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Q=3</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Q=4</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9707103"/>
                      </a:ext>
                    </a:extLst>
                  </a:tr>
                  <a:tr h="273834">
                    <a:tc rowSpan="2">
                      <a:txBody>
                        <a:bodyPr/>
                        <a:lstStyle/>
                        <a:p>
                          <a:pPr algn="ctr" fontAlgn="ctr">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Tratamento</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12.104</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3.399</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0.795</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-7.625**</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10131178"/>
                      </a:ext>
                    </a:extLst>
                  </a:tr>
                  <a:tr h="273834">
                    <a:tc vMerge="1">
                      <a:txBody>
                        <a:bodyPr/>
                        <a:lstStyle/>
                        <a:p>
                          <a:endParaRPr lang="pt-BR"/>
                        </a:p>
                      </a:txBody>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(7.585)</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(0.000)</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(5.071)</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(3.041)</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3549105301"/>
                      </a:ext>
                    </a:extLst>
                  </a:tr>
                  <a:tr h="273834">
                    <a:tc>
                      <a:txBody>
                        <a:bodyPr/>
                        <a:lstStyle/>
                        <a:p>
                          <a:pPr indent="457200"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2731414885"/>
                      </a:ext>
                    </a:extLst>
                  </a:tr>
                  <a:tr h="307681">
                    <a:tc>
                      <a:txBody>
                        <a:bodyPr/>
                        <a:lstStyle/>
                        <a:p>
                          <a:pPr indent="457200" algn="ctr" fontAlgn="b">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ar-AE" sz="1600" b="0" i="1" u="none" strike="noStrike" smtClean="0">
                                        <a:effectLst/>
                                        <a:latin typeface="Cambria Math" panose="02040503050406030204" pitchFamily="18" charset="0"/>
                                        <a:ea typeface="Arial" panose="020B0604020202020204" pitchFamily="34" charset="0"/>
                                        <a:cs typeface="Times New Roman" panose="02020603050405020304" pitchFamily="18" charset="0"/>
                                      </a:rPr>
                                    </m:ctrlPr>
                                  </m:sSupPr>
                                  <m:e>
                                    <m:r>
                                      <a:rPr lang="ar-AE" sz="1600" b="0" i="1" u="none" strike="noStrike">
                                        <a:effectLst/>
                                        <a:latin typeface="Cambria Math" panose="02040503050406030204" pitchFamily="18" charset="0"/>
                                        <a:ea typeface="Arial" panose="020B0604020202020204" pitchFamily="34" charset="0"/>
                                        <a:cs typeface="Times New Roman" panose="02020603050405020304" pitchFamily="18" charset="0"/>
                                      </a:rPr>
                                      <m:t>𝑅</m:t>
                                    </m:r>
                                  </m:e>
                                  <m:sup>
                                    <m:r>
                                      <a:rPr lang="ar-AE" sz="1600" b="0" i="1" u="none" strike="noStrike">
                                        <a:effectLst/>
                                        <a:latin typeface="Cambria Math" panose="02040503050406030204" pitchFamily="18" charset="0"/>
                                        <a:ea typeface="Arial" panose="020B0604020202020204" pitchFamily="34" charset="0"/>
                                        <a:cs typeface="Times New Roman" panose="02020603050405020304" pitchFamily="18" charset="0"/>
                                      </a:rPr>
                                      <m:t>2</m:t>
                                    </m:r>
                                  </m:sup>
                                </m:sSup>
                              </m:oMath>
                            </m:oMathPara>
                          </a14:m>
                          <a:endParaRPr lang="ar-AE"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0.523</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0.487</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0.396</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0.467</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592012721"/>
                      </a:ext>
                    </a:extLst>
                  </a:tr>
                  <a:tr h="273834">
                    <a:tc>
                      <a:txBody>
                        <a:bodyPr/>
                        <a:lstStyle/>
                        <a:p>
                          <a:pPr indent="457200"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Observações</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2,920</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3,347</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3,797</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3,589</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2740140"/>
                      </a:ext>
                    </a:extLst>
                  </a:tr>
                  <a:tr h="273834">
                    <a:tc>
                      <a:txBody>
                        <a:bodyPr/>
                        <a:lstStyle/>
                        <a:p>
                          <a:pPr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Balanceamento por Entropia</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S</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S</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53896820"/>
                      </a:ext>
                    </a:extLst>
                  </a:tr>
                  <a:tr h="273834">
                    <a:tc>
                      <a:txBody>
                        <a:bodyPr/>
                        <a:lstStyle/>
                        <a:p>
                          <a:pPr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Efeito Fixo Municipal por Coorte</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S</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1824809452"/>
                      </a:ext>
                    </a:extLst>
                  </a:tr>
                  <a:tr h="273834">
                    <a:tc>
                      <a:txBody>
                        <a:bodyPr/>
                        <a:lstStyle/>
                        <a:p>
                          <a:pPr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Efeito Fixo Temporal</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S</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6197010"/>
                      </a:ext>
                    </a:extLst>
                  </a:tr>
                  <a:tr h="526763">
                    <a:tc gridSpan="5">
                      <a:txBody>
                        <a:bodyPr/>
                        <a:lstStyle/>
                        <a:p>
                          <a:pPr algn="l"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Erros Padrão Robustos em parênteses ( *** p&lt;0.01, ** p&lt;0.05, * p&lt;0.1 )</a:t>
                          </a:r>
                          <a:endParaRPr lang="pt-BR" sz="1600" b="0" i="0" u="none" strike="noStrike" dirty="0">
                            <a:effectLst/>
                            <a:latin typeface="Arial" panose="020B0604020202020204" pitchFamily="34" charset="0"/>
                          </a:endParaRPr>
                        </a:p>
                        <a:p>
                          <a:pPr algn="l"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878312283"/>
                      </a:ext>
                    </a:extLst>
                  </a:tr>
                </a:tbl>
              </a:graphicData>
            </a:graphic>
          </p:graphicFrame>
        </mc:Choice>
        <mc:Fallback xmlns="">
          <p:graphicFrame>
            <p:nvGraphicFramePr>
              <p:cNvPr id="4" name="Espaço Reservado para Conteúdo 3">
                <a:extLst>
                  <a:ext uri="{FF2B5EF4-FFF2-40B4-BE49-F238E27FC236}">
                    <a16:creationId xmlns:a16="http://schemas.microsoft.com/office/drawing/2014/main" id="{A37BA850-A090-4584-913F-1BBD7D5A0A8A}"/>
                  </a:ext>
                </a:extLst>
              </p:cNvPr>
              <p:cNvGraphicFramePr>
                <a:graphicFrameLocks noGrp="1"/>
              </p:cNvGraphicFramePr>
              <p:nvPr>
                <p:ph idx="1"/>
                <p:extLst>
                  <p:ext uri="{D42A27DB-BD31-4B8C-83A1-F6EECF244321}">
                    <p14:modId xmlns:p14="http://schemas.microsoft.com/office/powerpoint/2010/main" val="3475522113"/>
                  </p:ext>
                </p:extLst>
              </p:nvPr>
            </p:nvGraphicFramePr>
            <p:xfrm>
              <a:off x="1199438" y="643466"/>
              <a:ext cx="9793126" cy="6209500"/>
            </p:xfrm>
            <a:graphic>
              <a:graphicData uri="http://schemas.openxmlformats.org/drawingml/2006/table">
                <a:tbl>
                  <a:tblPr/>
                  <a:tblGrid>
                    <a:gridCol w="3180290">
                      <a:extLst>
                        <a:ext uri="{9D8B030D-6E8A-4147-A177-3AD203B41FA5}">
                          <a16:colId xmlns:a16="http://schemas.microsoft.com/office/drawing/2014/main" val="122978036"/>
                        </a:ext>
                      </a:extLst>
                    </a:gridCol>
                    <a:gridCol w="1653209">
                      <a:extLst>
                        <a:ext uri="{9D8B030D-6E8A-4147-A177-3AD203B41FA5}">
                          <a16:colId xmlns:a16="http://schemas.microsoft.com/office/drawing/2014/main" val="3239461508"/>
                        </a:ext>
                      </a:extLst>
                    </a:gridCol>
                    <a:gridCol w="1653209">
                      <a:extLst>
                        <a:ext uri="{9D8B030D-6E8A-4147-A177-3AD203B41FA5}">
                          <a16:colId xmlns:a16="http://schemas.microsoft.com/office/drawing/2014/main" val="4120263329"/>
                        </a:ext>
                      </a:extLst>
                    </a:gridCol>
                    <a:gridCol w="1653209">
                      <a:extLst>
                        <a:ext uri="{9D8B030D-6E8A-4147-A177-3AD203B41FA5}">
                          <a16:colId xmlns:a16="http://schemas.microsoft.com/office/drawing/2014/main" val="3688185579"/>
                        </a:ext>
                      </a:extLst>
                    </a:gridCol>
                    <a:gridCol w="1653209">
                      <a:extLst>
                        <a:ext uri="{9D8B030D-6E8A-4147-A177-3AD203B41FA5}">
                          <a16:colId xmlns:a16="http://schemas.microsoft.com/office/drawing/2014/main" val="1263598939"/>
                        </a:ext>
                      </a:extLst>
                    </a:gridCol>
                  </a:tblGrid>
                  <a:tr h="341310">
                    <a:tc gridSpan="5">
                      <a:txBody>
                        <a:bodyPr/>
                        <a:lstStyle/>
                        <a:p>
                          <a:pPr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Tabela 4 - Resultados Mecanismos</a:t>
                          </a:r>
                          <a:endParaRPr lang="pt-BR" sz="1600" b="0" i="0" u="none" strike="noStrike" dirty="0">
                            <a:effectLst/>
                            <a:latin typeface="Arial" panose="020B0604020202020204" pitchFamily="34" charset="0"/>
                          </a:endParaRPr>
                        </a:p>
                      </a:txBody>
                      <a:tcPr marL="107123" marR="107123" marT="53561" marB="53561">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162581864"/>
                      </a:ext>
                    </a:extLst>
                  </a:tr>
                  <a:tr h="293700">
                    <a:tc rowSpan="2">
                      <a:txBody>
                        <a:bodyPr/>
                        <a:lstStyle/>
                        <a:p>
                          <a:pPr indent="457200" algn="ctr" fontAlgn="ctr">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Painel A: Horas Diárias de Aula</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(1)</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(2)</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(4)</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61594112"/>
                      </a:ext>
                    </a:extLst>
                  </a:tr>
                  <a:tr h="374254">
                    <a:tc vMerge="1">
                      <a:txBody>
                        <a:bodyPr/>
                        <a:lstStyle/>
                        <a:p>
                          <a:endParaRPr lang="pt-BR"/>
                        </a:p>
                      </a:txBody>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Q=1</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Q=2</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Q=3</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Q=4</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566275"/>
                      </a:ext>
                    </a:extLst>
                  </a:tr>
                  <a:tr h="293700">
                    <a:tc rowSpan="2">
                      <a:txBody>
                        <a:bodyPr/>
                        <a:lstStyle/>
                        <a:p>
                          <a:pPr algn="ctr" fontAlgn="ctr">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Tratamento</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-0.248</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-0.02</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1.501</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77889639"/>
                      </a:ext>
                    </a:extLst>
                  </a:tr>
                  <a:tr h="293700">
                    <a:tc vMerge="1">
                      <a:txBody>
                        <a:bodyPr/>
                        <a:lstStyle/>
                        <a:p>
                          <a:endParaRPr lang="pt-BR"/>
                        </a:p>
                      </a:txBody>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(0.000)</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(0.013)</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(1.508)</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4239862755"/>
                      </a:ext>
                    </a:extLst>
                  </a:tr>
                  <a:tr h="293700">
                    <a:tc>
                      <a:txBody>
                        <a:bodyPr/>
                        <a:lstStyle/>
                        <a:p>
                          <a:pPr indent="457200" algn="l"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789201730"/>
                      </a:ext>
                    </a:extLst>
                  </a:tr>
                  <a:tr h="339928">
                    <a:tc>
                      <a:txBody>
                        <a:bodyPr/>
                        <a:lstStyle/>
                        <a:p>
                          <a:endParaRPr lang="pt-BR"/>
                        </a:p>
                      </a:txBody>
                      <a:tcPr marL="29756" marR="29756" marT="29756" marB="29756" anchor="b">
                        <a:lnL>
                          <a:noFill/>
                        </a:lnL>
                        <a:lnR>
                          <a:noFill/>
                        </a:lnR>
                        <a:lnT>
                          <a:noFill/>
                        </a:lnT>
                        <a:lnB>
                          <a:noFill/>
                        </a:lnB>
                        <a:blipFill>
                          <a:blip r:embed="rId2"/>
                          <a:stretch>
                            <a:fillRect t="-569091" r="-208238" b="-1189091"/>
                          </a:stretch>
                        </a:blipFill>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0.708</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0.6</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0.628</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2530717746"/>
                      </a:ext>
                    </a:extLst>
                  </a:tr>
                  <a:tr h="293700">
                    <a:tc>
                      <a:txBody>
                        <a:bodyPr/>
                        <a:lstStyle/>
                        <a:p>
                          <a:pPr indent="457200" algn="l"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Observações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3,370</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3,824</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3,612</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072606"/>
                      </a:ext>
                    </a:extLst>
                  </a:tr>
                  <a:tr h="293700">
                    <a:tc rowSpan="2">
                      <a:txBody>
                        <a:bodyPr/>
                        <a:lstStyle/>
                        <a:p>
                          <a:pPr algn="ctr" fontAlgn="ctr">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Painel B: Tamanho Médio das Turmas</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(1)</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(2)</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(4)</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43369523"/>
                      </a:ext>
                    </a:extLst>
                  </a:tr>
                  <a:tr h="374254">
                    <a:tc vMerge="1">
                      <a:txBody>
                        <a:bodyPr/>
                        <a:lstStyle/>
                        <a:p>
                          <a:endParaRPr lang="pt-BR"/>
                        </a:p>
                      </a:txBody>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Q=1</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Q=2</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Q=3</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Q=4</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9707103"/>
                      </a:ext>
                    </a:extLst>
                  </a:tr>
                  <a:tr h="293700">
                    <a:tc rowSpan="2">
                      <a:txBody>
                        <a:bodyPr/>
                        <a:lstStyle/>
                        <a:p>
                          <a:pPr algn="ctr" fontAlgn="ctr">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Tratamento</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12.104</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3.399</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0.795</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-7.625**</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10131178"/>
                      </a:ext>
                    </a:extLst>
                  </a:tr>
                  <a:tr h="293700">
                    <a:tc vMerge="1">
                      <a:txBody>
                        <a:bodyPr/>
                        <a:lstStyle/>
                        <a:p>
                          <a:endParaRPr lang="pt-BR"/>
                        </a:p>
                      </a:txBody>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(7.585)</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(0.000)</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(5.071)</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(3.041)</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3549105301"/>
                      </a:ext>
                    </a:extLst>
                  </a:tr>
                  <a:tr h="293700">
                    <a:tc>
                      <a:txBody>
                        <a:bodyPr/>
                        <a:lstStyle/>
                        <a:p>
                          <a:pPr indent="457200"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2731414885"/>
                      </a:ext>
                    </a:extLst>
                  </a:tr>
                  <a:tr h="339928">
                    <a:tc>
                      <a:txBody>
                        <a:bodyPr/>
                        <a:lstStyle/>
                        <a:p>
                          <a:endParaRPr lang="pt-BR"/>
                        </a:p>
                      </a:txBody>
                      <a:tcPr marL="29756" marR="29756" marT="29756" marB="29756" anchor="b">
                        <a:lnL>
                          <a:noFill/>
                        </a:lnL>
                        <a:lnR>
                          <a:noFill/>
                        </a:lnR>
                        <a:lnT>
                          <a:noFill/>
                        </a:lnT>
                        <a:lnB>
                          <a:noFill/>
                        </a:lnB>
                        <a:blipFill>
                          <a:blip r:embed="rId2"/>
                          <a:stretch>
                            <a:fillRect t="-1198214" r="-208238" b="-526786"/>
                          </a:stretch>
                        </a:blipFill>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0.523</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0.487</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0.396</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0.467</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592012721"/>
                      </a:ext>
                    </a:extLst>
                  </a:tr>
                  <a:tr h="293700">
                    <a:tc>
                      <a:txBody>
                        <a:bodyPr/>
                        <a:lstStyle/>
                        <a:p>
                          <a:pPr indent="457200"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     Observações</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2,920</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3,347</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3,797</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3,589</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2740140"/>
                      </a:ext>
                    </a:extLst>
                  </a:tr>
                  <a:tr h="293700">
                    <a:tc>
                      <a:txBody>
                        <a:bodyPr/>
                        <a:lstStyle/>
                        <a:p>
                          <a:pPr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Balanceamento por Entropia</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S</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S</a:t>
                          </a:r>
                          <a:endParaRPr lang="pt-BR" sz="1600" b="0" i="0" u="none" strike="noStrike">
                            <a:effectLst/>
                            <a:latin typeface="Arial" panose="020B0604020202020204" pitchFamily="34" charset="0"/>
                          </a:endParaRPr>
                        </a:p>
                      </a:txBody>
                      <a:tcPr marL="29756" marR="29756" marT="29756" marB="29756"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53896820"/>
                      </a:ext>
                    </a:extLst>
                  </a:tr>
                  <a:tr h="293700">
                    <a:tc>
                      <a:txBody>
                        <a:bodyPr/>
                        <a:lstStyle/>
                        <a:p>
                          <a:pPr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Efeito Fixo Municipal por Coorte</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S</a:t>
                          </a:r>
                          <a:endParaRPr lang="pt-BR" sz="1600" b="0" i="0" u="none" strike="noStrike">
                            <a:effectLst/>
                            <a:latin typeface="Arial" panose="020B0604020202020204" pitchFamily="34" charset="0"/>
                          </a:endParaRPr>
                        </a:p>
                      </a:txBody>
                      <a:tcPr marL="29756" marR="29756" marT="29756" marB="29756" anchor="b">
                        <a:lnL>
                          <a:noFill/>
                        </a:lnL>
                        <a:lnR>
                          <a:noFill/>
                        </a:lnR>
                        <a:lnT>
                          <a:noFill/>
                        </a:lnT>
                        <a:lnB>
                          <a:noFill/>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a:noFill/>
                        </a:lnB>
                      </a:tcPr>
                    </a:tc>
                    <a:extLst>
                      <a:ext uri="{0D108BD9-81ED-4DB2-BD59-A6C34878D82A}">
                        <a16:rowId xmlns:a16="http://schemas.microsoft.com/office/drawing/2014/main" val="1824809452"/>
                      </a:ext>
                    </a:extLst>
                  </a:tr>
                  <a:tr h="293700">
                    <a:tc>
                      <a:txBody>
                        <a:bodyPr/>
                        <a:lstStyle/>
                        <a:p>
                          <a:pPr algn="l"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Efeito Fixo Temporal</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a:effectLst/>
                              <a:latin typeface="Times New Roman" panose="02020603050405020304" pitchFamily="18" charset="0"/>
                              <a:ea typeface="Arial" panose="020B0604020202020204" pitchFamily="34" charset="0"/>
                            </a:rPr>
                            <a:t>S</a:t>
                          </a:r>
                          <a:endParaRPr lang="pt-BR" sz="1600" b="0" i="0" u="none" strike="noStrike">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tc>
                      <a:txBody>
                        <a:bodyPr/>
                        <a:lstStyle/>
                        <a:p>
                          <a:pPr indent="457200" algn="ctr"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S</a:t>
                          </a:r>
                          <a:endParaRPr lang="pt-BR" sz="1600" b="0" i="0" u="none" strike="noStrike" dirty="0">
                            <a:effectLst/>
                            <a:latin typeface="Arial" panose="020B0604020202020204" pitchFamily="34" charset="0"/>
                          </a:endParaRPr>
                        </a:p>
                      </a:txBody>
                      <a:tcPr marL="29756" marR="29756" marT="29756" marB="29756"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6197010"/>
                      </a:ext>
                    </a:extLst>
                  </a:tr>
                  <a:tr h="621726">
                    <a:tc gridSpan="5">
                      <a:txBody>
                        <a:bodyPr/>
                        <a:lstStyle/>
                        <a:p>
                          <a:pPr algn="l"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Erros Padrão Robustos em parênteses ( *** p&lt;0.01, ** p&lt;0.05, * p&lt;0.1 )</a:t>
                          </a:r>
                          <a:endParaRPr lang="pt-BR" sz="1600" b="0" i="0" u="none" strike="noStrike" dirty="0">
                            <a:effectLst/>
                            <a:latin typeface="Arial" panose="020B0604020202020204" pitchFamily="34" charset="0"/>
                          </a:endParaRPr>
                        </a:p>
                        <a:p>
                          <a:pPr algn="l" fontAlgn="b">
                            <a:lnSpc>
                              <a:spcPct val="115000"/>
                            </a:lnSpc>
                            <a:spcBef>
                              <a:spcPts val="0"/>
                            </a:spcBef>
                            <a:spcAft>
                              <a:spcPts val="0"/>
                            </a:spcAft>
                          </a:pPr>
                          <a:r>
                            <a:rPr lang="pt-BR" sz="1600" b="0" i="0" u="none" strike="noStrike" dirty="0">
                              <a:effectLst/>
                              <a:latin typeface="Times New Roman" panose="02020603050405020304" pitchFamily="18" charset="0"/>
                              <a:ea typeface="Arial" panose="020B0604020202020204" pitchFamily="34" charset="0"/>
                            </a:rPr>
                            <a:t> </a:t>
                          </a:r>
                          <a:endParaRPr lang="pt-BR" sz="1600" b="0" i="0" u="none" strike="noStrike" dirty="0">
                            <a:effectLst/>
                            <a:latin typeface="Arial" panose="020B0604020202020204" pitchFamily="34" charset="0"/>
                          </a:endParaRPr>
                        </a:p>
                      </a:txBody>
                      <a:tcPr marL="107123" marR="107123" marT="53561" marB="53561">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878312283"/>
                      </a:ext>
                    </a:extLst>
                  </a:tr>
                </a:tbl>
              </a:graphicData>
            </a:graphic>
          </p:graphicFrame>
        </mc:Fallback>
      </mc:AlternateContent>
    </p:spTree>
    <p:extLst>
      <p:ext uri="{BB962C8B-B14F-4D97-AF65-F5344CB8AC3E}">
        <p14:creationId xmlns:p14="http://schemas.microsoft.com/office/powerpoint/2010/main" val="121396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8D2C9-31DF-42F1-85D5-833E47999CF9}"/>
              </a:ext>
            </a:extLst>
          </p:cNvPr>
          <p:cNvSpPr>
            <a:spLocks noGrp="1"/>
          </p:cNvSpPr>
          <p:nvPr>
            <p:ph type="title"/>
          </p:nvPr>
        </p:nvSpPr>
        <p:spPr/>
        <p:txBody>
          <a:bodyPr/>
          <a:lstStyle/>
          <a:p>
            <a:pPr algn="ctr"/>
            <a:r>
              <a:rPr lang="pt-BR" dirty="0"/>
              <a:t>Conclusões</a:t>
            </a:r>
          </a:p>
        </p:txBody>
      </p:sp>
      <p:sp>
        <p:nvSpPr>
          <p:cNvPr id="3" name="Espaço Reservado para Conteúdo 2">
            <a:extLst>
              <a:ext uri="{FF2B5EF4-FFF2-40B4-BE49-F238E27FC236}">
                <a16:creationId xmlns:a16="http://schemas.microsoft.com/office/drawing/2014/main" id="{395EB08F-C348-4EB9-A2E6-5BDAFB1425F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65899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56D46-7895-4CD8-B35D-DE8B5F473CDB}"/>
              </a:ext>
            </a:extLst>
          </p:cNvPr>
          <p:cNvSpPr>
            <a:spLocks noGrp="1"/>
          </p:cNvSpPr>
          <p:nvPr>
            <p:ph type="title"/>
          </p:nvPr>
        </p:nvSpPr>
        <p:spPr/>
        <p:txBody>
          <a:bodyPr/>
          <a:lstStyle/>
          <a:p>
            <a:r>
              <a:rPr lang="pt-BR" dirty="0"/>
              <a:t>Sumário</a:t>
            </a:r>
          </a:p>
        </p:txBody>
      </p:sp>
      <p:sp>
        <p:nvSpPr>
          <p:cNvPr id="3" name="Espaço Reservado para Conteúdo 2">
            <a:extLst>
              <a:ext uri="{FF2B5EF4-FFF2-40B4-BE49-F238E27FC236}">
                <a16:creationId xmlns:a16="http://schemas.microsoft.com/office/drawing/2014/main" id="{DA5614A3-99B5-4EE4-9255-96DFB0125E51}"/>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453735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C632B-0385-4B81-9DD9-EEF5038C672F}"/>
              </a:ext>
            </a:extLst>
          </p:cNvPr>
          <p:cNvSpPr>
            <a:spLocks noGrp="1"/>
          </p:cNvSpPr>
          <p:nvPr>
            <p:ph type="title"/>
          </p:nvPr>
        </p:nvSpPr>
        <p:spPr/>
        <p:txBody>
          <a:bodyPr/>
          <a:lstStyle/>
          <a:p>
            <a:pPr algn="ctr"/>
            <a:r>
              <a:rPr lang="pt-BR" dirty="0"/>
              <a:t>Obrigado !</a:t>
            </a:r>
          </a:p>
        </p:txBody>
      </p:sp>
      <p:sp>
        <p:nvSpPr>
          <p:cNvPr id="3" name="Espaço Reservado para Conteúdo 2">
            <a:extLst>
              <a:ext uri="{FF2B5EF4-FFF2-40B4-BE49-F238E27FC236}">
                <a16:creationId xmlns:a16="http://schemas.microsoft.com/office/drawing/2014/main" id="{CD1DB4CC-231E-4ED2-9D89-F91C9A5AC29C}"/>
              </a:ext>
            </a:extLst>
          </p:cNvPr>
          <p:cNvSpPr>
            <a:spLocks noGrp="1"/>
          </p:cNvSpPr>
          <p:nvPr>
            <p:ph idx="1"/>
          </p:nvPr>
        </p:nvSpPr>
        <p:spPr/>
        <p:txBody>
          <a:bodyPr/>
          <a:lstStyle/>
          <a:p>
            <a:pPr marL="0" indent="0" algn="ctr">
              <a:buNone/>
            </a:pPr>
            <a:endParaRPr lang="pt-BR" sz="1800" u="sng" dirty="0">
              <a:solidFill>
                <a:srgbClr val="0000FF"/>
              </a:solidFill>
              <a:effectLst/>
              <a:latin typeface="Times New Roman" panose="02020603050405020304" pitchFamily="18" charset="0"/>
              <a:ea typeface="Times New Roman" panose="02020603050405020304" pitchFamily="18" charset="0"/>
              <a:hlinkClick r:id="rId2"/>
            </a:endParaRPr>
          </a:p>
          <a:p>
            <a:pPr marL="0" indent="0" algn="ctr">
              <a:buNone/>
            </a:pPr>
            <a:endParaRPr lang="pt-BR" sz="1800" u="sng" dirty="0">
              <a:solidFill>
                <a:srgbClr val="0000FF"/>
              </a:solidFill>
              <a:latin typeface="Times New Roman" panose="02020603050405020304" pitchFamily="18" charset="0"/>
              <a:ea typeface="Times New Roman" panose="02020603050405020304" pitchFamily="18" charset="0"/>
              <a:hlinkClick r:id="rId2"/>
            </a:endParaRPr>
          </a:p>
          <a:p>
            <a:pPr marL="0" indent="0" algn="ctr">
              <a:buNone/>
            </a:pPr>
            <a:endParaRPr lang="pt-BR" sz="1800" u="sng" dirty="0">
              <a:solidFill>
                <a:srgbClr val="0000FF"/>
              </a:solidFill>
              <a:effectLst/>
              <a:latin typeface="Times New Roman" panose="02020603050405020304" pitchFamily="18" charset="0"/>
              <a:ea typeface="Times New Roman" panose="02020603050405020304" pitchFamily="18" charset="0"/>
              <a:hlinkClick r:id="rId2"/>
            </a:endParaRPr>
          </a:p>
          <a:p>
            <a:pPr marL="0" indent="0" algn="ctr">
              <a:buNone/>
            </a:pPr>
            <a:r>
              <a:rPr lang="pt-BR" sz="1800" u="sng" dirty="0">
                <a:solidFill>
                  <a:srgbClr val="0000FF"/>
                </a:solidFill>
                <a:effectLst/>
                <a:latin typeface="Times New Roman" panose="02020603050405020304" pitchFamily="18" charset="0"/>
                <a:ea typeface="Times New Roman" panose="02020603050405020304" pitchFamily="18" charset="0"/>
                <a:hlinkClick r:id="rId2"/>
              </a:rPr>
              <a:t>p.veloso@caen.ufc.br</a:t>
            </a:r>
            <a:endParaRPr lang="pt-BR" sz="1800" dirty="0">
              <a:effectLst/>
              <a:latin typeface="Arial" panose="020B0604020202020204" pitchFamily="34" charset="0"/>
              <a:ea typeface="Arial" panose="020B0604020202020204" pitchFamily="34" charset="0"/>
            </a:endParaRPr>
          </a:p>
          <a:p>
            <a:pPr marL="0" indent="0" algn="ctr">
              <a:buNone/>
            </a:pPr>
            <a:endParaRPr lang="pt-BR" dirty="0"/>
          </a:p>
          <a:p>
            <a:pPr marL="0" indent="0" algn="ctr">
              <a:buNone/>
            </a:pPr>
            <a:r>
              <a:rPr lang="pt-BR" sz="1800" u="sng" dirty="0">
                <a:solidFill>
                  <a:srgbClr val="0000FF"/>
                </a:solidFill>
                <a:effectLst/>
                <a:latin typeface="Times New Roman" panose="02020603050405020304" pitchFamily="18" charset="0"/>
                <a:ea typeface="Arial" panose="020B0604020202020204" pitchFamily="34" charset="0"/>
                <a:hlinkClick r:id="rId3"/>
              </a:rPr>
              <a:t>rafael.barbosa@ufc.br</a:t>
            </a:r>
            <a:endParaRPr lang="pt-BR" sz="1800" dirty="0">
              <a:effectLst/>
              <a:latin typeface="Arial" panose="020B0604020202020204" pitchFamily="34" charset="0"/>
              <a:ea typeface="Arial" panose="020B0604020202020204" pitchFamily="34" charset="0"/>
            </a:endParaRPr>
          </a:p>
          <a:p>
            <a:pPr marL="0" indent="0">
              <a:buNone/>
            </a:pPr>
            <a:endParaRPr lang="pt-BR" dirty="0"/>
          </a:p>
        </p:txBody>
      </p:sp>
    </p:spTree>
    <p:extLst>
      <p:ext uri="{BB962C8B-B14F-4D97-AF65-F5344CB8AC3E}">
        <p14:creationId xmlns:p14="http://schemas.microsoft.com/office/powerpoint/2010/main" val="351797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2D712-47A4-4033-BFF5-43A327A88F5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965C8F5-AB59-4829-9BAE-036156408CA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81147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ço Reservado para Conteúdo 8" descr="Mapa&#10;&#10;Descrição gerada automaticamente">
            <a:extLst>
              <a:ext uri="{FF2B5EF4-FFF2-40B4-BE49-F238E27FC236}">
                <a16:creationId xmlns:a16="http://schemas.microsoft.com/office/drawing/2014/main" id="{E7562622-BFD7-4D86-A805-054698FB3E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075" y="283238"/>
            <a:ext cx="11122925" cy="6673755"/>
          </a:xfrm>
        </p:spPr>
      </p:pic>
    </p:spTree>
    <p:extLst>
      <p:ext uri="{BB962C8B-B14F-4D97-AF65-F5344CB8AC3E}">
        <p14:creationId xmlns:p14="http://schemas.microsoft.com/office/powerpoint/2010/main" val="311152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458D65E-9600-41F8-B9F4-FC37BAC7DE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5014" y="643466"/>
            <a:ext cx="9021972"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90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a:extLst>
              <a:ext uri="{FF2B5EF4-FFF2-40B4-BE49-F238E27FC236}">
                <a16:creationId xmlns:a16="http://schemas.microsoft.com/office/drawing/2014/main" id="{27073B70-FCCB-44C6-A4C5-85547F024D6E}"/>
              </a:ext>
            </a:extLst>
          </p:cNvPr>
          <p:cNvGraphicFramePr/>
          <p:nvPr>
            <p:extLst>
              <p:ext uri="{D42A27DB-BD31-4B8C-83A1-F6EECF244321}">
                <p14:modId xmlns:p14="http://schemas.microsoft.com/office/powerpoint/2010/main" val="478133521"/>
              </p:ext>
            </p:extLst>
          </p:nvPr>
        </p:nvGraphicFramePr>
        <p:xfrm>
          <a:off x="0" y="749460"/>
          <a:ext cx="12070079" cy="5816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455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5705A5-1C92-4013-9E7A-AA063A5667F8}"/>
              </a:ext>
            </a:extLst>
          </p:cNvPr>
          <p:cNvSpPr>
            <a:spLocks noGrp="1"/>
          </p:cNvSpPr>
          <p:nvPr>
            <p:ph type="title"/>
          </p:nvPr>
        </p:nvSpPr>
        <p:spPr>
          <a:xfrm>
            <a:off x="838200" y="2766218"/>
            <a:ext cx="10515600" cy="1325563"/>
          </a:xfrm>
        </p:spPr>
        <p:txBody>
          <a:bodyPr/>
          <a:lstStyle/>
          <a:p>
            <a:pPr algn="ctr"/>
            <a:r>
              <a:rPr lang="pt-BR" dirty="0"/>
              <a:t>Estratégia Empírica </a:t>
            </a:r>
          </a:p>
        </p:txBody>
      </p:sp>
    </p:spTree>
    <p:extLst>
      <p:ext uri="{BB962C8B-B14F-4D97-AF65-F5344CB8AC3E}">
        <p14:creationId xmlns:p14="http://schemas.microsoft.com/office/powerpoint/2010/main" val="350082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DD6C4-FAC1-4745-91EE-9014C5584B0E}"/>
              </a:ext>
            </a:extLst>
          </p:cNvPr>
          <p:cNvSpPr>
            <a:spLocks noGrp="1"/>
          </p:cNvSpPr>
          <p:nvPr>
            <p:ph type="title"/>
          </p:nvPr>
        </p:nvSpPr>
        <p:spPr/>
        <p:txBody>
          <a:bodyPr/>
          <a:lstStyle/>
          <a:p>
            <a:r>
              <a:rPr lang="pt-BR" dirty="0"/>
              <a:t>Estratégia Empírica para impacto da LCP sobre os gastos públicos municipais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CB734B36-71F7-4C08-8F7D-A90E11B4F957}"/>
                  </a:ext>
                </a:extLst>
              </p:cNvPr>
              <p:cNvSpPr>
                <a:spLocks noGrp="1"/>
              </p:cNvSpPr>
              <p:nvPr>
                <p:ph idx="1"/>
              </p:nvPr>
            </p:nvSpPr>
            <p:spPr>
              <a:xfrm>
                <a:off x="0" y="1825624"/>
                <a:ext cx="11353800" cy="5032375"/>
              </a:xfrm>
            </p:spPr>
            <p:txBody>
              <a:bodyPr>
                <a:normAutofit/>
              </a:bodyPr>
              <a:lstStyle/>
              <a:p>
                <a:pPr marL="0" indent="0">
                  <a:buNone/>
                </a:pPr>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𝛥</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𝑔𝑚𝑡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=2004</m:t>
                          </m:r>
                        </m:sub>
                        <m:sup>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2007</m:t>
                          </m:r>
                        </m:sup>
                        <m:e>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𝛥</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e>
                      </m:nary>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=2009</m:t>
                          </m:r>
                        </m:sub>
                        <m:sup>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2017</m:t>
                          </m:r>
                        </m:sup>
                        <m:e>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𝛥</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e>
                      </m:nary>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𝐴𝑝</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ó</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𝜀</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𝑔𝑚𝑡</m:t>
                          </m:r>
                        </m:sub>
                      </m:sSub>
                    </m:oMath>
                  </m:oMathPara>
                </a14:m>
                <a:endParaRPr lang="pt-BR" sz="1800"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Arial" panose="020B0604020202020204" pitchFamily="34" charset="0"/>
                              <a:cs typeface="Times New Roman" panose="02020603050405020304" pitchFamily="18" charset="0"/>
                            </a:rPr>
                            <m:t>𝛥</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𝑔𝑚𝑡</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𝑔𝑚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2008</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𝑃𝑜</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2008</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Arial" panose="020B0604020202020204" pitchFamily="34" charset="0"/>
                              <a:cs typeface="Times New Roman" panose="02020603050405020304" pitchFamily="18" charset="0"/>
                            </a:rPr>
                            <m:t>𝛥</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2008</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𝑃𝑜</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2008</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pt-BR" dirty="0"/>
              </a:p>
            </p:txBody>
          </p:sp>
        </mc:Choice>
        <mc:Fallback xmlns="">
          <p:sp>
            <p:nvSpPr>
              <p:cNvPr id="3" name="Espaço Reservado para Conteúdo 2">
                <a:extLst>
                  <a:ext uri="{FF2B5EF4-FFF2-40B4-BE49-F238E27FC236}">
                    <a16:creationId xmlns:a16="http://schemas.microsoft.com/office/drawing/2014/main" id="{CB734B36-71F7-4C08-8F7D-A90E11B4F957}"/>
                  </a:ext>
                </a:extLst>
              </p:cNvPr>
              <p:cNvSpPr>
                <a:spLocks noGrp="1" noRot="1" noChangeAspect="1" noMove="1" noResize="1" noEditPoints="1" noAdjustHandles="1" noChangeArrowheads="1" noChangeShapeType="1" noTextEdit="1"/>
              </p:cNvSpPr>
              <p:nvPr>
                <p:ph idx="1"/>
              </p:nvPr>
            </p:nvSpPr>
            <p:spPr>
              <a:xfrm>
                <a:off x="0" y="1825624"/>
                <a:ext cx="11353800" cy="5032375"/>
              </a:xfr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4403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15143-52CE-4F48-ADC5-97FDAA8EC74A}"/>
              </a:ext>
            </a:extLst>
          </p:cNvPr>
          <p:cNvSpPr>
            <a:spLocks noGrp="1"/>
          </p:cNvSpPr>
          <p:nvPr>
            <p:ph type="title"/>
          </p:nvPr>
        </p:nvSpPr>
        <p:spPr/>
        <p:txBody>
          <a:bodyPr/>
          <a:lstStyle/>
          <a:p>
            <a:r>
              <a:rPr lang="pt-BR" dirty="0"/>
              <a:t>Estratégia Empírica para mensurar efeito da LCP sobre desigualdade educacional</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3263992-B058-4F30-BC62-931DB6876AA3}"/>
                  </a:ext>
                </a:extLst>
              </p:cNvPr>
              <p:cNvSpPr>
                <a:spLocks noGrp="1"/>
              </p:cNvSpPr>
              <p:nvPr>
                <p:ph idx="1"/>
              </p:nvPr>
            </p:nvSpPr>
            <p:spPr/>
            <p:txBody>
              <a:bodyPr/>
              <a:lstStyle/>
              <a:p>
                <a:pPr marL="0" indent="0">
                  <a:buNone/>
                </a:pPr>
                <a14:m>
                  <m:oMath xmlns:m="http://schemas.openxmlformats.org/officeDocument/2006/math">
                    <m:sSub>
                      <m:sSubPr>
                        <m:ctrlPr>
                          <a:rPr lang="pt-B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𝑞𝑚𝑡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 </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𝐼</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𝜏</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𝜃</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𝑚𝑡</m:t>
                        </m:r>
                      </m:sub>
                    </m:s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pt-BR" sz="1800" i="1">
                            <a:effectLst/>
                            <a:latin typeface="Cambria Math" panose="02040503050406030204" pitchFamily="18" charset="0"/>
                            <a:ea typeface="Times New Roman" panose="02020603050405020304" pitchFamily="18" charset="0"/>
                            <a:cs typeface="Times New Roman" panose="02020603050405020304" pitchFamily="18" charset="0"/>
                          </a:rPr>
                          <m:t>𝑘𝑚𝑡</m:t>
                        </m:r>
                      </m:sub>
                    </m:sSub>
                  </m:oMath>
                </a14:m>
                <a:r>
                  <a:rPr lang="pt-BR" dirty="0"/>
                  <a:t>    </a:t>
                </a:r>
                <a:r>
                  <a:rPr lang="pt-BR" sz="1800" dirty="0">
                    <a:effectLst/>
                    <a:latin typeface="Times New Roman" panose="02020603050405020304" pitchFamily="18" charset="0"/>
                    <a:ea typeface="Times New Roman" panose="02020603050405020304" pitchFamily="18" charset="0"/>
                  </a:rPr>
                  <a:t>para as categorias q = 1,2,3 e 4</a:t>
                </a:r>
                <a:endParaRPr lang="pt-BR" dirty="0"/>
              </a:p>
            </p:txBody>
          </p:sp>
        </mc:Choice>
        <mc:Fallback xmlns="">
          <p:sp>
            <p:nvSpPr>
              <p:cNvPr id="3" name="Espaço Reservado para Conteúdo 2">
                <a:extLst>
                  <a:ext uri="{FF2B5EF4-FFF2-40B4-BE49-F238E27FC236}">
                    <a16:creationId xmlns:a16="http://schemas.microsoft.com/office/drawing/2014/main" id="{73263992-B058-4F30-BC62-931DB6876AA3}"/>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96028827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951</Words>
  <Application>Microsoft Office PowerPoint</Application>
  <PresentationFormat>Widescreen</PresentationFormat>
  <Paragraphs>353</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Cambria Math</vt:lpstr>
      <vt:lpstr>Times New Roman</vt:lpstr>
      <vt:lpstr>Tema do Office</vt:lpstr>
      <vt:lpstr>Apresentação do PowerPoint</vt:lpstr>
      <vt:lpstr>Sumário</vt:lpstr>
      <vt:lpstr>Apresentação do PowerPoint</vt:lpstr>
      <vt:lpstr>Apresentação do PowerPoint</vt:lpstr>
      <vt:lpstr>Apresentação do PowerPoint</vt:lpstr>
      <vt:lpstr>Apresentação do PowerPoint</vt:lpstr>
      <vt:lpstr>Estratégia Empírica </vt:lpstr>
      <vt:lpstr>Estratégia Empírica para impacto da LCP sobre os gastos públicos municipais</vt:lpstr>
      <vt:lpstr>Estratégia Empírica para mensurar efeito da LCP sobre desigualdade educacional</vt:lpstr>
      <vt:lpstr>Resultados para gastos</vt:lpstr>
      <vt:lpstr>Efeito sobre o Gasto Total da Lei da Cota Parte</vt:lpstr>
      <vt:lpstr>Efeito da Lei da Cota Parte sobre o Gasto em Educação e no Ensino Fundamental</vt:lpstr>
      <vt:lpstr>Robustez</vt:lpstr>
      <vt:lpstr>Resultados Educacionais</vt:lpstr>
      <vt:lpstr>Apresentação do PowerPoint</vt:lpstr>
      <vt:lpstr>Robustez</vt:lpstr>
      <vt:lpstr>Mecanismos</vt:lpstr>
      <vt:lpstr>Apresentação do PowerPoint</vt:lpstr>
      <vt:lpstr>Conclusões</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Veloso</dc:creator>
  <cp:lastModifiedBy>Pedro Veloso</cp:lastModifiedBy>
  <cp:revision>5</cp:revision>
  <dcterms:created xsi:type="dcterms:W3CDTF">2020-11-09T23:09:12Z</dcterms:created>
  <dcterms:modified xsi:type="dcterms:W3CDTF">2020-11-10T18:33:33Z</dcterms:modified>
</cp:coreProperties>
</file>