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61" r:id="rId3"/>
    <p:sldId id="259" r:id="rId4"/>
    <p:sldId id="260" r:id="rId5"/>
    <p:sldId id="262" r:id="rId6"/>
    <p:sldId id="285" r:id="rId7"/>
    <p:sldId id="298" r:id="rId8"/>
    <p:sldId id="286" r:id="rId9"/>
    <p:sldId id="299" r:id="rId10"/>
    <p:sldId id="296" r:id="rId11"/>
    <p:sldId id="264" r:id="rId12"/>
    <p:sldId id="287" r:id="rId13"/>
    <p:sldId id="288" r:id="rId14"/>
    <p:sldId id="292" r:id="rId15"/>
    <p:sldId id="267" r:id="rId16"/>
    <p:sldId id="300" r:id="rId17"/>
    <p:sldId id="268" r:id="rId18"/>
    <p:sldId id="289" r:id="rId19"/>
    <p:sldId id="293" r:id="rId20"/>
    <p:sldId id="274" r:id="rId21"/>
    <p:sldId id="290" r:id="rId22"/>
    <p:sldId id="294" r:id="rId23"/>
    <p:sldId id="291" r:id="rId24"/>
    <p:sldId id="272" r:id="rId25"/>
    <p:sldId id="27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Lato" panose="020F0502020204030203" pitchFamily="34" charset="0"/>
      <p:regular r:id="rId33"/>
      <p:bold r:id="rId34"/>
      <p:italic r:id="rId35"/>
      <p:boldItalic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CD802B-07B1-4EB8-92F4-71828F0996A1}">
  <a:tblStyle styleId="{74CD802B-07B1-4EB8-92F4-71828F0996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25" autoAdjust="0"/>
  </p:normalViewPr>
  <p:slideViewPr>
    <p:cSldViewPr snapToGrid="0">
      <p:cViewPr varScale="1">
        <p:scale>
          <a:sx n="88" d="100"/>
          <a:sy n="88" d="100"/>
        </p:scale>
        <p:origin x="618" y="84"/>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754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Para responder qual o impacto da LCP sobre os gastos públicos municipais adotamos uma estratégia empírica de diferença em diferença. A equação é definida por:</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definição de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é a diferença entre um tipo de gasto (total, em educação ou gasto no ensino fundamental) em relação ao gasto do ano de 2008 per capita. O ano de 2008 foi escolhido como referência por ser o último ano antes da implementação da Lei da Cota Parte. Adicionalmente foi considerado como referência o tamanho da população de 2008, para evitar que variações populacionais afetem os resultados.</a:t>
                </a:r>
              </a:p>
              <a:p>
                <a:pPr marL="139700" indent="0" algn="just">
                  <a:lnSpc>
                    <a:spcPct val="107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Por sua vez, </a:t>
                </a:r>
                <a14:m>
                  <m:oMath xmlns:m="http://schemas.openxmlformats.org/officeDocument/2006/math">
                    <m:r>
                      <a:rPr lang="pt-BR" sz="1800" i="1">
                        <a:effectLst/>
                        <a:latin typeface="Cambria Math" panose="02040503050406030204" pitchFamily="18" charset="0"/>
                        <a:ea typeface="Calibri" panose="020F0502020204030204" pitchFamily="34"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é a diferença entre a receita da Cota Parte do ICMS em relação a quanto o município recebia em 2008 em termos per capita. Como antes de 2009, o recurso da Cota Parte do ICMS era dividido de acordo com outros critérios, essa variável mensura o quanto cada município passou a receber a mais ou a menos a partir de 2008.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Adicionalmente, </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(tau)</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são efeitos fixos anuais e municipais cuja função é capturar variações idiossincráticas em determinado ano (choques econômicos, secas, etc.) ou município. E para controlar a variabilidade no ciclo econômico dos municípios são introduzidos os efeitos fixos do ciclo econômico de cada município variando no tempo, adicionamos </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(gama)</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 período de análise considerado inicia-se em 2004 e finaliza em 2017.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variável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designa os municípios que serão considerados tratados. O valor 1 é atribuído para os municípios que tinham melhor desempenho educacional antes da implementação da Lei da Cota Parte em 2009. Além disso,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atribui valor zero para todos os demais municípios. Para definir quais municípios possuem melhor desempenho educacional antes da implementação da Lei da Cota Parte foi utilizado o índice de qualidade da educação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𝐼𝑄𝐸</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para o ano de 2009. Os municípios foram ranqueados segundo 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𝐼𝑄</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2009</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os 30% municípios mais bem ranqueados foram considerados tratados. Os 70% restantes foram considerados controles. Erros-padrão foram estimados ao nível do município.</a:t>
                </a:r>
              </a:p>
              <a:p>
                <a:pPr marL="139700" indent="0" algn="just">
                  <a:lnSpc>
                    <a:spcPct val="107000"/>
                  </a:lnSpc>
                  <a:spcAft>
                    <a:spcPts val="800"/>
                  </a:spcAft>
                  <a:buNone/>
                </a:pPr>
                <a:endPar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Para que nossa estratégia seja válida, o IQE municipal de 2009, que é uma variável pré-determinada, deve satisfazer duas condições. Primeira, deve ser correlacionado com </a:t>
                </a:r>
                <a14:m>
                  <m:oMath xmlns:m="http://schemas.openxmlformats.org/officeDocument/2006/math">
                    <m:sSub>
                      <m:sSubPr>
                        <m:ctrlP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𝛥</m:t>
                        </m:r>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𝑚𝑡</m:t>
                        </m:r>
                      </m:sub>
                    </m:sSub>
                  </m:oMath>
                </a14:m>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 partir de 2009. Segundo, o </a:t>
                </a:r>
                <a14:m>
                  <m:oMath xmlns:m="http://schemas.openxmlformats.org/officeDocument/2006/math">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𝐼𝑄</m:t>
                    </m:r>
                    <m:sSub>
                      <m:sSubPr>
                        <m:ctrlP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𝐸</m:t>
                        </m:r>
                      </m:e>
                      <m:sub>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2009</m:t>
                        </m:r>
                      </m:sub>
                    </m:sSub>
                  </m:oMath>
                </a14:m>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não deve ser influenciado pelos municípios visando receber mais recursos quando a Lei da Cota Parte for implementada. Assumindo a validade de tais hipóteses, o </a:t>
                </a:r>
                <a14:m>
                  <m:oMath xmlns:m="http://schemas.openxmlformats.org/officeDocument/2006/math">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𝐼𝑄</m:t>
                    </m:r>
                    <m:sSub>
                      <m:sSubPr>
                        <m:ctrlP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𝐸</m:t>
                        </m:r>
                      </m:e>
                      <m:sub>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2009</m:t>
                        </m:r>
                      </m:sub>
                    </m:sSub>
                  </m:oMath>
                </a14:m>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mensura o quanto cada município irá receber a partir de 2009 e não está associado com mais ou menos gasto em educação no período anterior à promulgação da Lei da Cota Parte.</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buNone/>
                </a:pPr>
                <a:endParaRPr lang="pt-BR" sz="1800" i="1" dirty="0">
                  <a:effectLst/>
                  <a:latin typeface="Times New Roman" panose="02020603050405020304" pitchFamily="18" charset="0"/>
                  <a:ea typeface="Times New Roman" panose="02020603050405020304" pitchFamily="18" charset="0"/>
                </a:endParaRPr>
              </a:p>
              <a:p>
                <a:pPr marL="139700" indent="0">
                  <a:buNone/>
                </a:pPr>
                <a:r>
                  <a:rPr lang="pt-BR" sz="1800" i="1" dirty="0">
                    <a:effectLst/>
                    <a:latin typeface="Times New Roman" panose="02020603050405020304" pitchFamily="18" charset="0"/>
                    <a:ea typeface="Times New Roman" panose="02020603050405020304" pitchFamily="18" charset="0"/>
                  </a:rPr>
                  <a:t>(Essa condição é plausível, pois 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𝐼𝑄</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2009</m:t>
                        </m:r>
                      </m:sub>
                    </m:sSub>
                  </m:oMath>
                </a14:m>
                <a:r>
                  <a:rPr lang="pt-BR" sz="1800" i="1" dirty="0">
                    <a:effectLst/>
                    <a:latin typeface="Times New Roman" panose="02020603050405020304" pitchFamily="18" charset="0"/>
                    <a:ea typeface="Times New Roman" panose="02020603050405020304" pitchFamily="18" charset="0"/>
                  </a:rPr>
                  <a:t> mensura a performance da educação municipal para os anos de 2007 e 2008 e com base neste indicador os municípios passaram a receber mais ou menos recursos da cota parte)</a:t>
                </a:r>
                <a:r>
                  <a:rPr lang="pt-BR" sz="1800" dirty="0">
                    <a:effectLst/>
                    <a:latin typeface="Times New Roman" panose="02020603050405020304" pitchFamily="18" charset="0"/>
                    <a:ea typeface="Times New Roman" panose="02020603050405020304" pitchFamily="18" charset="0"/>
                  </a:rPr>
                  <a:t>.</a:t>
                </a:r>
                <a:endParaRPr lang="pt-BR" sz="1800" dirty="0">
                  <a:effectLst/>
                  <a:latin typeface="Arial" panose="020B0604020202020204" pitchFamily="34" charset="0"/>
                  <a:ea typeface="Arial" panose="020B0604020202020204" pitchFamily="34" charset="0"/>
                </a:endParaRPr>
              </a:p>
              <a:p>
                <a:pPr marL="139700" indent="0">
                  <a:buNone/>
                </a:pPr>
                <a:endParaRPr lang="pt-BR" sz="1800" i="1" dirty="0">
                  <a:effectLst/>
                  <a:latin typeface="Times New Roman" panose="02020603050405020304" pitchFamily="18" charset="0"/>
                  <a:ea typeface="Times New Roman" panose="02020603050405020304" pitchFamily="18" charset="0"/>
                </a:endParaRPr>
              </a:p>
              <a:p>
                <a:pPr marL="139700" indent="0">
                  <a:buNone/>
                </a:pPr>
                <a:r>
                  <a:rPr lang="pt-BR" sz="1800" i="1" dirty="0">
                    <a:effectLst/>
                    <a:latin typeface="Times New Roman" panose="02020603050405020304" pitchFamily="18" charset="0"/>
                    <a:ea typeface="Times New Roman" panose="02020603050405020304" pitchFamily="18" charset="0"/>
                  </a:rPr>
                  <a:t>(Acredita-se que tal hipótese também seja plausível por dois motivos: </a:t>
                </a:r>
                <a:r>
                  <a:rPr lang="pt-BR" sz="1800" b="1" i="1" dirty="0">
                    <a:effectLst/>
                    <a:latin typeface="Times New Roman" panose="02020603050405020304" pitchFamily="18" charset="0"/>
                    <a:ea typeface="Times New Roman" panose="02020603050405020304" pitchFamily="18" charset="0"/>
                  </a:rPr>
                  <a:t>1.</a:t>
                </a:r>
                <a:r>
                  <a:rPr lang="pt-BR" sz="1800" i="1" dirty="0">
                    <a:effectLst/>
                    <a:latin typeface="Times New Roman" panose="02020603050405020304" pitchFamily="18" charset="0"/>
                    <a:ea typeface="Times New Roman" panose="02020603050405020304" pitchFamily="18" charset="0"/>
                  </a:rPr>
                  <a:t> A lei que estabelece a nova repartição da cota parte foi publicada no final do ano de 2007, com isso, o gasto em educação em 2007 não foi afetado pela LCP; </a:t>
                </a:r>
                <a:r>
                  <a:rPr lang="pt-BR" sz="1800" b="1" i="1" dirty="0">
                    <a:effectLst/>
                    <a:latin typeface="Times New Roman" panose="02020603050405020304" pitchFamily="18" charset="0"/>
                    <a:ea typeface="Times New Roman" panose="02020603050405020304" pitchFamily="18" charset="0"/>
                  </a:rPr>
                  <a:t>2.</a:t>
                </a:r>
                <a:r>
                  <a:rPr lang="pt-BR" sz="1800" i="1" dirty="0">
                    <a:effectLst/>
                    <a:latin typeface="Times New Roman" panose="02020603050405020304" pitchFamily="18" charset="0"/>
                    <a:ea typeface="Times New Roman" panose="02020603050405020304" pitchFamily="18" charset="0"/>
                  </a:rPr>
                  <a:t> Municípios podem ter aumentado o gasto em 2008 para obter mais recursos decorrentes da Lei da Cota Parte no ano seguinte, porém, acredita-se que um ano não é suficiente para que modificações substanciais ocorram na performance educacional municipal).</a:t>
                </a:r>
                <a:endParaRPr lang="pt-BR" sz="1800" dirty="0">
                  <a:effectLst/>
                  <a:latin typeface="Arial" panose="020B0604020202020204" pitchFamily="34" charset="0"/>
                  <a:ea typeface="Arial" panose="020B0604020202020204" pitchFamily="34" charset="0"/>
                </a:endParaRPr>
              </a:p>
              <a:p>
                <a:pPr algn="just">
                  <a:lnSpc>
                    <a:spcPct val="107000"/>
                  </a:lnSpc>
                  <a:spcAft>
                    <a:spcPts val="800"/>
                  </a:spcAft>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14:m>
                  <m:oMath xmlns:m="http://schemas.openxmlformats.org/officeDocument/2006/math">
                    <m:sSub>
                      <m:sSubPr>
                        <m:ctrlPr>
                          <a:rPr lang="pt-B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pt-BR" sz="1800" dirty="0">
                    <a:effectLst/>
                    <a:latin typeface="Times New Roman" panose="02020603050405020304" pitchFamily="18" charset="0"/>
                    <a:ea typeface="Times New Roman" panose="02020603050405020304" pitchFamily="18" charset="0"/>
                  </a:rPr>
                  <a:t> que representam a diferença de gasto entre tratados e controle antes da Lei da Cota Parte. O parâmetro de interesse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pt-BR" sz="1800" dirty="0">
                    <a:effectLst/>
                    <a:latin typeface="Times New Roman" panose="02020603050405020304" pitchFamily="18" charset="0"/>
                    <a:ea typeface="Times New Roman" panose="02020603050405020304" pitchFamily="18" charset="0"/>
                  </a:rPr>
                  <a:t>  indica as diferenças de gasto entre os municípios tratados e controle após a implementação da Lei da Cota Parte.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mc:Choice>
        <mc:Fallback xmlns="">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Para responder qual o impacto da LCP sobre os gastos públicos municipais adotamos uma estratégia empírica de diferença em diferença. A equação é definida por:</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pt-BR" sz="1800" i="0">
                    <a:effectLst/>
                    <a:latin typeface="Cambria Math" panose="02040503050406030204" pitchFamily="18" charset="0"/>
                    <a:cs typeface="Times New Roman" panose="02020603050405020304" pitchFamily="18" charset="0"/>
                  </a:rPr>
                  <a:t>〖</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   𝛥𝑦〗_𝑚𝑡=</a:t>
                </a:r>
                <a:r>
                  <a:rPr lang="pt-BR" sz="1800" i="0">
                    <a:effectLst/>
                    <a:latin typeface="Cambria Math" panose="02040503050406030204" pitchFamily="18" charset="0"/>
                    <a:cs typeface="Times New Roman" panose="02020603050405020304" pitchFamily="18" charset="0"/>
                  </a:rPr>
                  <a:t>∑_(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𝑡=2004)^2007▒〖𝛽_1𝑡 〖𝛥𝐶𝑃〗_𝑚𝑡 〗×𝐼</a:t>
                </a:r>
                <a:r>
                  <a:rPr lang="pt-BR" sz="1800" i="0">
                    <a:effectLst/>
                    <a:latin typeface="Cambria Math" panose="02040503050406030204" pitchFamily="18" charset="0"/>
                    <a:cs typeface="Times New Roman" panose="02020603050405020304" pitchFamily="18" charset="0"/>
                  </a:rPr>
                  <a:t>(</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𝑚=𝑄_1 )+</a:t>
                </a:r>
                <a:r>
                  <a:rPr lang="pt-BR" sz="1800" i="0">
                    <a:effectLst/>
                    <a:latin typeface="Cambria Math" panose="02040503050406030204" pitchFamily="18" charset="0"/>
                    <a:cs typeface="Times New Roman" panose="02020603050405020304" pitchFamily="18" charset="0"/>
                  </a:rPr>
                  <a:t>∑_(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𝑡=2009)^2017▒〖𝛽_2𝑡 〖𝛥𝐶𝑃〗_𝑚𝑡 〗×𝐼</a:t>
                </a:r>
                <a:r>
                  <a:rPr lang="pt-BR" sz="1800" i="0">
                    <a:effectLst/>
                    <a:latin typeface="Cambria Math" panose="02040503050406030204" pitchFamily="18" charset="0"/>
                    <a:cs typeface="Times New Roman" panose="02020603050405020304" pitchFamily="18" charset="0"/>
                  </a:rPr>
                  <a:t>(</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𝑚=𝑄_1 )×𝐼</a:t>
                </a:r>
                <a:r>
                  <a:rPr lang="pt-BR" sz="1800" i="0">
                    <a:effectLst/>
                    <a:latin typeface="Cambria Math" panose="02040503050406030204" pitchFamily="18" charset="0"/>
                    <a:cs typeface="Times New Roman" panose="02020603050405020304" pitchFamily="18" charset="0"/>
                  </a:rPr>
                  <a:t>(</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𝐴𝑝ó𝑠)+𝜏_𝑚+</a:t>
                </a:r>
                <a:r>
                  <a:rPr lang="pt-BR" sz="1800" i="0">
                    <a:effectLst/>
                    <a:latin typeface="Cambria Math" panose="02040503050406030204" pitchFamily="18" charset="0"/>
                    <a:cs typeface="Times New Roman" panose="02020603050405020304" pitchFamily="18" charset="0"/>
                  </a:rPr>
                  <a:t>〖</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𝜏_𝑡+𝛾〗_𝑚𝑡+𝜀_𝑔𝑚𝑡</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definição de </a:t>
                </a:r>
                <a:r>
                  <a:rPr lang="pt-BR" sz="1800" i="0">
                    <a:effectLst/>
                    <a:latin typeface="Cambria Math" panose="02040503050406030204" pitchFamily="18" charset="0"/>
                    <a:cs typeface="Times New Roman" panose="02020603050405020304" pitchFamily="18" charset="0"/>
                  </a:rPr>
                  <a:t>〖</a:t>
                </a:r>
                <a:r>
                  <a:rPr lang="pt-BR" sz="1800" i="0">
                    <a:effectLst/>
                    <a:latin typeface="Cambria Math" panose="02040503050406030204" pitchFamily="18" charset="0"/>
                    <a:ea typeface="Calibri" panose="020F0502020204030204" pitchFamily="34" charset="0"/>
                    <a:cs typeface="Times New Roman" panose="02020603050405020304" pitchFamily="18" charset="0"/>
                  </a:rPr>
                  <a:t>𝛥</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𝑦〗_𝑚𝑡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é a diferença entre um tipo de gasto (total, em educação ou gasto no ensino fundamental) em relação ao gasto do ano de 2008 per capita. O ano de 2008 foi escolhido como referência por ser o último ano antes da implementação da Lei da Cota Parte. Adicionalmente foi considerado como referência o tamanho da população de 2008, para evitar que variações populacionais afetem os resultados.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Por sua vez,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𝛥</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𝐶𝑃_𝑚𝑡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é a diferença entre a receita da Cota Parte do ICMS em relação a quanto o município recebia em 2008 em termos per capita. Como antes de 2009, o recurso da Cota Parte do ICMS era dividido de acordo com outros critérios, essa variável mensura o quanto cada município passou a receber a mais ou a menos a partir de 2008.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Adicionalmente, </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(tau)</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𝜏_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𝜏_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são efeitos fixos anuais e municipais cuja função é capturar variações idiossincráticas em determinado ano (choques econômicos, secas, etc.) ou município. E para controlar a variabilidade no ciclo econômico dos municípios são introduzidos os efeitos fixos do ciclo econômico de cada município variando no tempo, adicionamos </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(gama)</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𝛾_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 período de análise considerado inicia-se em 2004 e finaliza em 2017.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variável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𝐼(𝑚=𝑄_1)</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designa os municípios que serão considerados tratados. O valor 1 é atribuído para os municípios que tinham melhor desempenho educacional antes da implementação da Lei da Cota Parte em 2009. Além disso,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𝐼(𝑚=𝑄_1)</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atribui valor zero para todos os demais municípios. Para definir quais municípios possuem melhor desempenho educacional antes da implementação da Lei da Cota Parte foi utilizado o índice de qualidade da educação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𝐼𝑄𝐸</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para o ano de 2009. Os municípios foram ranqueados segundo 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𝐼𝑄𝐸_𝑚2009</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os 30% municípios mais bem ranqueados foram considerados tratados. Os 70% restantes foram considerados controles. Erros-padrão foram estimados ao nível do município.</a:t>
                </a:r>
              </a:p>
              <a:p>
                <a:pPr algn="just">
                  <a:lnSpc>
                    <a:spcPct val="107000"/>
                  </a:lnSpc>
                  <a:spcAft>
                    <a:spcPts val="800"/>
                  </a:spcAft>
                </a:pPr>
                <a:r>
                  <a:rPr lang="pt-BR" sz="1800" i="0">
                    <a:effectLst/>
                    <a:latin typeface="Cambria Math" panose="02040503050406030204" pitchFamily="18" charset="0"/>
                    <a:ea typeface="Calibri" panose="020F0502020204030204" pitchFamily="34" charset="0"/>
                    <a:cs typeface="Times New Roman" panose="02020603050405020304" pitchFamily="18" charset="0"/>
                  </a:rPr>
                  <a:t>𝛽_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1𝑡</a:t>
                </a:r>
                <a:r>
                  <a:rPr lang="pt-BR" sz="1800" dirty="0">
                    <a:effectLst/>
                    <a:latin typeface="Times New Roman" panose="02020603050405020304" pitchFamily="18" charset="0"/>
                    <a:ea typeface="Times New Roman" panose="02020603050405020304" pitchFamily="18" charset="0"/>
                  </a:rPr>
                  <a:t> que representam a diferença de gasto entre tratados e controle antes da Lei da Cota Parte. O parâmetro de interesse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𝛽_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2𝑡</a:t>
                </a:r>
                <a:r>
                  <a:rPr lang="pt-BR" sz="1800" dirty="0">
                    <a:effectLst/>
                    <a:latin typeface="Times New Roman" panose="02020603050405020304" pitchFamily="18" charset="0"/>
                    <a:ea typeface="Times New Roman" panose="02020603050405020304" pitchFamily="18" charset="0"/>
                  </a:rPr>
                  <a:t>  indica as diferenças de gasto entre os municípios tratados e controle após a implementação da Lei da Cota Parte.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mc:Fallback>
      </mc:AlternateContent>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partir o</a:t>
                </a:r>
                <a:r>
                  <a:rPr lang="pt-BR" sz="1800" baseline="0" dirty="0">
                    <a:effectLst/>
                    <a:latin typeface="Times New Roman" panose="02020603050405020304" pitchFamily="18" charset="0"/>
                    <a:ea typeface="Times New Roman" panose="02020603050405020304" pitchFamily="18" charset="0"/>
                    <a:cs typeface="Times New Roman" panose="02020603050405020304" pitchFamily="18" charset="0"/>
                  </a:rPr>
                  <a:t> SPAECE-Alfa de 2007</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as escolas de cada município do estado do Ceará (184 municípios) foram divididas em duas categorias de acordo com o desempenho médio. Para facilitar a exposição, essas categorias serão indexadas em k = 1 e 2, respectivamente.  utilizando uma abordagem de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dif</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dif</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que explora a variabilidade na qualidade das escolas intermunicipalmente, mensurada antes da introdução da Lei. Nosso objetivo foi verificar se houve diferenças significativas entre as escolas de cada categoria que estão em municípios que em 2009 serão beneficiados ou não com a introdução da Lei da Cota Parte. Novamente, os municípios beneficiados foram obtidos pelo ranqueamento do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𝐼𝑄</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2009</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Os municípios desta vez estão divididos em três grupos: Municípios que se beneficiaram,  municípios neutros e municípios que apresentaram perdas em termos de recursos da cota parte com a nova forma de repartição. Essa separação levou em consideração os tercis em que os municípios se localizam de acordo com 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𝐼𝑄</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2009</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Definindo a variável indicadora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se o município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está no grupo dos Beneficiados e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se o município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pertence ao grupo do Prejudicados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Considerando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𝑞𝑚𝑡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performance média das escolas no SPAECE-Alfa do município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no tempo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nas categorias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𝑄</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 2</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,3. O parâmetro de interesse é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que mensura o efeito de dado município estar no grupo dos Beneficiados em comparação ao grupo dos Prejudicado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para cada categoria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das escolas. Assim, será comparado se existe efeito (positivo ou negativo) em ter alto ou baixo desempenho anterior à Lei da Cota Parte e estar em um município que foi Prejudicado ou Beneficiado pela Lei em termos de ganhos de recursos intragovernamentais.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representa efeitos fixos temporais e </a:t>
                </a:r>
                <a14:m>
                  <m:oMath xmlns:m="http://schemas.openxmlformats.org/officeDocument/2006/math">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oMath>
                </a14:m>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os efeitos fixos municipais variantes no tempo. Erros padrões foram estimados ao nível da escola.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estimativa do parâmetro </a:t>
                </a:r>
                <a14:m>
                  <m:oMath xmlns:m="http://schemas.openxmlformats.org/officeDocument/2006/math">
                    <m:sSub>
                      <m:sSubPr>
                        <m:ctrlP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𝛽</m:t>
                        </m:r>
                      </m:e>
                      <m:sub>
                        <m:r>
                          <a:rPr lang="pt-BR" sz="1800" i="1">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pode ser considerada causal por dois motivos: Primeiro, a introdução da Lei da Cota Parte no final do ano de 2007 potencialmente não afetou a performance das escolas neste mesmo ano, pois o exame do SPAECE-Alfa foi realizado antes da promulgação da Lei da Cota Parte. Segundo, a introdução da Lei da Cota Parte pode ser considerada exógena temporalmente à performance educacional das escolas em cada município.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buNone/>
                </a:pPr>
                <a:endParaRPr lang="pt-BR" sz="1800" dirty="0">
                  <a:effectLst/>
                  <a:latin typeface="Times New Roman" panose="02020603050405020304" pitchFamily="18" charset="0"/>
                  <a:ea typeface="Times New Roman" panose="02020603050405020304" pitchFamily="18" charset="0"/>
                </a:endParaRPr>
              </a:p>
              <a:p>
                <a:pPr marL="139700" indent="0">
                  <a:buNone/>
                </a:pPr>
                <a:r>
                  <a:rPr lang="pt-BR" sz="1800" dirty="0">
                    <a:effectLst/>
                    <a:latin typeface="Times New Roman" panose="02020603050405020304" pitchFamily="18" charset="0"/>
                    <a:ea typeface="Times New Roman" panose="02020603050405020304" pitchFamily="18" charset="0"/>
                  </a:rPr>
                  <a:t>Uma limitação desta abordagem é a possibilidade de as escolas entre as categorias não serem comparáveis entre si antes da introdução da LCP. Para contornar esse problema são adotadas duas estratégias. Primeiro, é acrescentado um grande conjunto de variáveis de controle pré-determinadas relativas ao ano de 2008. Isso permite controlar para características observáveis entre as escolas mensuradas antes da introdução da LCP. Segundo, é realizado um pareamento por Entropia (Hainmueller, 2012) utilizando variáveis pré-determinadas para o ano de 2008 ao nível da escola. Ambos os procedimentos têm o objetivo de permitir que tais escolas sejam comparáveis em cada categoria </a:t>
                </a:r>
                <a14:m>
                  <m:oMath xmlns:m="http://schemas.openxmlformats.org/officeDocument/2006/math">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pt-BR" sz="1800" dirty="0">
                    <a:effectLst/>
                    <a:latin typeface="Times New Roman" panose="02020603050405020304" pitchFamily="18" charset="0"/>
                    <a:ea typeface="Times New Roman" panose="02020603050405020304" pitchFamily="18" charset="0"/>
                  </a:rPr>
                  <a:t>. </a:t>
                </a:r>
                <a:endParaRPr dirty="0"/>
              </a:p>
            </p:txBody>
          </p:sp>
        </mc:Choice>
        <mc:Fallback xmlns="">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Dividindo as escolas em cada município em 4 categorias a partir do SPECE – alfa de 2007 e utilizando uma abordagem de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dif</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dif</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que explora a variabilidade na qualidade das escolas intermunicipalmente, mensurada antes da introdução da Lei. Nosso objetivo será verificar se houve diferenças significativas entre as escolas de cada categoria que estão em municípios que em 2009 serão beneficiados ou não com a introdução da Lei da Cota Parte. Novamente, os municípios beneficiados foram obtidos pelo ranqueamento do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𝐼𝑄𝐸_𝑚2009.</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Os municípios desta vez estão divididos em três grupos: Municípios que se beneficiaram,  municípios neutros e municípios que apresentaram perdas em termos de recursos da cota parte com a nova forma de repartição. Essa separação levou em consideração os tercis em que os municípios se localizam de acordo com 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𝐼𝑄𝐸_𝑚2009.</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Definindo a variável indicadora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𝐼(𝐶𝑃_𝑚)=1</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se o município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está no grupo dos Beneficiados e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𝐼(𝐶𝑃_𝑚)=0</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se o município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pertence ao grupo do Prejudicados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Considerando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𝑦_𝑞𝑚𝑡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performance média das escolas no SPAECE-Alfa do município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no tempo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e nas categorias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𝑄=1, 2, 3, 4</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 parâmetro de interesse é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𝛽_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𝑘</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que mensura o efeito de dado município estar no grupo dos Beneficiados em comparação ao grupo dos Prejudicado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𝐼(𝐶𝑃_𝑚)</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para cada categoria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𝑘</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das escolas. Assim, será comparado se existe efeito (positivo ou negativo) em ter alto ou baixo desempenho anterior à Lei da Cota Parte e estar em um município que foi Prejudicado ou Beneficiado pela Lei em termos de ganhos de recursos intragovernamentais.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𝜏_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representa efeitos fixos temporais e </a:t>
                </a:r>
                <a:r>
                  <a:rPr lang="pt-BR" sz="1800" i="0">
                    <a:effectLst/>
                    <a:latin typeface="Cambria Math" panose="02040503050406030204" pitchFamily="18" charset="0"/>
                    <a:ea typeface="Calibri" panose="020F0502020204030204" pitchFamily="34" charset="0"/>
                    <a:cs typeface="Times New Roman" panose="02020603050405020304" pitchFamily="18" charset="0"/>
                  </a:rPr>
                  <a:t>𝜃_</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𝑚𝑡</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os efeitos fixos municipais variantes no tempo. Erros padrões foram estimados ao nível da escola.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estimativa do parâmetro </a:t>
                </a:r>
                <a:r>
                  <a:rPr lang="pt-BR" sz="1800" i="0">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a:t>𝛽_</a:t>
                </a:r>
                <a:r>
                  <a:rPr lang="pt-BR" sz="1800" i="0">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a:t>𝑘</a:t>
                </a:r>
                <a:r>
                  <a:rPr lang="pt-B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pode ser considerada causal por dois motivos: Primeiro, a introdução da Lei da Cota Parte no final do ano de 2007 potencialmente não afetou a performance das escolas neste mesmo ano, pois o exame do SPAECE-Alfa foi realizado antes da promulgação da Lei da Cota Parte. Segundo, a introdução da Lei da Cota Parte pode ser considerada exógena temporalmente à performance educacional das escolas em cada município.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r>
                  <a:rPr lang="pt-BR" sz="1800" dirty="0">
                    <a:effectLst/>
                    <a:latin typeface="Times New Roman" panose="02020603050405020304" pitchFamily="18" charset="0"/>
                    <a:ea typeface="Times New Roman" panose="02020603050405020304" pitchFamily="18" charset="0"/>
                  </a:rPr>
                  <a:t>Uma limitação desta abordagem é a possibilidade de as escolas entre as categorias não serem comparáveis entre si antes da introdução da LCP. Para contornar esse problema são adotadas duas estratégias. Primeiro, é acrescentado um grande conjunto de variáveis de controle pré-determinadas relativas ao ano de 2008. Isso permite controlar para características observáveis entre as escolas mensuradas antes da introdução da LCP. Segundo, é realizado um pareamento por Entropia (Hainmueller, 2012) utilizando variáveis pré-determinadas para o ano de 2008 ao nível da escola. Ambos os procedimentos têm o objetivo de permitir que tais escolas sejam comparáveis em cada categoria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𝑘</a:t>
                </a:r>
                <a:r>
                  <a:rPr lang="pt-BR" sz="1800" dirty="0">
                    <a:effectLst/>
                    <a:latin typeface="Times New Roman" panose="02020603050405020304" pitchFamily="18" charset="0"/>
                    <a:ea typeface="Times New Roman" panose="02020603050405020304" pitchFamily="18" charset="0"/>
                  </a:rPr>
                  <a:t>. </a:t>
                </a:r>
                <a:endParaRPr dirty="0"/>
              </a:p>
            </p:txBody>
          </p:sp>
        </mc:Fallback>
      </mc:AlternateContent>
    </p:spTree>
    <p:extLst>
      <p:ext uri="{BB962C8B-B14F-4D97-AF65-F5344CB8AC3E}">
        <p14:creationId xmlns:p14="http://schemas.microsoft.com/office/powerpoint/2010/main" val="296400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699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81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Observe que as estimativas anteriores à implementação da Lei da Cota Parte (demarcada pela linha pontilhada em vermelho) são não significativas. Isso é uma evidência favorável à hipótese de tendências paralelas requerida para a validade da estratégia da diferença em diferença. As estimativas informam que não havia diferença entre os gastos totais dos municípios com elevada performance educacional em comparação aos demais municípios antes da introdução da LCP. Analisando as estimativas posteriores à implementação do programa, percebe-se que o gasto total municipal aumentou em aproximadamente R$1,96 centavos a cada real recebido pelo município decorrente da distribuição da cota parte do ICMS. Essa evidência sugere que a Lei produziu um aumento relevante dos gastos totais, maior do que a quantidade monetária recebida inicialmente.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Observa-se então a existência de um </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Efeito </a:t>
            </a:r>
            <a:r>
              <a:rPr lang="pt-BR" sz="1800" i="1" dirty="0" err="1">
                <a:effectLst/>
                <a:latin typeface="Times New Roman" panose="02020603050405020304" pitchFamily="18" charset="0"/>
                <a:ea typeface="Times New Roman" panose="02020603050405020304" pitchFamily="18" charset="0"/>
                <a:cs typeface="Times New Roman" panose="02020603050405020304" pitchFamily="18" charset="0"/>
              </a:rPr>
              <a:t>Flypaper</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No caso cearense, percebe-se que os municípios quase dobraram seus gastos totais frente a um aumento de recursos da LCP.</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39700" indent="0" algn="l">
              <a:buNone/>
            </a:pPr>
            <a:r>
              <a:rPr lang="pt-BR" dirty="0"/>
              <a:t>Além disso, e talvez mais importante, esse aumento no gasto total é persistente ao longo do tempo, sugerindo que a CP produziu um impacto de longo prazo nos recursos totais gastos pelos municípios. Isso também está relacionado ao total de transferências recebidas pelos municípios após a introdução do CP. Observamos que os municípios beneficiados pelo CP em 2009 continuaram recebendo mais recursos do que os municípios que perderam com a implantação do programa de Cota Parte</a:t>
            </a:r>
            <a:endParaRPr lang="en-US" dirty="0"/>
          </a:p>
        </p:txBody>
      </p:sp>
    </p:spTree>
    <p:extLst>
      <p:ext uri="{BB962C8B-B14F-4D97-AF65-F5344CB8AC3E}">
        <p14:creationId xmlns:p14="http://schemas.microsoft.com/office/powerpoint/2010/main" val="515725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No painel A, temos o gasto em educação, que inclui todos os tipos de oferta educacional que o município realiza. Percebe-se um aumento marginalmente em decorrência da Lei. A estimativa média é um aumento de R$0,46 centavos por cada real recebido pela cota parte no ano de 2009. No entanto, o gasto no ensino fundamental, apresentado no Painel B não apresentou estimativas significativas em quase todos os anos após a introdução da Lei. Em média o resultado para o ensino fundamental foi um aumento de R$ 0,23 centavos para cada real distribuído.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Os resultados apontam que a Lei, de fato, incentivou mais o gasto não educacional do que o gasto em educação para os municípios beneficiados com o programa. É realizado um exercício de robustez para os resultados para os gastos públicos. Contudo por uma questão de tempo, nós decidimos omitir essa seção na apresentação.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Nós não observamos qualquer diferença significativa nas estimativas, sugerindo que os resultados não são movidos por  variáveis omitidas. As estimativas sugerem que uma variação exógena na parcela da cota parte aumenta o total despesas de grande magnitude; no entanto, apresenta um efeito de pequeno porte sobre os gastos com educação.</a:t>
            </a:r>
            <a:endParaRPr dirty="0"/>
          </a:p>
        </p:txBody>
      </p:sp>
    </p:spTree>
    <p:extLst>
      <p:ext uri="{BB962C8B-B14F-4D97-AF65-F5344CB8AC3E}">
        <p14:creationId xmlns:p14="http://schemas.microsoft.com/office/powerpoint/2010/main" val="1063189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64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Os resultados sugerem que as escolas com melhor desempenho aumentam o desempenho na pontuação média do teste com a introdução do CP (categoria k = 2). No entanto, escolas de baixo desempenho não apresentam diferenças significativas de acordo com os ganhos do QPL. Esse resultado indica que a desigualdade entre as escolas dentro dos municípios aumentou após a introdução do CP. Uma possível explicação para essas estimativas é que o prefeito decidiu destinar os recursos às escolas do município de forma diferente. Ou seja, preferem passar em escolas com maior potencial de bom desempenho.</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dirty="0"/>
                  <a:t>Para superar as limitações do modelo, dois exercícios de robustez são realizados. Ambos os procedimentos têm como objetivo permitir que tais escolas sejam comparáveis ​​em cada categoria, k.</a:t>
                </a:r>
              </a:p>
              <a:p>
                <a:pPr marL="139700" indent="0" algn="just">
                  <a:lnSpc>
                    <a:spcPct val="107000"/>
                  </a:lnSpc>
                  <a:spcAft>
                    <a:spcPts val="800"/>
                  </a:spcAft>
                  <a:buNone/>
                </a:pPr>
                <a:endParaRPr lang="pt-BR" dirty="0"/>
              </a:p>
              <a:p>
                <a:pPr marL="139700" indent="0" algn="just">
                  <a:lnSpc>
                    <a:spcPct val="107000"/>
                  </a:lnSpc>
                  <a:spcAft>
                    <a:spcPts val="800"/>
                  </a:spcAft>
                  <a:buNone/>
                </a:pPr>
                <a:r>
                  <a:rPr lang="pt-BR" dirty="0"/>
                  <a:t>Os resultados apresentam estimativas semelhantes em relação aos resultados principais. As escolas com desempenho inferior não são afetadas pela introdução do programa de Cota Parte. No entanto, as escolas com melhor desempenho aumentam o desempenho educacional médio após a implementação do CP.</a:t>
                </a:r>
                <a:endParaRPr dirty="0"/>
              </a:p>
            </p:txBody>
          </p:sp>
        </mc:Choice>
        <mc:Fallback xmlns="">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Uma questão importante associada às estimativas anteriores é a possibilidade de as escolas em diferentes municípios não serem comparáveis entre si em cada um dos quartis. Isto é, escolas com baixa (ou alta) performance em 2007 em municípios que serão beneficiados podem não ser diretamente comparáveis a escolas com baixa (ou alta) performance em municípios que serão prejudicados com a LCP. Para tanto, são realizados dois exercícios de robustez buscando reduzir a possibilidade de incomparabilidade entre as escolas.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O primeiro exercício utiliza</a:t>
                </a:r>
                <a:r>
                  <a:rPr lang="pt-BR"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uma série de variáveis de controle que possam estar associadas ao desempenho futuro das escolas. Todas essas covariadas são mensuradas no ano de 2007, antes da introdução da LCP.</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r>
                  <a:rPr lang="pt-BR" sz="1800" dirty="0">
                    <a:effectLst/>
                    <a:latin typeface="Times New Roman" panose="02020603050405020304" pitchFamily="18" charset="0"/>
                    <a:ea typeface="Times New Roman" panose="02020603050405020304" pitchFamily="18" charset="0"/>
                  </a:rPr>
                  <a:t>O segundo exercício aplica pareamento por entropia possibilitando uma comparação mais adequada entre controle e tratados, considerando as mesmas variáveis pré-determinadas utilizadas no exercício anterior. Ambos os procedimentos têm o objetivo de permitir que tais escolas sejam comparáveis em cada categoria </a:t>
                </a:r>
                <a:r>
                  <a:rPr lang="pt-BR" sz="1800" i="0">
                    <a:effectLst/>
                    <a:latin typeface="Cambria Math" panose="02040503050406030204" pitchFamily="18" charset="0"/>
                    <a:ea typeface="Times New Roman" panose="02020603050405020304" pitchFamily="18" charset="0"/>
                    <a:cs typeface="Times New Roman" panose="02020603050405020304" pitchFamily="18" charset="0"/>
                  </a:rPr>
                  <a:t>𝑘</a:t>
                </a:r>
                <a:r>
                  <a:rPr lang="pt-BR" sz="1800" dirty="0">
                    <a:effectLst/>
                    <a:latin typeface="Times New Roman" panose="02020603050405020304" pitchFamily="18" charset="0"/>
                    <a:ea typeface="Times New Roman" panose="02020603050405020304" pitchFamily="18" charset="0"/>
                  </a:rPr>
                  <a:t>. Os resultados sugerem que as estimações não são potencialmente digeridas por fatores observados que podem enviesar os resultados. </a:t>
                </a:r>
                <a:endParaRPr dirty="0"/>
              </a:p>
            </p:txBody>
          </p:sp>
        </mc:Fallback>
      </mc:AlternateContent>
    </p:spTree>
    <p:extLst>
      <p:ext uri="{BB962C8B-B14F-4D97-AF65-F5344CB8AC3E}">
        <p14:creationId xmlns:p14="http://schemas.microsoft.com/office/powerpoint/2010/main" val="919733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Uma possível explicação para os resultados anteriores é que a alocação de recursos do município é diferente de acordo com a produtividade da escola. Definimos à produtividade escolar como a capacidade da escola de utilizar os recursos disponíveis para aumentar o desempenho médio dos seus alunos. Escolas com menor produtividade podem não ser preferidas pelo prefeito em relação àquelas que utilizam o gasto público com maior produtividade. Diante das diferenças na capacidade da escola de elevar o desempenho do aluno, o prefeito pode ter incentivos para aumentar os recursos nas escolas que permitissem um ganho superior com o programa de Cota Parte.</a:t>
            </a:r>
          </a:p>
          <a:p>
            <a:pPr marL="0" lvl="0" indent="0" algn="l" rtl="0">
              <a:spcBef>
                <a:spcPts val="0"/>
              </a:spcBef>
              <a:spcAft>
                <a:spcPts val="0"/>
              </a:spcAft>
              <a:buNone/>
            </a:pPr>
            <a:endParaRPr lang="pt-BR" dirty="0"/>
          </a:p>
        </p:txBody>
      </p:sp>
    </p:spTree>
    <p:extLst>
      <p:ext uri="{BB962C8B-B14F-4D97-AF65-F5344CB8AC3E}">
        <p14:creationId xmlns:p14="http://schemas.microsoft.com/office/powerpoint/2010/main" val="1186502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dirty="0"/>
              <a:t>Para verificar essa hipótese, estimamos um modelo semelhante CP para o desempenho educacional, mas substituindo a variável dependente por indicadores de oferta escolar que podem sugerir maiores gastos em uma determinada escola. Consideramos dez variáveis ​​de nível escolar da seguinte forma: Complexidade de gestão; Adequação do professor; Esforço do professor I, II, III; Regularidade do professor, alunos por turma e professor com diploma universitário. Para evitar vários problemas de teste, agregamos os resultados usando a análise de componente principal (PCA) dessas variáveis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dirty="0"/>
              <a:t>Os indicadores de complexidade de gestão, adequação do professor, esforço do professor I e II, alunos por aula e duração das aulas não foram significativos. No entanto, o sinal das estimativas e a diferença nas magnitudes apoiam nossa hipótese de que as escolas dentro dos municípios são selecionadas para receber mais recursos.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dirty="0"/>
              <a:t>O esforço do professor III, a regularidade do professor e os professores com diploma universitário são significativos. Os esforços dos professores mostram que as escolas na mediana superior têm mais professores para escolas melhores, reduzindo o número de alunos, turmas por professor e a rotatividade de professores. A regularidade do professor é semelhante para os dois grupos. Esses resultados talvez sejam consequência do processo seletivo de professores do serviço público.</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dirty="0"/>
              <a:t>O número de professores com nível superior é significativo para ambos os grupos, porém positivo apenas para a mediana inferior, indicando que as escolas nesta posição investem em professores com nível superior, independentemente da formação. Potencialmente, as escolas de alto desempenho já tinham uma grande parcela de professores com ensino superior, o que sugere que os novos professores sejam contratados para escolas de baixo desempenho.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dirty="0"/>
              <a:t>A variável que usa a análise de componentes principais (PCA) é negativa, porém significativa para as escolas de melhor desempenho. Esses resultados complementam as estimativas anteriores, sugerindo que os recursos disponíveis são alocados de forma diferenciada nas escolas com melhor desempenho anterior. O sinal negativo da estimativa do PCA indica um aumento nos gastos com escolas de melhor desempenho em relação às de menor desempenho quando da introdução do programa Quota-Parte.</a:t>
            </a:r>
          </a:p>
          <a:p>
            <a:pPr marL="0" lvl="0" indent="0" algn="l" rtl="0">
              <a:spcBef>
                <a:spcPts val="0"/>
              </a:spcBef>
              <a:spcAft>
                <a:spcPts val="0"/>
              </a:spcAft>
              <a:buNone/>
            </a:pPr>
            <a:endParaRPr lang="pt-BR" dirty="0"/>
          </a:p>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1836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Os resultados mostram que os municípios beneficiados com LCP destinaram maiores recursos para gastos não educacionais. Os gastos educacionais totais aumentaram menos que o valor recebido com a cota parte e, especificamente, o gasto no ensino fundamental não foi afetado. Tal resultado sugere que a LCP não induziu os municípios aumentarem seus gastos em educação. Percebe-se também a existência de um efeito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flypaper</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Além disso, tal elevação no gasto total é persistente no tempo, sugerindo que a LCP produziu modificações de longo prazo na quantidade de recursos totais despendidos pelo município.</a:t>
            </a:r>
          </a:p>
          <a:p>
            <a:pPr marL="139700" indent="0" algn="just">
              <a:lnSpc>
                <a:spcPct val="107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Verificamos também se o impacto educacional da LCP foi diferenciado entre as escolas com diferentes performances prévias a introdução do programa. Os resultados mostram que apenas as escolas com melhores desempenhos prévios melhoram seus resultados quando estavam em municípios beneficiados pela LCP. A principal explicação é a presença de uma alocação de recursos intramunicipalmente direcionada para as escolas que têm maior potencial de gerar bons resultados nos testes padronizados.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Tomados em conjunto, percebemos que o gasto nos municípios que se beneficiaram com a Lei foi mais relevante para as melhores escolas.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pt-B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Uma novidade introduzida pelo estado do Ceará em 2009 foi a redistribuição de transferências tributárias baseadas na performance educacional agregadas dos municípios. Por meio de políticas de financiamento baseado em resultados como parte de um programa mais abrangente de reforma educacional, o Ceará deu início a significativas reformas educacionais que permitiram melhorar os níveis de aprendizagem desde a alfabetização até dos alunos do ensino fundamental.</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Analisando a performance média dos municípios no IDEB, percebe-se que o Ceará apresentou uma evolução significativa na aprendizagem no 5º ano do Ensino Fundamental entre 2005 e 2019, mesmo estando em situação socioeconômica adversa. O sucesso cearense é baseado em alguns pilares interdependentes, nos quais se pode citar a Lei de Cota Parte com distribuição de recursos a partir de metas estabelecidas; O PAIC com assistência técnica para melhorar o aprendizado e o SPAECE com o monitoramento dos resultados educacionais.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Como é a distribuição de ICMS pelos estados brasileiros? A maior parte dos estados adotam critérios de repartição baseados no tamanho populacional dos municípios ou dos estudantes. Exceção aos estados do Ceará, Pernambuco, Amapá, Minas Gerais, Bahia e Espírito Santo que adotam critérios baseados na qualidade da prestação do serviço público. No entanto, o Ceará se destaca neste conjunto de estados por ter o maior percentual da cota parte do ICMS vinculada a essa forma de distribuição, cerca de 23%.</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52760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Duas características interessantes deste modelo de redistribuição de recursos são: </a:t>
            </a:r>
            <a:r>
              <a:rPr lang="pt-BR" sz="18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Os recursos serem fungíveis, ou seja, os prefeitos recebem recursos, mas não são obrigados a gastar em educação; </a:t>
            </a:r>
            <a:r>
              <a:rPr lang="pt-BR"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Os resultados são mensurados de forma agregada ao nível do município permitindo que municípios possam ter uma performance média elevada, mesmo se algumas escolas não melhorarem seus resultados educacionais. A combinação dessas duas características pode gerar uma um potencial heterogeneidade. </a:t>
            </a:r>
          </a:p>
          <a:p>
            <a:pPr marL="139700" indent="0" algn="just">
              <a:lnSpc>
                <a:spcPct val="107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Entretanto, alguns pontos dessa política de distribuição de gastos não foram respondidos. Por exemplo, não há evidências do impacto da LCP sobre a composição dos gastos municipais. Este ponto é importante para entender se a LCP induz uma busca por melhorias na qualidade educacional por meio do aumento de gastos. Outro ponto não respondido é que há evidências dos impactos desta política sobre a desigualdade entre as escolas em diferentes níveis de proficiência. Além disso, prefeitos podem alocar recursos de forma discriminada para escolas que consigam gerar melhores resultados, possibilitando manter um nível de performance agregado estável ao longo do tempo. Responder a esses questionamentos é importante para entender como os prefeitos optam por alocar seus recursos nas escolas em resposta ao incentivo gerado pela Lei da Cota Parte.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872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1500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Para avaliar o efeito da Lei da Cota de Parte utilizamos informações municipais de 2004 a 2017 de tamanho da população, gasto total, gasto com educação, gasto com ensino fundamental, PIB, transferências de ICMS, FUNDEB e FPM, todas essas variáveis foram coletadas na FINBRA. Os coeficientes de rateio e os índices da cota-parte do ICMS e foram obtidos junto ao IPECEDATA entre 2009 a 2017. Vale ressaltar que todas as informações monetárias foram dessazonalizadas utilizando o IPCA-Fortaleza.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Para avaliar o impacto das mudanças na regra de distribuição do ICMS sobre a proficiência de alfabetização dos alunos do 2º ano do Ensino Fundamental do Ceará foram considerados os microdados do SPAECE-Alfa disponibilizados pela SEDUC/CE durante os anos de 2007 a 2015, além dos dados do Censo Escolar, sobre as características das escolas e das turmas.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endParaRPr lang="pt-B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07000"/>
              </a:lnSpc>
              <a:spcAft>
                <a:spcPts val="800"/>
              </a:spcAft>
              <a:buNone/>
            </a:pP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Duas observações: 7 municípios foram excluídos da amostra por não terem dados suficientes, impossibilitando a implementação da estratégia empírica. O SPAECE utiliza TRI, que permite a comparação ao longo do tempo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6861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p.veloso@caen.ufc.br" TargetMode="External"/><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mailto:rafael.barbosa@ufc.b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50" y="2501468"/>
            <a:ext cx="7088717"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Heterogeneous impact of </a:t>
            </a:r>
            <a:r>
              <a:rPr lang="en-US" sz="3200" noProof="1"/>
              <a:t>Results-Based</a:t>
            </a:r>
            <a:r>
              <a:rPr lang="en-US" sz="3200" dirty="0"/>
              <a:t> Education Financing</a:t>
            </a:r>
          </a:p>
        </p:txBody>
      </p:sp>
      <p:sp>
        <p:nvSpPr>
          <p:cNvPr id="6" name="Google Shape;88;p12">
            <a:extLst>
              <a:ext uri="{FF2B5EF4-FFF2-40B4-BE49-F238E27FC236}">
                <a16:creationId xmlns:a16="http://schemas.microsoft.com/office/drawing/2014/main" id="{2E613A7C-02EE-430A-8BE8-3F108655681F}"/>
              </a:ext>
            </a:extLst>
          </p:cNvPr>
          <p:cNvSpPr txBox="1">
            <a:spLocks/>
          </p:cNvSpPr>
          <p:nvPr/>
        </p:nvSpPr>
        <p:spPr>
          <a:xfrm>
            <a:off x="5580767" y="3958661"/>
            <a:ext cx="3587399" cy="7235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pt-BR" sz="1800" dirty="0"/>
              <a:t>Pedro Alexandre Santos Veloso</a:t>
            </a:r>
          </a:p>
          <a:p>
            <a:r>
              <a:rPr lang="pt-BR" sz="1800" dirty="0"/>
              <a:t>Rafael Barros Barbosa</a:t>
            </a:r>
          </a:p>
        </p:txBody>
      </p:sp>
      <p:pic>
        <p:nvPicPr>
          <p:cNvPr id="7" name="Imagem 6">
            <a:extLst>
              <a:ext uri="{FF2B5EF4-FFF2-40B4-BE49-F238E27FC236}">
                <a16:creationId xmlns:a16="http://schemas.microsoft.com/office/drawing/2014/main" id="{FC468739-3639-47C2-B12D-8C46A0A2A8BB}"/>
              </a:ext>
            </a:extLst>
          </p:cNvPr>
          <p:cNvPicPr>
            <a:picLocks noChangeAspect="1"/>
          </p:cNvPicPr>
          <p:nvPr/>
        </p:nvPicPr>
        <p:blipFill>
          <a:blip r:embed="rId3"/>
          <a:stretch>
            <a:fillRect/>
          </a:stretch>
        </p:blipFill>
        <p:spPr>
          <a:xfrm>
            <a:off x="7878726" y="22687"/>
            <a:ext cx="1265274" cy="9489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Empirical Strategy</a:t>
            </a:r>
            <a:endParaRPr dirty="0"/>
          </a:p>
        </p:txBody>
      </p:sp>
    </p:spTree>
    <p:extLst>
      <p:ext uri="{BB962C8B-B14F-4D97-AF65-F5344CB8AC3E}">
        <p14:creationId xmlns:p14="http://schemas.microsoft.com/office/powerpoint/2010/main" val="384188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274120" y="152930"/>
            <a:ext cx="8595759"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Impact of QPL on municipal public spending</a:t>
            </a:r>
            <a:endParaRPr dirty="0"/>
          </a:p>
        </p:txBody>
      </p:sp>
      <p:pic>
        <p:nvPicPr>
          <p:cNvPr id="3" name="Imagem 2">
            <a:extLst>
              <a:ext uri="{FF2B5EF4-FFF2-40B4-BE49-F238E27FC236}">
                <a16:creationId xmlns:a16="http://schemas.microsoft.com/office/drawing/2014/main" id="{02BE70F2-70A4-4454-ACB4-A6FD16A51002}"/>
              </a:ext>
            </a:extLst>
          </p:cNvPr>
          <p:cNvPicPr>
            <a:picLocks noChangeAspect="1"/>
          </p:cNvPicPr>
          <p:nvPr/>
        </p:nvPicPr>
        <p:blipFill>
          <a:blip r:embed="rId3"/>
          <a:stretch>
            <a:fillRect/>
          </a:stretch>
        </p:blipFill>
        <p:spPr>
          <a:xfrm>
            <a:off x="0" y="1756012"/>
            <a:ext cx="9144000" cy="742013"/>
          </a:xfrm>
          <a:prstGeom prst="rect">
            <a:avLst/>
          </a:prstGeom>
        </p:spPr>
      </p:pic>
      <p:pic>
        <p:nvPicPr>
          <p:cNvPr id="7" name="Imagem 6">
            <a:extLst>
              <a:ext uri="{FF2B5EF4-FFF2-40B4-BE49-F238E27FC236}">
                <a16:creationId xmlns:a16="http://schemas.microsoft.com/office/drawing/2014/main" id="{40A72DE8-386C-459B-8115-84122BEEE311}"/>
              </a:ext>
            </a:extLst>
          </p:cNvPr>
          <p:cNvPicPr>
            <a:picLocks noChangeAspect="1"/>
          </p:cNvPicPr>
          <p:nvPr/>
        </p:nvPicPr>
        <p:blipFill>
          <a:blip r:embed="rId4"/>
          <a:stretch>
            <a:fillRect/>
          </a:stretch>
        </p:blipFill>
        <p:spPr>
          <a:xfrm>
            <a:off x="512357" y="3243707"/>
            <a:ext cx="3143250" cy="904875"/>
          </a:xfrm>
          <a:prstGeom prst="rect">
            <a:avLst/>
          </a:prstGeom>
        </p:spPr>
      </p:pic>
      <p:pic>
        <p:nvPicPr>
          <p:cNvPr id="11" name="Imagem 10">
            <a:extLst>
              <a:ext uri="{FF2B5EF4-FFF2-40B4-BE49-F238E27FC236}">
                <a16:creationId xmlns:a16="http://schemas.microsoft.com/office/drawing/2014/main" id="{511856F1-FBA4-4448-8BF6-C8AFD450BCDD}"/>
              </a:ext>
            </a:extLst>
          </p:cNvPr>
          <p:cNvPicPr>
            <a:picLocks noChangeAspect="1"/>
          </p:cNvPicPr>
          <p:nvPr/>
        </p:nvPicPr>
        <p:blipFill>
          <a:blip r:embed="rId5"/>
          <a:stretch>
            <a:fillRect/>
          </a:stretch>
        </p:blipFill>
        <p:spPr>
          <a:xfrm>
            <a:off x="4671800" y="3138932"/>
            <a:ext cx="3286125" cy="1009650"/>
          </a:xfrm>
          <a:prstGeom prst="rect">
            <a:avLst/>
          </a:prstGeom>
        </p:spPr>
      </p:pic>
      <p:pic>
        <p:nvPicPr>
          <p:cNvPr id="19" name="Imagem 18">
            <a:extLst>
              <a:ext uri="{FF2B5EF4-FFF2-40B4-BE49-F238E27FC236}">
                <a16:creationId xmlns:a16="http://schemas.microsoft.com/office/drawing/2014/main" id="{24758AB1-7D3B-480C-8D31-152C055B6F46}"/>
              </a:ext>
            </a:extLst>
          </p:cNvPr>
          <p:cNvPicPr>
            <a:picLocks noChangeAspect="1"/>
          </p:cNvPicPr>
          <p:nvPr/>
        </p:nvPicPr>
        <p:blipFill>
          <a:blip r:embed="rId6"/>
          <a:stretch>
            <a:fillRect/>
          </a:stretch>
        </p:blipFill>
        <p:spPr>
          <a:xfrm>
            <a:off x="8633636" y="1"/>
            <a:ext cx="510363" cy="3827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314325" y="434588"/>
            <a:ext cx="8479631"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Effect of QPL on educational inequality</a:t>
            </a:r>
            <a:endParaRPr dirty="0"/>
          </a:p>
        </p:txBody>
      </p:sp>
      <p:pic>
        <p:nvPicPr>
          <p:cNvPr id="5" name="Imagem 4">
            <a:extLst>
              <a:ext uri="{FF2B5EF4-FFF2-40B4-BE49-F238E27FC236}">
                <a16:creationId xmlns:a16="http://schemas.microsoft.com/office/drawing/2014/main" id="{8304224C-5820-4A30-9FBA-E968863D3599}"/>
              </a:ext>
            </a:extLst>
          </p:cNvPr>
          <p:cNvPicPr>
            <a:picLocks noChangeAspect="1"/>
          </p:cNvPicPr>
          <p:nvPr/>
        </p:nvPicPr>
        <p:blipFill>
          <a:blip r:embed="rId3"/>
          <a:stretch>
            <a:fillRect/>
          </a:stretch>
        </p:blipFill>
        <p:spPr>
          <a:xfrm>
            <a:off x="1419225" y="2062162"/>
            <a:ext cx="6305550" cy="1019175"/>
          </a:xfrm>
          <a:prstGeom prst="rect">
            <a:avLst/>
          </a:prstGeom>
        </p:spPr>
      </p:pic>
      <p:pic>
        <p:nvPicPr>
          <p:cNvPr id="9" name="Imagem 8">
            <a:extLst>
              <a:ext uri="{FF2B5EF4-FFF2-40B4-BE49-F238E27FC236}">
                <a16:creationId xmlns:a16="http://schemas.microsoft.com/office/drawing/2014/main" id="{4354F42C-A1D5-4C5A-8821-5E3ED72F28FD}"/>
              </a:ext>
            </a:extLst>
          </p:cNvPr>
          <p:cNvPicPr>
            <a:picLocks noChangeAspect="1"/>
          </p:cNvPicPr>
          <p:nvPr/>
        </p:nvPicPr>
        <p:blipFill>
          <a:blip r:embed="rId4"/>
          <a:stretch>
            <a:fillRect/>
          </a:stretch>
        </p:blipFill>
        <p:spPr>
          <a:xfrm>
            <a:off x="8633636" y="1"/>
            <a:ext cx="510363" cy="382772"/>
          </a:xfrm>
          <a:prstGeom prst="rect">
            <a:avLst/>
          </a:prstGeom>
        </p:spPr>
      </p:pic>
    </p:spTree>
    <p:extLst>
      <p:ext uri="{BB962C8B-B14F-4D97-AF65-F5344CB8AC3E}">
        <p14:creationId xmlns:p14="http://schemas.microsoft.com/office/powerpoint/2010/main" val="34432232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Tree>
    <p:extLst>
      <p:ext uri="{BB962C8B-B14F-4D97-AF65-F5344CB8AC3E}">
        <p14:creationId xmlns:p14="http://schemas.microsoft.com/office/powerpoint/2010/main" val="3892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lvl="1"/>
            <a:r>
              <a:rPr lang="en-US" sz="4400" dirty="0"/>
              <a:t>Municipal Spending</a:t>
            </a:r>
          </a:p>
        </p:txBody>
      </p:sp>
    </p:spTree>
    <p:extLst>
      <p:ext uri="{BB962C8B-B14F-4D97-AF65-F5344CB8AC3E}">
        <p14:creationId xmlns:p14="http://schemas.microsoft.com/office/powerpoint/2010/main" val="85902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0" y="-45927"/>
            <a:ext cx="9165771"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Effect on Total Spending of the Quota Part Law</a:t>
            </a:r>
            <a:endParaRPr dirty="0"/>
          </a:p>
        </p:txBody>
      </p:sp>
      <p:pic>
        <p:nvPicPr>
          <p:cNvPr id="4" name="Imagem 3">
            <a:extLst>
              <a:ext uri="{FF2B5EF4-FFF2-40B4-BE49-F238E27FC236}">
                <a16:creationId xmlns:a16="http://schemas.microsoft.com/office/drawing/2014/main" id="{C90D2669-2DB9-4819-B150-C19B818BBAD0}"/>
              </a:ext>
            </a:extLst>
          </p:cNvPr>
          <p:cNvPicPr>
            <a:picLocks noChangeAspect="1"/>
          </p:cNvPicPr>
          <p:nvPr/>
        </p:nvPicPr>
        <p:blipFill>
          <a:blip r:embed="rId3"/>
          <a:stretch>
            <a:fillRect/>
          </a:stretch>
        </p:blipFill>
        <p:spPr>
          <a:xfrm>
            <a:off x="1807535" y="637798"/>
            <a:ext cx="6247558" cy="4372635"/>
          </a:xfrm>
          <a:prstGeom prst="rect">
            <a:avLst/>
          </a:prstGeom>
        </p:spPr>
      </p:pic>
      <p:pic>
        <p:nvPicPr>
          <p:cNvPr id="7" name="Imagem 6">
            <a:extLst>
              <a:ext uri="{FF2B5EF4-FFF2-40B4-BE49-F238E27FC236}">
                <a16:creationId xmlns:a16="http://schemas.microsoft.com/office/drawing/2014/main" id="{6D8C8585-7466-4D74-9CC8-090C9A3EE98B}"/>
              </a:ext>
            </a:extLst>
          </p:cNvPr>
          <p:cNvPicPr>
            <a:picLocks noChangeAspect="1"/>
          </p:cNvPicPr>
          <p:nvPr/>
        </p:nvPicPr>
        <p:blipFill>
          <a:blip r:embed="rId4"/>
          <a:stretch>
            <a:fillRect/>
          </a:stretch>
        </p:blipFill>
        <p:spPr>
          <a:xfrm>
            <a:off x="8633636" y="1"/>
            <a:ext cx="510363" cy="3827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F857A51B-18EA-4F39-A8FA-7980EF640576}"/>
              </a:ext>
            </a:extLst>
          </p:cNvPr>
          <p:cNvPicPr>
            <a:picLocks noChangeAspect="1"/>
          </p:cNvPicPr>
          <p:nvPr/>
        </p:nvPicPr>
        <p:blipFill>
          <a:blip r:embed="rId3"/>
          <a:stretch>
            <a:fillRect/>
          </a:stretch>
        </p:blipFill>
        <p:spPr>
          <a:xfrm>
            <a:off x="0" y="1065368"/>
            <a:ext cx="9144000" cy="3788315"/>
          </a:xfrm>
          <a:prstGeom prst="rect">
            <a:avLst/>
          </a:prstGeom>
        </p:spPr>
      </p:pic>
      <p:pic>
        <p:nvPicPr>
          <p:cNvPr id="10" name="Imagem 9">
            <a:extLst>
              <a:ext uri="{FF2B5EF4-FFF2-40B4-BE49-F238E27FC236}">
                <a16:creationId xmlns:a16="http://schemas.microsoft.com/office/drawing/2014/main" id="{94F2F9E8-D159-4BB2-A9A9-0A233BEE0A13}"/>
              </a:ext>
            </a:extLst>
          </p:cNvPr>
          <p:cNvPicPr>
            <a:picLocks noChangeAspect="1"/>
          </p:cNvPicPr>
          <p:nvPr/>
        </p:nvPicPr>
        <p:blipFill>
          <a:blip r:embed="rId4"/>
          <a:stretch>
            <a:fillRect/>
          </a:stretch>
        </p:blipFill>
        <p:spPr>
          <a:xfrm>
            <a:off x="8633636" y="1"/>
            <a:ext cx="510363" cy="382772"/>
          </a:xfrm>
          <a:prstGeom prst="rect">
            <a:avLst/>
          </a:prstGeom>
        </p:spPr>
      </p:pic>
    </p:spTree>
    <p:extLst>
      <p:ext uri="{BB962C8B-B14F-4D97-AF65-F5344CB8AC3E}">
        <p14:creationId xmlns:p14="http://schemas.microsoft.com/office/powerpoint/2010/main" val="254713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6115" y="138543"/>
            <a:ext cx="8754414"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Effect of the Quota </a:t>
            </a:r>
            <a:r>
              <a:rPr lang="en-US" dirty="0" err="1"/>
              <a:t>Parte</a:t>
            </a:r>
            <a:r>
              <a:rPr lang="en-US" dirty="0"/>
              <a:t> Law on Spending on Education and Elementary Education</a:t>
            </a:r>
            <a:endParaRPr dirty="0"/>
          </a:p>
        </p:txBody>
      </p:sp>
      <p:pic>
        <p:nvPicPr>
          <p:cNvPr id="6" name="Imagem 5">
            <a:extLst>
              <a:ext uri="{FF2B5EF4-FFF2-40B4-BE49-F238E27FC236}">
                <a16:creationId xmlns:a16="http://schemas.microsoft.com/office/drawing/2014/main" id="{C4BDCA18-B6B2-4A74-A634-78924CA9F431}"/>
              </a:ext>
            </a:extLst>
          </p:cNvPr>
          <p:cNvPicPr>
            <a:picLocks noChangeAspect="1"/>
          </p:cNvPicPr>
          <p:nvPr/>
        </p:nvPicPr>
        <p:blipFill>
          <a:blip r:embed="rId3"/>
          <a:stretch>
            <a:fillRect/>
          </a:stretch>
        </p:blipFill>
        <p:spPr>
          <a:xfrm>
            <a:off x="435701" y="894463"/>
            <a:ext cx="8252215" cy="4115970"/>
          </a:xfrm>
          <a:prstGeom prst="rect">
            <a:avLst/>
          </a:prstGeom>
        </p:spPr>
      </p:pic>
      <p:pic>
        <p:nvPicPr>
          <p:cNvPr id="9" name="Imagem 8">
            <a:extLst>
              <a:ext uri="{FF2B5EF4-FFF2-40B4-BE49-F238E27FC236}">
                <a16:creationId xmlns:a16="http://schemas.microsoft.com/office/drawing/2014/main" id="{6539FCDE-F96F-4CD5-9D9B-B0A331A6E415}"/>
              </a:ext>
            </a:extLst>
          </p:cNvPr>
          <p:cNvPicPr>
            <a:picLocks noChangeAspect="1"/>
          </p:cNvPicPr>
          <p:nvPr/>
        </p:nvPicPr>
        <p:blipFill>
          <a:blip r:embed="rId4"/>
          <a:stretch>
            <a:fillRect/>
          </a:stretch>
        </p:blipFill>
        <p:spPr>
          <a:xfrm>
            <a:off x="8633636" y="1"/>
            <a:ext cx="510363" cy="3827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97"/>
        <p:cNvGrpSpPr/>
        <p:nvPr/>
      </p:nvGrpSpPr>
      <p:grpSpPr>
        <a:xfrm>
          <a:off x="0" y="0"/>
          <a:ext cx="0" cy="0"/>
          <a:chOff x="0" y="0"/>
          <a:chExt cx="0" cy="0"/>
        </a:xfrm>
      </p:grpSpPr>
      <p:pic>
        <p:nvPicPr>
          <p:cNvPr id="5" name="Imagem 4">
            <a:extLst>
              <a:ext uri="{FF2B5EF4-FFF2-40B4-BE49-F238E27FC236}">
                <a16:creationId xmlns:a16="http://schemas.microsoft.com/office/drawing/2014/main" id="{DCA2AABA-4A21-4CCA-8288-1DE1E43C26AD}"/>
              </a:ext>
            </a:extLst>
          </p:cNvPr>
          <p:cNvPicPr>
            <a:picLocks noChangeAspect="1"/>
          </p:cNvPicPr>
          <p:nvPr/>
        </p:nvPicPr>
        <p:blipFill>
          <a:blip r:embed="rId3"/>
          <a:stretch>
            <a:fillRect/>
          </a:stretch>
        </p:blipFill>
        <p:spPr>
          <a:xfrm>
            <a:off x="614326" y="557936"/>
            <a:ext cx="8245992" cy="4138997"/>
          </a:xfrm>
          <a:prstGeom prst="rect">
            <a:avLst/>
          </a:prstGeom>
        </p:spPr>
      </p:pic>
      <p:pic>
        <p:nvPicPr>
          <p:cNvPr id="11" name="Imagem 10">
            <a:extLst>
              <a:ext uri="{FF2B5EF4-FFF2-40B4-BE49-F238E27FC236}">
                <a16:creationId xmlns:a16="http://schemas.microsoft.com/office/drawing/2014/main" id="{C6B9CC65-4CAC-4A4A-8824-F2B289D75706}"/>
              </a:ext>
            </a:extLst>
          </p:cNvPr>
          <p:cNvPicPr>
            <a:picLocks noChangeAspect="1"/>
          </p:cNvPicPr>
          <p:nvPr/>
        </p:nvPicPr>
        <p:blipFill>
          <a:blip r:embed="rId4"/>
          <a:stretch>
            <a:fillRect/>
          </a:stretch>
        </p:blipFill>
        <p:spPr>
          <a:xfrm>
            <a:off x="8633636" y="1"/>
            <a:ext cx="510363" cy="382772"/>
          </a:xfrm>
          <a:prstGeom prst="rect">
            <a:avLst/>
          </a:prstGeom>
        </p:spPr>
      </p:pic>
    </p:spTree>
    <p:extLst>
      <p:ext uri="{BB962C8B-B14F-4D97-AF65-F5344CB8AC3E}">
        <p14:creationId xmlns:p14="http://schemas.microsoft.com/office/powerpoint/2010/main" val="93015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lvl="0"/>
            <a:r>
              <a:rPr lang="en-US" sz="4400" dirty="0"/>
              <a:t>Educational Results</a:t>
            </a:r>
            <a:endParaRPr sz="4400" dirty="0"/>
          </a:p>
        </p:txBody>
      </p:sp>
    </p:spTree>
    <p:extLst>
      <p:ext uri="{BB962C8B-B14F-4D97-AF65-F5344CB8AC3E}">
        <p14:creationId xmlns:p14="http://schemas.microsoft.com/office/powerpoint/2010/main" val="35787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17867"/>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a:t>
            </a:r>
            <a:endParaRPr dirty="0"/>
          </a:p>
        </p:txBody>
      </p:sp>
      <p:sp>
        <p:nvSpPr>
          <p:cNvPr id="125" name="Google Shape;125;p17"/>
          <p:cNvSpPr txBox="1">
            <a:spLocks noGrp="1"/>
          </p:cNvSpPr>
          <p:nvPr>
            <p:ph type="body" idx="1"/>
          </p:nvPr>
        </p:nvSpPr>
        <p:spPr>
          <a:xfrm>
            <a:off x="830350" y="795600"/>
            <a:ext cx="7827875"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a:t>Motivation</a:t>
            </a:r>
          </a:p>
          <a:p>
            <a:pPr lvl="1" indent="-342900">
              <a:buSzPts val="1800"/>
              <a:buChar char="▷"/>
            </a:pPr>
            <a:r>
              <a:rPr lang="pt-BR" dirty="0"/>
              <a:t>Ceara's Educational Success</a:t>
            </a:r>
          </a:p>
          <a:p>
            <a:pPr lvl="1" indent="-342900">
              <a:buSzPts val="1800"/>
              <a:buChar char="▷"/>
            </a:pPr>
            <a:r>
              <a:rPr lang="en-US" dirty="0"/>
              <a:t>Uniqueness of the ICMS Policy</a:t>
            </a:r>
          </a:p>
          <a:p>
            <a:pPr lvl="1" indent="-342900">
              <a:buSzPts val="1800"/>
              <a:buChar char="▷"/>
            </a:pPr>
            <a:r>
              <a:rPr lang="en-US" dirty="0"/>
              <a:t>Spending Incentives and Possible Heterogeneity</a:t>
            </a:r>
          </a:p>
          <a:p>
            <a:pPr lvl="1" indent="-342900">
              <a:buSzPts val="1800"/>
              <a:buChar char="▷"/>
            </a:pPr>
            <a:r>
              <a:rPr lang="en-US" dirty="0"/>
              <a:t>Data and Empirical Strategy</a:t>
            </a:r>
          </a:p>
          <a:p>
            <a:r>
              <a:rPr lang="en-US" dirty="0"/>
              <a:t>Results</a:t>
            </a:r>
          </a:p>
          <a:p>
            <a:pPr lvl="1"/>
            <a:r>
              <a:rPr lang="en-US" dirty="0"/>
              <a:t>Municipal Spending</a:t>
            </a:r>
          </a:p>
          <a:p>
            <a:pPr lvl="1"/>
            <a:r>
              <a:rPr lang="en-US" dirty="0"/>
              <a:t>Educational Results</a:t>
            </a:r>
          </a:p>
          <a:p>
            <a:pPr lvl="2"/>
            <a:r>
              <a:rPr lang="en-US" dirty="0"/>
              <a:t>Mechanisms</a:t>
            </a:r>
          </a:p>
          <a:p>
            <a:r>
              <a:rPr lang="en-US" dirty="0"/>
              <a:t>Conclusions</a:t>
            </a:r>
          </a:p>
        </p:txBody>
      </p:sp>
      <p:pic>
        <p:nvPicPr>
          <p:cNvPr id="7" name="Imagem 6">
            <a:extLst>
              <a:ext uri="{FF2B5EF4-FFF2-40B4-BE49-F238E27FC236}">
                <a16:creationId xmlns:a16="http://schemas.microsoft.com/office/drawing/2014/main" id="{598D83E5-9094-4E94-B786-EED5F89397D9}"/>
              </a:ext>
            </a:extLst>
          </p:cNvPr>
          <p:cNvPicPr>
            <a:picLocks noChangeAspect="1"/>
          </p:cNvPicPr>
          <p:nvPr/>
        </p:nvPicPr>
        <p:blipFill>
          <a:blip r:embed="rId3"/>
          <a:stretch>
            <a:fillRect/>
          </a:stretch>
        </p:blipFill>
        <p:spPr>
          <a:xfrm>
            <a:off x="8633636" y="1"/>
            <a:ext cx="510363" cy="382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3" name="Imagem 2">
            <a:extLst>
              <a:ext uri="{FF2B5EF4-FFF2-40B4-BE49-F238E27FC236}">
                <a16:creationId xmlns:a16="http://schemas.microsoft.com/office/drawing/2014/main" id="{C5CC5EBD-058D-4E93-BD72-712A466511CE}"/>
              </a:ext>
            </a:extLst>
          </p:cNvPr>
          <p:cNvPicPr>
            <a:picLocks noChangeAspect="1"/>
          </p:cNvPicPr>
          <p:nvPr/>
        </p:nvPicPr>
        <p:blipFill>
          <a:blip r:embed="rId3"/>
          <a:stretch>
            <a:fillRect/>
          </a:stretch>
        </p:blipFill>
        <p:spPr>
          <a:xfrm>
            <a:off x="1789105" y="0"/>
            <a:ext cx="5409138" cy="4998733"/>
          </a:xfrm>
          <a:prstGeom prst="rect">
            <a:avLst/>
          </a:prstGeom>
        </p:spPr>
      </p:pic>
      <p:pic>
        <p:nvPicPr>
          <p:cNvPr id="6" name="Imagem 5">
            <a:extLst>
              <a:ext uri="{FF2B5EF4-FFF2-40B4-BE49-F238E27FC236}">
                <a16:creationId xmlns:a16="http://schemas.microsoft.com/office/drawing/2014/main" id="{7EEB7A02-1E45-4889-9883-F335B4DCCFE1}"/>
              </a:ext>
            </a:extLst>
          </p:cNvPr>
          <p:cNvPicPr>
            <a:picLocks noChangeAspect="1"/>
          </p:cNvPicPr>
          <p:nvPr/>
        </p:nvPicPr>
        <p:blipFill>
          <a:blip r:embed="rId4"/>
          <a:stretch>
            <a:fillRect/>
          </a:stretch>
        </p:blipFill>
        <p:spPr>
          <a:xfrm>
            <a:off x="8633636" y="1"/>
            <a:ext cx="510363" cy="3827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6" name="Imagem 5">
            <a:extLst>
              <a:ext uri="{FF2B5EF4-FFF2-40B4-BE49-F238E27FC236}">
                <a16:creationId xmlns:a16="http://schemas.microsoft.com/office/drawing/2014/main" id="{354290D2-9222-4F53-8404-FBB77BFA3963}"/>
              </a:ext>
            </a:extLst>
          </p:cNvPr>
          <p:cNvPicPr>
            <a:picLocks noChangeAspect="1"/>
          </p:cNvPicPr>
          <p:nvPr/>
        </p:nvPicPr>
        <p:blipFill>
          <a:blip r:embed="rId3"/>
          <a:stretch>
            <a:fillRect/>
          </a:stretch>
        </p:blipFill>
        <p:spPr>
          <a:xfrm>
            <a:off x="2267226" y="0"/>
            <a:ext cx="4495082" cy="5015774"/>
          </a:xfrm>
          <a:prstGeom prst="rect">
            <a:avLst/>
          </a:prstGeom>
        </p:spPr>
      </p:pic>
      <p:pic>
        <p:nvPicPr>
          <p:cNvPr id="9" name="Imagem 8">
            <a:extLst>
              <a:ext uri="{FF2B5EF4-FFF2-40B4-BE49-F238E27FC236}">
                <a16:creationId xmlns:a16="http://schemas.microsoft.com/office/drawing/2014/main" id="{D3716CD9-53AF-488A-8328-10419D0E8BC3}"/>
              </a:ext>
            </a:extLst>
          </p:cNvPr>
          <p:cNvPicPr>
            <a:picLocks noChangeAspect="1"/>
          </p:cNvPicPr>
          <p:nvPr/>
        </p:nvPicPr>
        <p:blipFill>
          <a:blip r:embed="rId4"/>
          <a:stretch>
            <a:fillRect/>
          </a:stretch>
        </p:blipFill>
        <p:spPr>
          <a:xfrm>
            <a:off x="8633636" y="1"/>
            <a:ext cx="510363" cy="382772"/>
          </a:xfrm>
          <a:prstGeom prst="rect">
            <a:avLst/>
          </a:prstGeom>
        </p:spPr>
      </p:pic>
    </p:spTree>
    <p:extLst>
      <p:ext uri="{BB962C8B-B14F-4D97-AF65-F5344CB8AC3E}">
        <p14:creationId xmlns:p14="http://schemas.microsoft.com/office/powerpoint/2010/main" val="216349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lvl="0"/>
            <a:r>
              <a:rPr lang="en-US" sz="4400" dirty="0"/>
              <a:t>Mechanisms</a:t>
            </a:r>
            <a:endParaRPr sz="4400" dirty="0"/>
          </a:p>
        </p:txBody>
      </p:sp>
    </p:spTree>
    <p:extLst>
      <p:ext uri="{BB962C8B-B14F-4D97-AF65-F5344CB8AC3E}">
        <p14:creationId xmlns:p14="http://schemas.microsoft.com/office/powerpoint/2010/main" val="203101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7" name="Imagem 6">
            <a:extLst>
              <a:ext uri="{FF2B5EF4-FFF2-40B4-BE49-F238E27FC236}">
                <a16:creationId xmlns:a16="http://schemas.microsoft.com/office/drawing/2014/main" id="{24C01CB7-15CB-473E-A486-34C35A933938}"/>
              </a:ext>
            </a:extLst>
          </p:cNvPr>
          <p:cNvPicPr>
            <a:picLocks noChangeAspect="1"/>
          </p:cNvPicPr>
          <p:nvPr/>
        </p:nvPicPr>
        <p:blipFill>
          <a:blip r:embed="rId3"/>
          <a:stretch>
            <a:fillRect/>
          </a:stretch>
        </p:blipFill>
        <p:spPr>
          <a:xfrm>
            <a:off x="8633636" y="0"/>
            <a:ext cx="510363" cy="382773"/>
          </a:xfrm>
          <a:prstGeom prst="rect">
            <a:avLst/>
          </a:prstGeom>
        </p:spPr>
      </p:pic>
      <p:pic>
        <p:nvPicPr>
          <p:cNvPr id="6" name="Imagem 5">
            <a:extLst>
              <a:ext uri="{FF2B5EF4-FFF2-40B4-BE49-F238E27FC236}">
                <a16:creationId xmlns:a16="http://schemas.microsoft.com/office/drawing/2014/main" id="{6A98DFA2-BE9D-47B8-BC0E-786CDB2C3306}"/>
              </a:ext>
            </a:extLst>
          </p:cNvPr>
          <p:cNvPicPr>
            <a:picLocks noChangeAspect="1"/>
          </p:cNvPicPr>
          <p:nvPr/>
        </p:nvPicPr>
        <p:blipFill>
          <a:blip r:embed="rId4"/>
          <a:stretch>
            <a:fillRect/>
          </a:stretch>
        </p:blipFill>
        <p:spPr>
          <a:xfrm>
            <a:off x="103414" y="382773"/>
            <a:ext cx="8937171" cy="4675225"/>
          </a:xfrm>
          <a:prstGeom prst="rect">
            <a:avLst/>
          </a:prstGeom>
        </p:spPr>
      </p:pic>
    </p:spTree>
    <p:extLst>
      <p:ext uri="{BB962C8B-B14F-4D97-AF65-F5344CB8AC3E}">
        <p14:creationId xmlns:p14="http://schemas.microsoft.com/office/powerpoint/2010/main" val="279752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1340700" y="351131"/>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grpSp>
        <p:nvGrpSpPr>
          <p:cNvPr id="246" name="Google Shape;246;p28"/>
          <p:cNvGrpSpPr/>
          <p:nvPr/>
        </p:nvGrpSpPr>
        <p:grpSpPr>
          <a:xfrm>
            <a:off x="203200" y="2002224"/>
            <a:ext cx="2471420" cy="2612127"/>
            <a:chOff x="0" y="1189989"/>
            <a:chExt cx="3546900" cy="3482836"/>
          </a:xfrm>
        </p:grpSpPr>
        <p:sp>
          <p:nvSpPr>
            <p:cNvPr id="247" name="Google Shape;247;p28"/>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Spending</a:t>
              </a:r>
              <a:endParaRPr sz="2400" dirty="0">
                <a:solidFill>
                  <a:schemeClr val="lt1"/>
                </a:solidFill>
                <a:latin typeface="Raleway"/>
                <a:ea typeface="Raleway"/>
                <a:cs typeface="Raleway"/>
                <a:sym typeface="Raleway"/>
              </a:endParaRPr>
            </a:p>
          </p:txBody>
        </p:sp>
        <p:sp>
          <p:nvSpPr>
            <p:cNvPr id="248" name="Google Shape;248;p28"/>
            <p:cNvSpPr txBox="1"/>
            <p:nvPr/>
          </p:nvSpPr>
          <p:spPr>
            <a:xfrm>
              <a:off x="371025" y="2057125"/>
              <a:ext cx="2236199"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LCP did not induce municipalities to increase their spending on education</a:t>
              </a:r>
              <a:endParaRPr sz="1600" dirty="0">
                <a:solidFill>
                  <a:schemeClr val="dk1"/>
                </a:solidFill>
                <a:latin typeface="Lato"/>
                <a:ea typeface="Lato"/>
                <a:cs typeface="Lato"/>
                <a:sym typeface="Lato"/>
              </a:endParaRPr>
            </a:p>
          </p:txBody>
        </p:sp>
      </p:grpSp>
      <p:grpSp>
        <p:nvGrpSpPr>
          <p:cNvPr id="249" name="Google Shape;249;p28"/>
          <p:cNvGrpSpPr/>
          <p:nvPr/>
        </p:nvGrpSpPr>
        <p:grpSpPr>
          <a:xfrm>
            <a:off x="2391826" y="2002224"/>
            <a:ext cx="2682210" cy="2599080"/>
            <a:chOff x="1826099" y="1172590"/>
            <a:chExt cx="3305700" cy="3465438"/>
          </a:xfrm>
        </p:grpSpPr>
        <p:sp>
          <p:nvSpPr>
            <p:cNvPr id="250" name="Google Shape;250;p28"/>
            <p:cNvSpPr/>
            <p:nvPr/>
          </p:nvSpPr>
          <p:spPr>
            <a:xfrm>
              <a:off x="1826099" y="1172590"/>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US" sz="2400" dirty="0">
                  <a:solidFill>
                    <a:schemeClr val="lt1"/>
                  </a:solidFill>
                  <a:latin typeface="Raleway"/>
                  <a:ea typeface="Raleway"/>
                  <a:cs typeface="Raleway"/>
                  <a:sym typeface="Raleway"/>
                </a:rPr>
                <a:t>Performance</a:t>
              </a:r>
              <a:endParaRPr lang="en-US" dirty="0">
                <a:solidFill>
                  <a:schemeClr val="lt1"/>
                </a:solidFill>
                <a:latin typeface="Lato"/>
                <a:ea typeface="Lato"/>
                <a:cs typeface="Lato"/>
                <a:sym typeface="Lato"/>
              </a:endParaRPr>
            </a:p>
          </p:txBody>
        </p:sp>
        <p:sp>
          <p:nvSpPr>
            <p:cNvPr id="251" name="Google Shape;251;p28"/>
            <p:cNvSpPr txBox="1"/>
            <p:nvPr/>
          </p:nvSpPr>
          <p:spPr>
            <a:xfrm>
              <a:off x="2042100" y="2022327"/>
              <a:ext cx="2676519" cy="2615701"/>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1800" dirty="0">
                  <a:effectLst/>
                  <a:latin typeface="Times New Roman" panose="02020603050405020304" pitchFamily="18" charset="0"/>
                  <a:ea typeface="Times New Roman" panose="02020603050405020304" pitchFamily="18" charset="0"/>
                </a:rPr>
                <a:t>Existence of a differentiated allocation of resources in the benefited municipalities</a:t>
              </a:r>
              <a:endParaRPr sz="1200" dirty="0">
                <a:solidFill>
                  <a:schemeClr val="dk1"/>
                </a:solidFill>
                <a:latin typeface="Lato"/>
                <a:ea typeface="Lato"/>
                <a:cs typeface="Lato"/>
                <a:sym typeface="Lato"/>
              </a:endParaRPr>
            </a:p>
          </p:txBody>
        </p:sp>
      </p:grpSp>
      <p:sp>
        <p:nvSpPr>
          <p:cNvPr id="2" name="Google Shape;250;p28">
            <a:extLst>
              <a:ext uri="{FF2B5EF4-FFF2-40B4-BE49-F238E27FC236}">
                <a16:creationId xmlns:a16="http://schemas.microsoft.com/office/drawing/2014/main" id="{CCCEE128-2A49-4190-97BE-2B7D7C8E3AE7}"/>
              </a:ext>
            </a:extLst>
          </p:cNvPr>
          <p:cNvSpPr/>
          <p:nvPr/>
        </p:nvSpPr>
        <p:spPr>
          <a:xfrm>
            <a:off x="4738786" y="2002224"/>
            <a:ext cx="3305700" cy="501750"/>
          </a:xfrm>
          <a:prstGeom prst="chevron">
            <a:avLst>
              <a:gd name="adj" fmla="val 50000"/>
            </a:avLst>
          </a:pr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Combined</a:t>
            </a:r>
            <a:endParaRPr dirty="0">
              <a:solidFill>
                <a:schemeClr val="lt1"/>
              </a:solidFill>
              <a:latin typeface="Lato"/>
              <a:ea typeface="Lato"/>
              <a:cs typeface="Lato"/>
              <a:sym typeface="Lato"/>
            </a:endParaRPr>
          </a:p>
        </p:txBody>
      </p:sp>
      <p:sp>
        <p:nvSpPr>
          <p:cNvPr id="3" name="Google Shape;251;p28">
            <a:extLst>
              <a:ext uri="{FF2B5EF4-FFF2-40B4-BE49-F238E27FC236}">
                <a16:creationId xmlns:a16="http://schemas.microsoft.com/office/drawing/2014/main" id="{9A04E549-6630-4822-BABD-B89EBD8D179C}"/>
              </a:ext>
            </a:extLst>
          </p:cNvPr>
          <p:cNvSpPr txBox="1"/>
          <p:nvPr/>
        </p:nvSpPr>
        <p:spPr>
          <a:xfrm>
            <a:off x="5305786" y="2652576"/>
            <a:ext cx="2603774" cy="1961777"/>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800" dirty="0">
                <a:latin typeface="Times New Roman" panose="02020603050405020304" pitchFamily="18" charset="0"/>
                <a:ea typeface="Times New Roman" panose="02020603050405020304" pitchFamily="18" charset="0"/>
              </a:rPr>
              <a:t>Spending in municipalities that benefited from the Quota Part Law was more relevant for the best schools</a:t>
            </a:r>
            <a:r>
              <a:rPr lang="pt-BR" sz="1800" dirty="0">
                <a:latin typeface="Times New Roman" panose="02020603050405020304" pitchFamily="18" charset="0"/>
                <a:ea typeface="Times New Roman" panose="02020603050405020304" pitchFamily="18" charset="0"/>
              </a:rPr>
              <a:t>.</a:t>
            </a:r>
            <a:endParaRPr lang="pt-BR" sz="1200" dirty="0">
              <a:solidFill>
                <a:schemeClr val="dk1"/>
              </a:solidFill>
              <a:latin typeface="Lato"/>
              <a:ea typeface="Lato"/>
              <a:cs typeface="Lato"/>
              <a:sym typeface="Lato"/>
            </a:endParaRPr>
          </a:p>
        </p:txBody>
      </p:sp>
      <p:pic>
        <p:nvPicPr>
          <p:cNvPr id="12" name="Imagem 11">
            <a:extLst>
              <a:ext uri="{FF2B5EF4-FFF2-40B4-BE49-F238E27FC236}">
                <a16:creationId xmlns:a16="http://schemas.microsoft.com/office/drawing/2014/main" id="{C881FAC0-A645-4338-99C3-A4F0A57160EA}"/>
              </a:ext>
            </a:extLst>
          </p:cNvPr>
          <p:cNvPicPr>
            <a:picLocks noChangeAspect="1"/>
          </p:cNvPicPr>
          <p:nvPr/>
        </p:nvPicPr>
        <p:blipFill>
          <a:blip r:embed="rId3"/>
          <a:stretch>
            <a:fillRect/>
          </a:stretch>
        </p:blipFill>
        <p:spPr>
          <a:xfrm>
            <a:off x="8633636" y="1"/>
            <a:ext cx="510363" cy="382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5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0" y="909310"/>
            <a:ext cx="914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2"/>
                </a:solidFill>
              </a:rPr>
              <a:t>Thank you !</a:t>
            </a:r>
            <a:endParaRPr sz="6000" dirty="0">
              <a:solidFill>
                <a:schemeClr val="accent2"/>
              </a:solidFill>
            </a:endParaRPr>
          </a:p>
        </p:txBody>
      </p:sp>
      <p:sp>
        <p:nvSpPr>
          <p:cNvPr id="340" name="Google Shape;340;p34"/>
          <p:cNvSpPr txBox="1">
            <a:spLocks noGrp="1"/>
          </p:cNvSpPr>
          <p:nvPr>
            <p:ph type="subTitle" idx="4294967295"/>
          </p:nvPr>
        </p:nvSpPr>
        <p:spPr>
          <a:xfrm>
            <a:off x="0" y="1930053"/>
            <a:ext cx="9144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b="1" dirty="0">
                <a:solidFill>
                  <a:schemeClr val="lt1"/>
                </a:solidFill>
              </a:rPr>
              <a:t>Any Question?</a:t>
            </a:r>
            <a:endParaRPr sz="4800" b="1" dirty="0">
              <a:solidFill>
                <a:schemeClr val="lt1"/>
              </a:solidFill>
            </a:endParaRPr>
          </a:p>
        </p:txBody>
      </p:sp>
      <p:sp>
        <p:nvSpPr>
          <p:cNvPr id="341" name="Google Shape;341;p34"/>
          <p:cNvSpPr txBox="1">
            <a:spLocks noGrp="1"/>
          </p:cNvSpPr>
          <p:nvPr>
            <p:ph type="body" idx="4294967295"/>
          </p:nvPr>
        </p:nvSpPr>
        <p:spPr>
          <a:xfrm>
            <a:off x="1732805" y="2839016"/>
            <a:ext cx="5561100" cy="199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solidFill>
                <a:schemeClr val="lt1"/>
              </a:solidFill>
            </a:endParaRPr>
          </a:p>
          <a:p>
            <a:pPr marL="0" indent="0" algn="ctr">
              <a:buNone/>
            </a:pPr>
            <a:r>
              <a:rPr lang="pt-BR" sz="24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p.veloso@caen.ufc.br</a:t>
            </a:r>
            <a:endParaRPr lang="pt-BR" sz="2400" dirty="0">
              <a:solidFill>
                <a:schemeClr val="bg1"/>
              </a:solidFill>
              <a:effectLst/>
              <a:latin typeface="Arial" panose="020B0604020202020204" pitchFamily="34" charset="0"/>
              <a:ea typeface="Arial" panose="020B0604020202020204" pitchFamily="34" charset="0"/>
            </a:endParaRPr>
          </a:p>
          <a:p>
            <a:pPr marL="0" indent="0" algn="ctr">
              <a:buNone/>
            </a:pPr>
            <a:r>
              <a:rPr lang="pt-BR" sz="2400" u="sng" dirty="0">
                <a:solidFill>
                  <a:schemeClr val="bg1"/>
                </a:solidFill>
                <a:effectLst/>
                <a:latin typeface="Times New Roman" panose="02020603050405020304" pitchFamily="18" charset="0"/>
                <a:ea typeface="Arial" panose="020B0604020202020204" pitchFamily="34" charset="0"/>
                <a:hlinkClick r:id="rId4">
                  <a:extLst>
                    <a:ext uri="{A12FA001-AC4F-418D-AE19-62706E023703}">
                      <ahyp:hlinkClr xmlns:ahyp="http://schemas.microsoft.com/office/drawing/2018/hyperlinkcolor" val="tx"/>
                    </a:ext>
                  </a:extLst>
                </a:hlinkClick>
              </a:rPr>
              <a:t>rafael.barbosa@ufc.br</a:t>
            </a:r>
            <a:endParaRPr lang="pt-BR" sz="2400" dirty="0">
              <a:solidFill>
                <a:schemeClr val="bg1"/>
              </a:solidFill>
              <a:effectLst/>
              <a:latin typeface="Arial" panose="020B0604020202020204" pitchFamily="34" charset="0"/>
              <a:ea typeface="Arial" panose="020B0604020202020204" pitchFamily="34" charset="0"/>
            </a:endParaRPr>
          </a:p>
        </p:txBody>
      </p:sp>
      <p:pic>
        <p:nvPicPr>
          <p:cNvPr id="3" name="Imagem 2" descr="Fundo preto com letras brancas&#10;&#10;Descrição gerada automaticamente">
            <a:extLst>
              <a:ext uri="{FF2B5EF4-FFF2-40B4-BE49-F238E27FC236}">
                <a16:creationId xmlns:a16="http://schemas.microsoft.com/office/drawing/2014/main" id="{BE90E38B-6332-4AC1-BCE0-39892DF7DAE4}"/>
              </a:ext>
            </a:extLst>
          </p:cNvPr>
          <p:cNvPicPr>
            <a:picLocks noChangeAspect="1"/>
          </p:cNvPicPr>
          <p:nvPr/>
        </p:nvPicPr>
        <p:blipFill>
          <a:blip r:embed="rId5"/>
          <a:stretch>
            <a:fillRect/>
          </a:stretch>
        </p:blipFill>
        <p:spPr>
          <a:xfrm>
            <a:off x="7663683" y="694951"/>
            <a:ext cx="1466781" cy="460501"/>
          </a:xfrm>
          <a:prstGeom prst="rect">
            <a:avLst/>
          </a:prstGeom>
        </p:spPr>
      </p:pic>
      <p:pic>
        <p:nvPicPr>
          <p:cNvPr id="1026" name="Picture 2" descr="Parceiro">
            <a:extLst>
              <a:ext uri="{FF2B5EF4-FFF2-40B4-BE49-F238E27FC236}">
                <a16:creationId xmlns:a16="http://schemas.microsoft.com/office/drawing/2014/main" id="{7297F33A-2E2C-4E2E-8487-80CCB2DDC6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0016" y="45669"/>
            <a:ext cx="1218568" cy="70548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descr="Uma imagem contendo Texto&#10;&#10;Descrição gerada automaticamente">
            <a:extLst>
              <a:ext uri="{FF2B5EF4-FFF2-40B4-BE49-F238E27FC236}">
                <a16:creationId xmlns:a16="http://schemas.microsoft.com/office/drawing/2014/main" id="{431D0173-2DA0-4E8A-8AF2-1800FDFB4EF6}"/>
              </a:ext>
            </a:extLst>
          </p:cNvPr>
          <p:cNvPicPr>
            <a:picLocks noChangeAspect="1"/>
          </p:cNvPicPr>
          <p:nvPr/>
        </p:nvPicPr>
        <p:blipFill>
          <a:blip r:embed="rId7"/>
          <a:stretch>
            <a:fillRect/>
          </a:stretch>
        </p:blipFill>
        <p:spPr>
          <a:xfrm>
            <a:off x="8397074" y="34881"/>
            <a:ext cx="617301" cy="7054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build="p"/>
      <p:bldP spid="34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Motivation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710025" y="1917960"/>
            <a:ext cx="5723700" cy="819900"/>
          </a:xfrm>
          <a:prstGeom prst="rect">
            <a:avLst/>
          </a:prstGeom>
        </p:spPr>
        <p:txBody>
          <a:bodyPr spcFirstLastPara="1" wrap="square" lIns="91425" tIns="91425" rIns="91425" bIns="91425" anchor="t" anchorCtr="0">
            <a:noAutofit/>
          </a:bodyPr>
          <a:lstStyle/>
          <a:p>
            <a:pPr marL="0" lvl="0" indent="0">
              <a:buNone/>
            </a:pPr>
            <a:r>
              <a:rPr lang="en-US" sz="2200" dirty="0"/>
              <a:t>Ceará was the first state to introduce a tax transfer redistribution policy based on the municipalities' aggregate educational performance, achieving relevant educational results.</a:t>
            </a:r>
            <a:endParaRPr sz="2200" dirty="0"/>
          </a:p>
        </p:txBody>
      </p:sp>
      <p:pic>
        <p:nvPicPr>
          <p:cNvPr id="4" name="Imagem 3">
            <a:extLst>
              <a:ext uri="{FF2B5EF4-FFF2-40B4-BE49-F238E27FC236}">
                <a16:creationId xmlns:a16="http://schemas.microsoft.com/office/drawing/2014/main" id="{9AFCE00C-27E2-43EF-9F95-3835FC42DDFF}"/>
              </a:ext>
            </a:extLst>
          </p:cNvPr>
          <p:cNvPicPr>
            <a:picLocks noChangeAspect="1"/>
          </p:cNvPicPr>
          <p:nvPr/>
        </p:nvPicPr>
        <p:blipFill>
          <a:blip r:embed="rId3"/>
          <a:stretch>
            <a:fillRect/>
          </a:stretch>
        </p:blipFill>
        <p:spPr>
          <a:xfrm>
            <a:off x="8633636" y="1"/>
            <a:ext cx="510363" cy="382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1" name="Espaço Reservado para Conteúdo 8" descr="Mapa&#10;&#10;Descrição gerada automaticamente">
            <a:extLst>
              <a:ext uri="{FF2B5EF4-FFF2-40B4-BE49-F238E27FC236}">
                <a16:creationId xmlns:a16="http://schemas.microsoft.com/office/drawing/2014/main" id="{BCD3C02C-F34D-4DE0-BCC3-2E3648396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56" y="762670"/>
            <a:ext cx="7985425" cy="4290420"/>
          </a:xfrm>
          <a:prstGeom prst="rect">
            <a:avLst/>
          </a:prstGeom>
        </p:spPr>
      </p:pic>
      <p:sp>
        <p:nvSpPr>
          <p:cNvPr id="6" name="Google Shape;111;p15">
            <a:extLst>
              <a:ext uri="{FF2B5EF4-FFF2-40B4-BE49-F238E27FC236}">
                <a16:creationId xmlns:a16="http://schemas.microsoft.com/office/drawing/2014/main" id="{88593C5A-F2CA-4970-BFA2-23E307038FEA}"/>
              </a:ext>
            </a:extLst>
          </p:cNvPr>
          <p:cNvSpPr txBox="1">
            <a:spLocks/>
          </p:cNvSpPr>
          <p:nvPr/>
        </p:nvSpPr>
        <p:spPr>
          <a:xfrm>
            <a:off x="-109061" y="129346"/>
            <a:ext cx="9253061" cy="6333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i="1" dirty="0">
                <a:latin typeface="Lato" panose="020B0604020202020204" charset="0"/>
              </a:rPr>
              <a:t>What are the Educational Outcomes over the last 14 years?</a:t>
            </a:r>
            <a:endParaRPr lang="pt-BR" sz="2400" i="1" dirty="0">
              <a:latin typeface="La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8" name="Google Shape;145;p19">
            <a:extLst>
              <a:ext uri="{FF2B5EF4-FFF2-40B4-BE49-F238E27FC236}">
                <a16:creationId xmlns:a16="http://schemas.microsoft.com/office/drawing/2014/main" id="{A4884D6C-94E9-4996-A07B-B51B914E3FF2}"/>
              </a:ext>
            </a:extLst>
          </p:cNvPr>
          <p:cNvSpPr txBox="1">
            <a:spLocks/>
          </p:cNvSpPr>
          <p:nvPr/>
        </p:nvSpPr>
        <p:spPr>
          <a:xfrm>
            <a:off x="743680" y="0"/>
            <a:ext cx="7685945" cy="5143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i="1" dirty="0">
                <a:latin typeface="Lato" panose="020B0604020202020204" charset="0"/>
              </a:rPr>
              <a:t>How ICMS is distributed by the States</a:t>
            </a:r>
          </a:p>
        </p:txBody>
      </p:sp>
      <p:pic>
        <p:nvPicPr>
          <p:cNvPr id="1026" name="Picture 2">
            <a:extLst>
              <a:ext uri="{FF2B5EF4-FFF2-40B4-BE49-F238E27FC236}">
                <a16:creationId xmlns:a16="http://schemas.microsoft.com/office/drawing/2014/main" id="{0650CAB1-8579-420E-A7A6-46A019668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2" y="432574"/>
            <a:ext cx="6087269" cy="376388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813DBFBE-AAD4-4857-9061-32CD504B4EAC}"/>
              </a:ext>
            </a:extLst>
          </p:cNvPr>
          <p:cNvSpPr txBox="1"/>
          <p:nvPr/>
        </p:nvSpPr>
        <p:spPr>
          <a:xfrm>
            <a:off x="906461" y="4196458"/>
            <a:ext cx="7101683" cy="830997"/>
          </a:xfrm>
          <a:prstGeom prst="rect">
            <a:avLst/>
          </a:prstGeom>
          <a:noFill/>
        </p:spPr>
        <p:txBody>
          <a:bodyPr wrap="square">
            <a:spAutoFit/>
          </a:bodyPr>
          <a:lstStyle/>
          <a:p>
            <a:pPr marL="450215" marR="390525" algn="just">
              <a:spcAft>
                <a:spcPts val="0"/>
              </a:spcAft>
            </a:pPr>
            <a:r>
              <a:rPr lang="pt-BR" sz="800" b="1" dirty="0">
                <a:effectLst/>
                <a:latin typeface="Arial" panose="020B0604020202020204" pitchFamily="34" charset="0"/>
                <a:ea typeface="Arial" panose="020B0604020202020204" pitchFamily="34" charset="0"/>
              </a:rPr>
              <a:t>Tradicionais</a:t>
            </a:r>
            <a:r>
              <a:rPr lang="pt-BR" sz="800" dirty="0">
                <a:effectLst/>
                <a:latin typeface="Arial" panose="020B0604020202020204" pitchFamily="34" charset="0"/>
                <a:ea typeface="Arial" panose="020B0604020202020204" pitchFamily="34" charset="0"/>
              </a:rPr>
              <a:t> referentes  ao VAF, parte igualitária, população e área geográfica; </a:t>
            </a:r>
            <a:r>
              <a:rPr lang="pt-BR" sz="800" b="1" dirty="0">
                <a:effectLst/>
                <a:latin typeface="Arial" panose="020B0604020202020204" pitchFamily="34" charset="0"/>
                <a:ea typeface="Arial" panose="020B0604020202020204" pitchFamily="34" charset="0"/>
              </a:rPr>
              <a:t>Compensatórios</a:t>
            </a:r>
            <a:r>
              <a:rPr lang="pt-BR" sz="800" dirty="0">
                <a:effectLst/>
                <a:latin typeface="Arial" panose="020B0604020202020204" pitchFamily="34" charset="0"/>
                <a:ea typeface="Arial" panose="020B0604020202020204" pitchFamily="34" charset="0"/>
              </a:rPr>
              <a:t> que visam ressarcir determinados municípios de situações ou atividades que não integram a base de incidência do ICMS; </a:t>
            </a:r>
            <a:r>
              <a:rPr lang="pt-BR" sz="800" b="1" dirty="0">
                <a:effectLst/>
                <a:latin typeface="Arial" panose="020B0604020202020204" pitchFamily="34" charset="0"/>
                <a:ea typeface="Arial" panose="020B0604020202020204" pitchFamily="34" charset="0"/>
              </a:rPr>
              <a:t>Fiscais</a:t>
            </a:r>
            <a:r>
              <a:rPr lang="pt-BR" sz="800" dirty="0">
                <a:effectLst/>
                <a:latin typeface="Arial" panose="020B0604020202020204" pitchFamily="34" charset="0"/>
                <a:ea typeface="Arial" panose="020B0604020202020204" pitchFamily="34" charset="0"/>
              </a:rPr>
              <a:t> que levam em conta a receita tributária própria municipal e algumas medida de carência de recursos com vistas à equalização da capacidade orçamentária municipal; </a:t>
            </a:r>
            <a:r>
              <a:rPr lang="pt-BR" sz="800" b="1" dirty="0">
                <a:effectLst/>
                <a:latin typeface="Arial" panose="020B0604020202020204" pitchFamily="34" charset="0"/>
                <a:ea typeface="Arial" panose="020B0604020202020204" pitchFamily="34" charset="0"/>
              </a:rPr>
              <a:t>Serviços públicos </a:t>
            </a:r>
            <a:r>
              <a:rPr lang="pt-BR" sz="800" dirty="0">
                <a:effectLst/>
                <a:latin typeface="Arial" panose="020B0604020202020204" pitchFamily="34" charset="0"/>
                <a:ea typeface="Arial" panose="020B0604020202020204" pitchFamily="34" charset="0"/>
              </a:rPr>
              <a:t>incluem as políticas de educação, saúde e saneamento; </a:t>
            </a:r>
            <a:r>
              <a:rPr lang="pt-BR" sz="800" b="1" dirty="0">
                <a:effectLst/>
                <a:latin typeface="Arial" panose="020B0604020202020204" pitchFamily="34" charset="0"/>
                <a:ea typeface="Arial" panose="020B0604020202020204" pitchFamily="34" charset="0"/>
              </a:rPr>
              <a:t>Outros</a:t>
            </a:r>
            <a:r>
              <a:rPr lang="pt-BR" sz="800" dirty="0">
                <a:effectLst/>
                <a:latin typeface="Arial" panose="020B0604020202020204" pitchFamily="34" charset="0"/>
                <a:ea typeface="Arial" panose="020B0604020202020204" pitchFamily="34" charset="0"/>
              </a:rPr>
              <a:t> contemplam entre os programas estaduais de caráter bem particular como a preservação do patrimônio cultural, atividades ligadas ao esporte e ao turismo, bem como o número de eleitores.</a:t>
            </a:r>
          </a:p>
        </p:txBody>
      </p:sp>
    </p:spTree>
    <p:extLst>
      <p:ext uri="{BB962C8B-B14F-4D97-AF65-F5344CB8AC3E}">
        <p14:creationId xmlns:p14="http://schemas.microsoft.com/office/powerpoint/2010/main" val="3884034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8" name="Google Shape;248;p28"/>
          <p:cNvSpPr txBox="1"/>
          <p:nvPr/>
        </p:nvSpPr>
        <p:spPr>
          <a:xfrm>
            <a:off x="2758331" y="2230353"/>
            <a:ext cx="3988738" cy="803784"/>
          </a:xfrm>
          <a:prstGeom prst="rect">
            <a:avLst/>
          </a:prstGeom>
          <a:noFill/>
          <a:ln>
            <a:noFill/>
          </a:ln>
        </p:spPr>
        <p:txBody>
          <a:bodyPr spcFirstLastPara="1" wrap="square" lIns="91425" tIns="91425" rIns="91425" bIns="91425" anchor="t" anchorCtr="0">
            <a:noAutofit/>
          </a:bodyPr>
          <a:lstStyle/>
          <a:p>
            <a:pPr algn="ctr">
              <a:lnSpc>
                <a:spcPct val="115000"/>
              </a:lnSpc>
            </a:pPr>
            <a:r>
              <a:rPr lang="en-US" sz="1800" dirty="0">
                <a:solidFill>
                  <a:schemeClr val="dk1"/>
                </a:solidFill>
                <a:latin typeface="Times New Roman" panose="02020603050405020304" pitchFamily="18" charset="0"/>
                <a:ea typeface="Lato"/>
                <a:cs typeface="Lato"/>
                <a:sym typeface="Lato"/>
              </a:rPr>
              <a:t>Fungible resources</a:t>
            </a:r>
          </a:p>
          <a:p>
            <a:pPr lvl="0" algn="l" rtl="0">
              <a:lnSpc>
                <a:spcPct val="115000"/>
              </a:lnSpc>
              <a:spcBef>
                <a:spcPts val="0"/>
              </a:spcBef>
              <a:spcAft>
                <a:spcPts val="0"/>
              </a:spcAft>
            </a:pPr>
            <a:r>
              <a:rPr lang="en-US" sz="1800" dirty="0">
                <a:solidFill>
                  <a:schemeClr val="dk1"/>
                </a:solidFill>
                <a:latin typeface="Times New Roman" panose="02020603050405020304" pitchFamily="18" charset="0"/>
                <a:ea typeface="Lato"/>
                <a:cs typeface="Lato"/>
                <a:sym typeface="Lato"/>
              </a:rPr>
              <a:t>Results at the municipal level</a:t>
            </a:r>
          </a:p>
          <a:p>
            <a:pPr lvl="0" algn="l" rtl="0">
              <a:lnSpc>
                <a:spcPct val="115000"/>
              </a:lnSpc>
              <a:spcBef>
                <a:spcPts val="0"/>
              </a:spcBef>
              <a:spcAft>
                <a:spcPts val="0"/>
              </a:spcAft>
            </a:pPr>
            <a:endParaRPr lang="pt-BR" sz="1800" dirty="0">
              <a:solidFill>
                <a:schemeClr val="dk1"/>
              </a:solidFill>
              <a:latin typeface="Times New Roman" panose="02020603050405020304" pitchFamily="18" charset="0"/>
              <a:ea typeface="Lato"/>
              <a:cs typeface="Lato"/>
              <a:sym typeface="Lato"/>
            </a:endParaRPr>
          </a:p>
          <a:p>
            <a:pPr marL="0" lvl="0" indent="0" algn="l" rtl="0">
              <a:lnSpc>
                <a:spcPct val="115000"/>
              </a:lnSpc>
              <a:spcBef>
                <a:spcPts val="0"/>
              </a:spcBef>
              <a:spcAft>
                <a:spcPts val="0"/>
              </a:spcAft>
              <a:buNone/>
            </a:pPr>
            <a:endParaRPr sz="1600" dirty="0">
              <a:solidFill>
                <a:schemeClr val="dk1"/>
              </a:solidFill>
              <a:latin typeface="Lato"/>
              <a:ea typeface="Lato"/>
              <a:cs typeface="Lato"/>
              <a:sym typeface="Lato"/>
            </a:endParaRPr>
          </a:p>
        </p:txBody>
      </p:sp>
      <p:sp>
        <p:nvSpPr>
          <p:cNvPr id="4" name="Retângulo: Cantos Diagonais Arredondados 3">
            <a:extLst>
              <a:ext uri="{FF2B5EF4-FFF2-40B4-BE49-F238E27FC236}">
                <a16:creationId xmlns:a16="http://schemas.microsoft.com/office/drawing/2014/main" id="{CD70CF3B-9CFB-4CB8-A197-452880B410E8}"/>
              </a:ext>
            </a:extLst>
          </p:cNvPr>
          <p:cNvSpPr/>
          <p:nvPr/>
        </p:nvSpPr>
        <p:spPr>
          <a:xfrm>
            <a:off x="260950" y="2350067"/>
            <a:ext cx="2378869" cy="564356"/>
          </a:xfrm>
          <a:prstGeom prst="round2Diag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Spending Incentives</a:t>
            </a:r>
          </a:p>
        </p:txBody>
      </p:sp>
      <p:sp>
        <p:nvSpPr>
          <p:cNvPr id="5" name="Retângulo: Cantos Diagonais Arredondados 4">
            <a:extLst>
              <a:ext uri="{FF2B5EF4-FFF2-40B4-BE49-F238E27FC236}">
                <a16:creationId xmlns:a16="http://schemas.microsoft.com/office/drawing/2014/main" id="{8DEDB0D5-8097-4662-9774-3F207F933EA1}"/>
              </a:ext>
            </a:extLst>
          </p:cNvPr>
          <p:cNvSpPr/>
          <p:nvPr/>
        </p:nvSpPr>
        <p:spPr>
          <a:xfrm>
            <a:off x="6706734" y="2350067"/>
            <a:ext cx="2378869" cy="564356"/>
          </a:xfrm>
          <a:prstGeom prst="round2Diag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Potential Heterogeneity</a:t>
            </a:r>
          </a:p>
        </p:txBody>
      </p:sp>
      <p:cxnSp>
        <p:nvCxnSpPr>
          <p:cNvPr id="7" name="Conector de Seta Reta 6">
            <a:extLst>
              <a:ext uri="{FF2B5EF4-FFF2-40B4-BE49-F238E27FC236}">
                <a16:creationId xmlns:a16="http://schemas.microsoft.com/office/drawing/2014/main" id="{E76CE7C1-67EA-4400-B8A4-7BE73B4589C3}"/>
              </a:ext>
            </a:extLst>
          </p:cNvPr>
          <p:cNvCxnSpPr>
            <a:cxnSpLocks/>
          </p:cNvCxnSpPr>
          <p:nvPr/>
        </p:nvCxnSpPr>
        <p:spPr>
          <a:xfrm>
            <a:off x="2798666" y="2632245"/>
            <a:ext cx="3789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inal de Adição 9">
            <a:extLst>
              <a:ext uri="{FF2B5EF4-FFF2-40B4-BE49-F238E27FC236}">
                <a16:creationId xmlns:a16="http://schemas.microsoft.com/office/drawing/2014/main" id="{88D7A24E-5F9B-491C-BD09-A41021C8863F}"/>
              </a:ext>
            </a:extLst>
          </p:cNvPr>
          <p:cNvSpPr/>
          <p:nvPr/>
        </p:nvSpPr>
        <p:spPr>
          <a:xfrm>
            <a:off x="5690124" y="2350067"/>
            <a:ext cx="272929" cy="240577"/>
          </a:xfrm>
          <a:prstGeom prst="mathPlus">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070B4A63-11D1-4EF1-9DDC-A09BD7DC3921}"/>
              </a:ext>
            </a:extLst>
          </p:cNvPr>
          <p:cNvPicPr>
            <a:picLocks noChangeAspect="1"/>
          </p:cNvPicPr>
          <p:nvPr/>
        </p:nvPicPr>
        <p:blipFill>
          <a:blip r:embed="rId3"/>
          <a:stretch>
            <a:fillRect/>
          </a:stretch>
        </p:blipFill>
        <p:spPr>
          <a:xfrm>
            <a:off x="8623169" y="0"/>
            <a:ext cx="510363" cy="382772"/>
          </a:xfrm>
          <a:prstGeom prst="rect">
            <a:avLst/>
          </a:prstGeom>
        </p:spPr>
      </p:pic>
    </p:spTree>
    <p:extLst>
      <p:ext uri="{BB962C8B-B14F-4D97-AF65-F5344CB8AC3E}">
        <p14:creationId xmlns:p14="http://schemas.microsoft.com/office/powerpoint/2010/main" val="32185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48"/>
                                        </p:tgtEl>
                                        <p:attrNameLst>
                                          <p:attrName>style.visibility</p:attrName>
                                        </p:attrNameLst>
                                      </p:cBhvr>
                                      <p:to>
                                        <p:strVal val="visible"/>
                                      </p:to>
                                    </p:set>
                                    <p:anim calcmode="lin" valueType="num">
                                      <p:cBhvr additive="base">
                                        <p:cTn id="11" dur="500" fill="hold"/>
                                        <p:tgtEl>
                                          <p:spTgt spid="248"/>
                                        </p:tgtEl>
                                        <p:attrNameLst>
                                          <p:attrName>ppt_x</p:attrName>
                                        </p:attrNameLst>
                                      </p:cBhvr>
                                      <p:tavLst>
                                        <p:tav tm="0">
                                          <p:val>
                                            <p:strVal val="#ppt_x"/>
                                          </p:val>
                                        </p:tav>
                                        <p:tav tm="100000">
                                          <p:val>
                                            <p:strVal val="#ppt_x"/>
                                          </p:val>
                                        </p:tav>
                                      </p:tavLst>
                                    </p:anim>
                                    <p:anim calcmode="lin" valueType="num">
                                      <p:cBhvr additive="base">
                                        <p:cTn id="12" dur="500" fill="hold"/>
                                        <p:tgtEl>
                                          <p:spTgt spid="2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4" grpId="0" animBg="1"/>
      <p:bldP spid="5"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a:t>
            </a:r>
            <a:endParaRPr dirty="0"/>
          </a:p>
        </p:txBody>
      </p:sp>
    </p:spTree>
    <p:extLst>
      <p:ext uri="{BB962C8B-B14F-4D97-AF65-F5344CB8AC3E}">
        <p14:creationId xmlns:p14="http://schemas.microsoft.com/office/powerpoint/2010/main" val="243079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978AAC1F-248E-461D-9C51-96059E267CB9}"/>
              </a:ext>
            </a:extLst>
          </p:cNvPr>
          <p:cNvSpPr>
            <a:spLocks noGrp="1"/>
          </p:cNvSpPr>
          <p:nvPr>
            <p:ph type="body" idx="1"/>
          </p:nvPr>
        </p:nvSpPr>
        <p:spPr>
          <a:xfrm>
            <a:off x="893699" y="1200150"/>
            <a:ext cx="2816227" cy="3725700"/>
          </a:xfrm>
        </p:spPr>
        <p:txBody>
          <a:bodyPr/>
          <a:lstStyle/>
          <a:p>
            <a:endParaRPr lang="pt-BR" dirty="0"/>
          </a:p>
          <a:p>
            <a:endParaRPr lang="pt-BR" dirty="0"/>
          </a:p>
          <a:p>
            <a:endParaRPr lang="pt-BR" dirty="0"/>
          </a:p>
          <a:p>
            <a:r>
              <a:rPr lang="pt-BR" dirty="0"/>
              <a:t>FINBRA</a:t>
            </a:r>
          </a:p>
          <a:p>
            <a:r>
              <a:rPr lang="pt-BR" dirty="0"/>
              <a:t>IPECEDATA</a:t>
            </a:r>
          </a:p>
          <a:p>
            <a:endParaRPr lang="pt-BR" dirty="0"/>
          </a:p>
        </p:txBody>
      </p:sp>
      <p:sp>
        <p:nvSpPr>
          <p:cNvPr id="5" name="Espaço Reservado para Texto 4">
            <a:extLst>
              <a:ext uri="{FF2B5EF4-FFF2-40B4-BE49-F238E27FC236}">
                <a16:creationId xmlns:a16="http://schemas.microsoft.com/office/drawing/2014/main" id="{42EE948F-F8BE-41D0-9790-FA29158F096E}"/>
              </a:ext>
            </a:extLst>
          </p:cNvPr>
          <p:cNvSpPr>
            <a:spLocks noGrp="1"/>
          </p:cNvSpPr>
          <p:nvPr>
            <p:ph type="body" idx="3"/>
          </p:nvPr>
        </p:nvSpPr>
        <p:spPr>
          <a:xfrm>
            <a:off x="4914900" y="1200150"/>
            <a:ext cx="3335407" cy="3725700"/>
          </a:xfrm>
        </p:spPr>
        <p:txBody>
          <a:bodyPr/>
          <a:lstStyle/>
          <a:p>
            <a:endParaRPr lang="pt-BR" dirty="0"/>
          </a:p>
          <a:p>
            <a:endParaRPr lang="en-US" dirty="0"/>
          </a:p>
          <a:p>
            <a:endParaRPr lang="en-US" dirty="0"/>
          </a:p>
          <a:p>
            <a:r>
              <a:rPr lang="en-US" dirty="0"/>
              <a:t>Microdata SPAECE-Alfa</a:t>
            </a:r>
          </a:p>
          <a:p>
            <a:r>
              <a:rPr lang="en-US" dirty="0"/>
              <a:t>School Census</a:t>
            </a:r>
          </a:p>
        </p:txBody>
      </p:sp>
      <p:sp>
        <p:nvSpPr>
          <p:cNvPr id="7" name="Fluxograma: Processo Alternativo 6">
            <a:extLst>
              <a:ext uri="{FF2B5EF4-FFF2-40B4-BE49-F238E27FC236}">
                <a16:creationId xmlns:a16="http://schemas.microsoft.com/office/drawing/2014/main" id="{C529CDF1-4D3F-4539-B146-BCF51B86906E}"/>
              </a:ext>
            </a:extLst>
          </p:cNvPr>
          <p:cNvSpPr/>
          <p:nvPr/>
        </p:nvSpPr>
        <p:spPr>
          <a:xfrm>
            <a:off x="893257" y="1400175"/>
            <a:ext cx="2586401" cy="65722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lumMod val="75000"/>
                  </a:schemeClr>
                </a:solidFill>
              </a:rPr>
              <a:t>Quota Part </a:t>
            </a:r>
            <a:r>
              <a:rPr lang="en-US" dirty="0">
                <a:solidFill>
                  <a:schemeClr val="bg1">
                    <a:lumMod val="75000"/>
                  </a:schemeClr>
                </a:solidFill>
              </a:rPr>
              <a:t>Effect</a:t>
            </a:r>
          </a:p>
        </p:txBody>
      </p:sp>
      <p:sp>
        <p:nvSpPr>
          <p:cNvPr id="9" name="Fluxograma: Processo Alternativo 8">
            <a:extLst>
              <a:ext uri="{FF2B5EF4-FFF2-40B4-BE49-F238E27FC236}">
                <a16:creationId xmlns:a16="http://schemas.microsoft.com/office/drawing/2014/main" id="{C25D6A2B-B50D-4274-92C9-24D1A503B759}"/>
              </a:ext>
            </a:extLst>
          </p:cNvPr>
          <p:cNvSpPr/>
          <p:nvPr/>
        </p:nvSpPr>
        <p:spPr>
          <a:xfrm>
            <a:off x="5131882" y="1400175"/>
            <a:ext cx="2586401" cy="65722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Impact of ICMS Change</a:t>
            </a:r>
          </a:p>
        </p:txBody>
      </p:sp>
      <p:pic>
        <p:nvPicPr>
          <p:cNvPr id="10" name="Imagem 9">
            <a:extLst>
              <a:ext uri="{FF2B5EF4-FFF2-40B4-BE49-F238E27FC236}">
                <a16:creationId xmlns:a16="http://schemas.microsoft.com/office/drawing/2014/main" id="{B5309429-8CD5-4957-AB18-87028C305CDB}"/>
              </a:ext>
            </a:extLst>
          </p:cNvPr>
          <p:cNvPicPr>
            <a:picLocks noChangeAspect="1"/>
          </p:cNvPicPr>
          <p:nvPr/>
        </p:nvPicPr>
        <p:blipFill>
          <a:blip r:embed="rId3"/>
          <a:stretch>
            <a:fillRect/>
          </a:stretch>
        </p:blipFill>
        <p:spPr>
          <a:xfrm>
            <a:off x="8633636" y="1"/>
            <a:ext cx="510363" cy="382772"/>
          </a:xfrm>
          <a:prstGeom prst="rect">
            <a:avLst/>
          </a:prstGeom>
        </p:spPr>
      </p:pic>
    </p:spTree>
    <p:extLst>
      <p:ext uri="{BB962C8B-B14F-4D97-AF65-F5344CB8AC3E}">
        <p14:creationId xmlns:p14="http://schemas.microsoft.com/office/powerpoint/2010/main" val="43672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3486</Words>
  <Application>Microsoft Office PowerPoint</Application>
  <PresentationFormat>Apresentação na tela (16:9)</PresentationFormat>
  <Paragraphs>120</Paragraphs>
  <Slides>25</Slides>
  <Notes>25</Notes>
  <HiddenSlides>1</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Raleway</vt:lpstr>
      <vt:lpstr>Cambria Math</vt:lpstr>
      <vt:lpstr>Calibri</vt:lpstr>
      <vt:lpstr>Times New Roman</vt:lpstr>
      <vt:lpstr>Lato</vt:lpstr>
      <vt:lpstr>Arial</vt:lpstr>
      <vt:lpstr>Antonio template</vt:lpstr>
      <vt:lpstr>Heterogeneous impact of Results-Based Education Financing</vt:lpstr>
      <vt:lpstr>Summary</vt:lpstr>
      <vt:lpstr>Motivation</vt:lpstr>
      <vt:lpstr>Apresentação do PowerPoint</vt:lpstr>
      <vt:lpstr>Apresentação do PowerPoint</vt:lpstr>
      <vt:lpstr>Apresentação do PowerPoint</vt:lpstr>
      <vt:lpstr>Apresentação do PowerPoint</vt:lpstr>
      <vt:lpstr>Data</vt:lpstr>
      <vt:lpstr>Apresentação do PowerPoint</vt:lpstr>
      <vt:lpstr>Empirical Strategy</vt:lpstr>
      <vt:lpstr>Impact of QPL on municipal public spending</vt:lpstr>
      <vt:lpstr>Effect of QPL on educational inequality</vt:lpstr>
      <vt:lpstr>Results</vt:lpstr>
      <vt:lpstr>Municipal Spending</vt:lpstr>
      <vt:lpstr>Effect on Total Spending of the Quota Part Law</vt:lpstr>
      <vt:lpstr>Apresentação do PowerPoint</vt:lpstr>
      <vt:lpstr>Effect of the Quota Parte Law on Spending on Education and Elementary Education</vt:lpstr>
      <vt:lpstr>Apresentação do PowerPoint</vt:lpstr>
      <vt:lpstr>Educational Results</vt:lpstr>
      <vt:lpstr>Apresentação do PowerPoint</vt:lpstr>
      <vt:lpstr>Apresentação do PowerPoint</vt:lpstr>
      <vt:lpstr>Mechanisms</vt:lpstr>
      <vt:lpstr>Apresentação do PowerPoint</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Pedro Veloso</cp:lastModifiedBy>
  <cp:revision>39</cp:revision>
  <dcterms:modified xsi:type="dcterms:W3CDTF">2021-11-18T13:50:15Z</dcterms:modified>
</cp:coreProperties>
</file>