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3"/>
  </p:notesMasterIdLst>
  <p:sldIdLst>
    <p:sldId id="256" r:id="rId2"/>
    <p:sldId id="261" r:id="rId3"/>
    <p:sldId id="259" r:id="rId4"/>
    <p:sldId id="260" r:id="rId5"/>
    <p:sldId id="262" r:id="rId6"/>
    <p:sldId id="285" r:id="rId7"/>
    <p:sldId id="286" r:id="rId8"/>
    <p:sldId id="264" r:id="rId9"/>
    <p:sldId id="287" r:id="rId10"/>
    <p:sldId id="288" r:id="rId11"/>
    <p:sldId id="292" r:id="rId12"/>
    <p:sldId id="267" r:id="rId13"/>
    <p:sldId id="268" r:id="rId14"/>
    <p:sldId id="289" r:id="rId15"/>
    <p:sldId id="293" r:id="rId16"/>
    <p:sldId id="274" r:id="rId17"/>
    <p:sldId id="290" r:id="rId18"/>
    <p:sldId id="294" r:id="rId19"/>
    <p:sldId id="291" r:id="rId20"/>
    <p:sldId id="272" r:id="rId21"/>
    <p:sldId id="278" r:id="rId22"/>
  </p:sldIdLst>
  <p:sldSz cx="9144000" cy="5143500" type="screen16x9"/>
  <p:notesSz cx="6858000" cy="9144000"/>
  <p:embeddedFontLst>
    <p:embeddedFont>
      <p:font typeface="Cambria Math" panose="02040503050406030204" pitchFamily="18" charset="0"/>
      <p:regular r:id="rId24"/>
    </p:embeddedFont>
    <p:embeddedFont>
      <p:font typeface="Lato" panose="020B0604020202020204" charset="0"/>
      <p:regular r:id="rId25"/>
      <p:bold r:id="rId26"/>
      <p:italic r:id="rId27"/>
      <p:boldItalic r:id="rId28"/>
    </p:embeddedFont>
    <p:embeddedFont>
      <p:font typeface="Raleway"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CD802B-07B1-4EB8-92F4-71828F0996A1}">
  <a:tblStyle styleId="{74CD802B-07B1-4EB8-92F4-71828F0996A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995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815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189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5641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733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6502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836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760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500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009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i="1"/>
            </a:lvl4pPr>
            <a:lvl5pPr marL="2286000" lvl="4" indent="-381000" algn="ctr" rtl="0">
              <a:spcBef>
                <a:spcPts val="0"/>
              </a:spcBef>
              <a:spcAft>
                <a:spcPts val="0"/>
              </a:spcAft>
              <a:buSzPts val="2400"/>
              <a:buChar char="○"/>
              <a:defRPr i="1"/>
            </a:lvl5pPr>
            <a:lvl6pPr marL="2743200" lvl="5" indent="-381000" algn="ctr" rtl="0">
              <a:spcBef>
                <a:spcPts val="0"/>
              </a:spcBef>
              <a:spcAft>
                <a:spcPts val="0"/>
              </a:spcAft>
              <a:buSzPts val="2400"/>
              <a:buChar char="■"/>
              <a:defRPr i="1"/>
            </a:lvl6pPr>
            <a:lvl7pPr marL="3200400" lvl="6" indent="-381000" algn="ctr" rtl="0">
              <a:spcBef>
                <a:spcPts val="0"/>
              </a:spcBef>
              <a:spcAft>
                <a:spcPts val="0"/>
              </a:spcAft>
              <a:buSzPts val="2400"/>
              <a:buChar char="●"/>
              <a:defRPr i="1"/>
            </a:lvl7pPr>
            <a:lvl8pPr marL="3657600" lvl="7" indent="-381000" algn="ctr" rtl="0">
              <a:spcBef>
                <a:spcPts val="0"/>
              </a:spcBef>
              <a:spcAft>
                <a:spcPts val="0"/>
              </a:spcAft>
              <a:buSzPts val="2400"/>
              <a:buChar char="○"/>
              <a:defRPr i="1"/>
            </a:lvl8pPr>
            <a:lvl9pPr marL="4114800" lvl="8" indent="-381000" algn="ctr">
              <a:spcBef>
                <a:spcPts val="0"/>
              </a:spcBef>
              <a:spcAft>
                <a:spcPts val="0"/>
              </a:spcAft>
              <a:buSzPts val="24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chemeClr val="accent6"/>
                </a:solidFill>
              </a:rPr>
              <a:t>“</a:t>
            </a:r>
            <a:endParaRPr sz="9600" b="1">
              <a:solidFill>
                <a:schemeClr val="accent6"/>
              </a:solidFill>
            </a:endParaRPr>
          </a:p>
        </p:txBody>
      </p:sp>
      <p:sp>
        <p:nvSpPr>
          <p:cNvPr id="26" name="Google Shape;26;p4"/>
          <p:cNvSpPr/>
          <p:nvPr/>
        </p:nvSpPr>
        <p:spPr>
          <a:xfrm>
            <a:off x="5723283" y="1599675"/>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7" name="Google Shape;57;p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Clr>
                <a:schemeClr val="dk2"/>
              </a:buClr>
              <a:buSzPts val="1400"/>
              <a:buNone/>
              <a:defRPr sz="1400">
                <a:solidFill>
                  <a:schemeClr val="dk2"/>
                </a:solidFill>
              </a:defRPr>
            </a:lvl1pPr>
          </a:lstStyle>
          <a:p>
            <a:endParaRPr/>
          </a:p>
        </p:txBody>
      </p:sp>
      <p:sp>
        <p:nvSpPr>
          <p:cNvPr id="71" name="Google Shape;71;p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mailto:p.veloso@caen.ufc.br" TargetMode="External"/><Relationship Id="rId7"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mailto:rafael.barbosa@ufc.b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637967" y="2501468"/>
            <a:ext cx="67365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4000" dirty="0"/>
              <a:t>Impacto Desigual do Financiamento da Educação Baseado em Resultados</a:t>
            </a:r>
            <a:endParaRPr sz="4000" dirty="0"/>
          </a:p>
        </p:txBody>
      </p:sp>
      <p:pic>
        <p:nvPicPr>
          <p:cNvPr id="2" name="Imagem 1" descr="Fundo preto com letras brancas&#10;&#10;Descrição gerada automaticamente">
            <a:extLst>
              <a:ext uri="{FF2B5EF4-FFF2-40B4-BE49-F238E27FC236}">
                <a16:creationId xmlns:a16="http://schemas.microsoft.com/office/drawing/2014/main" id="{B6670506-F4EF-4E85-8723-AE407DE35849}"/>
              </a:ext>
            </a:extLst>
          </p:cNvPr>
          <p:cNvPicPr>
            <a:picLocks noChangeAspect="1"/>
          </p:cNvPicPr>
          <p:nvPr/>
        </p:nvPicPr>
        <p:blipFill>
          <a:blip r:embed="rId3"/>
          <a:stretch>
            <a:fillRect/>
          </a:stretch>
        </p:blipFill>
        <p:spPr>
          <a:xfrm>
            <a:off x="7636846" y="195466"/>
            <a:ext cx="1466781" cy="460501"/>
          </a:xfrm>
          <a:prstGeom prst="rect">
            <a:avLst/>
          </a:prstGeom>
        </p:spPr>
      </p:pic>
      <p:pic>
        <p:nvPicPr>
          <p:cNvPr id="3" name="Picture 2" descr="Parceiro">
            <a:extLst>
              <a:ext uri="{FF2B5EF4-FFF2-40B4-BE49-F238E27FC236}">
                <a16:creationId xmlns:a16="http://schemas.microsoft.com/office/drawing/2014/main" id="{3F0CE386-FEFA-497E-B972-EE2D2EC127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9627" y="72974"/>
            <a:ext cx="1218568" cy="70548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descr="Uma imagem contendo Texto&#10;&#10;Descrição gerada automaticamente">
            <a:extLst>
              <a:ext uri="{FF2B5EF4-FFF2-40B4-BE49-F238E27FC236}">
                <a16:creationId xmlns:a16="http://schemas.microsoft.com/office/drawing/2014/main" id="{F641036F-65EF-4EB5-AD03-AEDD72665C1E}"/>
              </a:ext>
            </a:extLst>
          </p:cNvPr>
          <p:cNvPicPr>
            <a:picLocks noChangeAspect="1"/>
          </p:cNvPicPr>
          <p:nvPr/>
        </p:nvPicPr>
        <p:blipFill>
          <a:blip r:embed="rId5"/>
          <a:stretch>
            <a:fillRect/>
          </a:stretch>
        </p:blipFill>
        <p:spPr>
          <a:xfrm>
            <a:off x="7019545" y="72974"/>
            <a:ext cx="617301" cy="70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835819" y="1657439"/>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Resultados</a:t>
            </a:r>
            <a:endParaRPr dirty="0"/>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8926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835819" y="1657439"/>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Resultados para Gastos</a:t>
            </a:r>
            <a:endParaRPr sz="3600" dirty="0"/>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85902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50800" y="-76134"/>
            <a:ext cx="9165771"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Efeito sobro G</a:t>
            </a:r>
            <a:r>
              <a:rPr lang="pt-BR" dirty="0"/>
              <a:t>a</a:t>
            </a:r>
            <a:r>
              <a:rPr lang="en" dirty="0"/>
              <a:t>sto Total da Lei da C</a:t>
            </a:r>
            <a:r>
              <a:rPr lang="pt-BR" dirty="0"/>
              <a:t>o</a:t>
            </a:r>
            <a:r>
              <a:rPr lang="en" dirty="0"/>
              <a:t>ta Parte</a:t>
            </a:r>
            <a:endParaRPr dirty="0"/>
          </a:p>
        </p:txBody>
      </p:sp>
      <p:sp>
        <p:nvSpPr>
          <p:cNvPr id="193" name="Google Shape;193;p2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2" name="image1.png">
            <a:extLst>
              <a:ext uri="{FF2B5EF4-FFF2-40B4-BE49-F238E27FC236}">
                <a16:creationId xmlns:a16="http://schemas.microsoft.com/office/drawing/2014/main" id="{370B39CA-9F24-4474-A63C-DF27E5B9992F}"/>
              </a:ext>
            </a:extLst>
          </p:cNvPr>
          <p:cNvPicPr/>
          <p:nvPr/>
        </p:nvPicPr>
        <p:blipFill>
          <a:blip r:embed="rId3"/>
          <a:srcRect/>
          <a:stretch>
            <a:fillRect/>
          </a:stretch>
        </p:blipFill>
        <p:spPr>
          <a:xfrm>
            <a:off x="2111825" y="748384"/>
            <a:ext cx="4650309" cy="3948549"/>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94343" y="141706"/>
            <a:ext cx="893493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Efeito da Lei da Cota Parte sobre o Gasto em Educação e no Ensino Fundamental</a:t>
            </a:r>
            <a:endParaRPr dirty="0"/>
          </a:p>
        </p:txBody>
      </p:sp>
      <p:sp>
        <p:nvSpPr>
          <p:cNvPr id="200" name="Google Shape;200;p2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5" name="image2.png">
            <a:extLst>
              <a:ext uri="{FF2B5EF4-FFF2-40B4-BE49-F238E27FC236}">
                <a16:creationId xmlns:a16="http://schemas.microsoft.com/office/drawing/2014/main" id="{8BF448EE-1FCA-46B4-82D4-638BE676CFBF}"/>
              </a:ext>
            </a:extLst>
          </p:cNvPr>
          <p:cNvPicPr>
            <a:picLocks/>
          </p:cNvPicPr>
          <p:nvPr/>
        </p:nvPicPr>
        <p:blipFill>
          <a:blip r:embed="rId3"/>
          <a:srcRect/>
          <a:stretch>
            <a:fillRect/>
          </a:stretch>
        </p:blipFill>
        <p:spPr>
          <a:xfrm>
            <a:off x="184221" y="1155856"/>
            <a:ext cx="8473083" cy="3697827"/>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94343" y="2956"/>
            <a:ext cx="8934932" cy="5549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t>Robustez</a:t>
            </a:r>
            <a:endParaRPr dirty="0"/>
          </a:p>
        </p:txBody>
      </p:sp>
      <p:sp>
        <p:nvSpPr>
          <p:cNvPr id="200" name="Google Shape;200;p2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mc:AlternateContent xmlns:mc="http://schemas.openxmlformats.org/markup-compatibility/2006" xmlns:a14="http://schemas.microsoft.com/office/drawing/2010/main">
        <mc:Choice Requires="a14">
          <p:graphicFrame>
            <p:nvGraphicFramePr>
              <p:cNvPr id="6" name="Espaço Reservado para Conteúdo 3">
                <a:extLst>
                  <a:ext uri="{FF2B5EF4-FFF2-40B4-BE49-F238E27FC236}">
                    <a16:creationId xmlns:a16="http://schemas.microsoft.com/office/drawing/2014/main" id="{F0B3F75A-E6E6-4D9D-8BBD-33F266CF09D2}"/>
                  </a:ext>
                </a:extLst>
              </p:cNvPr>
              <p:cNvGraphicFramePr>
                <a:graphicFrameLocks/>
              </p:cNvGraphicFramePr>
              <p:nvPr>
                <p:extLst>
                  <p:ext uri="{D42A27DB-BD31-4B8C-83A1-F6EECF244321}">
                    <p14:modId xmlns:p14="http://schemas.microsoft.com/office/powerpoint/2010/main" val="2997654349"/>
                  </p:ext>
                </p:extLst>
              </p:nvPr>
            </p:nvGraphicFramePr>
            <p:xfrm>
              <a:off x="529771" y="568630"/>
              <a:ext cx="7554684" cy="4433164"/>
            </p:xfrm>
            <a:graphic>
              <a:graphicData uri="http://schemas.openxmlformats.org/drawingml/2006/table">
                <a:tbl>
                  <a:tblPr firstRow="1" firstCol="1" bandRow="1">
                    <a:tableStyleId>{2D5ABB26-0587-4C30-8999-92F81FD0307C}</a:tableStyleId>
                  </a:tblPr>
                  <a:tblGrid>
                    <a:gridCol w="2227162">
                      <a:extLst>
                        <a:ext uri="{9D8B030D-6E8A-4147-A177-3AD203B41FA5}">
                          <a16:colId xmlns:a16="http://schemas.microsoft.com/office/drawing/2014/main" val="285392759"/>
                        </a:ext>
                      </a:extLst>
                    </a:gridCol>
                    <a:gridCol w="585861">
                      <a:extLst>
                        <a:ext uri="{9D8B030D-6E8A-4147-A177-3AD203B41FA5}">
                          <a16:colId xmlns:a16="http://schemas.microsoft.com/office/drawing/2014/main" val="2108794919"/>
                        </a:ext>
                      </a:extLst>
                    </a:gridCol>
                    <a:gridCol w="585861">
                      <a:extLst>
                        <a:ext uri="{9D8B030D-6E8A-4147-A177-3AD203B41FA5}">
                          <a16:colId xmlns:a16="http://schemas.microsoft.com/office/drawing/2014/main" val="1838915157"/>
                        </a:ext>
                      </a:extLst>
                    </a:gridCol>
                    <a:gridCol w="585861">
                      <a:extLst>
                        <a:ext uri="{9D8B030D-6E8A-4147-A177-3AD203B41FA5}">
                          <a16:colId xmlns:a16="http://schemas.microsoft.com/office/drawing/2014/main" val="1026257647"/>
                        </a:ext>
                      </a:extLst>
                    </a:gridCol>
                    <a:gridCol w="585861">
                      <a:extLst>
                        <a:ext uri="{9D8B030D-6E8A-4147-A177-3AD203B41FA5}">
                          <a16:colId xmlns:a16="http://schemas.microsoft.com/office/drawing/2014/main" val="1484193441"/>
                        </a:ext>
                      </a:extLst>
                    </a:gridCol>
                    <a:gridCol w="585861">
                      <a:extLst>
                        <a:ext uri="{9D8B030D-6E8A-4147-A177-3AD203B41FA5}">
                          <a16:colId xmlns:a16="http://schemas.microsoft.com/office/drawing/2014/main" val="3459959018"/>
                        </a:ext>
                      </a:extLst>
                    </a:gridCol>
                    <a:gridCol w="585861">
                      <a:extLst>
                        <a:ext uri="{9D8B030D-6E8A-4147-A177-3AD203B41FA5}">
                          <a16:colId xmlns:a16="http://schemas.microsoft.com/office/drawing/2014/main" val="2243387916"/>
                        </a:ext>
                      </a:extLst>
                    </a:gridCol>
                    <a:gridCol w="602465">
                      <a:extLst>
                        <a:ext uri="{9D8B030D-6E8A-4147-A177-3AD203B41FA5}">
                          <a16:colId xmlns:a16="http://schemas.microsoft.com/office/drawing/2014/main" val="208422772"/>
                        </a:ext>
                      </a:extLst>
                    </a:gridCol>
                    <a:gridCol w="602465">
                      <a:extLst>
                        <a:ext uri="{9D8B030D-6E8A-4147-A177-3AD203B41FA5}">
                          <a16:colId xmlns:a16="http://schemas.microsoft.com/office/drawing/2014/main" val="2699446185"/>
                        </a:ext>
                      </a:extLst>
                    </a:gridCol>
                    <a:gridCol w="607426">
                      <a:extLst>
                        <a:ext uri="{9D8B030D-6E8A-4147-A177-3AD203B41FA5}">
                          <a16:colId xmlns:a16="http://schemas.microsoft.com/office/drawing/2014/main" val="1155445653"/>
                        </a:ext>
                      </a:extLst>
                    </a:gridCol>
                  </a:tblGrid>
                  <a:tr h="414273">
                    <a:tc rowSpan="2">
                      <a:txBody>
                        <a:bodyPr/>
                        <a:lstStyle/>
                        <a:p>
                          <a:pPr algn="l">
                            <a:lnSpc>
                              <a:spcPct val="115000"/>
                            </a:lnSpc>
                          </a:pPr>
                          <a:r>
                            <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rPr>
                            <a:t>Variáveis</a:t>
                          </a:r>
                          <a:endParaRPr lang="pt-BR" sz="11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Gasto Total</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gridSpan="3">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Gasto em Educação</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gridSpan="3">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Gasto no Ensino Fundamental</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550884174"/>
                      </a:ext>
                    </a:extLst>
                  </a:tr>
                  <a:tr h="252786">
                    <a:tc vMerge="1">
                      <a:txBody>
                        <a:bodyPr/>
                        <a:lstStyle/>
                        <a:p>
                          <a:endParaRPr lang="pt-BR"/>
                        </a:p>
                      </a:txBody>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(1)</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(2)</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(3)</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(4)</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(5)</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(6)</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(7)</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(8)</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(9)</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3936922"/>
                      </a:ext>
                    </a:extLst>
                  </a:tr>
                  <a:tr h="252786">
                    <a:tc>
                      <a:txBody>
                        <a:bodyPr/>
                        <a:lstStyle/>
                        <a:p>
                          <a:pPr algn="l">
                            <a:lnSpc>
                              <a:spcPct val="115000"/>
                            </a:lnSpc>
                          </a:pPr>
                          <a:endPar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86642" marT="62213" marB="62213" anchor="ctr">
                        <a:lnT w="12700" cap="flat" cmpd="sng" algn="ctr">
                          <a:solidFill>
                            <a:schemeClr val="tx1"/>
                          </a:solidFill>
                          <a:prstDash val="solid"/>
                          <a:round/>
                          <a:headEnd type="none" w="med" len="med"/>
                          <a:tailEnd type="none" w="med" len="med"/>
                        </a:lnT>
                      </a:tcPr>
                    </a:tc>
                    <a:tc>
                      <a:txBody>
                        <a:bodyPr/>
                        <a:lstStyle/>
                        <a:p>
                          <a:pPr>
                            <a:lnSpc>
                              <a:spcPct val="115000"/>
                            </a:lnSpc>
                          </a:pPr>
                          <a:endParaRPr lang="pt-BR" sz="11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nSpc>
                              <a:spcPct val="115000"/>
                            </a:lnSpc>
                          </a:pPr>
                          <a:endParaRPr lang="pt-BR" sz="11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nSpc>
                              <a:spcPct val="115000"/>
                            </a:lnSpc>
                          </a:pPr>
                          <a:endParaRPr lang="pt-BR" sz="11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b">
                        <a:lnT w="12700" cap="flat" cmpd="sng" algn="ctr">
                          <a:solidFill>
                            <a:schemeClr val="tx1"/>
                          </a:solidFill>
                          <a:prstDash val="solid"/>
                          <a:round/>
                          <a:headEnd type="none" w="med" len="med"/>
                          <a:tailEnd type="none" w="med" len="med"/>
                        </a:lnT>
                      </a:tcPr>
                    </a:tc>
                    <a:tc>
                      <a:txBody>
                        <a:bodyPr/>
                        <a:lstStyle/>
                        <a:p>
                          <a:pPr>
                            <a:lnSpc>
                              <a:spcPct val="115000"/>
                            </a:lnSpc>
                          </a:pPr>
                          <a:endParaRPr lang="pt-BR" sz="11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nSpc>
                              <a:spcPct val="115000"/>
                            </a:lnSpc>
                          </a:pPr>
                          <a:endParaRPr lang="pt-BR" sz="11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nSpc>
                              <a:spcPct val="115000"/>
                            </a:lnSpc>
                          </a:pPr>
                          <a:endParaRPr lang="pt-BR" sz="11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nSpc>
                              <a:spcPct val="115000"/>
                            </a:lnSpc>
                          </a:pPr>
                          <a:endParaRPr lang="pt-BR" sz="11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04915521"/>
                      </a:ext>
                    </a:extLst>
                  </a:tr>
                  <a:tr h="252786">
                    <a:tc rowSpan="2">
                      <a:txBody>
                        <a:bodyPr/>
                        <a:lstStyle/>
                        <a:p>
                          <a:pPr algn="l">
                            <a:lnSpc>
                              <a:spcPct val="115000"/>
                            </a:lnSpc>
                          </a:pPr>
                          <a:r>
                            <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rPr>
                            <a:t>Transferências Cota Parte</a:t>
                          </a:r>
                          <a:endParaRPr lang="pt-BR" sz="11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1.627</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1.606</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1.670</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0.381</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0.382</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0.379</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0.258</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0.256</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0.256</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1784671063"/>
                      </a:ext>
                    </a:extLst>
                  </a:tr>
                  <a:tr h="252786">
                    <a:tc vMerge="1">
                      <a:txBody>
                        <a:bodyPr/>
                        <a:lstStyle/>
                        <a:p>
                          <a:endParaRPr lang="pt-BR"/>
                        </a:p>
                      </a:txBody>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(0.318)</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(0.303)</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(0.325)</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(0.081)</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(0.082)</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(0.080)</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(0.116)</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(0.119)</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(0.120)</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2772691717"/>
                      </a:ext>
                    </a:extLst>
                  </a:tr>
                  <a:tr h="252786">
                    <a:tc>
                      <a:txBody>
                        <a:bodyPr/>
                        <a:lstStyle/>
                        <a:p>
                          <a:pPr algn="l">
                            <a:lnSpc>
                              <a:spcPct val="115000"/>
                            </a:lnSpc>
                          </a:pPr>
                          <a:endPar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86642" marT="62213" marB="62213" anchor="ctr">
                        <a:lnB w="12700" cap="flat" cmpd="sng" algn="ctr">
                          <a:solidFill>
                            <a:schemeClr val="tx1"/>
                          </a:solidFill>
                          <a:prstDash val="solid"/>
                          <a:round/>
                          <a:headEnd type="none" w="med" len="med"/>
                          <a:tailEnd type="none" w="med" len="med"/>
                        </a:lnB>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158413"/>
                      </a:ext>
                    </a:extLst>
                  </a:tr>
                  <a:tr h="265711">
                    <a:tc>
                      <a:txBody>
                        <a:bodyPr/>
                        <a:lstStyle/>
                        <a:p>
                          <a:pPr algn="l">
                            <a:lnSpc>
                              <a:spcPct val="115000"/>
                            </a:lnSpc>
                          </a:pPr>
                          <a14:m>
                            <m:oMathPara xmlns:m="http://schemas.openxmlformats.org/officeDocument/2006/math">
                              <m:oMathParaPr>
                                <m:jc m:val="left"/>
                              </m:oMathParaPr>
                              <m:oMath xmlns:m="http://schemas.openxmlformats.org/officeDocument/2006/math">
                                <m:sSup>
                                  <m:sSupPr>
                                    <m:ctrlPr>
                                      <a:rPr lang="pt-BR" sz="1100" b="0" i="1">
                                        <a:solidFill>
                                          <a:schemeClr val="tx1">
                                            <a:lumMod val="75000"/>
                                            <a:lumOff val="25000"/>
                                          </a:schemeClr>
                                        </a:solidFill>
                                        <a:effectLst/>
                                        <a:latin typeface="Cambria Math" panose="02040503050406030204" pitchFamily="18" charset="0"/>
                                      </a:rPr>
                                    </m:ctrlPr>
                                  </m:sSupPr>
                                  <m:e>
                                    <m:r>
                                      <m:rPr>
                                        <m:sty m:val="p"/>
                                      </m:rPr>
                                      <a:rPr lang="pt-BR" sz="1100" b="0" i="1" smtClean="0">
                                        <a:solidFill>
                                          <a:schemeClr val="tx1">
                                            <a:lumMod val="75000"/>
                                            <a:lumOff val="25000"/>
                                          </a:schemeClr>
                                        </a:solidFill>
                                        <a:effectLst/>
                                        <a:latin typeface="Cambria Math" panose="02040503050406030204" pitchFamily="18" charset="0"/>
                                      </a:rPr>
                                      <m:t>R</m:t>
                                    </m:r>
                                  </m:e>
                                  <m:sup>
                                    <m:r>
                                      <a:rPr lang="pt-BR" sz="1100" b="0" smtClean="0">
                                        <a:solidFill>
                                          <a:schemeClr val="tx1">
                                            <a:lumMod val="75000"/>
                                            <a:lumOff val="25000"/>
                                          </a:schemeClr>
                                        </a:solidFill>
                                        <a:effectLst/>
                                        <a:latin typeface="Cambria Math" panose="02040503050406030204" pitchFamily="18" charset="0"/>
                                      </a:rPr>
                                      <m:t>2</m:t>
                                    </m:r>
                                  </m:sup>
                                </m:sSup>
                              </m:oMath>
                            </m:oMathPara>
                          </a14:m>
                          <a:endParaRPr lang="pt-BR" sz="11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0.921</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0.921</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0.911</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0.913</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0.914</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0.911</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0.719</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0.721</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0.713</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57892187"/>
                      </a:ext>
                    </a:extLst>
                  </a:tr>
                  <a:tr h="252786">
                    <a:tc>
                      <a:txBody>
                        <a:bodyPr/>
                        <a:lstStyle/>
                        <a:p>
                          <a:pPr algn="l">
                            <a:lnSpc>
                              <a:spcPct val="115000"/>
                            </a:lnSpc>
                          </a:pPr>
                          <a:r>
                            <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rPr>
                            <a:t>Observações</a:t>
                          </a:r>
                          <a:endParaRPr lang="pt-BR" sz="11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2,345</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2,345</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2,345</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945541"/>
                      </a:ext>
                    </a:extLst>
                  </a:tr>
                  <a:tr h="252786">
                    <a:tc>
                      <a:txBody>
                        <a:bodyPr/>
                        <a:lstStyle/>
                        <a:p>
                          <a:pPr algn="l">
                            <a:lnSpc>
                              <a:spcPct val="115000"/>
                            </a:lnSpc>
                          </a:pPr>
                          <a:r>
                            <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rPr>
                            <a:t>Controles Adicionais</a:t>
                          </a:r>
                          <a:endParaRPr lang="pt-BR" sz="11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49997919"/>
                      </a:ext>
                    </a:extLst>
                  </a:tr>
                  <a:tr h="252786">
                    <a:tc>
                      <a:txBody>
                        <a:bodyPr/>
                        <a:lstStyle/>
                        <a:p>
                          <a:pPr algn="l">
                            <a:lnSpc>
                              <a:spcPct val="115000"/>
                            </a:lnSpc>
                          </a:pPr>
                          <a:r>
                            <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rPr>
                            <a:t>Efeito Fixo Ano</a:t>
                          </a:r>
                          <a:endParaRPr lang="pt-BR" sz="11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205765475"/>
                      </a:ext>
                    </a:extLst>
                  </a:tr>
                  <a:tr h="252786">
                    <a:tc>
                      <a:txBody>
                        <a:bodyPr/>
                        <a:lstStyle/>
                        <a:p>
                          <a:pPr algn="l">
                            <a:lnSpc>
                              <a:spcPct val="115000"/>
                            </a:lnSpc>
                          </a:pPr>
                          <a:r>
                            <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rPr>
                            <a:t>Efeito Fixo Municipal</a:t>
                          </a:r>
                          <a:endParaRPr lang="pt-BR" sz="11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3948641775"/>
                      </a:ext>
                    </a:extLst>
                  </a:tr>
                  <a:tr h="252786">
                    <a:tc>
                      <a:txBody>
                        <a:bodyPr/>
                        <a:lstStyle/>
                        <a:p>
                          <a:pPr algn="l">
                            <a:lnSpc>
                              <a:spcPct val="115000"/>
                            </a:lnSpc>
                          </a:pPr>
                          <a:r>
                            <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rPr>
                            <a:t>Efeito Fixo Ciclo-por-ano</a:t>
                          </a:r>
                          <a:endParaRPr lang="pt-BR" sz="11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4200459716"/>
                      </a:ext>
                    </a:extLst>
                  </a:tr>
                  <a:tr h="252786">
                    <a:tc>
                      <a:txBody>
                        <a:bodyPr/>
                        <a:lstStyle/>
                        <a:p>
                          <a:pPr algn="l">
                            <a:lnSpc>
                              <a:spcPct val="115000"/>
                            </a:lnSpc>
                          </a:pPr>
                          <a:r>
                            <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rPr>
                            <a:t>Efeito Fixo Municipal por Coorte</a:t>
                          </a:r>
                          <a:endParaRPr lang="pt-BR" sz="11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b">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1127057"/>
                      </a:ext>
                    </a:extLst>
                  </a:tr>
                  <a:tr h="252786">
                    <a:tc gridSpan="10">
                      <a:txBody>
                        <a:bodyPr/>
                        <a:lstStyle/>
                        <a:p>
                          <a:pPr algn="l">
                            <a:lnSpc>
                              <a:spcPct val="115000"/>
                            </a:lnSpc>
                          </a:pPr>
                          <a:r>
                            <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rPr>
                            <a:t>Erros-Padrão Robustos em parênteses ( *** p&lt;0.01, ** p&lt;0.05, * p&lt;0.1 )</a:t>
                          </a:r>
                          <a:endParaRPr lang="pt-BR" sz="11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b">
                        <a:lnT w="12700" cap="flat" cmpd="sng" algn="ctr">
                          <a:solidFill>
                            <a:schemeClr val="tx1"/>
                          </a:solidFill>
                          <a:prstDash val="solid"/>
                          <a:round/>
                          <a:headEnd type="none" w="med" len="med"/>
                          <a:tailEnd type="none" w="med" len="med"/>
                        </a:lnT>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291282872"/>
                      </a:ext>
                    </a:extLst>
                  </a:tr>
                </a:tbl>
              </a:graphicData>
            </a:graphic>
          </p:graphicFrame>
        </mc:Choice>
        <mc:Fallback xmlns="">
          <p:graphicFrame>
            <p:nvGraphicFramePr>
              <p:cNvPr id="6" name="Espaço Reservado para Conteúdo 3">
                <a:extLst>
                  <a:ext uri="{FF2B5EF4-FFF2-40B4-BE49-F238E27FC236}">
                    <a16:creationId xmlns:a16="http://schemas.microsoft.com/office/drawing/2014/main" id="{F0B3F75A-E6E6-4D9D-8BBD-33F266CF09D2}"/>
                  </a:ext>
                </a:extLst>
              </p:cNvPr>
              <p:cNvGraphicFramePr>
                <a:graphicFrameLocks/>
              </p:cNvGraphicFramePr>
              <p:nvPr>
                <p:extLst>
                  <p:ext uri="{D42A27DB-BD31-4B8C-83A1-F6EECF244321}">
                    <p14:modId xmlns:p14="http://schemas.microsoft.com/office/powerpoint/2010/main" val="2997654349"/>
                  </p:ext>
                </p:extLst>
              </p:nvPr>
            </p:nvGraphicFramePr>
            <p:xfrm>
              <a:off x="529771" y="568630"/>
              <a:ext cx="7554684" cy="4433164"/>
            </p:xfrm>
            <a:graphic>
              <a:graphicData uri="http://schemas.openxmlformats.org/drawingml/2006/table">
                <a:tbl>
                  <a:tblPr firstRow="1" firstCol="1" bandRow="1">
                    <a:tableStyleId>{2D5ABB26-0587-4C30-8999-92F81FD0307C}</a:tableStyleId>
                  </a:tblPr>
                  <a:tblGrid>
                    <a:gridCol w="2227162">
                      <a:extLst>
                        <a:ext uri="{9D8B030D-6E8A-4147-A177-3AD203B41FA5}">
                          <a16:colId xmlns:a16="http://schemas.microsoft.com/office/drawing/2014/main" val="285392759"/>
                        </a:ext>
                      </a:extLst>
                    </a:gridCol>
                    <a:gridCol w="585861">
                      <a:extLst>
                        <a:ext uri="{9D8B030D-6E8A-4147-A177-3AD203B41FA5}">
                          <a16:colId xmlns:a16="http://schemas.microsoft.com/office/drawing/2014/main" val="2108794919"/>
                        </a:ext>
                      </a:extLst>
                    </a:gridCol>
                    <a:gridCol w="585861">
                      <a:extLst>
                        <a:ext uri="{9D8B030D-6E8A-4147-A177-3AD203B41FA5}">
                          <a16:colId xmlns:a16="http://schemas.microsoft.com/office/drawing/2014/main" val="1838915157"/>
                        </a:ext>
                      </a:extLst>
                    </a:gridCol>
                    <a:gridCol w="585861">
                      <a:extLst>
                        <a:ext uri="{9D8B030D-6E8A-4147-A177-3AD203B41FA5}">
                          <a16:colId xmlns:a16="http://schemas.microsoft.com/office/drawing/2014/main" val="1026257647"/>
                        </a:ext>
                      </a:extLst>
                    </a:gridCol>
                    <a:gridCol w="585861">
                      <a:extLst>
                        <a:ext uri="{9D8B030D-6E8A-4147-A177-3AD203B41FA5}">
                          <a16:colId xmlns:a16="http://schemas.microsoft.com/office/drawing/2014/main" val="1484193441"/>
                        </a:ext>
                      </a:extLst>
                    </a:gridCol>
                    <a:gridCol w="585861">
                      <a:extLst>
                        <a:ext uri="{9D8B030D-6E8A-4147-A177-3AD203B41FA5}">
                          <a16:colId xmlns:a16="http://schemas.microsoft.com/office/drawing/2014/main" val="3459959018"/>
                        </a:ext>
                      </a:extLst>
                    </a:gridCol>
                    <a:gridCol w="585861">
                      <a:extLst>
                        <a:ext uri="{9D8B030D-6E8A-4147-A177-3AD203B41FA5}">
                          <a16:colId xmlns:a16="http://schemas.microsoft.com/office/drawing/2014/main" val="2243387916"/>
                        </a:ext>
                      </a:extLst>
                    </a:gridCol>
                    <a:gridCol w="602465">
                      <a:extLst>
                        <a:ext uri="{9D8B030D-6E8A-4147-A177-3AD203B41FA5}">
                          <a16:colId xmlns:a16="http://schemas.microsoft.com/office/drawing/2014/main" val="208422772"/>
                        </a:ext>
                      </a:extLst>
                    </a:gridCol>
                    <a:gridCol w="602465">
                      <a:extLst>
                        <a:ext uri="{9D8B030D-6E8A-4147-A177-3AD203B41FA5}">
                          <a16:colId xmlns:a16="http://schemas.microsoft.com/office/drawing/2014/main" val="2699446185"/>
                        </a:ext>
                      </a:extLst>
                    </a:gridCol>
                    <a:gridCol w="607426">
                      <a:extLst>
                        <a:ext uri="{9D8B030D-6E8A-4147-A177-3AD203B41FA5}">
                          <a16:colId xmlns:a16="http://schemas.microsoft.com/office/drawing/2014/main" val="1155445653"/>
                        </a:ext>
                      </a:extLst>
                    </a:gridCol>
                  </a:tblGrid>
                  <a:tr h="494568">
                    <a:tc rowSpan="2">
                      <a:txBody>
                        <a:bodyPr/>
                        <a:lstStyle/>
                        <a:p>
                          <a:pPr algn="l">
                            <a:lnSpc>
                              <a:spcPct val="115000"/>
                            </a:lnSpc>
                          </a:pPr>
                          <a:r>
                            <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rPr>
                            <a:t>Variáveis</a:t>
                          </a:r>
                          <a:endParaRPr lang="pt-BR" sz="11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Gasto Total</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gridSpan="3">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Gasto em Educação</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gridSpan="3">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Gasto no Ensino Fundamental</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550884174"/>
                      </a:ext>
                    </a:extLst>
                  </a:tr>
                  <a:tr h="301782">
                    <a:tc vMerge="1">
                      <a:txBody>
                        <a:bodyPr/>
                        <a:lstStyle/>
                        <a:p>
                          <a:endParaRPr lang="pt-BR"/>
                        </a:p>
                      </a:txBody>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(1)</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(2)</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(3)</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(4)</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(5)</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(6)</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(7)</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(8)</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(9)</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3936922"/>
                      </a:ext>
                    </a:extLst>
                  </a:tr>
                  <a:tr h="301782">
                    <a:tc>
                      <a:txBody>
                        <a:bodyPr/>
                        <a:lstStyle/>
                        <a:p>
                          <a:pPr algn="l">
                            <a:lnSpc>
                              <a:spcPct val="115000"/>
                            </a:lnSpc>
                          </a:pPr>
                          <a:endPar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86642" marT="62213" marB="62213" anchor="ctr">
                        <a:lnT w="12700" cap="flat" cmpd="sng" algn="ctr">
                          <a:solidFill>
                            <a:schemeClr val="tx1"/>
                          </a:solidFill>
                          <a:prstDash val="solid"/>
                          <a:round/>
                          <a:headEnd type="none" w="med" len="med"/>
                          <a:tailEnd type="none" w="med" len="med"/>
                        </a:lnT>
                      </a:tcPr>
                    </a:tc>
                    <a:tc>
                      <a:txBody>
                        <a:bodyPr/>
                        <a:lstStyle/>
                        <a:p>
                          <a:pPr>
                            <a:lnSpc>
                              <a:spcPct val="115000"/>
                            </a:lnSpc>
                          </a:pPr>
                          <a:endParaRPr lang="pt-BR" sz="11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nSpc>
                              <a:spcPct val="115000"/>
                            </a:lnSpc>
                          </a:pPr>
                          <a:endParaRPr lang="pt-BR" sz="11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nSpc>
                              <a:spcPct val="115000"/>
                            </a:lnSpc>
                          </a:pPr>
                          <a:endParaRPr lang="pt-BR" sz="11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b">
                        <a:lnT w="12700" cap="flat" cmpd="sng" algn="ctr">
                          <a:solidFill>
                            <a:schemeClr val="tx1"/>
                          </a:solidFill>
                          <a:prstDash val="solid"/>
                          <a:round/>
                          <a:headEnd type="none" w="med" len="med"/>
                          <a:tailEnd type="none" w="med" len="med"/>
                        </a:lnT>
                      </a:tcPr>
                    </a:tc>
                    <a:tc>
                      <a:txBody>
                        <a:bodyPr/>
                        <a:lstStyle/>
                        <a:p>
                          <a:pPr>
                            <a:lnSpc>
                              <a:spcPct val="115000"/>
                            </a:lnSpc>
                          </a:pPr>
                          <a:endParaRPr lang="pt-BR" sz="11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nSpc>
                              <a:spcPct val="115000"/>
                            </a:lnSpc>
                          </a:pPr>
                          <a:endParaRPr lang="pt-BR" sz="11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nSpc>
                              <a:spcPct val="115000"/>
                            </a:lnSpc>
                          </a:pPr>
                          <a:endParaRPr lang="pt-BR" sz="11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nSpc>
                              <a:spcPct val="115000"/>
                            </a:lnSpc>
                          </a:pPr>
                          <a:endParaRPr lang="pt-BR" sz="11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04915521"/>
                      </a:ext>
                    </a:extLst>
                  </a:tr>
                  <a:tr h="301782">
                    <a:tc rowSpan="2">
                      <a:txBody>
                        <a:bodyPr/>
                        <a:lstStyle/>
                        <a:p>
                          <a:pPr algn="l">
                            <a:lnSpc>
                              <a:spcPct val="115000"/>
                            </a:lnSpc>
                          </a:pPr>
                          <a:r>
                            <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rPr>
                            <a:t>Transferências Cota Parte</a:t>
                          </a:r>
                          <a:endParaRPr lang="pt-BR" sz="11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1.627</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1.606</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1.670</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0.381</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0.382</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0.379</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0.258</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0.256</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0.256</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1784671063"/>
                      </a:ext>
                    </a:extLst>
                  </a:tr>
                  <a:tr h="301782">
                    <a:tc vMerge="1">
                      <a:txBody>
                        <a:bodyPr/>
                        <a:lstStyle/>
                        <a:p>
                          <a:endParaRPr lang="pt-BR"/>
                        </a:p>
                      </a:txBody>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(0.318)</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(0.303)</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(0.325)</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(0.081)</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(0.082)</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(0.080)</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(0.116)</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(0.119)</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(0.120)</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2772691717"/>
                      </a:ext>
                    </a:extLst>
                  </a:tr>
                  <a:tr h="301782">
                    <a:tc>
                      <a:txBody>
                        <a:bodyPr/>
                        <a:lstStyle/>
                        <a:p>
                          <a:pPr algn="l">
                            <a:lnSpc>
                              <a:spcPct val="115000"/>
                            </a:lnSpc>
                          </a:pPr>
                          <a:endPar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86642" marT="62213" marB="62213" anchor="ctr">
                        <a:lnB w="12700" cap="flat" cmpd="sng" algn="ctr">
                          <a:solidFill>
                            <a:schemeClr val="tx1"/>
                          </a:solidFill>
                          <a:prstDash val="solid"/>
                          <a:round/>
                          <a:headEnd type="none" w="med" len="med"/>
                          <a:tailEnd type="none" w="med" len="med"/>
                        </a:lnB>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nSpc>
                              <a:spcPct val="115000"/>
                            </a:lnSpc>
                          </a:pPr>
                          <a:endPar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158413"/>
                      </a:ext>
                    </a:extLst>
                  </a:tr>
                  <a:tr h="317212">
                    <a:tc>
                      <a:txBody>
                        <a:bodyPr/>
                        <a:lstStyle/>
                        <a:p>
                          <a:endParaRPr lang="pt-BR"/>
                        </a:p>
                      </a:txBody>
                      <a:tcPr marL="124429" marR="186642" marT="62213" marB="62213" anchor="ctr">
                        <a:lnT w="12700" cap="flat" cmpd="sng" algn="ctr">
                          <a:solidFill>
                            <a:schemeClr val="tx1"/>
                          </a:solidFill>
                          <a:prstDash val="solid"/>
                          <a:round/>
                          <a:headEnd type="none" w="med" len="med"/>
                          <a:tailEnd type="none" w="med" len="med"/>
                        </a:lnT>
                        <a:blipFill>
                          <a:blip r:embed="rId3"/>
                          <a:stretch>
                            <a:fillRect t="-634615" r="-239344" b="-676923"/>
                          </a:stretch>
                        </a:blipFill>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0.921</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0.921</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0.911</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0.913</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0.914</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0.911</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0.719</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0.721</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0.713</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57892187"/>
                      </a:ext>
                    </a:extLst>
                  </a:tr>
                  <a:tr h="301782">
                    <a:tc>
                      <a:txBody>
                        <a:bodyPr/>
                        <a:lstStyle/>
                        <a:p>
                          <a:pPr algn="l">
                            <a:lnSpc>
                              <a:spcPct val="115000"/>
                            </a:lnSpc>
                          </a:pPr>
                          <a:r>
                            <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rPr>
                            <a:t>Observações</a:t>
                          </a:r>
                          <a:endParaRPr lang="pt-BR" sz="11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2,345</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2,345</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2,345</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945541"/>
                      </a:ext>
                    </a:extLst>
                  </a:tr>
                  <a:tr h="301782">
                    <a:tc>
                      <a:txBody>
                        <a:bodyPr/>
                        <a:lstStyle/>
                        <a:p>
                          <a:pPr algn="l">
                            <a:lnSpc>
                              <a:spcPct val="115000"/>
                            </a:lnSpc>
                          </a:pPr>
                          <a:r>
                            <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rPr>
                            <a:t>Controles Adicionais</a:t>
                          </a:r>
                          <a:endParaRPr lang="pt-BR" sz="11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49997919"/>
                      </a:ext>
                    </a:extLst>
                  </a:tr>
                  <a:tr h="301782">
                    <a:tc>
                      <a:txBody>
                        <a:bodyPr/>
                        <a:lstStyle/>
                        <a:p>
                          <a:pPr algn="l">
                            <a:lnSpc>
                              <a:spcPct val="115000"/>
                            </a:lnSpc>
                          </a:pPr>
                          <a:r>
                            <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rPr>
                            <a:t>Efeito Fixo Ano</a:t>
                          </a:r>
                          <a:endParaRPr lang="pt-BR" sz="11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205765475"/>
                      </a:ext>
                    </a:extLst>
                  </a:tr>
                  <a:tr h="301782">
                    <a:tc>
                      <a:txBody>
                        <a:bodyPr/>
                        <a:lstStyle/>
                        <a:p>
                          <a:pPr algn="l">
                            <a:lnSpc>
                              <a:spcPct val="115000"/>
                            </a:lnSpc>
                          </a:pPr>
                          <a:r>
                            <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rPr>
                            <a:t>Efeito Fixo Municipal</a:t>
                          </a:r>
                          <a:endParaRPr lang="pt-BR" sz="11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3948641775"/>
                      </a:ext>
                    </a:extLst>
                  </a:tr>
                  <a:tr h="301782">
                    <a:tc>
                      <a:txBody>
                        <a:bodyPr/>
                        <a:lstStyle/>
                        <a:p>
                          <a:pPr algn="l">
                            <a:lnSpc>
                              <a:spcPct val="115000"/>
                            </a:lnSpc>
                          </a:pPr>
                          <a:r>
                            <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rPr>
                            <a:t>Efeito Fixo Ciclo-por-ano</a:t>
                          </a:r>
                          <a:endParaRPr lang="pt-BR" sz="11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1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4200459716"/>
                      </a:ext>
                    </a:extLst>
                  </a:tr>
                  <a:tr h="301782">
                    <a:tc>
                      <a:txBody>
                        <a:bodyPr/>
                        <a:lstStyle/>
                        <a:p>
                          <a:pPr algn="l">
                            <a:lnSpc>
                              <a:spcPct val="115000"/>
                            </a:lnSpc>
                          </a:pPr>
                          <a:r>
                            <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rPr>
                            <a:t>Efeito Fixo Municipal por Coorte</a:t>
                          </a:r>
                          <a:endParaRPr lang="pt-BR" sz="11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b">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lnB w="12700" cap="flat" cmpd="sng" algn="ctr">
                          <a:solidFill>
                            <a:schemeClr val="tx1"/>
                          </a:solidFill>
                          <a:prstDash val="solid"/>
                          <a:round/>
                          <a:headEnd type="none" w="med" len="med"/>
                          <a:tailEnd type="none" w="med" len="med"/>
                        </a:lnB>
                      </a:tcPr>
                    </a:tc>
                    <a:tc>
                      <a:txBody>
                        <a:bodyPr/>
                        <a:lstStyle/>
                        <a:p>
                          <a:pPr algn="ctr">
                            <a:lnSpc>
                              <a:spcPct val="115000"/>
                            </a:lnSpc>
                          </a:pPr>
                          <a:r>
                            <a:rPr lang="pt-BR" sz="1100" dirty="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1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1127057"/>
                      </a:ext>
                    </a:extLst>
                  </a:tr>
                  <a:tr h="301782">
                    <a:tc gridSpan="10">
                      <a:txBody>
                        <a:bodyPr/>
                        <a:lstStyle/>
                        <a:p>
                          <a:pPr algn="l">
                            <a:lnSpc>
                              <a:spcPct val="115000"/>
                            </a:lnSpc>
                          </a:pPr>
                          <a:r>
                            <a:rPr lang="pt-BR" sz="1100" b="0" dirty="0">
                              <a:solidFill>
                                <a:schemeClr val="tx1">
                                  <a:lumMod val="75000"/>
                                  <a:lumOff val="25000"/>
                                </a:schemeClr>
                              </a:solidFill>
                              <a:effectLst/>
                              <a:latin typeface="Times New Roman" panose="02020603050405020304" pitchFamily="18" charset="0"/>
                              <a:cs typeface="Times New Roman" panose="02020603050405020304" pitchFamily="18" charset="0"/>
                            </a:rPr>
                            <a:t>Erros-Padrão Robustos em parênteses ( *** p&lt;0.01, ** p&lt;0.05, * p&lt;0.1 )</a:t>
                          </a:r>
                          <a:endParaRPr lang="pt-BR" sz="11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b">
                        <a:lnT w="12700" cap="flat" cmpd="sng" algn="ctr">
                          <a:solidFill>
                            <a:schemeClr val="tx1"/>
                          </a:solidFill>
                          <a:prstDash val="solid"/>
                          <a:round/>
                          <a:headEnd type="none" w="med" len="med"/>
                          <a:tailEnd type="none" w="med" len="med"/>
                        </a:lnT>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291282872"/>
                      </a:ext>
                    </a:extLst>
                  </a:tr>
                </a:tbl>
              </a:graphicData>
            </a:graphic>
          </p:graphicFrame>
        </mc:Fallback>
      </mc:AlternateContent>
    </p:spTree>
    <p:extLst>
      <p:ext uri="{BB962C8B-B14F-4D97-AF65-F5344CB8AC3E}">
        <p14:creationId xmlns:p14="http://schemas.microsoft.com/office/powerpoint/2010/main" val="93015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835819" y="1657439"/>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Resultados Educacionais</a:t>
            </a:r>
            <a:endParaRPr sz="3600" dirty="0"/>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5787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8" name="Google Shape;298;p3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mc:AlternateContent xmlns:mc="http://schemas.openxmlformats.org/markup-compatibility/2006" xmlns:a14="http://schemas.microsoft.com/office/drawing/2010/main">
        <mc:Choice Requires="a14">
          <p:graphicFrame>
            <p:nvGraphicFramePr>
              <p:cNvPr id="8" name="Espaço Reservado para Conteúdo 3">
                <a:extLst>
                  <a:ext uri="{FF2B5EF4-FFF2-40B4-BE49-F238E27FC236}">
                    <a16:creationId xmlns:a16="http://schemas.microsoft.com/office/drawing/2014/main" id="{D75E3522-4493-47D4-86D3-2D3FFC781A1F}"/>
                  </a:ext>
                </a:extLst>
              </p:cNvPr>
              <p:cNvGraphicFramePr>
                <a:graphicFrameLocks/>
              </p:cNvGraphicFramePr>
              <p:nvPr>
                <p:extLst>
                  <p:ext uri="{D42A27DB-BD31-4B8C-83A1-F6EECF244321}">
                    <p14:modId xmlns:p14="http://schemas.microsoft.com/office/powerpoint/2010/main" val="3262847730"/>
                  </p:ext>
                </p:extLst>
              </p:nvPr>
            </p:nvGraphicFramePr>
            <p:xfrm>
              <a:off x="283030" y="317327"/>
              <a:ext cx="8294914" cy="4596964"/>
            </p:xfrm>
            <a:graphic>
              <a:graphicData uri="http://schemas.openxmlformats.org/drawingml/2006/table">
                <a:tbl>
                  <a:tblPr/>
                  <a:tblGrid>
                    <a:gridCol w="2496222">
                      <a:extLst>
                        <a:ext uri="{9D8B030D-6E8A-4147-A177-3AD203B41FA5}">
                          <a16:colId xmlns:a16="http://schemas.microsoft.com/office/drawing/2014/main" val="4165942273"/>
                        </a:ext>
                      </a:extLst>
                    </a:gridCol>
                    <a:gridCol w="1397754">
                      <a:extLst>
                        <a:ext uri="{9D8B030D-6E8A-4147-A177-3AD203B41FA5}">
                          <a16:colId xmlns:a16="http://schemas.microsoft.com/office/drawing/2014/main" val="1786272076"/>
                        </a:ext>
                      </a:extLst>
                    </a:gridCol>
                    <a:gridCol w="1397754">
                      <a:extLst>
                        <a:ext uri="{9D8B030D-6E8A-4147-A177-3AD203B41FA5}">
                          <a16:colId xmlns:a16="http://schemas.microsoft.com/office/drawing/2014/main" val="2168077462"/>
                        </a:ext>
                      </a:extLst>
                    </a:gridCol>
                    <a:gridCol w="1456446">
                      <a:extLst>
                        <a:ext uri="{9D8B030D-6E8A-4147-A177-3AD203B41FA5}">
                          <a16:colId xmlns:a16="http://schemas.microsoft.com/office/drawing/2014/main" val="1537924335"/>
                        </a:ext>
                      </a:extLst>
                    </a:gridCol>
                    <a:gridCol w="1546738">
                      <a:extLst>
                        <a:ext uri="{9D8B030D-6E8A-4147-A177-3AD203B41FA5}">
                          <a16:colId xmlns:a16="http://schemas.microsoft.com/office/drawing/2014/main" val="3247935015"/>
                        </a:ext>
                      </a:extLst>
                    </a:gridCol>
                  </a:tblGrid>
                  <a:tr h="236477">
                    <a:tc rowSpan="2">
                      <a:txBody>
                        <a:bodyPr/>
                        <a:lstStyle/>
                        <a:p>
                          <a:pPr indent="457200" algn="ctr" fontAlgn="ctr">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Variáveis</a:t>
                          </a:r>
                          <a:endParaRPr lang="pt-BR" sz="2700" b="0" i="0" u="none" strike="noStrike" dirty="0">
                            <a:effectLst/>
                            <a:latin typeface="Arial" panose="020B0604020202020204" pitchFamily="34" charset="0"/>
                          </a:endParaRPr>
                        </a:p>
                      </a:txBody>
                      <a:tcPr marL="137552" marR="137552" marT="68776" marB="68776">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(1)</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(2)</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(3)</a:t>
                          </a:r>
                          <a:endParaRPr lang="pt-BR" sz="2700" b="0" i="0" u="none" strike="noStrike" dirty="0">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(4)</a:t>
                          </a:r>
                          <a:endParaRPr lang="pt-BR" sz="2700" b="0" i="0" u="none" strike="noStrike" dirty="0">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05518066"/>
                      </a:ext>
                    </a:extLst>
                  </a:tr>
                  <a:tr h="236477">
                    <a:tc vMerge="1">
                      <a:txBody>
                        <a:bodyPr/>
                        <a:lstStyle/>
                        <a:p>
                          <a:endParaRPr lang="pt-BR"/>
                        </a:p>
                      </a:txBody>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Q = 1</a:t>
                          </a:r>
                          <a:endParaRPr lang="pt-BR" sz="2700" b="0" i="0" u="none" strike="noStrike" dirty="0">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Q = 2</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Q = 3</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Q = 4</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501581"/>
                      </a:ext>
                    </a:extLst>
                  </a:tr>
                  <a:tr h="236477">
                    <a:tc rowSpan="2">
                      <a:txBody>
                        <a:bodyPr/>
                        <a:lstStyle/>
                        <a:p>
                          <a:pPr indent="457200" algn="ctr" fontAlgn="ctr">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Tratamento</a:t>
                          </a:r>
                          <a:endParaRPr lang="pt-BR" sz="2700" b="0" i="0" u="none" strike="noStrike" dirty="0">
                            <a:effectLst/>
                            <a:latin typeface="Arial" panose="020B0604020202020204" pitchFamily="34" charset="0"/>
                          </a:endParaRPr>
                        </a:p>
                      </a:txBody>
                      <a:tcPr marL="137552" marR="137552" marT="68776" marB="68776">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0.574</a:t>
                          </a:r>
                          <a:endParaRPr lang="pt-BR" sz="2700" b="0" i="0" u="none" strike="noStrike" dirty="0">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0.604</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1.199**</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2.144***</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72177367"/>
                      </a:ext>
                    </a:extLst>
                  </a:tr>
                  <a:tr h="236477">
                    <a:tc vMerge="1">
                      <a:txBody>
                        <a:bodyPr/>
                        <a:lstStyle/>
                        <a:p>
                          <a:endParaRPr lang="pt-BR"/>
                        </a:p>
                      </a:txBody>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(0.473)</a:t>
                          </a:r>
                          <a:endParaRPr lang="pt-BR" sz="2700" b="0" i="0" u="none" strike="noStrike" dirty="0">
                            <a:effectLst/>
                            <a:latin typeface="Arial" panose="020B0604020202020204" pitchFamily="34" charset="0"/>
                          </a:endParaRPr>
                        </a:p>
                      </a:txBody>
                      <a:tcPr marL="38209" marR="38209" marT="38209" marB="38209" anchor="b">
                        <a:lnL>
                          <a:noFill/>
                        </a:lnL>
                        <a:lnR>
                          <a:noFill/>
                        </a:lnR>
                        <a:lnT>
                          <a:noFill/>
                        </a:lnT>
                        <a:lnB>
                          <a:noFill/>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(0.376)</a:t>
                          </a:r>
                          <a:endParaRPr lang="pt-BR" sz="2700" b="0" i="0" u="none" strike="noStrike" dirty="0">
                            <a:effectLst/>
                            <a:latin typeface="Arial" panose="020B0604020202020204" pitchFamily="34" charset="0"/>
                          </a:endParaRPr>
                        </a:p>
                      </a:txBody>
                      <a:tcPr marL="38209" marR="38209" marT="38209" marB="38209" anchor="b">
                        <a:lnL>
                          <a:noFill/>
                        </a:lnL>
                        <a:lnR>
                          <a:noFill/>
                        </a:lnR>
                        <a:lnT>
                          <a:noFill/>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(0.493)</a:t>
                          </a:r>
                          <a:endParaRPr lang="pt-BR" sz="2700" b="0" i="0" u="none" strike="noStrike">
                            <a:effectLst/>
                            <a:latin typeface="Arial" panose="020B0604020202020204" pitchFamily="34" charset="0"/>
                          </a:endParaRPr>
                        </a:p>
                      </a:txBody>
                      <a:tcPr marL="38209" marR="38209" marT="38209" marB="38209" anchor="b">
                        <a:lnL>
                          <a:noFill/>
                        </a:lnL>
                        <a:lnR>
                          <a:noFill/>
                        </a:lnR>
                        <a:lnT>
                          <a:noFill/>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(0.417)</a:t>
                          </a:r>
                          <a:endParaRPr lang="pt-BR" sz="2700" b="0" i="0" u="none" strike="noStrike">
                            <a:effectLst/>
                            <a:latin typeface="Arial" panose="020B0604020202020204" pitchFamily="34" charset="0"/>
                          </a:endParaRPr>
                        </a:p>
                      </a:txBody>
                      <a:tcPr marL="38209" marR="38209" marT="38209" marB="38209" anchor="b">
                        <a:lnL>
                          <a:noFill/>
                        </a:lnL>
                        <a:lnR>
                          <a:noFill/>
                        </a:lnR>
                        <a:lnT>
                          <a:noFill/>
                        </a:lnT>
                        <a:lnB>
                          <a:noFill/>
                        </a:lnB>
                      </a:tcPr>
                    </a:tc>
                    <a:extLst>
                      <a:ext uri="{0D108BD9-81ED-4DB2-BD59-A6C34878D82A}">
                        <a16:rowId xmlns:a16="http://schemas.microsoft.com/office/drawing/2014/main" val="251229054"/>
                      </a:ext>
                    </a:extLst>
                  </a:tr>
                  <a:tr h="236477">
                    <a:tc>
                      <a:txBody>
                        <a:bodyPr/>
                        <a:lstStyle/>
                        <a:p>
                          <a:pPr indent="457200" algn="l"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 </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 </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 </a:t>
                          </a:r>
                          <a:endParaRPr lang="pt-BR" sz="2700" b="0" i="0" u="none" strike="noStrike" dirty="0">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 </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 </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4091935"/>
                      </a:ext>
                    </a:extLst>
                  </a:tr>
                  <a:tr h="271133">
                    <a:tc>
                      <a:txBody>
                        <a:bodyPr/>
                        <a:lstStyle/>
                        <a:p>
                          <a:pPr algn="ctr" fontAlgn="b">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ar-AE" sz="1500" b="0" i="1" u="none" strike="noStrike">
                                        <a:effectLst/>
                                        <a:latin typeface="Cambria Math" panose="02040503050406030204" pitchFamily="18" charset="0"/>
                                        <a:ea typeface="Arial" panose="020B0604020202020204" pitchFamily="34" charset="0"/>
                                        <a:cs typeface="Times New Roman" panose="02020603050405020304" pitchFamily="18" charset="0"/>
                                      </a:rPr>
                                    </m:ctrlPr>
                                  </m:sSupPr>
                                  <m:e>
                                    <m:r>
                                      <a:rPr lang="ar-AE" sz="1500" b="0" i="1" u="none" strike="noStrike">
                                        <a:effectLst/>
                                        <a:latin typeface="Cambria Math" panose="02040503050406030204" pitchFamily="18" charset="0"/>
                                        <a:ea typeface="Arial" panose="020B0604020202020204" pitchFamily="34" charset="0"/>
                                        <a:cs typeface="Times New Roman" panose="02020603050405020304" pitchFamily="18" charset="0"/>
                                      </a:rPr>
                                      <m:t>𝑅</m:t>
                                    </m:r>
                                  </m:e>
                                  <m:sup>
                                    <m:r>
                                      <a:rPr lang="ar-AE" sz="1500" b="0" i="1" u="none" strike="noStrike">
                                        <a:effectLst/>
                                        <a:latin typeface="Cambria Math" panose="02040503050406030204" pitchFamily="18" charset="0"/>
                                        <a:ea typeface="Arial" panose="020B0604020202020204" pitchFamily="34" charset="0"/>
                                        <a:cs typeface="Times New Roman" panose="02020603050405020304" pitchFamily="18" charset="0"/>
                                      </a:rPr>
                                      <m:t>2</m:t>
                                    </m:r>
                                  </m:sup>
                                </m:sSup>
                              </m:oMath>
                            </m:oMathPara>
                          </a14:m>
                          <a:endParaRPr lang="ar-AE"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0.752</a:t>
                          </a:r>
                          <a:endParaRPr lang="pt-BR" sz="2700" b="0" i="0" u="none" strike="noStrike" dirty="0">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0.72</a:t>
                          </a:r>
                          <a:endParaRPr lang="pt-BR" sz="2700" b="0" i="0" u="none" strike="noStrike" dirty="0">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0.663</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0.582</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31536195"/>
                      </a:ext>
                    </a:extLst>
                  </a:tr>
                  <a:tr h="271133">
                    <a:tc>
                      <a:txBody>
                        <a:bodyPr/>
                        <a:lstStyle/>
                        <a:p>
                          <a:pPr indent="457200" algn="ctr" fontAlgn="ctr">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Observações</a:t>
                          </a:r>
                          <a:endParaRPr lang="pt-BR" sz="2700" b="0" i="0" u="none" strike="noStrike">
                            <a:effectLst/>
                            <a:latin typeface="Arial" panose="020B0604020202020204" pitchFamily="34" charset="0"/>
                          </a:endParaRPr>
                        </a:p>
                      </a:txBody>
                      <a:tcPr marL="38209" marR="38209" marT="38209" marB="38209"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5,730</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5,742</a:t>
                          </a:r>
                          <a:endParaRPr lang="pt-BR" sz="2700" b="0" i="0" u="none" strike="noStrike" dirty="0">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6,057</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5,472</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168745"/>
                      </a:ext>
                    </a:extLst>
                  </a:tr>
                  <a:tr h="446546">
                    <a:tc>
                      <a:txBody>
                        <a:bodyPr/>
                        <a:lstStyle/>
                        <a:p>
                          <a:pPr algn="l"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Efeito Fixo Municipal por Coorte</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S</a:t>
                          </a:r>
                          <a:endParaRPr lang="pt-BR" sz="2700" b="0" i="0" u="none" strike="noStrike" dirty="0">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S</a:t>
                          </a:r>
                          <a:endParaRPr lang="pt-BR" sz="2700" b="0" i="0" u="none" strike="noStrike" dirty="0">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60067495"/>
                      </a:ext>
                    </a:extLst>
                  </a:tr>
                  <a:tr h="236477">
                    <a:tc>
                      <a:txBody>
                        <a:bodyPr/>
                        <a:lstStyle/>
                        <a:p>
                          <a:pPr algn="l"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Efeito Fixo Temporal</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S</a:t>
                          </a:r>
                          <a:endParaRPr lang="pt-BR" sz="2700" b="0" i="0" u="none" strike="noStrike" dirty="0">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4956641"/>
                      </a:ext>
                    </a:extLst>
                  </a:tr>
                  <a:tr h="1265649">
                    <a:tc gridSpan="5">
                      <a:txBody>
                        <a:bodyPr/>
                        <a:lstStyle/>
                        <a:p>
                          <a:pPr algn="l" fontAlgn="b">
                            <a:lnSpc>
                              <a:spcPct val="115000"/>
                            </a:lnSpc>
                            <a:spcBef>
                              <a:spcPts val="0"/>
                            </a:spcBef>
                            <a:spcAft>
                              <a:spcPts val="0"/>
                            </a:spcAft>
                          </a:pPr>
                          <a:r>
                            <a:rPr lang="pt-BR" sz="1400" b="0" i="0" u="none" strike="noStrike" dirty="0">
                              <a:effectLst/>
                              <a:latin typeface="Times New Roman" panose="02020603050405020304" pitchFamily="18" charset="0"/>
                              <a:ea typeface="Arial" panose="020B0604020202020204" pitchFamily="34" charset="0"/>
                            </a:rPr>
                            <a:t>Erros-Padrão Robustos em parênteses ( *** p&lt;0.01, ** p&lt;0.05, * p&lt;0.1 )</a:t>
                          </a:r>
                          <a:endParaRPr lang="pt-BR" sz="2700" b="0" i="0" u="none" strike="noStrike" dirty="0">
                            <a:effectLst/>
                            <a:latin typeface="Arial" panose="020B0604020202020204" pitchFamily="34" charset="0"/>
                          </a:endParaRPr>
                        </a:p>
                        <a:p>
                          <a:pPr algn="l" fontAlgn="b">
                            <a:lnSpc>
                              <a:spcPct val="115000"/>
                            </a:lnSpc>
                            <a:spcBef>
                              <a:spcPts val="0"/>
                            </a:spcBef>
                            <a:spcAft>
                              <a:spcPts val="0"/>
                            </a:spcAft>
                          </a:pPr>
                          <a:r>
                            <a:rPr lang="pt-BR" sz="1400" b="0" i="0" u="none" strike="noStrike" dirty="0">
                              <a:effectLst/>
                              <a:latin typeface="Times New Roman" panose="02020603050405020304" pitchFamily="18" charset="0"/>
                              <a:ea typeface="Arial" panose="020B0604020202020204" pitchFamily="34" charset="0"/>
                            </a:rPr>
                            <a:t>Nota: O parâmetro tratamento analisa o impacto da interação entre proficiência das escolas e repasse da cota parte previamente a mudança de legislação. Cada Coluna representa um quartil de proficiência (menor desempenho (1) ao melhor desempenho (4), respectivamente). Os quartis são associados ao repasse de LCP (municípios mais beneficiados em relação aos prejudicados)para assim poder definir a variável tratamento.</a:t>
                          </a:r>
                          <a:endParaRPr lang="pt-BR" sz="2700" b="0" i="0" u="none" strike="noStrike" dirty="0">
                            <a:effectLst/>
                            <a:latin typeface="Arial" panose="020B0604020202020204" pitchFamily="34" charset="0"/>
                          </a:endParaRPr>
                        </a:p>
                        <a:p>
                          <a:pPr algn="l"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 </a:t>
                          </a:r>
                          <a:endParaRPr lang="pt-BR" sz="2700" b="0" i="0" u="none" strike="noStrike" dirty="0">
                            <a:effectLst/>
                            <a:latin typeface="Arial" panose="020B0604020202020204" pitchFamily="34" charset="0"/>
                          </a:endParaRPr>
                        </a:p>
                      </a:txBody>
                      <a:tcPr marL="137552" marR="137552" marT="68776" marB="68776">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167240538"/>
                      </a:ext>
                    </a:extLst>
                  </a:tr>
                </a:tbl>
              </a:graphicData>
            </a:graphic>
          </p:graphicFrame>
        </mc:Choice>
        <mc:Fallback xmlns="">
          <p:graphicFrame>
            <p:nvGraphicFramePr>
              <p:cNvPr id="8" name="Espaço Reservado para Conteúdo 3">
                <a:extLst>
                  <a:ext uri="{FF2B5EF4-FFF2-40B4-BE49-F238E27FC236}">
                    <a16:creationId xmlns:a16="http://schemas.microsoft.com/office/drawing/2014/main" id="{D75E3522-4493-47D4-86D3-2D3FFC781A1F}"/>
                  </a:ext>
                </a:extLst>
              </p:cNvPr>
              <p:cNvGraphicFramePr>
                <a:graphicFrameLocks/>
              </p:cNvGraphicFramePr>
              <p:nvPr>
                <p:extLst>
                  <p:ext uri="{D42A27DB-BD31-4B8C-83A1-F6EECF244321}">
                    <p14:modId xmlns:p14="http://schemas.microsoft.com/office/powerpoint/2010/main" val="3262847730"/>
                  </p:ext>
                </p:extLst>
              </p:nvPr>
            </p:nvGraphicFramePr>
            <p:xfrm>
              <a:off x="283030" y="317327"/>
              <a:ext cx="8294914" cy="4596964"/>
            </p:xfrm>
            <a:graphic>
              <a:graphicData uri="http://schemas.openxmlformats.org/drawingml/2006/table">
                <a:tbl>
                  <a:tblPr/>
                  <a:tblGrid>
                    <a:gridCol w="2496222">
                      <a:extLst>
                        <a:ext uri="{9D8B030D-6E8A-4147-A177-3AD203B41FA5}">
                          <a16:colId xmlns:a16="http://schemas.microsoft.com/office/drawing/2014/main" val="4165942273"/>
                        </a:ext>
                      </a:extLst>
                    </a:gridCol>
                    <a:gridCol w="1397754">
                      <a:extLst>
                        <a:ext uri="{9D8B030D-6E8A-4147-A177-3AD203B41FA5}">
                          <a16:colId xmlns:a16="http://schemas.microsoft.com/office/drawing/2014/main" val="1786272076"/>
                        </a:ext>
                      </a:extLst>
                    </a:gridCol>
                    <a:gridCol w="1397754">
                      <a:extLst>
                        <a:ext uri="{9D8B030D-6E8A-4147-A177-3AD203B41FA5}">
                          <a16:colId xmlns:a16="http://schemas.microsoft.com/office/drawing/2014/main" val="2168077462"/>
                        </a:ext>
                      </a:extLst>
                    </a:gridCol>
                    <a:gridCol w="1456446">
                      <a:extLst>
                        <a:ext uri="{9D8B030D-6E8A-4147-A177-3AD203B41FA5}">
                          <a16:colId xmlns:a16="http://schemas.microsoft.com/office/drawing/2014/main" val="1537924335"/>
                        </a:ext>
                      </a:extLst>
                    </a:gridCol>
                    <a:gridCol w="1546738">
                      <a:extLst>
                        <a:ext uri="{9D8B030D-6E8A-4147-A177-3AD203B41FA5}">
                          <a16:colId xmlns:a16="http://schemas.microsoft.com/office/drawing/2014/main" val="3247935015"/>
                        </a:ext>
                      </a:extLst>
                    </a:gridCol>
                  </a:tblGrid>
                  <a:tr h="295938">
                    <a:tc rowSpan="2">
                      <a:txBody>
                        <a:bodyPr/>
                        <a:lstStyle/>
                        <a:p>
                          <a:pPr indent="457200" algn="ctr" fontAlgn="ctr">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Variáveis</a:t>
                          </a:r>
                          <a:endParaRPr lang="pt-BR" sz="2700" b="0" i="0" u="none" strike="noStrike" dirty="0">
                            <a:effectLst/>
                            <a:latin typeface="Arial" panose="020B0604020202020204" pitchFamily="34" charset="0"/>
                          </a:endParaRPr>
                        </a:p>
                      </a:txBody>
                      <a:tcPr marL="137552" marR="137552" marT="68776" marB="68776">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(1)</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(2)</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(3)</a:t>
                          </a:r>
                          <a:endParaRPr lang="pt-BR" sz="2700" b="0" i="0" u="none" strike="noStrike" dirty="0">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(4)</a:t>
                          </a:r>
                          <a:endParaRPr lang="pt-BR" sz="2700" b="0" i="0" u="none" strike="noStrike" dirty="0">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05518066"/>
                      </a:ext>
                    </a:extLst>
                  </a:tr>
                  <a:tr h="295938">
                    <a:tc vMerge="1">
                      <a:txBody>
                        <a:bodyPr/>
                        <a:lstStyle/>
                        <a:p>
                          <a:endParaRPr lang="pt-BR"/>
                        </a:p>
                      </a:txBody>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Q = 1</a:t>
                          </a:r>
                          <a:endParaRPr lang="pt-BR" sz="2700" b="0" i="0" u="none" strike="noStrike" dirty="0">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Q = 2</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Q = 3</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Q = 4</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501581"/>
                      </a:ext>
                    </a:extLst>
                  </a:tr>
                  <a:tr h="295938">
                    <a:tc rowSpan="2">
                      <a:txBody>
                        <a:bodyPr/>
                        <a:lstStyle/>
                        <a:p>
                          <a:pPr indent="457200" algn="ctr" fontAlgn="ctr">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Tratamento</a:t>
                          </a:r>
                          <a:endParaRPr lang="pt-BR" sz="2700" b="0" i="0" u="none" strike="noStrike" dirty="0">
                            <a:effectLst/>
                            <a:latin typeface="Arial" panose="020B0604020202020204" pitchFamily="34" charset="0"/>
                          </a:endParaRPr>
                        </a:p>
                      </a:txBody>
                      <a:tcPr marL="137552" marR="137552" marT="68776" marB="68776">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0.574</a:t>
                          </a:r>
                          <a:endParaRPr lang="pt-BR" sz="2700" b="0" i="0" u="none" strike="noStrike" dirty="0">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0.604</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1.199**</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2.144***</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72177367"/>
                      </a:ext>
                    </a:extLst>
                  </a:tr>
                  <a:tr h="295938">
                    <a:tc vMerge="1">
                      <a:txBody>
                        <a:bodyPr/>
                        <a:lstStyle/>
                        <a:p>
                          <a:endParaRPr lang="pt-BR"/>
                        </a:p>
                      </a:txBody>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(0.473)</a:t>
                          </a:r>
                          <a:endParaRPr lang="pt-BR" sz="2700" b="0" i="0" u="none" strike="noStrike" dirty="0">
                            <a:effectLst/>
                            <a:latin typeface="Arial" panose="020B0604020202020204" pitchFamily="34" charset="0"/>
                          </a:endParaRPr>
                        </a:p>
                      </a:txBody>
                      <a:tcPr marL="38209" marR="38209" marT="38209" marB="38209" anchor="b">
                        <a:lnL>
                          <a:noFill/>
                        </a:lnL>
                        <a:lnR>
                          <a:noFill/>
                        </a:lnR>
                        <a:lnT>
                          <a:noFill/>
                        </a:lnT>
                        <a:lnB>
                          <a:noFill/>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(0.376)</a:t>
                          </a:r>
                          <a:endParaRPr lang="pt-BR" sz="2700" b="0" i="0" u="none" strike="noStrike" dirty="0">
                            <a:effectLst/>
                            <a:latin typeface="Arial" panose="020B0604020202020204" pitchFamily="34" charset="0"/>
                          </a:endParaRPr>
                        </a:p>
                      </a:txBody>
                      <a:tcPr marL="38209" marR="38209" marT="38209" marB="38209" anchor="b">
                        <a:lnL>
                          <a:noFill/>
                        </a:lnL>
                        <a:lnR>
                          <a:noFill/>
                        </a:lnR>
                        <a:lnT>
                          <a:noFill/>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(0.493)</a:t>
                          </a:r>
                          <a:endParaRPr lang="pt-BR" sz="2700" b="0" i="0" u="none" strike="noStrike">
                            <a:effectLst/>
                            <a:latin typeface="Arial" panose="020B0604020202020204" pitchFamily="34" charset="0"/>
                          </a:endParaRPr>
                        </a:p>
                      </a:txBody>
                      <a:tcPr marL="38209" marR="38209" marT="38209" marB="38209" anchor="b">
                        <a:lnL>
                          <a:noFill/>
                        </a:lnL>
                        <a:lnR>
                          <a:noFill/>
                        </a:lnR>
                        <a:lnT>
                          <a:noFill/>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(0.417)</a:t>
                          </a:r>
                          <a:endParaRPr lang="pt-BR" sz="2700" b="0" i="0" u="none" strike="noStrike">
                            <a:effectLst/>
                            <a:latin typeface="Arial" panose="020B0604020202020204" pitchFamily="34" charset="0"/>
                          </a:endParaRPr>
                        </a:p>
                      </a:txBody>
                      <a:tcPr marL="38209" marR="38209" marT="38209" marB="38209" anchor="b">
                        <a:lnL>
                          <a:noFill/>
                        </a:lnL>
                        <a:lnR>
                          <a:noFill/>
                        </a:lnR>
                        <a:lnT>
                          <a:noFill/>
                        </a:lnT>
                        <a:lnB>
                          <a:noFill/>
                        </a:lnB>
                      </a:tcPr>
                    </a:tc>
                    <a:extLst>
                      <a:ext uri="{0D108BD9-81ED-4DB2-BD59-A6C34878D82A}">
                        <a16:rowId xmlns:a16="http://schemas.microsoft.com/office/drawing/2014/main" val="251229054"/>
                      </a:ext>
                    </a:extLst>
                  </a:tr>
                  <a:tr h="295938">
                    <a:tc>
                      <a:txBody>
                        <a:bodyPr/>
                        <a:lstStyle/>
                        <a:p>
                          <a:pPr indent="457200" algn="l"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 </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 </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 </a:t>
                          </a:r>
                          <a:endParaRPr lang="pt-BR" sz="2700" b="0" i="0" u="none" strike="noStrike" dirty="0">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 </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 </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4091935"/>
                      </a:ext>
                    </a:extLst>
                  </a:tr>
                  <a:tr h="339308">
                    <a:tc>
                      <a:txBody>
                        <a:bodyPr/>
                        <a:lstStyle/>
                        <a:p>
                          <a:endParaRPr lang="pt-B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blipFill>
                          <a:blip r:embed="rId3"/>
                          <a:stretch>
                            <a:fillRect t="-441071" r="-232439" b="-814286"/>
                          </a:stretch>
                        </a:blipFill>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0.752</a:t>
                          </a:r>
                          <a:endParaRPr lang="pt-BR" sz="2700" b="0" i="0" u="none" strike="noStrike" dirty="0">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0.72</a:t>
                          </a:r>
                          <a:endParaRPr lang="pt-BR" sz="2700" b="0" i="0" u="none" strike="noStrike" dirty="0">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0.663</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0.582</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31536195"/>
                      </a:ext>
                    </a:extLst>
                  </a:tr>
                  <a:tr h="339308">
                    <a:tc>
                      <a:txBody>
                        <a:bodyPr/>
                        <a:lstStyle/>
                        <a:p>
                          <a:pPr indent="457200" algn="ctr" fontAlgn="ctr">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Observações</a:t>
                          </a:r>
                          <a:endParaRPr lang="pt-BR" sz="2700" b="0" i="0" u="none" strike="noStrike">
                            <a:effectLst/>
                            <a:latin typeface="Arial" panose="020B0604020202020204" pitchFamily="34" charset="0"/>
                          </a:endParaRPr>
                        </a:p>
                      </a:txBody>
                      <a:tcPr marL="38209" marR="38209" marT="38209" marB="38209"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5,730</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5,742</a:t>
                          </a:r>
                          <a:endParaRPr lang="pt-BR" sz="2700" b="0" i="0" u="none" strike="noStrike" dirty="0">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6,057</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5,472</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168745"/>
                      </a:ext>
                    </a:extLst>
                  </a:tr>
                  <a:tr h="558828">
                    <a:tc>
                      <a:txBody>
                        <a:bodyPr/>
                        <a:lstStyle/>
                        <a:p>
                          <a:pPr algn="l"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Efeito Fixo Municipal por Coorte</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S</a:t>
                          </a:r>
                          <a:endParaRPr lang="pt-BR" sz="2700" b="0" i="0" u="none" strike="noStrike" dirty="0">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S</a:t>
                          </a:r>
                          <a:endParaRPr lang="pt-BR" sz="2700" b="0" i="0" u="none" strike="noStrike" dirty="0">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60067495"/>
                      </a:ext>
                    </a:extLst>
                  </a:tr>
                  <a:tr h="295938">
                    <a:tc>
                      <a:txBody>
                        <a:bodyPr/>
                        <a:lstStyle/>
                        <a:p>
                          <a:pPr algn="l"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Efeito Fixo Temporal</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S</a:t>
                          </a:r>
                          <a:endParaRPr lang="pt-BR" sz="2700" b="0" i="0" u="none" strike="noStrike" dirty="0">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4956641"/>
                      </a:ext>
                    </a:extLst>
                  </a:tr>
                  <a:tr h="1583892">
                    <a:tc gridSpan="5">
                      <a:txBody>
                        <a:bodyPr/>
                        <a:lstStyle/>
                        <a:p>
                          <a:pPr algn="l" fontAlgn="b">
                            <a:lnSpc>
                              <a:spcPct val="115000"/>
                            </a:lnSpc>
                            <a:spcBef>
                              <a:spcPts val="0"/>
                            </a:spcBef>
                            <a:spcAft>
                              <a:spcPts val="0"/>
                            </a:spcAft>
                          </a:pPr>
                          <a:r>
                            <a:rPr lang="pt-BR" sz="1400" b="0" i="0" u="none" strike="noStrike" dirty="0">
                              <a:effectLst/>
                              <a:latin typeface="Times New Roman" panose="02020603050405020304" pitchFamily="18" charset="0"/>
                              <a:ea typeface="Arial" panose="020B0604020202020204" pitchFamily="34" charset="0"/>
                            </a:rPr>
                            <a:t>Erros-Padrão Robustos em parênteses ( *** p&lt;0.01, ** p&lt;0.05, * p&lt;0.1 )</a:t>
                          </a:r>
                          <a:endParaRPr lang="pt-BR" sz="2700" b="0" i="0" u="none" strike="noStrike" dirty="0">
                            <a:effectLst/>
                            <a:latin typeface="Arial" panose="020B0604020202020204" pitchFamily="34" charset="0"/>
                          </a:endParaRPr>
                        </a:p>
                        <a:p>
                          <a:pPr algn="l" fontAlgn="b">
                            <a:lnSpc>
                              <a:spcPct val="115000"/>
                            </a:lnSpc>
                            <a:spcBef>
                              <a:spcPts val="0"/>
                            </a:spcBef>
                            <a:spcAft>
                              <a:spcPts val="0"/>
                            </a:spcAft>
                          </a:pPr>
                          <a:r>
                            <a:rPr lang="pt-BR" sz="1400" b="0" i="0" u="none" strike="noStrike" dirty="0">
                              <a:effectLst/>
                              <a:latin typeface="Times New Roman" panose="02020603050405020304" pitchFamily="18" charset="0"/>
                              <a:ea typeface="Arial" panose="020B0604020202020204" pitchFamily="34" charset="0"/>
                            </a:rPr>
                            <a:t>Nota: O parâmetro tratamento analisa o impacto da interação entre proficiência das escolas e repasse da cota parte previamente a mudança de legislação. Cada Coluna representa um quartil de proficiência (menor desempenho (1) ao melhor desempenho (4), respectivamente). Os quartis são associados ao repasse de LCP (municípios mais beneficiados em relação aos prejudicados)para assim poder definir a variável tratamento.</a:t>
                          </a:r>
                          <a:endParaRPr lang="pt-BR" sz="2700" b="0" i="0" u="none" strike="noStrike" dirty="0">
                            <a:effectLst/>
                            <a:latin typeface="Arial" panose="020B0604020202020204" pitchFamily="34" charset="0"/>
                          </a:endParaRPr>
                        </a:p>
                        <a:p>
                          <a:pPr algn="l"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 </a:t>
                          </a:r>
                          <a:endParaRPr lang="pt-BR" sz="2700" b="0" i="0" u="none" strike="noStrike" dirty="0">
                            <a:effectLst/>
                            <a:latin typeface="Arial" panose="020B0604020202020204" pitchFamily="34" charset="0"/>
                          </a:endParaRPr>
                        </a:p>
                      </a:txBody>
                      <a:tcPr marL="137552" marR="137552" marT="68776" marB="68776">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167240538"/>
                      </a:ext>
                    </a:extLst>
                  </a:tr>
                </a:tbl>
              </a:graphicData>
            </a:graphic>
          </p:graphicFrame>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94343" y="2956"/>
            <a:ext cx="8934932" cy="5549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t>Robustez</a:t>
            </a:r>
            <a:endParaRPr dirty="0"/>
          </a:p>
        </p:txBody>
      </p:sp>
      <p:sp>
        <p:nvSpPr>
          <p:cNvPr id="200" name="Google Shape;200;p2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mc:AlternateContent xmlns:mc="http://schemas.openxmlformats.org/markup-compatibility/2006" xmlns:a14="http://schemas.microsoft.com/office/drawing/2010/main">
        <mc:Choice Requires="a14">
          <p:graphicFrame>
            <p:nvGraphicFramePr>
              <p:cNvPr id="5" name="Espaço Reservado para Conteúdo 3">
                <a:extLst>
                  <a:ext uri="{FF2B5EF4-FFF2-40B4-BE49-F238E27FC236}">
                    <a16:creationId xmlns:a16="http://schemas.microsoft.com/office/drawing/2014/main" id="{0821CEF7-2B08-4E25-A000-794C7FC3CBA6}"/>
                  </a:ext>
                </a:extLst>
              </p:cNvPr>
              <p:cNvGraphicFramePr>
                <a:graphicFrameLocks/>
              </p:cNvGraphicFramePr>
              <p:nvPr>
                <p:extLst>
                  <p:ext uri="{D42A27DB-BD31-4B8C-83A1-F6EECF244321}">
                    <p14:modId xmlns:p14="http://schemas.microsoft.com/office/powerpoint/2010/main" val="3604252790"/>
                  </p:ext>
                </p:extLst>
              </p:nvPr>
            </p:nvGraphicFramePr>
            <p:xfrm>
              <a:off x="232229" y="477462"/>
              <a:ext cx="8454570" cy="4640447"/>
            </p:xfrm>
            <a:graphic>
              <a:graphicData uri="http://schemas.openxmlformats.org/drawingml/2006/table">
                <a:tbl>
                  <a:tblPr firstRow="1" bandRow="1">
                    <a:tableStyleId>{2D5ABB26-0587-4C30-8999-92F81FD0307C}</a:tableStyleId>
                  </a:tblPr>
                  <a:tblGrid>
                    <a:gridCol w="2924557">
                      <a:extLst>
                        <a:ext uri="{9D8B030D-6E8A-4147-A177-3AD203B41FA5}">
                          <a16:colId xmlns:a16="http://schemas.microsoft.com/office/drawing/2014/main" val="1928855411"/>
                        </a:ext>
                      </a:extLst>
                    </a:gridCol>
                    <a:gridCol w="1365152">
                      <a:extLst>
                        <a:ext uri="{9D8B030D-6E8A-4147-A177-3AD203B41FA5}">
                          <a16:colId xmlns:a16="http://schemas.microsoft.com/office/drawing/2014/main" val="1449977503"/>
                        </a:ext>
                      </a:extLst>
                    </a:gridCol>
                    <a:gridCol w="1365152">
                      <a:extLst>
                        <a:ext uri="{9D8B030D-6E8A-4147-A177-3AD203B41FA5}">
                          <a16:colId xmlns:a16="http://schemas.microsoft.com/office/drawing/2014/main" val="3480330261"/>
                        </a:ext>
                      </a:extLst>
                    </a:gridCol>
                    <a:gridCol w="1434557">
                      <a:extLst>
                        <a:ext uri="{9D8B030D-6E8A-4147-A177-3AD203B41FA5}">
                          <a16:colId xmlns:a16="http://schemas.microsoft.com/office/drawing/2014/main" val="457663324"/>
                        </a:ext>
                      </a:extLst>
                    </a:gridCol>
                    <a:gridCol w="1365152">
                      <a:extLst>
                        <a:ext uri="{9D8B030D-6E8A-4147-A177-3AD203B41FA5}">
                          <a16:colId xmlns:a16="http://schemas.microsoft.com/office/drawing/2014/main" val="374873988"/>
                        </a:ext>
                      </a:extLst>
                    </a:gridCol>
                  </a:tblGrid>
                  <a:tr h="211574">
                    <a:tc>
                      <a:txBody>
                        <a:bodyPr/>
                        <a:lstStyle/>
                        <a:p>
                          <a:pPr indent="457200">
                            <a:lnSpc>
                              <a:spcPct val="115000"/>
                            </a:lnSpc>
                          </a:pPr>
                          <a:r>
                            <a:rPr lang="pt-BR" sz="1050" dirty="0">
                              <a:effectLst/>
                              <a:latin typeface="Times New Roman" panose="02020603050405020304" pitchFamily="18" charset="0"/>
                              <a:cs typeface="Times New Roman" panose="02020603050405020304" pitchFamily="18" charset="0"/>
                            </a:rPr>
                            <a:t>Painel A: Adição de Controles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(1)</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(2)</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(3)</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43236572"/>
                      </a:ext>
                    </a:extLst>
                  </a:tr>
                  <a:tr h="211574">
                    <a:tc>
                      <a:txBody>
                        <a:bodyPr/>
                        <a:lstStyle/>
                        <a:p>
                          <a:pPr indent="457200">
                            <a:lnSpc>
                              <a:spcPct val="115000"/>
                            </a:lnSpc>
                          </a:pPr>
                          <a:r>
                            <a:rPr lang="pt-BR" sz="1050" dirty="0">
                              <a:effectLst/>
                              <a:latin typeface="Times New Roman" panose="02020603050405020304" pitchFamily="18" charset="0"/>
                              <a:cs typeface="Times New Roman" panose="02020603050405020304" pitchFamily="18" charset="0"/>
                            </a:rPr>
                            <a:t> </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Q = 1</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Q = 2</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Q = 3</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Q = 4</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291164"/>
                      </a:ext>
                    </a:extLst>
                  </a:tr>
                  <a:tr h="211574">
                    <a:tc rowSpan="2">
                      <a:txBody>
                        <a:bodyPr/>
                        <a:lstStyle/>
                        <a:p>
                          <a:pPr indent="457200">
                            <a:lnSpc>
                              <a:spcPct val="115000"/>
                            </a:lnSpc>
                          </a:pPr>
                          <a:r>
                            <a:rPr lang="pt-BR" sz="1050" dirty="0">
                              <a:effectLst/>
                              <a:latin typeface="Times New Roman" panose="02020603050405020304" pitchFamily="18" charset="0"/>
                              <a:cs typeface="Times New Roman" panose="02020603050405020304" pitchFamily="18" charset="0"/>
                            </a:rPr>
                            <a:t>Tratamento</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-1.227</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0.582</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-4.705</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algn="r">
                            <a:lnSpc>
                              <a:spcPct val="115000"/>
                            </a:lnSpc>
                          </a:pPr>
                          <a:r>
                            <a:rPr lang="pt-BR" sz="1050">
                              <a:effectLst/>
                              <a:latin typeface="Times New Roman" panose="02020603050405020304" pitchFamily="18" charset="0"/>
                              <a:cs typeface="Times New Roman" panose="02020603050405020304" pitchFamily="18" charset="0"/>
                            </a:rPr>
                            <a:t>1.924***</a:t>
                          </a:r>
                          <a:endParaRPr lang="pt-BR" sz="105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56158880"/>
                      </a:ext>
                    </a:extLst>
                  </a:tr>
                  <a:tr h="211574">
                    <a:tc vMerge="1">
                      <a:txBody>
                        <a:bodyPr/>
                        <a:lstStyle/>
                        <a:p>
                          <a:endParaRPr lang="pt-BR"/>
                        </a:p>
                      </a:txBody>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(1.394)</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(0.487)</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(6.298)</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(0.391)</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1955451221"/>
                      </a:ext>
                    </a:extLst>
                  </a:tr>
                  <a:tr h="211574">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 </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 </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 </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 </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 </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4542180"/>
                      </a:ext>
                    </a:extLst>
                  </a:tr>
                  <a:tr h="226852">
                    <a:tc>
                      <a:txBody>
                        <a:bodyPr/>
                        <a:lstStyle/>
                        <a:p>
                          <a:pPr indent="457200" algn="l">
                            <a:lnSpc>
                              <a:spcPct val="115000"/>
                            </a:lnSpc>
                          </a:pPr>
                          <a14:m>
                            <m:oMathPara xmlns:m="http://schemas.openxmlformats.org/officeDocument/2006/math">
                              <m:oMathParaPr>
                                <m:jc m:val="centerGroup"/>
                              </m:oMathParaPr>
                              <m:oMath xmlns:m="http://schemas.openxmlformats.org/officeDocument/2006/math">
                                <m:sSup>
                                  <m:sSupPr>
                                    <m:ctrlPr>
                                      <a:rPr lang="pt-BR" sz="1050" i="1">
                                        <a:effectLst/>
                                        <a:latin typeface="Cambria Math" panose="02040503050406030204" pitchFamily="18" charset="0"/>
                                      </a:rPr>
                                    </m:ctrlPr>
                                  </m:sSupPr>
                                  <m:e>
                                    <m:r>
                                      <a:rPr lang="pt-BR" sz="1050">
                                        <a:effectLst/>
                                        <a:latin typeface="Cambria Math" panose="02040503050406030204" pitchFamily="18" charset="0"/>
                                      </a:rPr>
                                      <m:t>𝑅</m:t>
                                    </m:r>
                                  </m:e>
                                  <m:sup>
                                    <m:r>
                                      <a:rPr lang="pt-BR" sz="1050">
                                        <a:effectLst/>
                                        <a:latin typeface="Cambria Math" panose="02040503050406030204" pitchFamily="18" charset="0"/>
                                      </a:rPr>
                                      <m:t>2</m:t>
                                    </m:r>
                                  </m:sup>
                                </m:sSup>
                              </m:oMath>
                            </m:oMathPara>
                          </a14:m>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a:effectLst/>
                              <a:latin typeface="Times New Roman" panose="02020603050405020304" pitchFamily="18" charset="0"/>
                              <a:cs typeface="Times New Roman" panose="02020603050405020304" pitchFamily="18" charset="0"/>
                            </a:rPr>
                            <a:t>0.777</a:t>
                          </a:r>
                          <a:endParaRPr lang="pt-BR" sz="105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0.745</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0.703</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a:effectLst/>
                              <a:latin typeface="Times New Roman" panose="02020603050405020304" pitchFamily="18" charset="0"/>
                              <a:cs typeface="Times New Roman" panose="02020603050405020304" pitchFamily="18" charset="0"/>
                            </a:rPr>
                            <a:t>0.646</a:t>
                          </a:r>
                          <a:endParaRPr lang="pt-BR" sz="105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86401754"/>
                      </a:ext>
                    </a:extLst>
                  </a:tr>
                  <a:tr h="211574">
                    <a:tc>
                      <a:txBody>
                        <a:bodyPr/>
                        <a:lstStyle/>
                        <a:p>
                          <a:pPr indent="457200" algn="l">
                            <a:lnSpc>
                              <a:spcPct val="115000"/>
                            </a:lnSpc>
                          </a:pPr>
                          <a:r>
                            <a:rPr lang="pt-BR" sz="1050" dirty="0">
                              <a:effectLst/>
                              <a:latin typeface="Times New Roman" panose="02020603050405020304" pitchFamily="18" charset="0"/>
                              <a:cs typeface="Times New Roman" panose="02020603050405020304" pitchFamily="18" charset="0"/>
                            </a:rPr>
                            <a:t>          Observações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4,496</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4,683</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4,939</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4,531</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242314"/>
                      </a:ext>
                    </a:extLst>
                  </a:tr>
                  <a:tr h="211574">
                    <a:tc rowSpan="2">
                      <a:txBody>
                        <a:bodyPr/>
                        <a:lstStyle/>
                        <a:p>
                          <a:pPr algn="ctr">
                            <a:lnSpc>
                              <a:spcPct val="115000"/>
                            </a:lnSpc>
                          </a:pPr>
                          <a:r>
                            <a:rPr lang="pt-BR" sz="1050" dirty="0">
                              <a:effectLst/>
                              <a:latin typeface="Times New Roman" panose="02020603050405020304" pitchFamily="18" charset="0"/>
                              <a:cs typeface="Times New Roman" panose="02020603050405020304" pitchFamily="18" charset="0"/>
                            </a:rPr>
                            <a:t>Painel B: Pareamento por Entropia</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(1)</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(2)</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(3)</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34498253"/>
                      </a:ext>
                    </a:extLst>
                  </a:tr>
                  <a:tr h="211574">
                    <a:tc vMerge="1">
                      <a:txBody>
                        <a:bodyPr/>
                        <a:lstStyle/>
                        <a:p>
                          <a:endParaRPr lang="pt-BR"/>
                        </a:p>
                      </a:txBody>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Q = 1</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Q = 2</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Q = 3</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Q = 4</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5727929"/>
                      </a:ext>
                    </a:extLst>
                  </a:tr>
                  <a:tr h="211574">
                    <a:tc rowSpan="2">
                      <a:txBody>
                        <a:bodyPr/>
                        <a:lstStyle/>
                        <a:p>
                          <a:pPr indent="457200">
                            <a:lnSpc>
                              <a:spcPct val="115000"/>
                            </a:lnSpc>
                          </a:pPr>
                          <a:r>
                            <a:rPr lang="pt-BR" sz="1050" dirty="0">
                              <a:effectLst/>
                              <a:latin typeface="Times New Roman" panose="02020603050405020304" pitchFamily="18" charset="0"/>
                              <a:cs typeface="Times New Roman" panose="02020603050405020304" pitchFamily="18" charset="0"/>
                            </a:rPr>
                            <a:t>Tratamento</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0.26</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0.557</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1.236**</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algn="r">
                            <a:lnSpc>
                              <a:spcPct val="115000"/>
                            </a:lnSpc>
                          </a:pPr>
                          <a:r>
                            <a:rPr lang="pt-BR" sz="1050">
                              <a:effectLst/>
                              <a:latin typeface="Times New Roman" panose="02020603050405020304" pitchFamily="18" charset="0"/>
                              <a:cs typeface="Times New Roman" panose="02020603050405020304" pitchFamily="18" charset="0"/>
                            </a:rPr>
                            <a:t>2.128***</a:t>
                          </a:r>
                          <a:endParaRPr lang="pt-BR" sz="105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71491165"/>
                      </a:ext>
                    </a:extLst>
                  </a:tr>
                  <a:tr h="211574">
                    <a:tc vMerge="1">
                      <a:txBody>
                        <a:bodyPr/>
                        <a:lstStyle/>
                        <a:p>
                          <a:endParaRPr lang="pt-BR"/>
                        </a:p>
                      </a:txBody>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(0.822)</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(0.373)</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(0.583)</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050">
                              <a:effectLst/>
                              <a:latin typeface="Times New Roman" panose="02020603050405020304" pitchFamily="18" charset="0"/>
                              <a:cs typeface="Times New Roman" panose="02020603050405020304" pitchFamily="18" charset="0"/>
                            </a:rPr>
                            <a:t>(0.383)</a:t>
                          </a:r>
                          <a:endParaRPr lang="pt-BR" sz="105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1698742323"/>
                      </a:ext>
                    </a:extLst>
                  </a:tr>
                  <a:tr h="211574">
                    <a:tc>
                      <a:txBody>
                        <a:bodyPr/>
                        <a:lstStyle/>
                        <a:p>
                          <a:pPr indent="457200" algn="ctr">
                            <a:lnSpc>
                              <a:spcPct val="115000"/>
                            </a:lnSpc>
                          </a:pPr>
                          <a:r>
                            <a:rPr lang="pt-BR" sz="1050">
                              <a:effectLst/>
                              <a:latin typeface="Times New Roman" panose="02020603050405020304" pitchFamily="18" charset="0"/>
                              <a:cs typeface="Times New Roman" panose="02020603050405020304" pitchFamily="18" charset="0"/>
                            </a:rPr>
                            <a:t> </a:t>
                          </a:r>
                          <a:endParaRPr lang="pt-BR" sz="105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 </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a:effectLst/>
                              <a:latin typeface="Times New Roman" panose="02020603050405020304" pitchFamily="18" charset="0"/>
                              <a:cs typeface="Times New Roman" panose="02020603050405020304" pitchFamily="18" charset="0"/>
                            </a:rPr>
                            <a:t> </a:t>
                          </a:r>
                          <a:endParaRPr lang="pt-BR" sz="105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 </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 </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177633"/>
                      </a:ext>
                    </a:extLst>
                  </a:tr>
                  <a:tr h="226852">
                    <a:tc>
                      <a:txBody>
                        <a:bodyPr/>
                        <a:lstStyle/>
                        <a:p>
                          <a:pPr indent="457200" algn="l">
                            <a:lnSpc>
                              <a:spcPct val="115000"/>
                            </a:lnSpc>
                          </a:pPr>
                          <a14:m>
                            <m:oMathPara xmlns:m="http://schemas.openxmlformats.org/officeDocument/2006/math">
                              <m:oMathParaPr>
                                <m:jc m:val="centerGroup"/>
                              </m:oMathParaPr>
                              <m:oMath xmlns:m="http://schemas.openxmlformats.org/officeDocument/2006/math">
                                <m:sSup>
                                  <m:sSupPr>
                                    <m:ctrlPr>
                                      <a:rPr lang="pt-BR" sz="1050" i="1">
                                        <a:effectLst/>
                                        <a:latin typeface="Cambria Math" panose="02040503050406030204" pitchFamily="18" charset="0"/>
                                      </a:rPr>
                                    </m:ctrlPr>
                                  </m:sSupPr>
                                  <m:e>
                                    <m:r>
                                      <a:rPr lang="pt-BR" sz="1050">
                                        <a:effectLst/>
                                        <a:latin typeface="Cambria Math" panose="02040503050406030204" pitchFamily="18" charset="0"/>
                                      </a:rPr>
                                      <m:t>𝑅</m:t>
                                    </m:r>
                                  </m:e>
                                  <m:sup>
                                    <m:r>
                                      <a:rPr lang="pt-BR" sz="1050">
                                        <a:effectLst/>
                                        <a:latin typeface="Cambria Math" panose="02040503050406030204" pitchFamily="18" charset="0"/>
                                      </a:rPr>
                                      <m:t>2</m:t>
                                    </m:r>
                                  </m:sup>
                                </m:sSup>
                              </m:oMath>
                            </m:oMathPara>
                          </a14:m>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0.765</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0.731</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0.69</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0.612</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36110710"/>
                      </a:ext>
                    </a:extLst>
                  </a:tr>
                  <a:tr h="211574">
                    <a:tc>
                      <a:txBody>
                        <a:bodyPr/>
                        <a:lstStyle/>
                        <a:p>
                          <a:pPr indent="457200" algn="l">
                            <a:lnSpc>
                              <a:spcPct val="115000"/>
                            </a:lnSpc>
                          </a:pPr>
                          <a:r>
                            <a:rPr lang="pt-BR" sz="1050" dirty="0">
                              <a:effectLst/>
                              <a:latin typeface="Times New Roman" panose="02020603050405020304" pitchFamily="18" charset="0"/>
                              <a:cs typeface="Times New Roman" panose="02020603050405020304" pitchFamily="18" charset="0"/>
                            </a:rPr>
                            <a:t>         Observações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4,496</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4,683</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4,939</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4,531</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412597"/>
                      </a:ext>
                    </a:extLst>
                  </a:tr>
                  <a:tr h="211574">
                    <a:tc>
                      <a:txBody>
                        <a:bodyPr/>
                        <a:lstStyle/>
                        <a:p>
                          <a:pPr>
                            <a:lnSpc>
                              <a:spcPct val="115000"/>
                            </a:lnSpc>
                          </a:pPr>
                          <a:r>
                            <a:rPr lang="pt-BR" sz="1050">
                              <a:effectLst/>
                              <a:latin typeface="Times New Roman" panose="02020603050405020304" pitchFamily="18" charset="0"/>
                              <a:cs typeface="Times New Roman" panose="02020603050405020304" pitchFamily="18" charset="0"/>
                            </a:rPr>
                            <a:t>Efeito Fixo Municipal por Coorte</a:t>
                          </a:r>
                          <a:endParaRPr lang="pt-BR" sz="105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86659553"/>
                      </a:ext>
                    </a:extLst>
                  </a:tr>
                  <a:tr h="211574">
                    <a:tc>
                      <a:txBody>
                        <a:bodyPr/>
                        <a:lstStyle/>
                        <a:p>
                          <a:pPr>
                            <a:lnSpc>
                              <a:spcPct val="115000"/>
                            </a:lnSpc>
                          </a:pPr>
                          <a:r>
                            <a:rPr lang="pt-BR" sz="1050" dirty="0">
                              <a:effectLst/>
                              <a:latin typeface="Times New Roman" panose="02020603050405020304" pitchFamily="18" charset="0"/>
                              <a:cs typeface="Times New Roman" panose="02020603050405020304" pitchFamily="18" charset="0"/>
                            </a:rPr>
                            <a:t>Efeito Fixo Temporal</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4401343"/>
                      </a:ext>
                    </a:extLst>
                  </a:tr>
                  <a:tr h="1166871">
                    <a:tc gridSpan="5">
                      <a:txBody>
                        <a:bodyPr/>
                        <a:lstStyle/>
                        <a:p>
                          <a:pPr>
                            <a:lnSpc>
                              <a:spcPct val="115000"/>
                            </a:lnSpc>
                          </a:pPr>
                          <a:r>
                            <a:rPr lang="pt-BR" sz="1050" dirty="0">
                              <a:effectLst/>
                              <a:latin typeface="Times New Roman" panose="02020603050405020304" pitchFamily="18" charset="0"/>
                              <a:cs typeface="Times New Roman" panose="02020603050405020304" pitchFamily="18" charset="0"/>
                            </a:rPr>
                            <a:t>Erros-Padrão Robustos em parênteses ( *** p&lt;0.01, ** p&lt;0.05, * p&lt;0.1 )</a:t>
                          </a:r>
                        </a:p>
                        <a:p>
                          <a:pPr>
                            <a:lnSpc>
                              <a:spcPct val="115000"/>
                            </a:lnSpc>
                          </a:pPr>
                          <a:endParaRPr lang="pt-BR" sz="1050" dirty="0">
                            <a:effectLst/>
                            <a:latin typeface="Times New Roman" panose="02020603050405020304" pitchFamily="18" charset="0"/>
                            <a:cs typeface="Times New Roman" panose="02020603050405020304" pitchFamily="18" charset="0"/>
                          </a:endParaRPr>
                        </a:p>
                        <a:p>
                          <a:pPr>
                            <a:lnSpc>
                              <a:spcPct val="115000"/>
                            </a:lnSpc>
                          </a:pPr>
                          <a:r>
                            <a:rPr lang="pt-BR" sz="1050" dirty="0">
                              <a:effectLst/>
                              <a:latin typeface="Times New Roman" panose="02020603050405020304" pitchFamily="18" charset="0"/>
                              <a:cs typeface="Times New Roman" panose="02020603050405020304" pitchFamily="18" charset="0"/>
                            </a:rPr>
                            <a:t>Nota: O parâmetro tratamento analisa o impacto da interação entre proficiência das escolas e repasse da cota parte previamente a mudança de legislação. Cada Coluna representa um quartil de proficiência (menor desempenho (1) ao melhor desempenho (4), respectivamente). Os quartis são associados ao repasse de LCP (municípios mais beneficiados em relação aos prejudicados)para assim poder definir a variável tratamento.</a:t>
                          </a:r>
                        </a:p>
                        <a:p>
                          <a:pPr>
                            <a:lnSpc>
                              <a:spcPct val="115000"/>
                            </a:lnSpc>
                          </a:pPr>
                          <a:r>
                            <a:rPr lang="pt-BR" sz="1050" dirty="0">
                              <a:effectLst/>
                              <a:latin typeface="Times New Roman" panose="02020603050405020304" pitchFamily="18" charset="0"/>
                              <a:cs typeface="Times New Roman" panose="02020603050405020304" pitchFamily="18" charset="0"/>
                            </a:rPr>
                            <a:t> </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98748742"/>
                      </a:ext>
                    </a:extLst>
                  </a:tr>
                </a:tbl>
              </a:graphicData>
            </a:graphic>
          </p:graphicFrame>
        </mc:Choice>
        <mc:Fallback xmlns="">
          <p:graphicFrame>
            <p:nvGraphicFramePr>
              <p:cNvPr id="5" name="Espaço Reservado para Conteúdo 3">
                <a:extLst>
                  <a:ext uri="{FF2B5EF4-FFF2-40B4-BE49-F238E27FC236}">
                    <a16:creationId xmlns:a16="http://schemas.microsoft.com/office/drawing/2014/main" id="{0821CEF7-2B08-4E25-A000-794C7FC3CBA6}"/>
                  </a:ext>
                </a:extLst>
              </p:cNvPr>
              <p:cNvGraphicFramePr>
                <a:graphicFrameLocks/>
              </p:cNvGraphicFramePr>
              <p:nvPr>
                <p:extLst>
                  <p:ext uri="{D42A27DB-BD31-4B8C-83A1-F6EECF244321}">
                    <p14:modId xmlns:p14="http://schemas.microsoft.com/office/powerpoint/2010/main" val="3604252790"/>
                  </p:ext>
                </p:extLst>
              </p:nvPr>
            </p:nvGraphicFramePr>
            <p:xfrm>
              <a:off x="232229" y="477462"/>
              <a:ext cx="8454570" cy="4640447"/>
            </p:xfrm>
            <a:graphic>
              <a:graphicData uri="http://schemas.openxmlformats.org/drawingml/2006/table">
                <a:tbl>
                  <a:tblPr firstRow="1" bandRow="1">
                    <a:tableStyleId>{2D5ABB26-0587-4C30-8999-92F81FD0307C}</a:tableStyleId>
                  </a:tblPr>
                  <a:tblGrid>
                    <a:gridCol w="2924557">
                      <a:extLst>
                        <a:ext uri="{9D8B030D-6E8A-4147-A177-3AD203B41FA5}">
                          <a16:colId xmlns:a16="http://schemas.microsoft.com/office/drawing/2014/main" val="1928855411"/>
                        </a:ext>
                      </a:extLst>
                    </a:gridCol>
                    <a:gridCol w="1365152">
                      <a:extLst>
                        <a:ext uri="{9D8B030D-6E8A-4147-A177-3AD203B41FA5}">
                          <a16:colId xmlns:a16="http://schemas.microsoft.com/office/drawing/2014/main" val="1449977503"/>
                        </a:ext>
                      </a:extLst>
                    </a:gridCol>
                    <a:gridCol w="1365152">
                      <a:extLst>
                        <a:ext uri="{9D8B030D-6E8A-4147-A177-3AD203B41FA5}">
                          <a16:colId xmlns:a16="http://schemas.microsoft.com/office/drawing/2014/main" val="3480330261"/>
                        </a:ext>
                      </a:extLst>
                    </a:gridCol>
                    <a:gridCol w="1434557">
                      <a:extLst>
                        <a:ext uri="{9D8B030D-6E8A-4147-A177-3AD203B41FA5}">
                          <a16:colId xmlns:a16="http://schemas.microsoft.com/office/drawing/2014/main" val="457663324"/>
                        </a:ext>
                      </a:extLst>
                    </a:gridCol>
                    <a:gridCol w="1365152">
                      <a:extLst>
                        <a:ext uri="{9D8B030D-6E8A-4147-A177-3AD203B41FA5}">
                          <a16:colId xmlns:a16="http://schemas.microsoft.com/office/drawing/2014/main" val="374873988"/>
                        </a:ext>
                      </a:extLst>
                    </a:gridCol>
                  </a:tblGrid>
                  <a:tr h="215257">
                    <a:tc>
                      <a:txBody>
                        <a:bodyPr/>
                        <a:lstStyle/>
                        <a:p>
                          <a:pPr indent="457200">
                            <a:lnSpc>
                              <a:spcPct val="115000"/>
                            </a:lnSpc>
                          </a:pPr>
                          <a:r>
                            <a:rPr lang="pt-BR" sz="1050" dirty="0">
                              <a:effectLst/>
                              <a:latin typeface="Times New Roman" panose="02020603050405020304" pitchFamily="18" charset="0"/>
                              <a:cs typeface="Times New Roman" panose="02020603050405020304" pitchFamily="18" charset="0"/>
                            </a:rPr>
                            <a:t>Painel A: Adição de Controles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(1)</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(2)</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(3)</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43236572"/>
                      </a:ext>
                    </a:extLst>
                  </a:tr>
                  <a:tr h="215257">
                    <a:tc>
                      <a:txBody>
                        <a:bodyPr/>
                        <a:lstStyle/>
                        <a:p>
                          <a:pPr indent="457200">
                            <a:lnSpc>
                              <a:spcPct val="115000"/>
                            </a:lnSpc>
                          </a:pPr>
                          <a:r>
                            <a:rPr lang="pt-BR" sz="1050" dirty="0">
                              <a:effectLst/>
                              <a:latin typeface="Times New Roman" panose="02020603050405020304" pitchFamily="18" charset="0"/>
                              <a:cs typeface="Times New Roman" panose="02020603050405020304" pitchFamily="18" charset="0"/>
                            </a:rPr>
                            <a:t> </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Q = 1</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Q = 2</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Q = 3</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Q = 4</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291164"/>
                      </a:ext>
                    </a:extLst>
                  </a:tr>
                  <a:tr h="215257">
                    <a:tc rowSpan="2">
                      <a:txBody>
                        <a:bodyPr/>
                        <a:lstStyle/>
                        <a:p>
                          <a:pPr indent="457200">
                            <a:lnSpc>
                              <a:spcPct val="115000"/>
                            </a:lnSpc>
                          </a:pPr>
                          <a:r>
                            <a:rPr lang="pt-BR" sz="1050" dirty="0">
                              <a:effectLst/>
                              <a:latin typeface="Times New Roman" panose="02020603050405020304" pitchFamily="18" charset="0"/>
                              <a:cs typeface="Times New Roman" panose="02020603050405020304" pitchFamily="18" charset="0"/>
                            </a:rPr>
                            <a:t>Tratamento</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-1.227</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0.582</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-4.705</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algn="r">
                            <a:lnSpc>
                              <a:spcPct val="115000"/>
                            </a:lnSpc>
                          </a:pPr>
                          <a:r>
                            <a:rPr lang="pt-BR" sz="1050">
                              <a:effectLst/>
                              <a:latin typeface="Times New Roman" panose="02020603050405020304" pitchFamily="18" charset="0"/>
                              <a:cs typeface="Times New Roman" panose="02020603050405020304" pitchFamily="18" charset="0"/>
                            </a:rPr>
                            <a:t>1.924***</a:t>
                          </a:r>
                          <a:endParaRPr lang="pt-BR" sz="105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56158880"/>
                      </a:ext>
                    </a:extLst>
                  </a:tr>
                  <a:tr h="215257">
                    <a:tc vMerge="1">
                      <a:txBody>
                        <a:bodyPr/>
                        <a:lstStyle/>
                        <a:p>
                          <a:endParaRPr lang="pt-BR"/>
                        </a:p>
                      </a:txBody>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(1.394)</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(0.487)</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(6.298)</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(0.391)</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1955451221"/>
                      </a:ext>
                    </a:extLst>
                  </a:tr>
                  <a:tr h="215257">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 </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 </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 </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 </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 </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4542180"/>
                      </a:ext>
                    </a:extLst>
                  </a:tr>
                  <a:tr h="229989">
                    <a:tc>
                      <a:txBody>
                        <a:bodyPr/>
                        <a:lstStyle/>
                        <a:p>
                          <a:endParaRPr lang="pt-BR"/>
                        </a:p>
                      </a:txBody>
                      <a:tcPr marL="22983" marR="22983" marT="22983" marB="22983" anchor="b">
                        <a:lnT w="12700" cap="flat" cmpd="sng" algn="ctr">
                          <a:solidFill>
                            <a:schemeClr val="tx1"/>
                          </a:solidFill>
                          <a:prstDash val="solid"/>
                          <a:round/>
                          <a:headEnd type="none" w="med" len="med"/>
                          <a:tailEnd type="none" w="med" len="med"/>
                        </a:lnT>
                        <a:blipFill>
                          <a:blip r:embed="rId3"/>
                          <a:stretch>
                            <a:fillRect t="-468421" r="-189375" b="-1439474"/>
                          </a:stretch>
                        </a:blipFill>
                      </a:tcPr>
                    </a:tc>
                    <a:tc>
                      <a:txBody>
                        <a:bodyPr/>
                        <a:lstStyle/>
                        <a:p>
                          <a:pPr indent="457200" algn="ctr">
                            <a:lnSpc>
                              <a:spcPct val="115000"/>
                            </a:lnSpc>
                          </a:pPr>
                          <a:r>
                            <a:rPr lang="pt-BR" sz="1050">
                              <a:effectLst/>
                              <a:latin typeface="Times New Roman" panose="02020603050405020304" pitchFamily="18" charset="0"/>
                              <a:cs typeface="Times New Roman" panose="02020603050405020304" pitchFamily="18" charset="0"/>
                            </a:rPr>
                            <a:t>0.777</a:t>
                          </a:r>
                          <a:endParaRPr lang="pt-BR" sz="105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0.745</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0.703</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a:effectLst/>
                              <a:latin typeface="Times New Roman" panose="02020603050405020304" pitchFamily="18" charset="0"/>
                              <a:cs typeface="Times New Roman" panose="02020603050405020304" pitchFamily="18" charset="0"/>
                            </a:rPr>
                            <a:t>0.646</a:t>
                          </a:r>
                          <a:endParaRPr lang="pt-BR" sz="105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86401754"/>
                      </a:ext>
                    </a:extLst>
                  </a:tr>
                  <a:tr h="215257">
                    <a:tc>
                      <a:txBody>
                        <a:bodyPr/>
                        <a:lstStyle/>
                        <a:p>
                          <a:pPr indent="457200" algn="l">
                            <a:lnSpc>
                              <a:spcPct val="115000"/>
                            </a:lnSpc>
                          </a:pPr>
                          <a:r>
                            <a:rPr lang="pt-BR" sz="1050" dirty="0">
                              <a:effectLst/>
                              <a:latin typeface="Times New Roman" panose="02020603050405020304" pitchFamily="18" charset="0"/>
                              <a:cs typeface="Times New Roman" panose="02020603050405020304" pitchFamily="18" charset="0"/>
                            </a:rPr>
                            <a:t>          Observações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4,496</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4,683</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4,939</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4,531</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242314"/>
                      </a:ext>
                    </a:extLst>
                  </a:tr>
                  <a:tr h="215257">
                    <a:tc rowSpan="2">
                      <a:txBody>
                        <a:bodyPr/>
                        <a:lstStyle/>
                        <a:p>
                          <a:pPr algn="ctr">
                            <a:lnSpc>
                              <a:spcPct val="115000"/>
                            </a:lnSpc>
                          </a:pPr>
                          <a:r>
                            <a:rPr lang="pt-BR" sz="1050" dirty="0">
                              <a:effectLst/>
                              <a:latin typeface="Times New Roman" panose="02020603050405020304" pitchFamily="18" charset="0"/>
                              <a:cs typeface="Times New Roman" panose="02020603050405020304" pitchFamily="18" charset="0"/>
                            </a:rPr>
                            <a:t>Painel B: Pareamento por Entropia</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(1)</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(2)</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(3)</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34498253"/>
                      </a:ext>
                    </a:extLst>
                  </a:tr>
                  <a:tr h="215257">
                    <a:tc vMerge="1">
                      <a:txBody>
                        <a:bodyPr/>
                        <a:lstStyle/>
                        <a:p>
                          <a:endParaRPr lang="pt-BR"/>
                        </a:p>
                      </a:txBody>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Q = 1</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Q = 2</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Q = 3</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Q = 4</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5727929"/>
                      </a:ext>
                    </a:extLst>
                  </a:tr>
                  <a:tr h="215257">
                    <a:tc rowSpan="2">
                      <a:txBody>
                        <a:bodyPr/>
                        <a:lstStyle/>
                        <a:p>
                          <a:pPr indent="457200">
                            <a:lnSpc>
                              <a:spcPct val="115000"/>
                            </a:lnSpc>
                          </a:pPr>
                          <a:r>
                            <a:rPr lang="pt-BR" sz="1050" dirty="0">
                              <a:effectLst/>
                              <a:latin typeface="Times New Roman" panose="02020603050405020304" pitchFamily="18" charset="0"/>
                              <a:cs typeface="Times New Roman" panose="02020603050405020304" pitchFamily="18" charset="0"/>
                            </a:rPr>
                            <a:t>Tratamento</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0.26</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0.557</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1.236**</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algn="r">
                            <a:lnSpc>
                              <a:spcPct val="115000"/>
                            </a:lnSpc>
                          </a:pPr>
                          <a:r>
                            <a:rPr lang="pt-BR" sz="1050">
                              <a:effectLst/>
                              <a:latin typeface="Times New Roman" panose="02020603050405020304" pitchFamily="18" charset="0"/>
                              <a:cs typeface="Times New Roman" panose="02020603050405020304" pitchFamily="18" charset="0"/>
                            </a:rPr>
                            <a:t>2.128***</a:t>
                          </a:r>
                          <a:endParaRPr lang="pt-BR" sz="105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71491165"/>
                      </a:ext>
                    </a:extLst>
                  </a:tr>
                  <a:tr h="215257">
                    <a:tc vMerge="1">
                      <a:txBody>
                        <a:bodyPr/>
                        <a:lstStyle/>
                        <a:p>
                          <a:endParaRPr lang="pt-BR"/>
                        </a:p>
                      </a:txBody>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(0.822)</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(0.373)</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(0.583)</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050">
                              <a:effectLst/>
                              <a:latin typeface="Times New Roman" panose="02020603050405020304" pitchFamily="18" charset="0"/>
                              <a:cs typeface="Times New Roman" panose="02020603050405020304" pitchFamily="18" charset="0"/>
                            </a:rPr>
                            <a:t>(0.383)</a:t>
                          </a:r>
                          <a:endParaRPr lang="pt-BR" sz="105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1698742323"/>
                      </a:ext>
                    </a:extLst>
                  </a:tr>
                  <a:tr h="215257">
                    <a:tc>
                      <a:txBody>
                        <a:bodyPr/>
                        <a:lstStyle/>
                        <a:p>
                          <a:pPr indent="457200" algn="ctr">
                            <a:lnSpc>
                              <a:spcPct val="115000"/>
                            </a:lnSpc>
                          </a:pPr>
                          <a:r>
                            <a:rPr lang="pt-BR" sz="1050">
                              <a:effectLst/>
                              <a:latin typeface="Times New Roman" panose="02020603050405020304" pitchFamily="18" charset="0"/>
                              <a:cs typeface="Times New Roman" panose="02020603050405020304" pitchFamily="18" charset="0"/>
                            </a:rPr>
                            <a:t> </a:t>
                          </a:r>
                          <a:endParaRPr lang="pt-BR" sz="105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 </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a:effectLst/>
                              <a:latin typeface="Times New Roman" panose="02020603050405020304" pitchFamily="18" charset="0"/>
                              <a:cs typeface="Times New Roman" panose="02020603050405020304" pitchFamily="18" charset="0"/>
                            </a:rPr>
                            <a:t> </a:t>
                          </a:r>
                          <a:endParaRPr lang="pt-BR" sz="105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 </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 </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177633"/>
                      </a:ext>
                    </a:extLst>
                  </a:tr>
                  <a:tr h="229989">
                    <a:tc>
                      <a:txBody>
                        <a:bodyPr/>
                        <a:lstStyle/>
                        <a:p>
                          <a:endParaRPr lang="pt-BR"/>
                        </a:p>
                      </a:txBody>
                      <a:tcPr marL="22983" marR="22983" marT="22983" marB="22983" anchor="b">
                        <a:lnT w="12700" cap="flat" cmpd="sng" algn="ctr">
                          <a:solidFill>
                            <a:schemeClr val="tx1"/>
                          </a:solidFill>
                          <a:prstDash val="solid"/>
                          <a:round/>
                          <a:headEnd type="none" w="med" len="med"/>
                          <a:tailEnd type="none" w="med" len="med"/>
                        </a:lnT>
                        <a:blipFill>
                          <a:blip r:embed="rId3"/>
                          <a:stretch>
                            <a:fillRect t="-1156757" r="-189375" b="-805405"/>
                          </a:stretch>
                        </a:blipFill>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0.765</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0.731</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0.69</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0.612</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36110710"/>
                      </a:ext>
                    </a:extLst>
                  </a:tr>
                  <a:tr h="215257">
                    <a:tc>
                      <a:txBody>
                        <a:bodyPr/>
                        <a:lstStyle/>
                        <a:p>
                          <a:pPr indent="457200" algn="l">
                            <a:lnSpc>
                              <a:spcPct val="115000"/>
                            </a:lnSpc>
                          </a:pPr>
                          <a:r>
                            <a:rPr lang="pt-BR" sz="1050" dirty="0">
                              <a:effectLst/>
                              <a:latin typeface="Times New Roman" panose="02020603050405020304" pitchFamily="18" charset="0"/>
                              <a:cs typeface="Times New Roman" panose="02020603050405020304" pitchFamily="18" charset="0"/>
                            </a:rPr>
                            <a:t>         Observações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4,496</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4,683</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4,939</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4,531</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412597"/>
                      </a:ext>
                    </a:extLst>
                  </a:tr>
                  <a:tr h="215257">
                    <a:tc>
                      <a:txBody>
                        <a:bodyPr/>
                        <a:lstStyle/>
                        <a:p>
                          <a:pPr>
                            <a:lnSpc>
                              <a:spcPct val="115000"/>
                            </a:lnSpc>
                          </a:pPr>
                          <a:r>
                            <a:rPr lang="pt-BR" sz="1050">
                              <a:effectLst/>
                              <a:latin typeface="Times New Roman" panose="02020603050405020304" pitchFamily="18" charset="0"/>
                              <a:cs typeface="Times New Roman" panose="02020603050405020304" pitchFamily="18" charset="0"/>
                            </a:rPr>
                            <a:t>Efeito Fixo Municipal por Coorte</a:t>
                          </a:r>
                          <a:endParaRPr lang="pt-BR" sz="105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86659553"/>
                      </a:ext>
                    </a:extLst>
                  </a:tr>
                  <a:tr h="215257">
                    <a:tc>
                      <a:txBody>
                        <a:bodyPr/>
                        <a:lstStyle/>
                        <a:p>
                          <a:pPr>
                            <a:lnSpc>
                              <a:spcPct val="115000"/>
                            </a:lnSpc>
                          </a:pPr>
                          <a:r>
                            <a:rPr lang="pt-BR" sz="1050" dirty="0">
                              <a:effectLst/>
                              <a:latin typeface="Times New Roman" panose="02020603050405020304" pitchFamily="18" charset="0"/>
                              <a:cs typeface="Times New Roman" panose="02020603050405020304" pitchFamily="18" charset="0"/>
                            </a:rPr>
                            <a:t>Efeito Fixo Temporal</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a:txBody>
                        <a:bodyPr/>
                        <a:lstStyle/>
                        <a:p>
                          <a:pPr indent="457200" algn="ctr">
                            <a:lnSpc>
                              <a:spcPct val="115000"/>
                            </a:lnSpc>
                          </a:pPr>
                          <a:r>
                            <a:rPr lang="pt-BR" sz="1050" dirty="0">
                              <a:effectLst/>
                              <a:latin typeface="Times New Roman" panose="02020603050405020304" pitchFamily="18" charset="0"/>
                              <a:cs typeface="Times New Roman" panose="02020603050405020304" pitchFamily="18" charset="0"/>
                            </a:rPr>
                            <a:t>S</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4401343"/>
                      </a:ext>
                    </a:extLst>
                  </a:tr>
                  <a:tr h="1166871">
                    <a:tc gridSpan="5">
                      <a:txBody>
                        <a:bodyPr/>
                        <a:lstStyle/>
                        <a:p>
                          <a:pPr>
                            <a:lnSpc>
                              <a:spcPct val="115000"/>
                            </a:lnSpc>
                          </a:pPr>
                          <a:r>
                            <a:rPr lang="pt-BR" sz="1050" dirty="0">
                              <a:effectLst/>
                              <a:latin typeface="Times New Roman" panose="02020603050405020304" pitchFamily="18" charset="0"/>
                              <a:cs typeface="Times New Roman" panose="02020603050405020304" pitchFamily="18" charset="0"/>
                            </a:rPr>
                            <a:t>Erros-Padrão Robustos em parênteses ( *** p&lt;0.01, ** p&lt;0.05, * p&lt;0.1 )</a:t>
                          </a:r>
                        </a:p>
                        <a:p>
                          <a:pPr>
                            <a:lnSpc>
                              <a:spcPct val="115000"/>
                            </a:lnSpc>
                          </a:pPr>
                          <a:endParaRPr lang="pt-BR" sz="1050" dirty="0">
                            <a:effectLst/>
                            <a:latin typeface="Times New Roman" panose="02020603050405020304" pitchFamily="18" charset="0"/>
                            <a:cs typeface="Times New Roman" panose="02020603050405020304" pitchFamily="18" charset="0"/>
                          </a:endParaRPr>
                        </a:p>
                        <a:p>
                          <a:pPr>
                            <a:lnSpc>
                              <a:spcPct val="115000"/>
                            </a:lnSpc>
                          </a:pPr>
                          <a:r>
                            <a:rPr lang="pt-BR" sz="1050" dirty="0">
                              <a:effectLst/>
                              <a:latin typeface="Times New Roman" panose="02020603050405020304" pitchFamily="18" charset="0"/>
                              <a:cs typeface="Times New Roman" panose="02020603050405020304" pitchFamily="18" charset="0"/>
                            </a:rPr>
                            <a:t>Nota: O parâmetro tratamento analisa o impacto da interação entre proficiência das escolas e repasse da cota parte previamente a mudança de legislação. Cada Coluna representa um quartil de proficiência (menor desempenho (1) ao melhor desempenho (4), respectivamente). Os quartis são associados ao repasse de LCP (municípios mais beneficiados em relação aos prejudicados)para assim poder definir a variável tratamento.</a:t>
                          </a:r>
                        </a:p>
                        <a:p>
                          <a:pPr>
                            <a:lnSpc>
                              <a:spcPct val="115000"/>
                            </a:lnSpc>
                          </a:pPr>
                          <a:r>
                            <a:rPr lang="pt-BR" sz="1050" dirty="0">
                              <a:effectLst/>
                              <a:latin typeface="Times New Roman" panose="02020603050405020304" pitchFamily="18" charset="0"/>
                              <a:cs typeface="Times New Roman" panose="02020603050405020304" pitchFamily="18" charset="0"/>
                            </a:rPr>
                            <a:t> </a:t>
                          </a:r>
                          <a:endParaRPr lang="pt-BR" sz="105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98748742"/>
                      </a:ext>
                    </a:extLst>
                  </a:tr>
                </a:tbl>
              </a:graphicData>
            </a:graphic>
          </p:graphicFrame>
        </mc:Fallback>
      </mc:AlternateContent>
    </p:spTree>
    <p:extLst>
      <p:ext uri="{BB962C8B-B14F-4D97-AF65-F5344CB8AC3E}">
        <p14:creationId xmlns:p14="http://schemas.microsoft.com/office/powerpoint/2010/main" val="216349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835819" y="1657439"/>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Mecanismos</a:t>
            </a:r>
            <a:endParaRPr sz="3600" dirty="0"/>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03101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00" name="Google Shape;200;p2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mc:AlternateContent xmlns:mc="http://schemas.openxmlformats.org/markup-compatibility/2006" xmlns:a14="http://schemas.microsoft.com/office/drawing/2010/main">
        <mc:Choice Requires="a14">
          <p:graphicFrame>
            <p:nvGraphicFramePr>
              <p:cNvPr id="6" name="Espaço Reservado para Conteúdo 3">
                <a:extLst>
                  <a:ext uri="{FF2B5EF4-FFF2-40B4-BE49-F238E27FC236}">
                    <a16:creationId xmlns:a16="http://schemas.microsoft.com/office/drawing/2014/main" id="{DB5F2D8F-CF5D-470E-920E-524C69871BC9}"/>
                  </a:ext>
                </a:extLst>
              </p:cNvPr>
              <p:cNvGraphicFramePr>
                <a:graphicFrameLocks/>
              </p:cNvGraphicFramePr>
              <p:nvPr>
                <p:extLst>
                  <p:ext uri="{D42A27DB-BD31-4B8C-83A1-F6EECF244321}">
                    <p14:modId xmlns:p14="http://schemas.microsoft.com/office/powerpoint/2010/main" val="2425506325"/>
                  </p:ext>
                </p:extLst>
              </p:nvPr>
            </p:nvGraphicFramePr>
            <p:xfrm>
              <a:off x="1161143" y="150956"/>
              <a:ext cx="7010399" cy="5044387"/>
            </p:xfrm>
            <a:graphic>
              <a:graphicData uri="http://schemas.openxmlformats.org/drawingml/2006/table">
                <a:tbl>
                  <a:tblPr/>
                  <a:tblGrid>
                    <a:gridCol w="2276607">
                      <a:extLst>
                        <a:ext uri="{9D8B030D-6E8A-4147-A177-3AD203B41FA5}">
                          <a16:colId xmlns:a16="http://schemas.microsoft.com/office/drawing/2014/main" val="122978036"/>
                        </a:ext>
                      </a:extLst>
                    </a:gridCol>
                    <a:gridCol w="1183448">
                      <a:extLst>
                        <a:ext uri="{9D8B030D-6E8A-4147-A177-3AD203B41FA5}">
                          <a16:colId xmlns:a16="http://schemas.microsoft.com/office/drawing/2014/main" val="3239461508"/>
                        </a:ext>
                      </a:extLst>
                    </a:gridCol>
                    <a:gridCol w="1183448">
                      <a:extLst>
                        <a:ext uri="{9D8B030D-6E8A-4147-A177-3AD203B41FA5}">
                          <a16:colId xmlns:a16="http://schemas.microsoft.com/office/drawing/2014/main" val="4120263329"/>
                        </a:ext>
                      </a:extLst>
                    </a:gridCol>
                    <a:gridCol w="1183448">
                      <a:extLst>
                        <a:ext uri="{9D8B030D-6E8A-4147-A177-3AD203B41FA5}">
                          <a16:colId xmlns:a16="http://schemas.microsoft.com/office/drawing/2014/main" val="3688185579"/>
                        </a:ext>
                      </a:extLst>
                    </a:gridCol>
                    <a:gridCol w="1183448">
                      <a:extLst>
                        <a:ext uri="{9D8B030D-6E8A-4147-A177-3AD203B41FA5}">
                          <a16:colId xmlns:a16="http://schemas.microsoft.com/office/drawing/2014/main" val="1263598939"/>
                        </a:ext>
                      </a:extLst>
                    </a:gridCol>
                  </a:tblGrid>
                  <a:tr h="222782">
                    <a:tc rowSpan="2">
                      <a:txBody>
                        <a:bodyPr/>
                        <a:lstStyle/>
                        <a:p>
                          <a:pPr indent="457200" algn="ctr" fontAlgn="ctr">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Painel A: Horas Diárias de Aula</a:t>
                          </a:r>
                          <a:endParaRPr lang="pt-BR" sz="1200" b="0" i="0" u="none" strike="noStrike" dirty="0">
                            <a:effectLst/>
                            <a:latin typeface="Arial" panose="020B0604020202020204" pitchFamily="34" charset="0"/>
                          </a:endParaRPr>
                        </a:p>
                      </a:txBody>
                      <a:tcPr marL="107123" marR="107123" marT="53561" marB="5356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(1)</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(2)</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(3)</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(4)</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61594112"/>
                      </a:ext>
                    </a:extLst>
                  </a:tr>
                  <a:tr h="277200">
                    <a:tc vMerge="1">
                      <a:txBody>
                        <a:bodyPr/>
                        <a:lstStyle/>
                        <a:p>
                          <a:endParaRPr lang="pt-BR"/>
                        </a:p>
                      </a:txBody>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Q=1</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Q=2</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Q=3</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Q=4</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4566275"/>
                      </a:ext>
                    </a:extLst>
                  </a:tr>
                  <a:tr h="222782">
                    <a:tc rowSpan="2">
                      <a:txBody>
                        <a:bodyPr/>
                        <a:lstStyle/>
                        <a:p>
                          <a:pPr algn="ctr" fontAlgn="ctr">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Tratamento</a:t>
                          </a:r>
                          <a:endParaRPr lang="pt-BR" sz="1200" b="0" i="0" u="none" strike="noStrike" dirty="0">
                            <a:effectLst/>
                            <a:latin typeface="Arial" panose="020B0604020202020204" pitchFamily="34" charset="0"/>
                          </a:endParaRPr>
                        </a:p>
                      </a:txBody>
                      <a:tcPr marL="107123" marR="107123" marT="53561" marB="53561">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a:t>
                          </a:r>
                          <a:endParaRPr lang="pt-BR" sz="12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-0.248</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-0.02</a:t>
                          </a:r>
                          <a:endParaRPr lang="pt-BR" sz="12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1.501</a:t>
                          </a:r>
                          <a:endParaRPr lang="pt-BR" sz="12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77889639"/>
                      </a:ext>
                    </a:extLst>
                  </a:tr>
                  <a:tr h="222782">
                    <a:tc vMerge="1">
                      <a:txBody>
                        <a:bodyPr/>
                        <a:lstStyle/>
                        <a:p>
                          <a:endParaRPr lang="pt-BR"/>
                        </a:p>
                      </a:txBody>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(0.000)</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(0.013)</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(1.508)</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4239862755"/>
                      </a:ext>
                    </a:extLst>
                  </a:tr>
                  <a:tr h="222782">
                    <a:tc>
                      <a:txBody>
                        <a:bodyPr/>
                        <a:lstStyle/>
                        <a:p>
                          <a:pPr indent="457200" algn="l"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 </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 </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 </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 </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 </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789201730"/>
                      </a:ext>
                    </a:extLst>
                  </a:tr>
                  <a:tr h="255629">
                    <a:tc>
                      <a:txBody>
                        <a:bodyPr/>
                        <a:lstStyle/>
                        <a:p>
                          <a:pPr indent="457200" algn="ctr" fontAlgn="b">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ar-AE" sz="1200" b="0" i="1" u="none" strike="noStrike" smtClean="0">
                                        <a:effectLst/>
                                        <a:latin typeface="Cambria Math" panose="02040503050406030204" pitchFamily="18" charset="0"/>
                                        <a:ea typeface="Arial" panose="020B0604020202020204" pitchFamily="34" charset="0"/>
                                        <a:cs typeface="Times New Roman" panose="02020603050405020304" pitchFamily="18" charset="0"/>
                                      </a:rPr>
                                    </m:ctrlPr>
                                  </m:sSupPr>
                                  <m:e>
                                    <m:r>
                                      <a:rPr lang="ar-AE" sz="1200" b="0" i="1" u="none" strike="noStrike">
                                        <a:effectLst/>
                                        <a:latin typeface="Cambria Math" panose="02040503050406030204" pitchFamily="18" charset="0"/>
                                        <a:ea typeface="Arial" panose="020B0604020202020204" pitchFamily="34" charset="0"/>
                                        <a:cs typeface="Times New Roman" panose="02020603050405020304" pitchFamily="18" charset="0"/>
                                      </a:rPr>
                                      <m:t>𝑅</m:t>
                                    </m:r>
                                  </m:e>
                                  <m:sup>
                                    <m:r>
                                      <a:rPr lang="ar-AE" sz="1200" b="0" i="1" u="none" strike="noStrike">
                                        <a:effectLst/>
                                        <a:latin typeface="Cambria Math" panose="02040503050406030204" pitchFamily="18" charset="0"/>
                                        <a:ea typeface="Arial" panose="020B0604020202020204" pitchFamily="34" charset="0"/>
                                        <a:cs typeface="Times New Roman" panose="02020603050405020304" pitchFamily="18" charset="0"/>
                                      </a:rPr>
                                      <m:t>2</m:t>
                                    </m:r>
                                  </m:sup>
                                </m:sSup>
                              </m:oMath>
                            </m:oMathPara>
                          </a14:m>
                          <a:endParaRPr lang="ar-AE"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0.708</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0.6</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0.628</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2530717746"/>
                      </a:ext>
                    </a:extLst>
                  </a:tr>
                  <a:tr h="222782">
                    <a:tc>
                      <a:txBody>
                        <a:bodyPr/>
                        <a:lstStyle/>
                        <a:p>
                          <a:pPr indent="457200" algn="l"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     Observações</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3,370</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3,824</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3,612</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3072606"/>
                      </a:ext>
                    </a:extLst>
                  </a:tr>
                  <a:tr h="222782">
                    <a:tc rowSpan="2">
                      <a:txBody>
                        <a:bodyPr/>
                        <a:lstStyle/>
                        <a:p>
                          <a:pPr algn="ctr" fontAlgn="ctr">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Painel B: Tamanho Médio das Turmas</a:t>
                          </a:r>
                          <a:endParaRPr lang="pt-BR" sz="1200" b="0" i="0" u="none" strike="noStrike" dirty="0">
                            <a:effectLst/>
                            <a:latin typeface="Arial" panose="020B0604020202020204" pitchFamily="34" charset="0"/>
                          </a:endParaRPr>
                        </a:p>
                      </a:txBody>
                      <a:tcPr marL="107123" marR="107123" marT="53561" marB="5356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(1)</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(2)</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(3)</a:t>
                          </a:r>
                          <a:endParaRPr lang="pt-BR" sz="12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(4)</a:t>
                          </a:r>
                          <a:endParaRPr lang="pt-BR" sz="12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43369523"/>
                      </a:ext>
                    </a:extLst>
                  </a:tr>
                  <a:tr h="277200">
                    <a:tc vMerge="1">
                      <a:txBody>
                        <a:bodyPr/>
                        <a:lstStyle/>
                        <a:p>
                          <a:endParaRPr lang="pt-BR"/>
                        </a:p>
                      </a:txBody>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Q=1</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Q=2</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Q=3</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Q=4</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9707103"/>
                      </a:ext>
                    </a:extLst>
                  </a:tr>
                  <a:tr h="358316">
                    <a:tc rowSpan="2">
                      <a:txBody>
                        <a:bodyPr/>
                        <a:lstStyle/>
                        <a:p>
                          <a:pPr algn="ctr" fontAlgn="ctr">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Tratamento</a:t>
                          </a:r>
                          <a:endParaRPr lang="pt-BR" sz="1200" b="0" i="0" u="none" strike="noStrike" dirty="0">
                            <a:effectLst/>
                            <a:latin typeface="Arial" panose="020B0604020202020204" pitchFamily="34" charset="0"/>
                          </a:endParaRPr>
                        </a:p>
                      </a:txBody>
                      <a:tcPr marL="107123" marR="107123" marT="53561" marB="53561">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12.104</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3.399</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0.795</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-7.625**</a:t>
                          </a:r>
                          <a:endParaRPr lang="pt-BR" sz="12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10131178"/>
                      </a:ext>
                    </a:extLst>
                  </a:tr>
                  <a:tr h="222782">
                    <a:tc vMerge="1">
                      <a:txBody>
                        <a:bodyPr/>
                        <a:lstStyle/>
                        <a:p>
                          <a:endParaRPr lang="pt-BR"/>
                        </a:p>
                      </a:txBody>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(7.585)</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(0.000)</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(5.071)</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(3.041)</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3549105301"/>
                      </a:ext>
                    </a:extLst>
                  </a:tr>
                  <a:tr h="222782">
                    <a:tc>
                      <a:txBody>
                        <a:bodyPr/>
                        <a:lstStyle/>
                        <a:p>
                          <a:pPr indent="457200" algn="l"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 </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 </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 </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 </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 </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2731414885"/>
                      </a:ext>
                    </a:extLst>
                  </a:tr>
                  <a:tr h="255629">
                    <a:tc>
                      <a:txBody>
                        <a:bodyPr/>
                        <a:lstStyle/>
                        <a:p>
                          <a:pPr indent="457200" algn="ctr" fontAlgn="b">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ar-AE" sz="1200" b="0" i="1" u="none" strike="noStrike" smtClean="0">
                                        <a:effectLst/>
                                        <a:latin typeface="Cambria Math" panose="02040503050406030204" pitchFamily="18" charset="0"/>
                                        <a:ea typeface="Arial" panose="020B0604020202020204" pitchFamily="34" charset="0"/>
                                        <a:cs typeface="Times New Roman" panose="02020603050405020304" pitchFamily="18" charset="0"/>
                                      </a:rPr>
                                    </m:ctrlPr>
                                  </m:sSupPr>
                                  <m:e>
                                    <m:r>
                                      <a:rPr lang="ar-AE" sz="1200" b="0" i="1" u="none" strike="noStrike">
                                        <a:effectLst/>
                                        <a:latin typeface="Cambria Math" panose="02040503050406030204" pitchFamily="18" charset="0"/>
                                        <a:ea typeface="Arial" panose="020B0604020202020204" pitchFamily="34" charset="0"/>
                                        <a:cs typeface="Times New Roman" panose="02020603050405020304" pitchFamily="18" charset="0"/>
                                      </a:rPr>
                                      <m:t>𝑅</m:t>
                                    </m:r>
                                  </m:e>
                                  <m:sup>
                                    <m:r>
                                      <a:rPr lang="ar-AE" sz="1200" b="0" i="1" u="none" strike="noStrike">
                                        <a:effectLst/>
                                        <a:latin typeface="Cambria Math" panose="02040503050406030204" pitchFamily="18" charset="0"/>
                                        <a:ea typeface="Arial" panose="020B0604020202020204" pitchFamily="34" charset="0"/>
                                        <a:cs typeface="Times New Roman" panose="02020603050405020304" pitchFamily="18" charset="0"/>
                                      </a:rPr>
                                      <m:t>2</m:t>
                                    </m:r>
                                  </m:sup>
                                </m:sSup>
                              </m:oMath>
                            </m:oMathPara>
                          </a14:m>
                          <a:endParaRPr lang="ar-AE" sz="12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0.523</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0.487</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0.396</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0.467</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592012721"/>
                      </a:ext>
                    </a:extLst>
                  </a:tr>
                  <a:tr h="222782">
                    <a:tc>
                      <a:txBody>
                        <a:bodyPr/>
                        <a:lstStyle/>
                        <a:p>
                          <a:pPr indent="457200" algn="l"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     Observações</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2,920</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3,347</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3,797</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3,589</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2740140"/>
                      </a:ext>
                    </a:extLst>
                  </a:tr>
                  <a:tr h="358316">
                    <a:tc>
                      <a:txBody>
                        <a:bodyPr/>
                        <a:lstStyle/>
                        <a:p>
                          <a:pPr algn="l"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Balanceamento por Entropia</a:t>
                          </a:r>
                          <a:endParaRPr lang="pt-BR" sz="12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S</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S</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S</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S</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53896820"/>
                      </a:ext>
                    </a:extLst>
                  </a:tr>
                  <a:tr h="358316">
                    <a:tc>
                      <a:txBody>
                        <a:bodyPr/>
                        <a:lstStyle/>
                        <a:p>
                          <a:pPr algn="l"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Efeito Fixo Municipal por Coorte</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S</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S</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S</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S</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1824809452"/>
                      </a:ext>
                    </a:extLst>
                  </a:tr>
                  <a:tr h="222782">
                    <a:tc>
                      <a:txBody>
                        <a:bodyPr/>
                        <a:lstStyle/>
                        <a:p>
                          <a:pPr algn="l"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Efeito Fixo Temporal</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S</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S</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S</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S</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6197010"/>
                      </a:ext>
                    </a:extLst>
                  </a:tr>
                  <a:tr h="467135">
                    <a:tc gridSpan="5">
                      <a:txBody>
                        <a:bodyPr/>
                        <a:lstStyle/>
                        <a:p>
                          <a:pPr algn="l"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Erros Padrão Robustos em parênteses ( *** p&lt;0.01, ** p&lt;0.05, * p&lt;0.1 )</a:t>
                          </a:r>
                          <a:endParaRPr lang="pt-BR" sz="1200" b="0" i="0" u="none" strike="noStrike" dirty="0">
                            <a:effectLst/>
                            <a:latin typeface="Arial" panose="020B0604020202020204" pitchFamily="34" charset="0"/>
                          </a:endParaRPr>
                        </a:p>
                        <a:p>
                          <a:pPr algn="l"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 </a:t>
                          </a:r>
                          <a:endParaRPr lang="pt-BR" sz="1200" b="0" i="0" u="none" strike="noStrike" dirty="0">
                            <a:effectLst/>
                            <a:latin typeface="Arial" panose="020B0604020202020204" pitchFamily="34" charset="0"/>
                          </a:endParaRPr>
                        </a:p>
                      </a:txBody>
                      <a:tcPr marL="107123" marR="107123" marT="53561" marB="53561">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878312283"/>
                      </a:ext>
                    </a:extLst>
                  </a:tr>
                </a:tbl>
              </a:graphicData>
            </a:graphic>
          </p:graphicFrame>
        </mc:Choice>
        <mc:Fallback xmlns="">
          <p:graphicFrame>
            <p:nvGraphicFramePr>
              <p:cNvPr id="6" name="Espaço Reservado para Conteúdo 3">
                <a:extLst>
                  <a:ext uri="{FF2B5EF4-FFF2-40B4-BE49-F238E27FC236}">
                    <a16:creationId xmlns:a16="http://schemas.microsoft.com/office/drawing/2014/main" id="{DB5F2D8F-CF5D-470E-920E-524C69871BC9}"/>
                  </a:ext>
                </a:extLst>
              </p:cNvPr>
              <p:cNvGraphicFramePr>
                <a:graphicFrameLocks/>
              </p:cNvGraphicFramePr>
              <p:nvPr>
                <p:extLst>
                  <p:ext uri="{D42A27DB-BD31-4B8C-83A1-F6EECF244321}">
                    <p14:modId xmlns:p14="http://schemas.microsoft.com/office/powerpoint/2010/main" val="2425506325"/>
                  </p:ext>
                </p:extLst>
              </p:nvPr>
            </p:nvGraphicFramePr>
            <p:xfrm>
              <a:off x="1161143" y="150956"/>
              <a:ext cx="7010399" cy="5044387"/>
            </p:xfrm>
            <a:graphic>
              <a:graphicData uri="http://schemas.openxmlformats.org/drawingml/2006/table">
                <a:tbl>
                  <a:tblPr/>
                  <a:tblGrid>
                    <a:gridCol w="2276607">
                      <a:extLst>
                        <a:ext uri="{9D8B030D-6E8A-4147-A177-3AD203B41FA5}">
                          <a16:colId xmlns:a16="http://schemas.microsoft.com/office/drawing/2014/main" val="122978036"/>
                        </a:ext>
                      </a:extLst>
                    </a:gridCol>
                    <a:gridCol w="1183448">
                      <a:extLst>
                        <a:ext uri="{9D8B030D-6E8A-4147-A177-3AD203B41FA5}">
                          <a16:colId xmlns:a16="http://schemas.microsoft.com/office/drawing/2014/main" val="3239461508"/>
                        </a:ext>
                      </a:extLst>
                    </a:gridCol>
                    <a:gridCol w="1183448">
                      <a:extLst>
                        <a:ext uri="{9D8B030D-6E8A-4147-A177-3AD203B41FA5}">
                          <a16:colId xmlns:a16="http://schemas.microsoft.com/office/drawing/2014/main" val="4120263329"/>
                        </a:ext>
                      </a:extLst>
                    </a:gridCol>
                    <a:gridCol w="1183448">
                      <a:extLst>
                        <a:ext uri="{9D8B030D-6E8A-4147-A177-3AD203B41FA5}">
                          <a16:colId xmlns:a16="http://schemas.microsoft.com/office/drawing/2014/main" val="3688185579"/>
                        </a:ext>
                      </a:extLst>
                    </a:gridCol>
                    <a:gridCol w="1183448">
                      <a:extLst>
                        <a:ext uri="{9D8B030D-6E8A-4147-A177-3AD203B41FA5}">
                          <a16:colId xmlns:a16="http://schemas.microsoft.com/office/drawing/2014/main" val="1263598939"/>
                        </a:ext>
                      </a:extLst>
                    </a:gridCol>
                  </a:tblGrid>
                  <a:tr h="235153">
                    <a:tc rowSpan="2">
                      <a:txBody>
                        <a:bodyPr/>
                        <a:lstStyle/>
                        <a:p>
                          <a:pPr indent="457200" algn="ctr" fontAlgn="ctr">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Painel A: Horas Diárias de Aula</a:t>
                          </a:r>
                          <a:endParaRPr lang="pt-BR" sz="1200" b="0" i="0" u="none" strike="noStrike" dirty="0">
                            <a:effectLst/>
                            <a:latin typeface="Arial" panose="020B0604020202020204" pitchFamily="34" charset="0"/>
                          </a:endParaRPr>
                        </a:p>
                      </a:txBody>
                      <a:tcPr marL="107123" marR="107123" marT="53561" marB="5356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(1)</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(2)</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(3)</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(4)</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61594112"/>
                      </a:ext>
                    </a:extLst>
                  </a:tr>
                  <a:tr h="292593">
                    <a:tc vMerge="1">
                      <a:txBody>
                        <a:bodyPr/>
                        <a:lstStyle/>
                        <a:p>
                          <a:endParaRPr lang="pt-BR"/>
                        </a:p>
                      </a:txBody>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Q=1</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Q=2</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Q=3</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Q=4</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4566275"/>
                      </a:ext>
                    </a:extLst>
                  </a:tr>
                  <a:tr h="235153">
                    <a:tc rowSpan="2">
                      <a:txBody>
                        <a:bodyPr/>
                        <a:lstStyle/>
                        <a:p>
                          <a:pPr algn="ctr" fontAlgn="ctr">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Tratamento</a:t>
                          </a:r>
                          <a:endParaRPr lang="pt-BR" sz="1200" b="0" i="0" u="none" strike="noStrike" dirty="0">
                            <a:effectLst/>
                            <a:latin typeface="Arial" panose="020B0604020202020204" pitchFamily="34" charset="0"/>
                          </a:endParaRPr>
                        </a:p>
                      </a:txBody>
                      <a:tcPr marL="107123" marR="107123" marT="53561" marB="53561">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a:t>
                          </a:r>
                          <a:endParaRPr lang="pt-BR" sz="12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-0.248</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-0.02</a:t>
                          </a:r>
                          <a:endParaRPr lang="pt-BR" sz="12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1.501</a:t>
                          </a:r>
                          <a:endParaRPr lang="pt-BR" sz="12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77889639"/>
                      </a:ext>
                    </a:extLst>
                  </a:tr>
                  <a:tr h="235153">
                    <a:tc vMerge="1">
                      <a:txBody>
                        <a:bodyPr/>
                        <a:lstStyle/>
                        <a:p>
                          <a:endParaRPr lang="pt-BR"/>
                        </a:p>
                      </a:txBody>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(0.000)</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(0.013)</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(1.508)</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4239862755"/>
                      </a:ext>
                    </a:extLst>
                  </a:tr>
                  <a:tr h="235153">
                    <a:tc>
                      <a:txBody>
                        <a:bodyPr/>
                        <a:lstStyle/>
                        <a:p>
                          <a:pPr indent="457200" algn="l"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 </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 </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 </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 </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 </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789201730"/>
                      </a:ext>
                    </a:extLst>
                  </a:tr>
                  <a:tr h="269824">
                    <a:tc>
                      <a:txBody>
                        <a:bodyPr/>
                        <a:lstStyle/>
                        <a:p>
                          <a:endParaRPr lang="pt-BR"/>
                        </a:p>
                      </a:txBody>
                      <a:tcPr marL="29756" marR="29756" marT="29756" marB="29756" anchor="b">
                        <a:lnL>
                          <a:noFill/>
                        </a:lnL>
                        <a:lnR>
                          <a:noFill/>
                        </a:lnR>
                        <a:lnT>
                          <a:noFill/>
                        </a:lnT>
                        <a:lnB>
                          <a:noFill/>
                        </a:lnB>
                        <a:blipFill>
                          <a:blip r:embed="rId3"/>
                          <a:stretch>
                            <a:fillRect t="-468182" r="-208021" b="-1322727"/>
                          </a:stretch>
                        </a:blipFill>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0.708</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0.6</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0.628</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2530717746"/>
                      </a:ext>
                    </a:extLst>
                  </a:tr>
                  <a:tr h="235153">
                    <a:tc>
                      <a:txBody>
                        <a:bodyPr/>
                        <a:lstStyle/>
                        <a:p>
                          <a:pPr indent="457200" algn="l"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     Observações</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3,370</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3,824</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3,612</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3072606"/>
                      </a:ext>
                    </a:extLst>
                  </a:tr>
                  <a:tr h="235153">
                    <a:tc rowSpan="2">
                      <a:txBody>
                        <a:bodyPr/>
                        <a:lstStyle/>
                        <a:p>
                          <a:pPr algn="ctr" fontAlgn="ctr">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Painel B: Tamanho Médio das Turmas</a:t>
                          </a:r>
                          <a:endParaRPr lang="pt-BR" sz="1200" b="0" i="0" u="none" strike="noStrike" dirty="0">
                            <a:effectLst/>
                            <a:latin typeface="Arial" panose="020B0604020202020204" pitchFamily="34" charset="0"/>
                          </a:endParaRPr>
                        </a:p>
                      </a:txBody>
                      <a:tcPr marL="107123" marR="107123" marT="53561" marB="5356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(1)</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(2)</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(3)</a:t>
                          </a:r>
                          <a:endParaRPr lang="pt-BR" sz="12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(4)</a:t>
                          </a:r>
                          <a:endParaRPr lang="pt-BR" sz="12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43369523"/>
                      </a:ext>
                    </a:extLst>
                  </a:tr>
                  <a:tr h="292593">
                    <a:tc vMerge="1">
                      <a:txBody>
                        <a:bodyPr/>
                        <a:lstStyle/>
                        <a:p>
                          <a:endParaRPr lang="pt-BR"/>
                        </a:p>
                      </a:txBody>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Q=1</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Q=2</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Q=3</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Q=4</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9707103"/>
                      </a:ext>
                    </a:extLst>
                  </a:tr>
                  <a:tr h="358316">
                    <a:tc rowSpan="2">
                      <a:txBody>
                        <a:bodyPr/>
                        <a:lstStyle/>
                        <a:p>
                          <a:pPr algn="ctr" fontAlgn="ctr">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Tratamento</a:t>
                          </a:r>
                          <a:endParaRPr lang="pt-BR" sz="1200" b="0" i="0" u="none" strike="noStrike" dirty="0">
                            <a:effectLst/>
                            <a:latin typeface="Arial" panose="020B0604020202020204" pitchFamily="34" charset="0"/>
                          </a:endParaRPr>
                        </a:p>
                      </a:txBody>
                      <a:tcPr marL="107123" marR="107123" marT="53561" marB="53561">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12.104</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3.399</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0.795</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-7.625**</a:t>
                          </a:r>
                          <a:endParaRPr lang="pt-BR" sz="12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10131178"/>
                      </a:ext>
                    </a:extLst>
                  </a:tr>
                  <a:tr h="235153">
                    <a:tc vMerge="1">
                      <a:txBody>
                        <a:bodyPr/>
                        <a:lstStyle/>
                        <a:p>
                          <a:endParaRPr lang="pt-BR"/>
                        </a:p>
                      </a:txBody>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(7.585)</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(0.000)</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(5.071)</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(3.041)</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3549105301"/>
                      </a:ext>
                    </a:extLst>
                  </a:tr>
                  <a:tr h="235153">
                    <a:tc>
                      <a:txBody>
                        <a:bodyPr/>
                        <a:lstStyle/>
                        <a:p>
                          <a:pPr indent="457200" algn="l"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 </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 </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 </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 </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 </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2731414885"/>
                      </a:ext>
                    </a:extLst>
                  </a:tr>
                  <a:tr h="269824">
                    <a:tc>
                      <a:txBody>
                        <a:bodyPr/>
                        <a:lstStyle/>
                        <a:p>
                          <a:endParaRPr lang="pt-BR"/>
                        </a:p>
                      </a:txBody>
                      <a:tcPr marL="29756" marR="29756" marT="29756" marB="29756" anchor="b">
                        <a:lnL>
                          <a:noFill/>
                        </a:lnL>
                        <a:lnR>
                          <a:noFill/>
                        </a:lnR>
                        <a:lnT>
                          <a:noFill/>
                        </a:lnT>
                        <a:lnB>
                          <a:noFill/>
                        </a:lnB>
                        <a:blipFill>
                          <a:blip r:embed="rId3"/>
                          <a:stretch>
                            <a:fillRect t="-1163636" r="-208021" b="-627273"/>
                          </a:stretch>
                        </a:blipFill>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0.523</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0.487</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0.396</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0.467</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592012721"/>
                      </a:ext>
                    </a:extLst>
                  </a:tr>
                  <a:tr h="235153">
                    <a:tc>
                      <a:txBody>
                        <a:bodyPr/>
                        <a:lstStyle/>
                        <a:p>
                          <a:pPr indent="457200" algn="l"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     Observações</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2,920</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3,347</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3,797</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3,589</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2740140"/>
                      </a:ext>
                    </a:extLst>
                  </a:tr>
                  <a:tr h="358316">
                    <a:tc>
                      <a:txBody>
                        <a:bodyPr/>
                        <a:lstStyle/>
                        <a:p>
                          <a:pPr algn="l"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Balanceamento por Entropia</a:t>
                          </a:r>
                          <a:endParaRPr lang="pt-BR" sz="12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S</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S</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S</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S</a:t>
                          </a:r>
                          <a:endParaRPr lang="pt-BR" sz="12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53896820"/>
                      </a:ext>
                    </a:extLst>
                  </a:tr>
                  <a:tr h="358316">
                    <a:tc>
                      <a:txBody>
                        <a:bodyPr/>
                        <a:lstStyle/>
                        <a:p>
                          <a:pPr algn="l"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Efeito Fixo Municipal por Coorte</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S</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S</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S</a:t>
                          </a:r>
                          <a:endParaRPr lang="pt-BR" sz="12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S</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1824809452"/>
                      </a:ext>
                    </a:extLst>
                  </a:tr>
                  <a:tr h="235153">
                    <a:tc>
                      <a:txBody>
                        <a:bodyPr/>
                        <a:lstStyle/>
                        <a:p>
                          <a:pPr algn="l"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Efeito Fixo Temporal</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a:effectLst/>
                              <a:latin typeface="Times New Roman" panose="02020603050405020304" pitchFamily="18" charset="0"/>
                              <a:ea typeface="Arial" panose="020B0604020202020204" pitchFamily="34" charset="0"/>
                            </a:rPr>
                            <a:t>S</a:t>
                          </a:r>
                          <a:endParaRPr lang="pt-BR" sz="12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S</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S</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S</a:t>
                          </a:r>
                          <a:endParaRPr lang="pt-BR" sz="12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6197010"/>
                      </a:ext>
                    </a:extLst>
                  </a:tr>
                  <a:tr h="493075">
                    <a:tc gridSpan="5">
                      <a:txBody>
                        <a:bodyPr/>
                        <a:lstStyle/>
                        <a:p>
                          <a:pPr algn="l"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Erros Padrão Robustos em parênteses ( *** p&lt;0.01, ** p&lt;0.05, * p&lt;0.1 )</a:t>
                          </a:r>
                          <a:endParaRPr lang="pt-BR" sz="1200" b="0" i="0" u="none" strike="noStrike" dirty="0">
                            <a:effectLst/>
                            <a:latin typeface="Arial" panose="020B0604020202020204" pitchFamily="34" charset="0"/>
                          </a:endParaRPr>
                        </a:p>
                        <a:p>
                          <a:pPr algn="l" fontAlgn="b">
                            <a:lnSpc>
                              <a:spcPct val="115000"/>
                            </a:lnSpc>
                            <a:spcBef>
                              <a:spcPts val="0"/>
                            </a:spcBef>
                            <a:spcAft>
                              <a:spcPts val="0"/>
                            </a:spcAft>
                          </a:pPr>
                          <a:r>
                            <a:rPr lang="pt-BR" sz="1200" b="0" i="0" u="none" strike="noStrike" dirty="0">
                              <a:effectLst/>
                              <a:latin typeface="Times New Roman" panose="02020603050405020304" pitchFamily="18" charset="0"/>
                              <a:ea typeface="Arial" panose="020B0604020202020204" pitchFamily="34" charset="0"/>
                            </a:rPr>
                            <a:t> </a:t>
                          </a:r>
                          <a:endParaRPr lang="pt-BR" sz="1200" b="0" i="0" u="none" strike="noStrike" dirty="0">
                            <a:effectLst/>
                            <a:latin typeface="Arial" panose="020B0604020202020204" pitchFamily="34" charset="0"/>
                          </a:endParaRPr>
                        </a:p>
                      </a:txBody>
                      <a:tcPr marL="107123" marR="107123" marT="53561" marB="53561">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878312283"/>
                      </a:ext>
                    </a:extLst>
                  </a:tr>
                </a:tbl>
              </a:graphicData>
            </a:graphic>
          </p:graphicFrame>
        </mc:Fallback>
      </mc:AlternateContent>
    </p:spTree>
    <p:extLst>
      <p:ext uri="{BB962C8B-B14F-4D97-AF65-F5344CB8AC3E}">
        <p14:creationId xmlns:p14="http://schemas.microsoft.com/office/powerpoint/2010/main" val="27975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17867"/>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Sumário</a:t>
            </a:r>
            <a:endParaRPr dirty="0"/>
          </a:p>
        </p:txBody>
      </p:sp>
      <p:sp>
        <p:nvSpPr>
          <p:cNvPr id="125" name="Google Shape;125;p17"/>
          <p:cNvSpPr txBox="1">
            <a:spLocks noGrp="1"/>
          </p:cNvSpPr>
          <p:nvPr>
            <p:ph type="body" idx="1"/>
          </p:nvPr>
        </p:nvSpPr>
        <p:spPr>
          <a:xfrm>
            <a:off x="830350" y="551702"/>
            <a:ext cx="7650225"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pt-BR" dirty="0"/>
              <a:t>Motivação</a:t>
            </a:r>
            <a:endParaRPr dirty="0"/>
          </a:p>
          <a:p>
            <a:pPr lvl="1" indent="-342900">
              <a:buSzPts val="1800"/>
              <a:buChar char="▷"/>
            </a:pPr>
            <a:r>
              <a:rPr lang="en" dirty="0"/>
              <a:t>Sucesso da Educação Ceará</a:t>
            </a:r>
            <a:endParaRPr dirty="0"/>
          </a:p>
          <a:p>
            <a:pPr lvl="1" indent="-342900">
              <a:buSzPts val="1800"/>
              <a:buChar char="▷"/>
            </a:pPr>
            <a:r>
              <a:rPr lang="pt-BR" dirty="0"/>
              <a:t>Ineditismo da Politica de ICMS</a:t>
            </a:r>
          </a:p>
          <a:p>
            <a:r>
              <a:rPr lang="pt-BR" dirty="0"/>
              <a:t>Estratégia Empírica</a:t>
            </a:r>
          </a:p>
          <a:p>
            <a:r>
              <a:rPr lang="pt-BR" dirty="0"/>
              <a:t>Resultados </a:t>
            </a:r>
          </a:p>
          <a:p>
            <a:pPr lvl="1"/>
            <a:r>
              <a:rPr lang="pt-BR" dirty="0"/>
              <a:t>Resultados para Gastos </a:t>
            </a:r>
          </a:p>
          <a:p>
            <a:pPr lvl="1"/>
            <a:r>
              <a:rPr lang="pt-BR" dirty="0"/>
              <a:t>Resultados para Educação</a:t>
            </a:r>
          </a:p>
          <a:p>
            <a:pPr lvl="2"/>
            <a:r>
              <a:rPr lang="pt-BR" dirty="0"/>
              <a:t>Mecanismos</a:t>
            </a:r>
          </a:p>
          <a:p>
            <a:r>
              <a:rPr lang="pt-BR" dirty="0"/>
              <a:t>Conclusões</a:t>
            </a:r>
            <a:endParaRPr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8"/>
          <p:cNvSpPr txBox="1">
            <a:spLocks noGrp="1"/>
          </p:cNvSpPr>
          <p:nvPr>
            <p:ph type="title"/>
          </p:nvPr>
        </p:nvSpPr>
        <p:spPr>
          <a:xfrm>
            <a:off x="1340700" y="351131"/>
            <a:ext cx="64626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Concluões</a:t>
            </a:r>
            <a:endParaRPr dirty="0"/>
          </a:p>
        </p:txBody>
      </p:sp>
      <p:grpSp>
        <p:nvGrpSpPr>
          <p:cNvPr id="246" name="Google Shape;246;p28"/>
          <p:cNvGrpSpPr/>
          <p:nvPr/>
        </p:nvGrpSpPr>
        <p:grpSpPr>
          <a:xfrm>
            <a:off x="203200" y="2002224"/>
            <a:ext cx="2471420" cy="2612127"/>
            <a:chOff x="0" y="1189989"/>
            <a:chExt cx="3546900" cy="3482836"/>
          </a:xfrm>
        </p:grpSpPr>
        <p:sp>
          <p:nvSpPr>
            <p:cNvPr id="247" name="Google Shape;247;p28"/>
            <p:cNvSpPr/>
            <p:nvPr/>
          </p:nvSpPr>
          <p:spPr>
            <a:xfrm>
              <a:off x="0" y="1189989"/>
              <a:ext cx="3546900" cy="6690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dirty="0">
                  <a:solidFill>
                    <a:schemeClr val="lt1"/>
                  </a:solidFill>
                  <a:latin typeface="Raleway"/>
                  <a:ea typeface="Raleway"/>
                  <a:cs typeface="Raleway"/>
                  <a:sym typeface="Raleway"/>
                </a:rPr>
                <a:t>Gastos</a:t>
              </a:r>
              <a:endParaRPr sz="2400" dirty="0">
                <a:solidFill>
                  <a:schemeClr val="lt1"/>
                </a:solidFill>
                <a:latin typeface="Raleway"/>
                <a:ea typeface="Raleway"/>
                <a:cs typeface="Raleway"/>
                <a:sym typeface="Raleway"/>
              </a:endParaRPr>
            </a:p>
          </p:txBody>
        </p:sp>
        <p:sp>
          <p:nvSpPr>
            <p:cNvPr id="248" name="Google Shape;248;p28"/>
            <p:cNvSpPr txBox="1"/>
            <p:nvPr/>
          </p:nvSpPr>
          <p:spPr>
            <a:xfrm>
              <a:off x="371025" y="2057125"/>
              <a:ext cx="2236199"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BR" sz="1800" dirty="0">
                  <a:effectLst/>
                  <a:latin typeface="Times New Roman" panose="02020603050405020304" pitchFamily="18" charset="0"/>
                  <a:ea typeface="Times New Roman" panose="02020603050405020304" pitchFamily="18" charset="0"/>
                </a:rPr>
                <a:t> LCP não induziu os municípios aumentarem seus gastos em educação;</a:t>
              </a:r>
              <a:endParaRPr sz="1600" dirty="0">
                <a:solidFill>
                  <a:schemeClr val="dk1"/>
                </a:solidFill>
                <a:latin typeface="Lato"/>
                <a:ea typeface="Lato"/>
                <a:cs typeface="Lato"/>
                <a:sym typeface="Lato"/>
              </a:endParaRPr>
            </a:p>
          </p:txBody>
        </p:sp>
      </p:grpSp>
      <p:grpSp>
        <p:nvGrpSpPr>
          <p:cNvPr id="249" name="Google Shape;249;p28"/>
          <p:cNvGrpSpPr/>
          <p:nvPr/>
        </p:nvGrpSpPr>
        <p:grpSpPr>
          <a:xfrm>
            <a:off x="2391826" y="2002224"/>
            <a:ext cx="2682210" cy="2599080"/>
            <a:chOff x="1826099" y="1172590"/>
            <a:chExt cx="3305700" cy="3465438"/>
          </a:xfrm>
        </p:grpSpPr>
        <p:sp>
          <p:nvSpPr>
            <p:cNvPr id="250" name="Google Shape;250;p28"/>
            <p:cNvSpPr/>
            <p:nvPr/>
          </p:nvSpPr>
          <p:spPr>
            <a:xfrm>
              <a:off x="1826099" y="1172590"/>
              <a:ext cx="3305700" cy="6690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dirty="0">
                  <a:solidFill>
                    <a:schemeClr val="lt1"/>
                  </a:solidFill>
                  <a:latin typeface="Raleway"/>
                  <a:ea typeface="Raleway"/>
                  <a:cs typeface="Raleway"/>
                  <a:sym typeface="Raleway"/>
                </a:rPr>
                <a:t>Desempenho</a:t>
              </a:r>
              <a:endParaRPr dirty="0">
                <a:solidFill>
                  <a:schemeClr val="lt1"/>
                </a:solidFill>
                <a:latin typeface="Lato"/>
                <a:ea typeface="Lato"/>
                <a:cs typeface="Lato"/>
                <a:sym typeface="Lato"/>
              </a:endParaRPr>
            </a:p>
          </p:txBody>
        </p:sp>
        <p:sp>
          <p:nvSpPr>
            <p:cNvPr id="251" name="Google Shape;251;p28"/>
            <p:cNvSpPr txBox="1"/>
            <p:nvPr/>
          </p:nvSpPr>
          <p:spPr>
            <a:xfrm>
              <a:off x="2042100" y="2022327"/>
              <a:ext cx="2676519" cy="2615701"/>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pt-BR" sz="1800" dirty="0">
                  <a:effectLst/>
                  <a:latin typeface="Times New Roman" panose="02020603050405020304" pitchFamily="18" charset="0"/>
                  <a:ea typeface="Times New Roman" panose="02020603050405020304" pitchFamily="18" charset="0"/>
                </a:rPr>
                <a:t>Existência de uma alocação diferenciada de recursos nos municípios beneficiados;</a:t>
              </a:r>
              <a:endParaRPr sz="1200" dirty="0">
                <a:solidFill>
                  <a:schemeClr val="dk1"/>
                </a:solidFill>
                <a:latin typeface="Lato"/>
                <a:ea typeface="Lato"/>
                <a:cs typeface="Lato"/>
                <a:sym typeface="Lato"/>
              </a:endParaRPr>
            </a:p>
          </p:txBody>
        </p:sp>
      </p:grpSp>
      <p:sp>
        <p:nvSpPr>
          <p:cNvPr id="252" name="Google Shape;252;p2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2" name="Google Shape;250;p28">
            <a:extLst>
              <a:ext uri="{FF2B5EF4-FFF2-40B4-BE49-F238E27FC236}">
                <a16:creationId xmlns:a16="http://schemas.microsoft.com/office/drawing/2014/main" id="{CCCEE128-2A49-4190-97BE-2B7D7C8E3AE7}"/>
              </a:ext>
            </a:extLst>
          </p:cNvPr>
          <p:cNvSpPr/>
          <p:nvPr/>
        </p:nvSpPr>
        <p:spPr>
          <a:xfrm>
            <a:off x="4738786" y="2002224"/>
            <a:ext cx="3305700" cy="501750"/>
          </a:xfrm>
          <a:prstGeom prst="chevron">
            <a:avLst>
              <a:gd name="adj" fmla="val 50000"/>
            </a:avLst>
          </a:pr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dirty="0">
                <a:solidFill>
                  <a:schemeClr val="lt1"/>
                </a:solidFill>
                <a:latin typeface="Raleway"/>
                <a:ea typeface="Raleway"/>
                <a:cs typeface="Raleway"/>
                <a:sym typeface="Raleway"/>
              </a:rPr>
              <a:t>Em conjunto</a:t>
            </a:r>
            <a:endParaRPr dirty="0">
              <a:solidFill>
                <a:schemeClr val="lt1"/>
              </a:solidFill>
              <a:latin typeface="Lato"/>
              <a:ea typeface="Lato"/>
              <a:cs typeface="Lato"/>
              <a:sym typeface="Lato"/>
            </a:endParaRPr>
          </a:p>
        </p:txBody>
      </p:sp>
      <p:sp>
        <p:nvSpPr>
          <p:cNvPr id="3" name="Google Shape;251;p28">
            <a:extLst>
              <a:ext uri="{FF2B5EF4-FFF2-40B4-BE49-F238E27FC236}">
                <a16:creationId xmlns:a16="http://schemas.microsoft.com/office/drawing/2014/main" id="{9A04E549-6630-4822-BABD-B89EBD8D179C}"/>
              </a:ext>
            </a:extLst>
          </p:cNvPr>
          <p:cNvSpPr txBox="1"/>
          <p:nvPr/>
        </p:nvSpPr>
        <p:spPr>
          <a:xfrm>
            <a:off x="5305786" y="2652576"/>
            <a:ext cx="2603774" cy="1961777"/>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pt-BR" sz="1800" dirty="0">
                <a:latin typeface="Times New Roman" panose="02020603050405020304" pitchFamily="18" charset="0"/>
                <a:ea typeface="Times New Roman" panose="02020603050405020304" pitchFamily="18" charset="0"/>
              </a:rPr>
              <a:t>I</a:t>
            </a:r>
            <a:r>
              <a:rPr lang="pt-BR" sz="1800" dirty="0">
                <a:effectLst/>
                <a:latin typeface="Times New Roman" panose="02020603050405020304" pitchFamily="18" charset="0"/>
                <a:ea typeface="Times New Roman" panose="02020603050405020304" pitchFamily="18" charset="0"/>
              </a:rPr>
              <a:t>nduziu os municípios a um gasto maior em educação e aumentou a desigualdade educacional a nível da escola.</a:t>
            </a:r>
            <a:endParaRPr sz="1200" dirty="0">
              <a:solidFill>
                <a:schemeClr val="dk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500"/>
                                        <p:tgtEl>
                                          <p:spTgt spid="2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gtEl>
                                        <p:attrNameLst>
                                          <p:attrName>style.visibility</p:attrName>
                                        </p:attrNameLst>
                                      </p:cBhvr>
                                      <p:to>
                                        <p:strVal val="visible"/>
                                      </p:to>
                                    </p:set>
                                    <p:animEffect transition="in" filter="fade">
                                      <p:cBhvr>
                                        <p:cTn id="12" dur="500"/>
                                        <p:tgtEl>
                                          <p:spTgt spid="2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4"/>
          <p:cNvSpPr txBox="1">
            <a:spLocks noGrp="1"/>
          </p:cNvSpPr>
          <p:nvPr>
            <p:ph type="ctrTitle" idx="4294967295"/>
          </p:nvPr>
        </p:nvSpPr>
        <p:spPr>
          <a:xfrm>
            <a:off x="2493365" y="909310"/>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2"/>
                </a:solidFill>
              </a:rPr>
              <a:t>Obrigado !</a:t>
            </a:r>
            <a:endParaRPr sz="6000" dirty="0">
              <a:solidFill>
                <a:schemeClr val="accent2"/>
              </a:solidFill>
            </a:endParaRPr>
          </a:p>
        </p:txBody>
      </p:sp>
      <p:sp>
        <p:nvSpPr>
          <p:cNvPr id="340" name="Google Shape;340;p34"/>
          <p:cNvSpPr txBox="1">
            <a:spLocks noGrp="1"/>
          </p:cNvSpPr>
          <p:nvPr>
            <p:ph type="subTitle" idx="4294967295"/>
          </p:nvPr>
        </p:nvSpPr>
        <p:spPr>
          <a:xfrm>
            <a:off x="1944725" y="1930053"/>
            <a:ext cx="5561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b="1" dirty="0">
                <a:solidFill>
                  <a:schemeClr val="lt1"/>
                </a:solidFill>
              </a:rPr>
              <a:t>Alguma Pergunta?</a:t>
            </a:r>
            <a:endParaRPr sz="4800" b="1" dirty="0">
              <a:solidFill>
                <a:schemeClr val="lt1"/>
              </a:solidFill>
            </a:endParaRPr>
          </a:p>
        </p:txBody>
      </p:sp>
      <p:sp>
        <p:nvSpPr>
          <p:cNvPr id="341" name="Google Shape;341;p34"/>
          <p:cNvSpPr txBox="1">
            <a:spLocks noGrp="1"/>
          </p:cNvSpPr>
          <p:nvPr>
            <p:ph type="body" idx="4294967295"/>
          </p:nvPr>
        </p:nvSpPr>
        <p:spPr>
          <a:xfrm>
            <a:off x="1732805" y="2839016"/>
            <a:ext cx="5561100" cy="199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dirty="0">
              <a:solidFill>
                <a:schemeClr val="lt1"/>
              </a:solidFill>
            </a:endParaRPr>
          </a:p>
          <a:p>
            <a:pPr marL="0" indent="0" algn="ctr">
              <a:buNone/>
            </a:pPr>
            <a:r>
              <a:rPr lang="pt-BR" sz="2400" u="sng" dirty="0">
                <a:solidFill>
                  <a:schemeClr val="bg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p.veloso@caen.ufc.br</a:t>
            </a:r>
            <a:endParaRPr lang="pt-BR" sz="2400" dirty="0">
              <a:solidFill>
                <a:schemeClr val="bg1"/>
              </a:solidFill>
              <a:effectLst/>
              <a:latin typeface="Arial" panose="020B0604020202020204" pitchFamily="34" charset="0"/>
              <a:ea typeface="Arial" panose="020B0604020202020204" pitchFamily="34" charset="0"/>
            </a:endParaRPr>
          </a:p>
          <a:p>
            <a:pPr marL="0" indent="0" algn="ctr">
              <a:buNone/>
            </a:pPr>
            <a:r>
              <a:rPr lang="pt-BR" sz="2400" u="sng" dirty="0">
                <a:solidFill>
                  <a:schemeClr val="bg1"/>
                </a:solidFill>
                <a:effectLst/>
                <a:latin typeface="Times New Roman" panose="02020603050405020304" pitchFamily="18" charset="0"/>
                <a:ea typeface="Arial" panose="020B0604020202020204" pitchFamily="34" charset="0"/>
                <a:hlinkClick r:id="rId4">
                  <a:extLst>
                    <a:ext uri="{A12FA001-AC4F-418D-AE19-62706E023703}">
                      <ahyp:hlinkClr xmlns:ahyp="http://schemas.microsoft.com/office/drawing/2018/hyperlinkcolor" val="tx"/>
                    </a:ext>
                  </a:extLst>
                </a:hlinkClick>
              </a:rPr>
              <a:t>rafael.barbosa@ufc.br</a:t>
            </a:r>
            <a:endParaRPr lang="pt-BR" sz="2400" dirty="0">
              <a:solidFill>
                <a:schemeClr val="bg1"/>
              </a:solidFill>
              <a:effectLst/>
              <a:latin typeface="Arial" panose="020B0604020202020204" pitchFamily="34" charset="0"/>
              <a:ea typeface="Arial" panose="020B0604020202020204" pitchFamily="34" charset="0"/>
            </a:endParaRPr>
          </a:p>
        </p:txBody>
      </p:sp>
      <p:pic>
        <p:nvPicPr>
          <p:cNvPr id="3" name="Imagem 2" descr="Fundo preto com letras brancas&#10;&#10;Descrição gerada automaticamente">
            <a:extLst>
              <a:ext uri="{FF2B5EF4-FFF2-40B4-BE49-F238E27FC236}">
                <a16:creationId xmlns:a16="http://schemas.microsoft.com/office/drawing/2014/main" id="{BE90E38B-6332-4AC1-BCE0-39892DF7DAE4}"/>
              </a:ext>
            </a:extLst>
          </p:cNvPr>
          <p:cNvPicPr>
            <a:picLocks noChangeAspect="1"/>
          </p:cNvPicPr>
          <p:nvPr/>
        </p:nvPicPr>
        <p:blipFill>
          <a:blip r:embed="rId5"/>
          <a:stretch>
            <a:fillRect/>
          </a:stretch>
        </p:blipFill>
        <p:spPr>
          <a:xfrm>
            <a:off x="7677219" y="195466"/>
            <a:ext cx="1466781" cy="460501"/>
          </a:xfrm>
          <a:prstGeom prst="rect">
            <a:avLst/>
          </a:prstGeom>
        </p:spPr>
      </p:pic>
      <p:pic>
        <p:nvPicPr>
          <p:cNvPr id="1026" name="Picture 2" descr="Parceiro">
            <a:extLst>
              <a:ext uri="{FF2B5EF4-FFF2-40B4-BE49-F238E27FC236}">
                <a16:creationId xmlns:a16="http://schemas.microsoft.com/office/drawing/2014/main" id="{7297F33A-2E2C-4E2E-8487-80CCB2DDC6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9628" y="72975"/>
            <a:ext cx="1218568" cy="705487"/>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m 7" descr="Uma imagem contendo Texto&#10;&#10;Descrição gerada automaticamente">
            <a:extLst>
              <a:ext uri="{FF2B5EF4-FFF2-40B4-BE49-F238E27FC236}">
                <a16:creationId xmlns:a16="http://schemas.microsoft.com/office/drawing/2014/main" id="{431D0173-2DA0-4E8A-8AF2-1800FDFB4EF6}"/>
              </a:ext>
            </a:extLst>
          </p:cNvPr>
          <p:cNvPicPr>
            <a:picLocks noChangeAspect="1"/>
          </p:cNvPicPr>
          <p:nvPr/>
        </p:nvPicPr>
        <p:blipFill>
          <a:blip r:embed="rId7"/>
          <a:stretch>
            <a:fillRect/>
          </a:stretch>
        </p:blipFill>
        <p:spPr>
          <a:xfrm>
            <a:off x="7019545" y="72974"/>
            <a:ext cx="617301" cy="7054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0" build="p"/>
      <p:bldP spid="341"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835819" y="1657439"/>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Motivação</a:t>
            </a:r>
            <a:endParaRPr dirty="0"/>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1710025" y="1917960"/>
            <a:ext cx="5723700" cy="819900"/>
          </a:xfrm>
          <a:prstGeom prst="rect">
            <a:avLst/>
          </a:prstGeom>
        </p:spPr>
        <p:txBody>
          <a:bodyPr spcFirstLastPara="1" wrap="square" lIns="91425" tIns="91425" rIns="91425" bIns="91425" anchor="t" anchorCtr="0">
            <a:noAutofit/>
          </a:bodyPr>
          <a:lstStyle/>
          <a:p>
            <a:pPr marL="0" lvl="0" indent="0">
              <a:buNone/>
            </a:pPr>
            <a:r>
              <a:rPr lang="pt-BR" dirty="0"/>
              <a:t>O Ceará foi o primeiro estado a introduzir uma política de redistribuição de transferências tributárias baseadas na performance educacional agregada dos municípios, alcançando resultados educacionais relevantes.</a:t>
            </a:r>
            <a:endParaRPr sz="2200" dirty="0"/>
          </a:p>
        </p:txBody>
      </p:sp>
      <p:sp>
        <p:nvSpPr>
          <p:cNvPr id="119" name="Google Shape;119;p16"/>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Effect transition="in" filter="fade">
                                      <p:cBhvr>
                                        <p:cTn id="7" dur="500"/>
                                        <p:tgtEl>
                                          <p:spTgt spid="1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9" name="Google Shape;139;p1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11" name="Espaço Reservado para Conteúdo 8" descr="Mapa&#10;&#10;Descrição gerada automaticamente">
            <a:extLst>
              <a:ext uri="{FF2B5EF4-FFF2-40B4-BE49-F238E27FC236}">
                <a16:creationId xmlns:a16="http://schemas.microsoft.com/office/drawing/2014/main" id="{BCD3C02C-F34D-4DE0-BCC3-2E3648396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56" y="762670"/>
            <a:ext cx="7985425" cy="4290420"/>
          </a:xfrm>
          <a:prstGeom prst="rect">
            <a:avLst/>
          </a:prstGeom>
        </p:spPr>
      </p:pic>
      <p:sp>
        <p:nvSpPr>
          <p:cNvPr id="6" name="Google Shape;111;p15">
            <a:extLst>
              <a:ext uri="{FF2B5EF4-FFF2-40B4-BE49-F238E27FC236}">
                <a16:creationId xmlns:a16="http://schemas.microsoft.com/office/drawing/2014/main" id="{88593C5A-F2CA-4970-BFA2-23E307038FEA}"/>
              </a:ext>
            </a:extLst>
          </p:cNvPr>
          <p:cNvSpPr txBox="1">
            <a:spLocks/>
          </p:cNvSpPr>
          <p:nvPr/>
        </p:nvSpPr>
        <p:spPr>
          <a:xfrm>
            <a:off x="-109061" y="129346"/>
            <a:ext cx="9253061" cy="6333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2400" i="1" dirty="0">
                <a:latin typeface="Lato" panose="020B0604020202020204" charset="0"/>
              </a:rPr>
              <a:t>Quais são os resultados Educacionais ao longo dos últimos 14 anos?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9" name="Google Shape;139;p1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8" name="Google Shape;145;p19">
            <a:extLst>
              <a:ext uri="{FF2B5EF4-FFF2-40B4-BE49-F238E27FC236}">
                <a16:creationId xmlns:a16="http://schemas.microsoft.com/office/drawing/2014/main" id="{A4884D6C-94E9-4996-A07B-B51B914E3FF2}"/>
              </a:ext>
            </a:extLst>
          </p:cNvPr>
          <p:cNvSpPr txBox="1">
            <a:spLocks/>
          </p:cNvSpPr>
          <p:nvPr/>
        </p:nvSpPr>
        <p:spPr>
          <a:xfrm>
            <a:off x="743680" y="0"/>
            <a:ext cx="7685945" cy="5143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i="1" dirty="0">
                <a:latin typeface="Lato" panose="020B0604020202020204" charset="0"/>
              </a:rPr>
              <a:t>Como o ICMS é distribuido pelos Estados </a:t>
            </a:r>
          </a:p>
        </p:txBody>
      </p:sp>
      <p:pic>
        <p:nvPicPr>
          <p:cNvPr id="1026" name="Picture 2">
            <a:extLst>
              <a:ext uri="{FF2B5EF4-FFF2-40B4-BE49-F238E27FC236}">
                <a16:creationId xmlns:a16="http://schemas.microsoft.com/office/drawing/2014/main" id="{0650CAB1-8579-420E-A7A6-46A019668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00" y="565821"/>
            <a:ext cx="7188200" cy="4444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0341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835819" y="1657439"/>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Estratégia Empírca</a:t>
            </a:r>
            <a:endParaRPr dirty="0"/>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43079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314325" y="434588"/>
            <a:ext cx="8479631"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Impacto da LCP sobre os gastos públicos municipais</a:t>
            </a:r>
            <a:endParaRPr dirty="0"/>
          </a:p>
        </p:txBody>
      </p:sp>
      <mc:AlternateContent xmlns:mc="http://schemas.openxmlformats.org/markup-compatibility/2006" xmlns:a14="http://schemas.microsoft.com/office/drawing/2010/main">
        <mc:Choice Requires="a14">
          <p:sp>
            <p:nvSpPr>
              <p:cNvPr id="153" name="Google Shape;153;p20"/>
              <p:cNvSpPr txBox="1">
                <a:spLocks noGrp="1"/>
              </p:cNvSpPr>
              <p:nvPr>
                <p:ph type="body" idx="1"/>
              </p:nvPr>
            </p:nvSpPr>
            <p:spPr>
              <a:xfrm>
                <a:off x="314325" y="1604560"/>
                <a:ext cx="8714950" cy="13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pt-BR" sz="14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   </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𝛥</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𝑔𝑚𝑡</m:t>
                          </m:r>
                        </m:sub>
                      </m:s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ctrlPr>
                            <a:rPr lang="pt-BR" sz="1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=2004</m:t>
                          </m:r>
                        </m:sub>
                        <m:sup>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2007</m:t>
                          </m:r>
                        </m:sup>
                        <m:e>
                          <m:sSub>
                            <m:sSubPr>
                              <m:ctrlPr>
                                <a:rPr lang="pt-BR"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1</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sSub>
                            <m:sSubPr>
                              <m:ctrlPr>
                                <a:rPr lang="pt-BR"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𝛥</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𝐶𝑃</m:t>
                              </m:r>
                            </m:e>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𝑚𝑡</m:t>
                              </m:r>
                            </m:sub>
                          </m:sSub>
                        </m:e>
                      </m:nary>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ctrlPr>
                            <a:rPr lang="pt-BR" sz="1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=2009</m:t>
                          </m:r>
                        </m:sub>
                        <m:sup>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2017</m:t>
                          </m:r>
                        </m:sup>
                        <m:e>
                          <m:sSub>
                            <m:sSubPr>
                              <m:ctrlPr>
                                <a:rPr lang="pt-BR"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2</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sSub>
                            <m:sSubPr>
                              <m:ctrlPr>
                                <a:rPr lang="pt-BR"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𝛥</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𝐶𝑃</m:t>
                              </m:r>
                            </m:e>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𝑚𝑡</m:t>
                              </m:r>
                            </m:sub>
                          </m:sSub>
                        </m:e>
                      </m:nary>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𝐴𝑝</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ó</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pt-BR"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𝑚𝑡</m:t>
                          </m:r>
                        </m:sub>
                      </m:s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𝜀</m:t>
                          </m:r>
                        </m:e>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𝑔𝑚𝑡</m:t>
                          </m:r>
                        </m:sub>
                      </m:sSub>
                    </m:oMath>
                  </m:oMathPara>
                </a14:m>
                <a:endParaRPr dirty="0"/>
              </a:p>
            </p:txBody>
          </p:sp>
        </mc:Choice>
        <mc:Fallback xmlns="">
          <p:sp>
            <p:nvSpPr>
              <p:cNvPr id="153" name="Google Shape;153;p20"/>
              <p:cNvSpPr txBox="1">
                <a:spLocks noGrp="1" noRot="1" noChangeAspect="1" noMove="1" noResize="1" noEditPoints="1" noAdjustHandles="1" noChangeArrowheads="1" noChangeShapeType="1" noTextEdit="1"/>
              </p:cNvSpPr>
              <p:nvPr>
                <p:ph type="body" idx="1"/>
              </p:nvPr>
            </p:nvSpPr>
            <p:spPr>
              <a:xfrm>
                <a:off x="314325" y="1604560"/>
                <a:ext cx="8714950" cy="1389900"/>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5" name="Google Shape;155;p20"/>
              <p:cNvSpPr txBox="1">
                <a:spLocks noGrp="1"/>
              </p:cNvSpPr>
              <p:nvPr>
                <p:ph type="body" idx="3"/>
              </p:nvPr>
            </p:nvSpPr>
            <p:spPr>
              <a:xfrm>
                <a:off x="4843257" y="3389442"/>
                <a:ext cx="2371200" cy="75914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pt-BR" sz="14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400" i="1">
                              <a:effectLst/>
                              <a:latin typeface="Cambria Math" panose="02040503050406030204" pitchFamily="18" charset="0"/>
                              <a:ea typeface="Arial" panose="020B0604020202020204" pitchFamily="34" charset="0"/>
                              <a:cs typeface="Times New Roman" panose="02020603050405020304" pitchFamily="18" charset="0"/>
                            </a:rPr>
                            <m:t>𝛥</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𝐶𝑃</m:t>
                          </m:r>
                        </m:e>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𝑚𝑡</m:t>
                          </m:r>
                        </m:sub>
                      </m:s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pt-BR"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𝐶𝑃</m:t>
                              </m:r>
                            </m:e>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𝑚𝑡</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𝐶𝑃</m:t>
                              </m:r>
                            </m:e>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2008</m:t>
                              </m:r>
                            </m:sub>
                          </m:s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𝑃𝑜</m:t>
                          </m:r>
                          <m:sSub>
                            <m:sSubPr>
                              <m:ctrlPr>
                                <a:rPr lang="pt-BR"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2008</m:t>
                              </m:r>
                            </m:sub>
                          </m:s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den>
                      </m:f>
                    </m:oMath>
                  </m:oMathPara>
                </a14:m>
                <a:endParaRPr dirty="0"/>
              </a:p>
            </p:txBody>
          </p:sp>
        </mc:Choice>
        <mc:Fallback xmlns="">
          <p:sp>
            <p:nvSpPr>
              <p:cNvPr id="155" name="Google Shape;155;p20"/>
              <p:cNvSpPr txBox="1">
                <a:spLocks noGrp="1" noRot="1" noChangeAspect="1" noMove="1" noResize="1" noEditPoints="1" noAdjustHandles="1" noChangeArrowheads="1" noChangeShapeType="1" noTextEdit="1"/>
              </p:cNvSpPr>
              <p:nvPr>
                <p:ph type="body" idx="3"/>
              </p:nvPr>
            </p:nvSpPr>
            <p:spPr>
              <a:xfrm>
                <a:off x="4843257" y="3389442"/>
                <a:ext cx="2371200" cy="759140"/>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4" name="Google Shape;154;p20"/>
              <p:cNvSpPr txBox="1">
                <a:spLocks noGrp="1"/>
              </p:cNvSpPr>
              <p:nvPr>
                <p:ph type="body" idx="2"/>
              </p:nvPr>
            </p:nvSpPr>
            <p:spPr>
              <a:xfrm>
                <a:off x="986102" y="3374030"/>
                <a:ext cx="2371200" cy="75914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14:m>
                  <m:oMathPara xmlns:m="http://schemas.openxmlformats.org/officeDocument/2006/math">
                    <m:oMathParaPr>
                      <m:jc m:val="centerGroup"/>
                    </m:oMathParaPr>
                    <m:oMath xmlns:m="http://schemas.openxmlformats.org/officeDocument/2006/math">
                      <m:sSub>
                        <m:sSubPr>
                          <m:ctrlPr>
                            <a:rPr lang="pt-BR" sz="14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400" i="1">
                              <a:effectLst/>
                              <a:latin typeface="Cambria Math" panose="02040503050406030204" pitchFamily="18" charset="0"/>
                              <a:ea typeface="Arial" panose="020B0604020202020204" pitchFamily="34" charset="0"/>
                              <a:cs typeface="Times New Roman" panose="02020603050405020304" pitchFamily="18" charset="0"/>
                            </a:rPr>
                            <m:t>𝛥</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𝑚𝑡</m:t>
                          </m:r>
                        </m:sub>
                      </m:s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pt-BR"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𝑔𝑚𝑡</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𝑔𝑚</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2008</m:t>
                              </m:r>
                            </m:sub>
                          </m:s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𝑃𝑜</m:t>
                          </m:r>
                          <m:sSub>
                            <m:sSubPr>
                              <m:ctrlPr>
                                <a:rPr lang="pt-BR" sz="1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2008</m:t>
                              </m:r>
                            </m:sub>
                          </m:sSub>
                          <m:r>
                            <a:rPr lang="pt-BR" sz="1400" i="1">
                              <a:effectLst/>
                              <a:latin typeface="Cambria Math" panose="02040503050406030204" pitchFamily="18" charset="0"/>
                              <a:ea typeface="Times New Roman" panose="02020603050405020304" pitchFamily="18" charset="0"/>
                              <a:cs typeface="Times New Roman" panose="02020603050405020304" pitchFamily="18" charset="0"/>
                            </a:rPr>
                            <m:t>)</m:t>
                          </m:r>
                        </m:den>
                      </m:f>
                    </m:oMath>
                  </m:oMathPara>
                </a14:m>
                <a:endParaRPr dirty="0"/>
              </a:p>
            </p:txBody>
          </p:sp>
        </mc:Choice>
        <mc:Fallback xmlns="">
          <p:sp>
            <p:nvSpPr>
              <p:cNvPr id="154" name="Google Shape;154;p20"/>
              <p:cNvSpPr txBox="1">
                <a:spLocks noGrp="1" noRot="1" noChangeAspect="1" noMove="1" noResize="1" noEditPoints="1" noAdjustHandles="1" noChangeArrowheads="1" noChangeShapeType="1" noTextEdit="1"/>
              </p:cNvSpPr>
              <p:nvPr>
                <p:ph type="body" idx="2"/>
              </p:nvPr>
            </p:nvSpPr>
            <p:spPr>
              <a:xfrm>
                <a:off x="986102" y="3374030"/>
                <a:ext cx="2371200" cy="759140"/>
              </a:xfrm>
              <a:prstGeom prst="rect">
                <a:avLst/>
              </a:prstGeom>
              <a:blipFill>
                <a:blip r:embed="rId5"/>
                <a:stretch>
                  <a:fillRect/>
                </a:stretch>
              </a:blipFill>
            </p:spPr>
            <p:txBody>
              <a:bodyPr/>
              <a:lstStyle/>
              <a:p>
                <a:r>
                  <a:rPr lang="pt-BR">
                    <a:noFill/>
                  </a:rPr>
                  <a:t> </a:t>
                </a:r>
              </a:p>
            </p:txBody>
          </p:sp>
        </mc:Fallback>
      </mc:AlternateContent>
      <p:sp>
        <p:nvSpPr>
          <p:cNvPr id="156" name="Google Shape;156;p2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anim calcmode="lin" valueType="num">
                                      <p:cBhvr>
                                        <p:cTn id="7" dur="500" fill="hold"/>
                                        <p:tgtEl>
                                          <p:spTgt spid="1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5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5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54">
                                            <p:txEl>
                                              <p:pRg st="0" end="0"/>
                                            </p:txEl>
                                          </p:spTgt>
                                        </p:tgtEl>
                                        <p:attrNameLst>
                                          <p:attrName>style.visibility</p:attrName>
                                        </p:attrNameLst>
                                      </p:cBhvr>
                                      <p:to>
                                        <p:strVal val="visible"/>
                                      </p:to>
                                    </p:set>
                                    <p:anim calcmode="lin" valueType="num">
                                      <p:cBhvr>
                                        <p:cTn id="14" dur="500" fill="hold"/>
                                        <p:tgtEl>
                                          <p:spTgt spid="15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5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5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55">
                                            <p:txEl>
                                              <p:pRg st="0" end="0"/>
                                            </p:txEl>
                                          </p:spTgt>
                                        </p:tgtEl>
                                        <p:attrNameLst>
                                          <p:attrName>style.visibility</p:attrName>
                                        </p:attrNameLst>
                                      </p:cBhvr>
                                      <p:to>
                                        <p:strVal val="visible"/>
                                      </p:to>
                                    </p:set>
                                    <p:anim calcmode="lin" valueType="num">
                                      <p:cBhvr>
                                        <p:cTn id="21" dur="500" fill="hold"/>
                                        <p:tgtEl>
                                          <p:spTgt spid="155">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155">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1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build="p"/>
      <p:bldP spid="155" grpId="0" build="p"/>
      <p:bldP spid="15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314325" y="434588"/>
            <a:ext cx="8479631"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Efeito da LCP sobre desigualdade educacional</a:t>
            </a:r>
            <a:endParaRPr dirty="0"/>
          </a:p>
        </p:txBody>
      </p:sp>
      <mc:AlternateContent xmlns:mc="http://schemas.openxmlformats.org/markup-compatibility/2006" xmlns:a14="http://schemas.microsoft.com/office/drawing/2010/main">
        <mc:Choice Requires="a14">
          <p:sp>
            <p:nvSpPr>
              <p:cNvPr id="153" name="Google Shape;153;p20"/>
              <p:cNvSpPr txBox="1">
                <a:spLocks noGrp="1"/>
              </p:cNvSpPr>
              <p:nvPr>
                <p:ph type="body" idx="1"/>
              </p:nvPr>
            </p:nvSpPr>
            <p:spPr>
              <a:xfrm>
                <a:off x="314325" y="2183680"/>
                <a:ext cx="8714950" cy="1389900"/>
              </a:xfrm>
              <a:prstGeom prst="rect">
                <a:avLst/>
              </a:prstGeom>
            </p:spPr>
            <p:txBody>
              <a:bodyPr spcFirstLastPara="1" wrap="square" lIns="91425" tIns="91425" rIns="91425" bIns="91425" anchor="t" anchorCtr="0">
                <a:noAutofit/>
              </a:bodyPr>
              <a:lstStyle/>
              <a:p>
                <a:pPr marL="0" lvl="0" indent="0">
                  <a:buNone/>
                </a:pPr>
                <a14:m>
                  <m:oMathPara xmlns:m="http://schemas.openxmlformats.org/officeDocument/2006/math">
                    <m:oMathParaPr>
                      <m:jc m:val="centerGroup"/>
                    </m:oMathParaPr>
                    <m:oMath xmlns:m="http://schemas.openxmlformats.org/officeDocument/2006/math">
                      <m:sSub>
                        <m:sSubPr>
                          <m:ctrlPr>
                            <a:rPr lang="pt-BR"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pt-BR" sz="2000" i="1">
                              <a:latin typeface="Cambria Math" panose="02040503050406030204" pitchFamily="18" charset="0"/>
                              <a:ea typeface="Times New Roman" panose="02020603050405020304" pitchFamily="18" charset="0"/>
                              <a:cs typeface="Times New Roman" panose="02020603050405020304" pitchFamily="18" charset="0"/>
                            </a:rPr>
                            <m:t> </m:t>
                          </m:r>
                          <m:r>
                            <a:rPr lang="pt-BR" sz="2000" i="1">
                              <a:latin typeface="Cambria Math" panose="02040503050406030204" pitchFamily="18" charset="0"/>
                              <a:ea typeface="Times New Roman" panose="02020603050405020304" pitchFamily="18" charset="0"/>
                              <a:cs typeface="Times New Roman" panose="02020603050405020304" pitchFamily="18" charset="0"/>
                            </a:rPr>
                            <m:t>𝑦</m:t>
                          </m:r>
                        </m:e>
                        <m:sub>
                          <m:r>
                            <a:rPr lang="pt-BR" sz="2000" i="1">
                              <a:latin typeface="Cambria Math" panose="02040503050406030204" pitchFamily="18" charset="0"/>
                              <a:ea typeface="Times New Roman" panose="02020603050405020304" pitchFamily="18" charset="0"/>
                              <a:cs typeface="Times New Roman" panose="02020603050405020304" pitchFamily="18" charset="0"/>
                            </a:rPr>
                            <m:t>𝑞𝑚𝑡</m:t>
                          </m:r>
                        </m:sub>
                      </m:sSub>
                      <m:r>
                        <a:rPr lang="pt-BR"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pt-BR" sz="2000" i="1">
                              <a:latin typeface="Cambria Math" panose="02040503050406030204" pitchFamily="18" charset="0"/>
                              <a:ea typeface="Times New Roman" panose="02020603050405020304" pitchFamily="18" charset="0"/>
                              <a:cs typeface="Times New Roman" panose="02020603050405020304" pitchFamily="18" charset="0"/>
                            </a:rPr>
                            <m:t>𝛽</m:t>
                          </m:r>
                        </m:e>
                        <m:sub>
                          <m:r>
                            <a:rPr lang="pt-BR" sz="2000" i="1">
                              <a:latin typeface="Cambria Math" panose="02040503050406030204" pitchFamily="18" charset="0"/>
                              <a:ea typeface="Times New Roman" panose="02020603050405020304" pitchFamily="18" charset="0"/>
                              <a:cs typeface="Times New Roman" panose="02020603050405020304" pitchFamily="18" charset="0"/>
                            </a:rPr>
                            <m:t>0</m:t>
                          </m:r>
                        </m:sub>
                      </m:sSub>
                      <m:r>
                        <a:rPr lang="pt-BR"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pt-BR" sz="2000" i="1">
                              <a:latin typeface="Cambria Math" panose="02040503050406030204" pitchFamily="18" charset="0"/>
                              <a:ea typeface="Times New Roman" panose="02020603050405020304" pitchFamily="18" charset="0"/>
                              <a:cs typeface="Times New Roman" panose="02020603050405020304" pitchFamily="18" charset="0"/>
                            </a:rPr>
                            <m:t>𝛽</m:t>
                          </m:r>
                        </m:e>
                        <m:sub>
                          <m:r>
                            <a:rPr lang="pt-BR" sz="2000" i="1">
                              <a:latin typeface="Cambria Math" panose="02040503050406030204" pitchFamily="18" charset="0"/>
                              <a:ea typeface="Times New Roman" panose="02020603050405020304" pitchFamily="18" charset="0"/>
                              <a:cs typeface="Times New Roman" panose="02020603050405020304" pitchFamily="18" charset="0"/>
                            </a:rPr>
                            <m:t>𝑘</m:t>
                          </m:r>
                          <m:r>
                            <a:rPr lang="pt-BR" sz="2000" i="1">
                              <a:latin typeface="Cambria Math" panose="02040503050406030204" pitchFamily="18" charset="0"/>
                              <a:ea typeface="Times New Roman" panose="02020603050405020304" pitchFamily="18" charset="0"/>
                              <a:cs typeface="Times New Roman" panose="02020603050405020304" pitchFamily="18" charset="0"/>
                            </a:rPr>
                            <m:t> </m:t>
                          </m:r>
                        </m:sub>
                      </m:sSub>
                      <m:r>
                        <a:rPr lang="pt-BR" sz="2000" i="1">
                          <a:latin typeface="Cambria Math" panose="02040503050406030204" pitchFamily="18" charset="0"/>
                          <a:ea typeface="Times New Roman" panose="02020603050405020304" pitchFamily="18" charset="0"/>
                          <a:cs typeface="Times New Roman" panose="02020603050405020304" pitchFamily="18" charset="0"/>
                        </a:rPr>
                        <m:t>𝐼</m:t>
                      </m:r>
                      <m:r>
                        <a:rPr lang="pt-BR" sz="2000" i="1">
                          <a:latin typeface="Cambria Math" panose="02040503050406030204" pitchFamily="18" charset="0"/>
                          <a:ea typeface="Times New Roman" panose="02020603050405020304" pitchFamily="18" charset="0"/>
                          <a:cs typeface="Times New Roman" panose="02020603050405020304" pitchFamily="18" charset="0"/>
                        </a:rPr>
                        <m:t>(</m:t>
                      </m:r>
                      <m:r>
                        <a:rPr lang="pt-BR" sz="2000" i="1">
                          <a:latin typeface="Cambria Math" panose="02040503050406030204" pitchFamily="18" charset="0"/>
                          <a:ea typeface="Times New Roman" panose="02020603050405020304" pitchFamily="18" charset="0"/>
                          <a:cs typeface="Times New Roman" panose="02020603050405020304" pitchFamily="18" charset="0"/>
                        </a:rPr>
                        <m:t>𝐶</m:t>
                      </m:r>
                      <m:sSub>
                        <m:sSubPr>
                          <m:ctrlPr>
                            <a:rPr lang="pt-BR"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pt-BR" sz="2000" i="1">
                              <a:latin typeface="Cambria Math" panose="02040503050406030204" pitchFamily="18" charset="0"/>
                              <a:ea typeface="Times New Roman" panose="02020603050405020304" pitchFamily="18" charset="0"/>
                              <a:cs typeface="Times New Roman" panose="02020603050405020304" pitchFamily="18" charset="0"/>
                            </a:rPr>
                            <m:t>𝑃</m:t>
                          </m:r>
                        </m:e>
                        <m:sub>
                          <m:r>
                            <a:rPr lang="pt-BR" sz="2000" i="1">
                              <a:latin typeface="Cambria Math" panose="02040503050406030204" pitchFamily="18" charset="0"/>
                              <a:ea typeface="Times New Roman" panose="02020603050405020304" pitchFamily="18" charset="0"/>
                              <a:cs typeface="Times New Roman" panose="02020603050405020304" pitchFamily="18" charset="0"/>
                            </a:rPr>
                            <m:t>𝑚</m:t>
                          </m:r>
                        </m:sub>
                      </m:sSub>
                      <m:r>
                        <a:rPr lang="pt-BR"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pt-BR" sz="2000" i="1">
                              <a:latin typeface="Cambria Math" panose="02040503050406030204" pitchFamily="18" charset="0"/>
                              <a:ea typeface="Times New Roman" panose="02020603050405020304" pitchFamily="18" charset="0"/>
                              <a:cs typeface="Times New Roman" panose="02020603050405020304" pitchFamily="18" charset="0"/>
                            </a:rPr>
                            <m:t>𝜏</m:t>
                          </m:r>
                        </m:e>
                        <m:sub>
                          <m:r>
                            <a:rPr lang="pt-BR" sz="2000" i="1">
                              <a:latin typeface="Cambria Math" panose="02040503050406030204" pitchFamily="18" charset="0"/>
                              <a:ea typeface="Times New Roman" panose="02020603050405020304" pitchFamily="18" charset="0"/>
                              <a:cs typeface="Times New Roman" panose="02020603050405020304" pitchFamily="18" charset="0"/>
                            </a:rPr>
                            <m:t>𝑡</m:t>
                          </m:r>
                        </m:sub>
                      </m:sSub>
                      <m:r>
                        <a:rPr lang="pt-BR"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pt-BR" sz="2000" i="1">
                              <a:latin typeface="Cambria Math" panose="02040503050406030204" pitchFamily="18" charset="0"/>
                              <a:ea typeface="Times New Roman" panose="02020603050405020304" pitchFamily="18" charset="0"/>
                              <a:cs typeface="Times New Roman" panose="02020603050405020304" pitchFamily="18" charset="0"/>
                            </a:rPr>
                            <m:t>𝜃</m:t>
                          </m:r>
                        </m:e>
                        <m:sub>
                          <m:r>
                            <a:rPr lang="pt-BR" sz="2000" i="1">
                              <a:latin typeface="Cambria Math" panose="02040503050406030204" pitchFamily="18" charset="0"/>
                              <a:ea typeface="Times New Roman" panose="02020603050405020304" pitchFamily="18" charset="0"/>
                              <a:cs typeface="Times New Roman" panose="02020603050405020304" pitchFamily="18" charset="0"/>
                            </a:rPr>
                            <m:t>𝑚𝑡</m:t>
                          </m:r>
                        </m:sub>
                      </m:sSub>
                      <m:r>
                        <a:rPr lang="pt-BR"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pt-BR" sz="2000" i="1">
                              <a:latin typeface="Cambria Math" panose="02040503050406030204" pitchFamily="18" charset="0"/>
                              <a:ea typeface="Times New Roman" panose="02020603050405020304" pitchFamily="18" charset="0"/>
                              <a:cs typeface="Times New Roman" panose="02020603050405020304" pitchFamily="18" charset="0"/>
                            </a:rPr>
                            <m:t>𝑢</m:t>
                          </m:r>
                        </m:e>
                        <m:sub>
                          <m:r>
                            <a:rPr lang="pt-BR" sz="2000" i="1">
                              <a:latin typeface="Cambria Math" panose="02040503050406030204" pitchFamily="18" charset="0"/>
                              <a:ea typeface="Times New Roman" panose="02020603050405020304" pitchFamily="18" charset="0"/>
                              <a:cs typeface="Times New Roman" panose="02020603050405020304" pitchFamily="18" charset="0"/>
                            </a:rPr>
                            <m:t>𝑘𝑚𝑡</m:t>
                          </m:r>
                        </m:sub>
                      </m:sSub>
                    </m:oMath>
                  </m:oMathPara>
                </a14:m>
                <a:endParaRPr lang="pt-BR" sz="2000" dirty="0"/>
              </a:p>
              <a:p>
                <a:pPr marL="0" lvl="0" indent="0">
                  <a:buNone/>
                </a:pPr>
                <a:r>
                  <a:rPr lang="pt-BR" sz="2000" dirty="0"/>
                  <a:t>						</a:t>
                </a:r>
                <a:endParaRPr lang="pt-BR" sz="1600" dirty="0"/>
              </a:p>
            </p:txBody>
          </p:sp>
        </mc:Choice>
        <mc:Fallback xmlns="">
          <p:sp>
            <p:nvSpPr>
              <p:cNvPr id="153" name="Google Shape;153;p20"/>
              <p:cNvSpPr txBox="1">
                <a:spLocks noGrp="1" noRot="1" noChangeAspect="1" noMove="1" noResize="1" noEditPoints="1" noAdjustHandles="1" noChangeArrowheads="1" noChangeShapeType="1" noTextEdit="1"/>
              </p:cNvSpPr>
              <p:nvPr>
                <p:ph type="body" idx="1"/>
              </p:nvPr>
            </p:nvSpPr>
            <p:spPr>
              <a:xfrm>
                <a:off x="314325" y="2183680"/>
                <a:ext cx="8714950" cy="1389900"/>
              </a:xfrm>
              <a:prstGeom prst="rect">
                <a:avLst/>
              </a:prstGeom>
              <a:blipFill>
                <a:blip r:embed="rId3"/>
                <a:stretch>
                  <a:fillRect/>
                </a:stretch>
              </a:blipFill>
            </p:spPr>
            <p:txBody>
              <a:bodyPr/>
              <a:lstStyle/>
              <a:p>
                <a:r>
                  <a:rPr lang="pt-BR">
                    <a:noFill/>
                  </a:rPr>
                  <a:t> </a:t>
                </a:r>
              </a:p>
            </p:txBody>
          </p:sp>
        </mc:Fallback>
      </mc:AlternateContent>
      <p:sp>
        <p:nvSpPr>
          <p:cNvPr id="156" name="Google Shape;156;p2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4432232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anim calcmode="lin" valueType="num">
                                      <p:cBhvr>
                                        <p:cTn id="7" dur="500" fill="hold"/>
                                        <p:tgtEl>
                                          <p:spTgt spid="15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5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uiExpand="1" build="p"/>
    </p:bldLst>
  </p:timing>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1034</Words>
  <Application>Microsoft Office PowerPoint</Application>
  <PresentationFormat>Apresentação na tela (16:9)</PresentationFormat>
  <Paragraphs>375</Paragraphs>
  <Slides>21</Slides>
  <Notes>21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21</vt:i4>
      </vt:variant>
    </vt:vector>
  </HeadingPairs>
  <TitlesOfParts>
    <vt:vector size="27" baseType="lpstr">
      <vt:lpstr>Raleway</vt:lpstr>
      <vt:lpstr>Cambria Math</vt:lpstr>
      <vt:lpstr>Lato</vt:lpstr>
      <vt:lpstr>Times New Roman</vt:lpstr>
      <vt:lpstr>Arial</vt:lpstr>
      <vt:lpstr>Antonio template</vt:lpstr>
      <vt:lpstr>Impacto Desigual do Financiamento da Educação Baseado em Resultados</vt:lpstr>
      <vt:lpstr>Sumário</vt:lpstr>
      <vt:lpstr>Motivação</vt:lpstr>
      <vt:lpstr>Apresentação do PowerPoint</vt:lpstr>
      <vt:lpstr>Apresentação do PowerPoint</vt:lpstr>
      <vt:lpstr>Apresentação do PowerPoint</vt:lpstr>
      <vt:lpstr>Estratégia Empírca</vt:lpstr>
      <vt:lpstr>Impacto da LCP sobre os gastos públicos municipais</vt:lpstr>
      <vt:lpstr>Efeito da LCP sobre desigualdade educacional</vt:lpstr>
      <vt:lpstr>Resultados</vt:lpstr>
      <vt:lpstr>Resultados para Gastos</vt:lpstr>
      <vt:lpstr>Efeito sobro Gasto Total da Lei da Cota Parte</vt:lpstr>
      <vt:lpstr>Efeito da Lei da Cota Parte sobre o Gasto em Educação e no Ensino Fundamental</vt:lpstr>
      <vt:lpstr>Robustez</vt:lpstr>
      <vt:lpstr>Resultados Educacionais</vt:lpstr>
      <vt:lpstr>Apresentação do PowerPoint</vt:lpstr>
      <vt:lpstr>Robustez</vt:lpstr>
      <vt:lpstr>Mecanismos</vt:lpstr>
      <vt:lpstr>Apresentação do PowerPoint</vt:lpstr>
      <vt:lpstr>Concluões</vt:lpstr>
      <vt:lpstr>Obrigado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Pedro Veloso</cp:lastModifiedBy>
  <cp:revision>13</cp:revision>
  <dcterms:modified xsi:type="dcterms:W3CDTF">2020-11-11T18:19:31Z</dcterms:modified>
</cp:coreProperties>
</file>