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80" r:id="rId3"/>
    <p:sldId id="257" r:id="rId4"/>
    <p:sldId id="285" r:id="rId5"/>
    <p:sldId id="286" r:id="rId6"/>
    <p:sldId id="275" r:id="rId7"/>
    <p:sldId id="259" r:id="rId8"/>
    <p:sldId id="261" r:id="rId9"/>
    <p:sldId id="260" r:id="rId10"/>
    <p:sldId id="263" r:id="rId11"/>
    <p:sldId id="264" r:id="rId12"/>
    <p:sldId id="265" r:id="rId13"/>
    <p:sldId id="262" r:id="rId14"/>
    <p:sldId id="266" r:id="rId15"/>
    <p:sldId id="267" r:id="rId16"/>
    <p:sldId id="268" r:id="rId17"/>
    <p:sldId id="269" r:id="rId18"/>
    <p:sldId id="258" r:id="rId19"/>
    <p:sldId id="272" r:id="rId20"/>
    <p:sldId id="270" r:id="rId21"/>
    <p:sldId id="274" r:id="rId22"/>
    <p:sldId id="273" r:id="rId23"/>
    <p:sldId id="282" r:id="rId2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E9E7-658F-48FB-8E93-D2260FCECBA6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AADA-C87A-4CDA-B748-44E321D7A1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47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EAADA-C87A-4CDA-B748-44E321D7A13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63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EAADA-C87A-4CDA-B748-44E321D7A13F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8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69CB-13C1-4A4C-8DE8-F68293DEEFB8}" type="datetime1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0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97CA-8016-4CA0-B071-A64D8C63D368}" type="datetime1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7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6A1A-D6CF-4F9C-B5E1-7FA410A63A4F}" type="datetime1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45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F539-EC62-445D-B65B-A0323B60EF26}" type="datetime1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288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4D0-15F7-4DB5-B047-115F69E63A49}" type="datetime1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4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5D16-71B9-4AD2-A7D8-5AB08131CE8F}" type="datetime1">
              <a:rPr lang="hu-HU" smtClean="0"/>
              <a:t>2018. 09. 20.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6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DA7-0352-49AC-87E7-B8B14F32ECE6}" type="datetime1">
              <a:rPr lang="hu-HU" smtClean="0"/>
              <a:t>2018. 09. 20.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92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E7AD-48CF-488A-A6AF-4752C3BDF81E}" type="datetime1">
              <a:rPr lang="hu-HU" smtClean="0"/>
              <a:t>2018. 09. 20.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2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61D3-4A9C-4C09-9F39-EE9F2934AA31}" type="datetime1">
              <a:rPr lang="hu-HU" smtClean="0"/>
              <a:t>2018. 09. 20.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hu-HU"/>
              <a:t>Computer Networks Practice 1 - Péter Vörös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03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E64D420-D223-4A85-B25E-D7CE6AFD88D8}" type="datetime1">
              <a:rPr lang="hu-HU" smtClean="0"/>
              <a:t>2018. 09. 20.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Computer Networks Practice 1 - Péter Vörös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82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02CF-33BE-43FC-B9A0-FC666C8BB22D}" type="datetime1">
              <a:rPr lang="hu-HU" smtClean="0"/>
              <a:t>2018. 09. 20.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675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38DDBC-B5FF-410B-952A-9CCCC37E09B6}" type="datetime1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Computer Networks Practice 1 - Péter Vörös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0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Practice</a:t>
            </a:r>
            <a:r>
              <a:rPr lang="hu-HU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60989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Lists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10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players = [12,31,27,'48',54]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print players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[12, 31, 27, '48', 54]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hu-HU" dirty="0" err="1">
                <a:latin typeface="Consolas" panose="020B0609020204030204" pitchFamily="49" charset="0"/>
              </a:rPr>
              <a:t>players</a:t>
            </a:r>
            <a:r>
              <a:rPr lang="hu-HU" dirty="0">
                <a:latin typeface="Consolas" panose="020B0609020204030204" pitchFamily="49" charset="0"/>
              </a:rPr>
              <a:t>[0]</a:t>
            </a:r>
          </a:p>
          <a:p>
            <a:r>
              <a:rPr lang="hu-HU" dirty="0">
                <a:latin typeface="Consolas" panose="020B0609020204030204" pitchFamily="49" charset="0"/>
              </a:rPr>
              <a:t>12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hu-HU" dirty="0" err="1">
                <a:latin typeface="Consolas" panose="020B0609020204030204" pitchFamily="49" charset="0"/>
              </a:rPr>
              <a:t>players</a:t>
            </a:r>
            <a:r>
              <a:rPr lang="hu-HU" dirty="0">
                <a:latin typeface="Consolas" panose="020B0609020204030204" pitchFamily="49" charset="0"/>
              </a:rPr>
              <a:t>[-1]</a:t>
            </a:r>
          </a:p>
          <a:p>
            <a:r>
              <a:rPr lang="hu-HU" dirty="0">
                <a:latin typeface="Consolas" panose="020B0609020204030204" pitchFamily="49" charset="0"/>
              </a:rPr>
              <a:t>54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hu-HU" dirty="0" err="1">
                <a:latin typeface="Consolas" panose="020B0609020204030204" pitchFamily="49" charset="0"/>
              </a:rPr>
              <a:t>players</a:t>
            </a:r>
            <a:r>
              <a:rPr lang="hu-HU" dirty="0">
                <a:latin typeface="Consolas" panose="020B0609020204030204" pitchFamily="49" charset="0"/>
              </a:rPr>
              <a:t> + [22, 67]</a:t>
            </a:r>
          </a:p>
          <a:p>
            <a:r>
              <a:rPr lang="hu-HU" dirty="0">
                <a:latin typeface="Consolas" panose="020B0609020204030204" pitchFamily="49" charset="0"/>
              </a:rPr>
              <a:t>[12, 31, 27, '48', 54, 22, 67]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print len(</a:t>
            </a:r>
            <a:r>
              <a:rPr lang="hu-HU" dirty="0" err="1">
                <a:latin typeface="Consolas" panose="020B0609020204030204" pitchFamily="49" charset="0"/>
              </a:rPr>
              <a:t>players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229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Lists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11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players = [12,31,27,'48',54]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 err="1">
                <a:latin typeface="Consolas" panose="020B0609020204030204" pitchFamily="49" charset="0"/>
              </a:rPr>
              <a:t>players.append</a:t>
            </a:r>
            <a:r>
              <a:rPr lang="en-US" dirty="0">
                <a:latin typeface="Consolas" panose="020B0609020204030204" pitchFamily="49" charset="0"/>
              </a:rPr>
              <a:t>(89)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print len(</a:t>
            </a:r>
            <a:r>
              <a:rPr lang="hu-HU" dirty="0" err="1">
                <a:latin typeface="Consolas" panose="020B0609020204030204" pitchFamily="49" charset="0"/>
              </a:rPr>
              <a:t>players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latin typeface="Consolas" panose="020B0609020204030204" pitchFamily="49" charset="0"/>
              </a:rPr>
              <a:t>6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hu-HU" dirty="0" err="1">
                <a:latin typeface="Consolas" panose="020B0609020204030204" pitchFamily="49" charset="0"/>
              </a:rPr>
              <a:t>players</a:t>
            </a:r>
            <a:r>
              <a:rPr lang="hu-HU" dirty="0">
                <a:latin typeface="Consolas" panose="020B0609020204030204" pitchFamily="49" charset="0"/>
              </a:rPr>
              <a:t>[2:]</a:t>
            </a:r>
          </a:p>
          <a:p>
            <a:r>
              <a:rPr lang="hu-HU" dirty="0">
                <a:latin typeface="Consolas" panose="020B0609020204030204" pitchFamily="49" charset="0"/>
              </a:rPr>
              <a:t>[27, 48, 54, 89]</a:t>
            </a:r>
          </a:p>
        </p:txBody>
      </p:sp>
    </p:spTree>
    <p:extLst>
      <p:ext uri="{BB962C8B-B14F-4D97-AF65-F5344CB8AC3E}">
        <p14:creationId xmlns:p14="http://schemas.microsoft.com/office/powerpoint/2010/main" val="54151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12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= [8,3,2,3,2,4,6,8,2]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 err="1">
                <a:latin typeface="Consolas" panose="020B0609020204030204" pitchFamily="49" charset="0"/>
              </a:rPr>
              <a:t>myset</a:t>
            </a:r>
            <a:r>
              <a:rPr lang="en-US" dirty="0">
                <a:latin typeface="Consolas" panose="020B0609020204030204" pitchFamily="49" charset="0"/>
              </a:rPr>
              <a:t> = set(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print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da-DK" dirty="0">
                <a:latin typeface="Consolas" panose="020B0609020204030204" pitchFamily="49" charset="0"/>
              </a:rPr>
              <a:t>[8, 3, 2, 3, 2, 4, 6, 8, 2]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print </a:t>
            </a:r>
            <a:r>
              <a:rPr lang="en-US" dirty="0" err="1">
                <a:latin typeface="Consolas" panose="020B0609020204030204" pitchFamily="49" charset="0"/>
              </a:rPr>
              <a:t>myset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da-DK" dirty="0">
                <a:latin typeface="Consolas" panose="020B0609020204030204" pitchFamily="49" charset="0"/>
              </a:rPr>
              <a:t>set([8, 2, 3, 4, 6])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hu-HU" dirty="0" err="1">
                <a:latin typeface="Consolas" panose="020B0609020204030204" pitchFamily="49" charset="0"/>
              </a:rPr>
              <a:t>mysortedlist</a:t>
            </a:r>
            <a:r>
              <a:rPr lang="hu-HU" dirty="0">
                <a:latin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</a:rPr>
              <a:t>sorted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mylist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print </a:t>
            </a:r>
            <a:r>
              <a:rPr lang="hu-HU" dirty="0" err="1">
                <a:latin typeface="Consolas" panose="020B0609020204030204" pitchFamily="49" charset="0"/>
              </a:rPr>
              <a:t>mysortedlist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[2, </a:t>
            </a:r>
            <a:r>
              <a:rPr lang="hu-HU" dirty="0" err="1">
                <a:latin typeface="Consolas" panose="020B0609020204030204" pitchFamily="49" charset="0"/>
              </a:rPr>
              <a:t>2</a:t>
            </a:r>
            <a:r>
              <a:rPr lang="hu-HU" dirty="0">
                <a:latin typeface="Consolas" panose="020B0609020204030204" pitchFamily="49" charset="0"/>
              </a:rPr>
              <a:t>, </a:t>
            </a:r>
            <a:r>
              <a:rPr lang="hu-HU" dirty="0" err="1">
                <a:latin typeface="Consolas" panose="020B0609020204030204" pitchFamily="49" charset="0"/>
              </a:rPr>
              <a:t>2</a:t>
            </a:r>
            <a:r>
              <a:rPr lang="hu-HU" dirty="0">
                <a:latin typeface="Consolas" panose="020B0609020204030204" pitchFamily="49" charset="0"/>
              </a:rPr>
              <a:t>, 3, </a:t>
            </a:r>
            <a:r>
              <a:rPr lang="hu-HU" dirty="0" err="1">
                <a:latin typeface="Consolas" panose="020B0609020204030204" pitchFamily="49" charset="0"/>
              </a:rPr>
              <a:t>3</a:t>
            </a:r>
            <a:r>
              <a:rPr lang="hu-HU" dirty="0">
                <a:latin typeface="Consolas" panose="020B0609020204030204" pitchFamily="49" charset="0"/>
              </a:rPr>
              <a:t>, 4, 6, 8, </a:t>
            </a:r>
            <a:r>
              <a:rPr lang="hu-HU" dirty="0" err="1">
                <a:latin typeface="Consolas" panose="020B0609020204030204" pitchFamily="49" charset="0"/>
              </a:rPr>
              <a:t>8</a:t>
            </a:r>
            <a:r>
              <a:rPr lang="hu-HU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3328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Dictionaries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hu-HU" sz="18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13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2" y="2080378"/>
            <a:ext cx="752167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team = {</a:t>
            </a:r>
          </a:p>
          <a:p>
            <a:r>
              <a:rPr lang="en-US" dirty="0">
                <a:latin typeface="Consolas" panose="020B0609020204030204" pitchFamily="49" charset="0"/>
              </a:rPr>
              <a:t>    91: "Ayers, Robert",</a:t>
            </a:r>
          </a:p>
          <a:p>
            <a:r>
              <a:rPr lang="en-US" dirty="0">
                <a:latin typeface="Consolas" panose="020B0609020204030204" pitchFamily="49" charset="0"/>
              </a:rPr>
              <a:t>    13: "Beckham </a:t>
            </a:r>
            <a:r>
              <a:rPr lang="en-US" dirty="0" err="1">
                <a:latin typeface="Consolas" panose="020B0609020204030204" pitchFamily="49" charset="0"/>
              </a:rPr>
              <a:t>Jr</a:t>
            </a:r>
            <a:r>
              <a:rPr lang="en-US" dirty="0">
                <a:latin typeface="Consolas" panose="020B0609020204030204" pitchFamily="49" charset="0"/>
              </a:rPr>
              <a:t>,",</a:t>
            </a:r>
          </a:p>
          <a:p>
            <a:r>
              <a:rPr lang="en-US" dirty="0">
                <a:latin typeface="Consolas" panose="020B0609020204030204" pitchFamily="49" charset="0"/>
              </a:rPr>
              <a:t>    3: "Brown, Josh",</a:t>
            </a:r>
          </a:p>
          <a:p>
            <a:r>
              <a:rPr lang="en-US" dirty="0">
                <a:latin typeface="Consolas" panose="020B0609020204030204" pitchFamily="49" charset="0"/>
              </a:rPr>
              <a:t>    54: "</a:t>
            </a:r>
            <a:r>
              <a:rPr lang="en-US" dirty="0" err="1">
                <a:latin typeface="Consolas" panose="020B0609020204030204" pitchFamily="49" charset="0"/>
              </a:rPr>
              <a:t>Casillas</a:t>
            </a:r>
            <a:r>
              <a:rPr lang="en-US" dirty="0">
                <a:latin typeface="Consolas" panose="020B0609020204030204" pitchFamily="49" charset="0"/>
              </a:rPr>
              <a:t>, Jonathan",</a:t>
            </a:r>
          </a:p>
          <a:p>
            <a:r>
              <a:rPr lang="en-US" dirty="0">
                <a:latin typeface="Consolas" panose="020B0609020204030204" pitchFamily="49" charset="0"/>
              </a:rPr>
              <a:t>    21: "Collins, Landon</a:t>
            </a:r>
            <a:r>
              <a:rPr lang="hu-HU" dirty="0">
                <a:latin typeface="Consolas" panose="020B0609020204030204" pitchFamily="49" charset="0"/>
              </a:rPr>
              <a:t>”}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len(team)</a:t>
            </a:r>
          </a:p>
          <a:p>
            <a:r>
              <a:rPr lang="hu-HU" dirty="0">
                <a:latin typeface="Consolas" panose="020B0609020204030204" pitchFamily="49" charset="0"/>
              </a:rPr>
              <a:t>5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team[3] = "</a:t>
            </a:r>
            <a:r>
              <a:rPr lang="hu-HU" dirty="0" err="1">
                <a:latin typeface="Consolas" panose="020B0609020204030204" pitchFamily="49" charset="0"/>
              </a:rPr>
              <a:t>Chihiro</a:t>
            </a:r>
            <a:r>
              <a:rPr lang="hu-HU" dirty="0">
                <a:latin typeface="Consolas" panose="020B0609020204030204" pitchFamily="49" charset="0"/>
              </a:rPr>
              <a:t>„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print </a:t>
            </a:r>
            <a:r>
              <a:rPr lang="en-US" dirty="0" err="1">
                <a:latin typeface="Consolas" panose="020B0609020204030204" pitchFamily="49" charset="0"/>
              </a:rPr>
              <a:t>team.has_key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</a:rPr>
              <a:t>91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True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print </a:t>
            </a:r>
            <a:r>
              <a:rPr lang="en-US" dirty="0" err="1">
                <a:latin typeface="Consolas" panose="020B0609020204030204" pitchFamily="49" charset="0"/>
              </a:rPr>
              <a:t>team.has_key</a:t>
            </a:r>
            <a:r>
              <a:rPr lang="en-US" dirty="0">
                <a:latin typeface="Consolas" panose="020B0609020204030204" pitchFamily="49" charset="0"/>
              </a:rPr>
              <a:t>('a</a:t>
            </a:r>
            <a:r>
              <a:rPr lang="hu-HU" dirty="0" err="1">
                <a:latin typeface="Consolas" panose="020B0609020204030204" pitchFamily="49" charset="0"/>
              </a:rPr>
              <a:t>pple</a:t>
            </a:r>
            <a:r>
              <a:rPr lang="en-US" dirty="0">
                <a:latin typeface="Consolas" panose="020B0609020204030204" pitchFamily="49" charset="0"/>
              </a:rPr>
              <a:t>')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False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0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Dicitonaries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14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2" y="2080378"/>
            <a:ext cx="752167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team = {</a:t>
            </a:r>
          </a:p>
          <a:p>
            <a:r>
              <a:rPr lang="en-US" dirty="0">
                <a:latin typeface="Consolas" panose="020B0609020204030204" pitchFamily="49" charset="0"/>
              </a:rPr>
              <a:t>    91: "Ayers, Robert",</a:t>
            </a:r>
          </a:p>
          <a:p>
            <a:r>
              <a:rPr lang="en-US" dirty="0">
                <a:latin typeface="Consolas" panose="020B0609020204030204" pitchFamily="49" charset="0"/>
              </a:rPr>
              <a:t>    13: "Beckham </a:t>
            </a:r>
            <a:r>
              <a:rPr lang="en-US" dirty="0" err="1">
                <a:latin typeface="Consolas" panose="020B0609020204030204" pitchFamily="49" charset="0"/>
              </a:rPr>
              <a:t>Jr</a:t>
            </a:r>
            <a:r>
              <a:rPr lang="en-US" dirty="0">
                <a:latin typeface="Consolas" panose="020B0609020204030204" pitchFamily="49" charset="0"/>
              </a:rPr>
              <a:t>,",</a:t>
            </a:r>
          </a:p>
          <a:p>
            <a:r>
              <a:rPr lang="en-US" dirty="0">
                <a:latin typeface="Consolas" panose="020B0609020204030204" pitchFamily="49" charset="0"/>
              </a:rPr>
              <a:t>    3: "Brown, Josh",</a:t>
            </a:r>
          </a:p>
          <a:p>
            <a:r>
              <a:rPr lang="en-US" dirty="0">
                <a:latin typeface="Consolas" panose="020B0609020204030204" pitchFamily="49" charset="0"/>
              </a:rPr>
              <a:t>    54: "</a:t>
            </a:r>
            <a:r>
              <a:rPr lang="en-US" dirty="0" err="1">
                <a:latin typeface="Consolas" panose="020B0609020204030204" pitchFamily="49" charset="0"/>
              </a:rPr>
              <a:t>Casillas</a:t>
            </a:r>
            <a:r>
              <a:rPr lang="en-US" dirty="0">
                <a:latin typeface="Consolas" panose="020B0609020204030204" pitchFamily="49" charset="0"/>
              </a:rPr>
              <a:t>, Jonathan",</a:t>
            </a:r>
          </a:p>
          <a:p>
            <a:r>
              <a:rPr lang="en-US" dirty="0">
                <a:latin typeface="Consolas" panose="020B0609020204030204" pitchFamily="49" charset="0"/>
              </a:rPr>
              <a:t>    21: "Collins, Landon</a:t>
            </a:r>
            <a:r>
              <a:rPr lang="hu-HU" dirty="0">
                <a:latin typeface="Consolas" panose="020B0609020204030204" pitchFamily="49" charset="0"/>
              </a:rPr>
              <a:t>”}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print </a:t>
            </a:r>
            <a:r>
              <a:rPr lang="hu-HU" dirty="0" err="1">
                <a:latin typeface="Consolas" panose="020B0609020204030204" pitchFamily="49" charset="0"/>
              </a:rPr>
              <a:t>team.keys</a:t>
            </a:r>
            <a:r>
              <a:rPr lang="hu-HU" dirty="0">
                <a:latin typeface="Consolas" panose="020B0609020204030204" pitchFamily="49" charset="0"/>
              </a:rPr>
              <a:t>()</a:t>
            </a:r>
          </a:p>
          <a:p>
            <a:r>
              <a:rPr lang="hu-HU" dirty="0">
                <a:latin typeface="Consolas" panose="020B0609020204030204" pitchFamily="49" charset="0"/>
              </a:rPr>
              <a:t>[91,13,3,54,21]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print </a:t>
            </a:r>
            <a:r>
              <a:rPr lang="hu-HU" dirty="0" err="1">
                <a:latin typeface="Consolas" panose="020B0609020204030204" pitchFamily="49" charset="0"/>
              </a:rPr>
              <a:t>team.values</a:t>
            </a:r>
            <a:r>
              <a:rPr lang="hu-HU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1458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If</a:t>
            </a:r>
            <a:r>
              <a:rPr lang="hu-HU" dirty="0"/>
              <a:t> / </a:t>
            </a:r>
            <a:r>
              <a:rPr lang="hu-HU" dirty="0" err="1"/>
              <a:t>else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15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2" y="2080378"/>
            <a:ext cx="75216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100 in team: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 'Yes, 100 is in the team'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76 in team: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 '100 is not in the team, but 76 is in it...'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 'Both 100 and 76 are not in the team'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0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Loops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16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2" y="2080378"/>
            <a:ext cx="752167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= [3,65,2,77,9,33]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 'Element:', </a:t>
            </a:r>
            <a:r>
              <a:rPr lang="hu-HU" dirty="0">
                <a:latin typeface="Consolas" panose="020B0609020204030204" pitchFamily="49" charset="0"/>
              </a:rPr>
              <a:t>i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Print </a:t>
            </a:r>
            <a:r>
              <a:rPr lang="hu-HU" dirty="0" err="1">
                <a:latin typeface="Consolas" panose="020B0609020204030204" pitchFamily="49" charset="0"/>
              </a:rPr>
              <a:t>the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elements</a:t>
            </a:r>
            <a:r>
              <a:rPr lang="hu-HU" dirty="0">
                <a:latin typeface="Consolas" panose="020B0609020204030204" pitchFamily="49" charset="0"/>
              </a:rPr>
              <a:t> of </a:t>
            </a:r>
            <a:r>
              <a:rPr lang="hu-HU" dirty="0" err="1">
                <a:latin typeface="Consolas" panose="020B0609020204030204" pitchFamily="49" charset="0"/>
              </a:rPr>
              <a:t>the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list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in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incremental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order</a:t>
            </a:r>
            <a:r>
              <a:rPr lang="hu-HU" dirty="0">
                <a:latin typeface="Consolas" panose="020B0609020204030204" pitchFamily="49" charset="0"/>
              </a:rPr>
              <a:t>!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xrange</a:t>
            </a:r>
            <a:r>
              <a:rPr lang="en-US" dirty="0">
                <a:latin typeface="Consolas" panose="020B0609020204030204" pitchFamily="49" charset="0"/>
              </a:rPr>
              <a:t>(2,10,2):</a:t>
            </a:r>
            <a:r>
              <a:rPr lang="hu-HU" dirty="0">
                <a:latin typeface="Consolas" panose="020B0609020204030204" pitchFamily="49" charset="0"/>
              </a:rPr>
              <a:t> #</a:t>
            </a:r>
            <a:r>
              <a:rPr lang="hu-HU" dirty="0" err="1">
                <a:latin typeface="Consolas" panose="020B0609020204030204" pitchFamily="49" charset="0"/>
              </a:rPr>
              <a:t>from</a:t>
            </a:r>
            <a:r>
              <a:rPr lang="hu-HU" dirty="0">
                <a:latin typeface="Consolas" panose="020B0609020204030204" pitchFamily="49" charset="0"/>
              </a:rPr>
              <a:t> 2 </a:t>
            </a:r>
            <a:r>
              <a:rPr lang="hu-HU" dirty="0" err="1">
                <a:latin typeface="Consolas" panose="020B0609020204030204" pitchFamily="49" charset="0"/>
              </a:rPr>
              <a:t>till</a:t>
            </a:r>
            <a:r>
              <a:rPr lang="hu-HU" dirty="0">
                <a:latin typeface="Consolas" panose="020B0609020204030204" pitchFamily="49" charset="0"/>
              </a:rPr>
              <a:t> 9 </a:t>
            </a:r>
            <a:r>
              <a:rPr lang="hu-HU" dirty="0" err="1">
                <a:latin typeface="Consolas" panose="020B0609020204030204" pitchFamily="49" charset="0"/>
              </a:rPr>
              <a:t>by</a:t>
            </a:r>
            <a:r>
              <a:rPr lang="hu-HU" dirty="0">
                <a:latin typeface="Consolas" panose="020B0609020204030204" pitchFamily="49" charset="0"/>
              </a:rPr>
              <a:t> 2 </a:t>
            </a:r>
            <a:r>
              <a:rPr lang="hu-HU" dirty="0" err="1">
                <a:latin typeface="Consolas" panose="020B0609020204030204" pitchFamily="49" charset="0"/>
              </a:rPr>
              <a:t>steps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Loops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17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range(5):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 </a:t>
            </a:r>
            <a:r>
              <a:rPr lang="hu-HU" dirty="0">
                <a:latin typeface="Consolas" panose="020B0609020204030204" pitchFamily="49" charset="0"/>
              </a:rPr>
              <a:t>”</a:t>
            </a:r>
            <a:r>
              <a:rPr lang="hu-HU" dirty="0" err="1">
                <a:latin typeface="Consolas" panose="020B0609020204030204" pitchFamily="49" charset="0"/>
              </a:rPr>
              <a:t>Number</a:t>
            </a:r>
            <a:r>
              <a:rPr lang="hu-HU" dirty="0">
                <a:latin typeface="Consolas" panose="020B0609020204030204" pitchFamily="49" charset="0"/>
              </a:rPr>
              <a:t>” + </a:t>
            </a:r>
            <a:r>
              <a:rPr lang="hu-HU" dirty="0" err="1">
                <a:latin typeface="Consolas" panose="020B0609020204030204" pitchFamily="49" charset="0"/>
              </a:rPr>
              <a:t>str</a:t>
            </a:r>
            <a:r>
              <a:rPr lang="hu-HU" dirty="0">
                <a:latin typeface="Consolas" panose="020B0609020204030204" pitchFamily="49" charset="0"/>
              </a:rPr>
              <a:t>(i) 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k,v</a:t>
            </a:r>
            <a:r>
              <a:rPr lang="en-US" dirty="0">
                <a:latin typeface="Consolas" panose="020B0609020204030204" pitchFamily="49" charset="0"/>
              </a:rPr>
              <a:t>) in </a:t>
            </a:r>
            <a:r>
              <a:rPr lang="en-US" dirty="0" err="1">
                <a:latin typeface="Consolas" panose="020B0609020204030204" pitchFamily="49" charset="0"/>
              </a:rPr>
              <a:t>team.iteritems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 "Player name: %s; #: %d" % (</a:t>
            </a:r>
            <a:r>
              <a:rPr lang="en-US" dirty="0" err="1">
                <a:latin typeface="Consolas" panose="020B0609020204030204" pitchFamily="49" charset="0"/>
              </a:rPr>
              <a:t>v,k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Player name: Brown, Josh; #: 3</a:t>
            </a:r>
          </a:p>
          <a:p>
            <a:r>
              <a:rPr lang="en-US" dirty="0">
                <a:latin typeface="Consolas" panose="020B0609020204030204" pitchFamily="49" charset="0"/>
              </a:rPr>
              <a:t>Player name: </a:t>
            </a:r>
            <a:r>
              <a:rPr lang="en-US" dirty="0" err="1">
                <a:latin typeface="Consolas" panose="020B0609020204030204" pitchFamily="49" charset="0"/>
              </a:rPr>
              <a:t>Nassib</a:t>
            </a:r>
            <a:r>
              <a:rPr lang="en-US" dirty="0">
                <a:latin typeface="Consolas" panose="020B0609020204030204" pitchFamily="49" charset="0"/>
              </a:rPr>
              <a:t>, Ryan; #: 12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81661" y="4577772"/>
            <a:ext cx="752167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i=1</a:t>
            </a:r>
          </a:p>
          <a:p>
            <a:r>
              <a:rPr lang="nn-NO" dirty="0">
                <a:latin typeface="Consolas" panose="020B0609020204030204" pitchFamily="49" charset="0"/>
              </a:rPr>
              <a:t>while i&lt;10:</a:t>
            </a:r>
          </a:p>
          <a:p>
            <a:r>
              <a:rPr lang="nn-NO" dirty="0">
                <a:latin typeface="Consolas" panose="020B0609020204030204" pitchFamily="49" charset="0"/>
              </a:rPr>
              <a:t>    print i</a:t>
            </a:r>
          </a:p>
          <a:p>
            <a:r>
              <a:rPr lang="nn-NO" dirty="0">
                <a:latin typeface="Consolas" panose="020B0609020204030204" pitchFamily="49" charset="0"/>
              </a:rPr>
              <a:t>    i+=</a:t>
            </a:r>
            <a:r>
              <a:rPr lang="hu-HU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054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Running</a:t>
            </a:r>
            <a:r>
              <a:rPr lang="hu-HU" dirty="0"/>
              <a:t> a </a:t>
            </a:r>
            <a:r>
              <a:rPr lang="hu-HU" dirty="0" err="1"/>
              <a:t>python</a:t>
            </a:r>
            <a:r>
              <a:rPr lang="hu-HU" dirty="0"/>
              <a:t> script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18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#</a:t>
            </a:r>
            <a:r>
              <a:rPr lang="hu-HU" dirty="0" err="1">
                <a:latin typeface="Consolas" panose="020B0609020204030204" pitchFamily="49" charset="0"/>
              </a:rPr>
              <a:t>vim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test.py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#!/</a:t>
            </a:r>
            <a:r>
              <a:rPr lang="hu-HU" dirty="0" err="1">
                <a:latin typeface="Consolas" panose="020B0609020204030204" pitchFamily="49" charset="0"/>
              </a:rPr>
              <a:t>usr</a:t>
            </a:r>
            <a:r>
              <a:rPr lang="hu-HU" dirty="0">
                <a:latin typeface="Consolas" panose="020B0609020204030204" pitchFamily="49" charset="0"/>
              </a:rPr>
              <a:t>/   /</a:t>
            </a:r>
            <a:r>
              <a:rPr lang="hu-HU" dirty="0" err="1">
                <a:latin typeface="Consolas" panose="020B0609020204030204" pitchFamily="49" charset="0"/>
              </a:rPr>
              <a:t>python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nn-NO" dirty="0">
                <a:latin typeface="Consolas" panose="020B0609020204030204" pitchFamily="49" charset="0"/>
              </a:rPr>
              <a:t>x = 1</a:t>
            </a:r>
          </a:p>
          <a:p>
            <a:r>
              <a:rPr lang="nn-NO" dirty="0">
                <a:latin typeface="Consolas" panose="020B0609020204030204" pitchFamily="49" charset="0"/>
              </a:rPr>
              <a:t>for i in range(1,5):</a:t>
            </a:r>
          </a:p>
          <a:p>
            <a:r>
              <a:rPr lang="nn-NO" dirty="0">
                <a:latin typeface="Consolas" panose="020B0609020204030204" pitchFamily="49" charset="0"/>
              </a:rPr>
              <a:t>    x+=i</a:t>
            </a:r>
          </a:p>
          <a:p>
            <a:r>
              <a:rPr lang="nn-NO" dirty="0">
                <a:latin typeface="Consolas" panose="020B0609020204030204" pitchFamily="49" charset="0"/>
              </a:rPr>
              <a:t>    print x,i,'a</a:t>
            </a:r>
            <a:r>
              <a:rPr lang="hu-HU" dirty="0" err="1">
                <a:latin typeface="Consolas" panose="020B0609020204030204" pitchFamily="49" charset="0"/>
              </a:rPr>
              <a:t>pple</a:t>
            </a:r>
            <a:r>
              <a:rPr lang="nn-NO" dirty="0">
                <a:latin typeface="Consolas" panose="020B0609020204030204" pitchFamily="49" charset="0"/>
              </a:rPr>
              <a:t>', 'x*x = %d' % (x*x)</a:t>
            </a:r>
          </a:p>
          <a:p>
            <a:r>
              <a:rPr lang="nn-NO" dirty="0">
                <a:latin typeface="Consolas" panose="020B0609020204030204" pitchFamily="49" charset="0"/>
              </a:rPr>
              <a:t>    print(str(i) + "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apple</a:t>
            </a:r>
            <a:r>
              <a:rPr lang="nn-NO" dirty="0">
                <a:latin typeface="Consolas" panose="020B0609020204030204" pitchFamily="49" charset="0"/>
              </a:rPr>
              <a:t>")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#</a:t>
            </a:r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test.py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7" name="Szövegdoboz 3"/>
          <p:cNvSpPr txBox="1"/>
          <p:nvPr/>
        </p:nvSpPr>
        <p:spPr>
          <a:xfrm>
            <a:off x="1658478" y="2237601"/>
            <a:ext cx="56457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</a:rPr>
              <a:t>env</a:t>
            </a:r>
            <a:endParaRPr lang="hu-HU" dirty="0"/>
          </a:p>
          <a:p>
            <a:pPr algn="ctr">
              <a:lnSpc>
                <a:spcPts val="1800"/>
              </a:lnSpc>
            </a:pPr>
            <a:r>
              <a:rPr lang="hu-HU" dirty="0">
                <a:solidFill>
                  <a:prstClr val="black"/>
                </a:solidFill>
                <a:latin typeface="Consolas" panose="020B0609020204030204" pitchFamily="49" charset="0"/>
              </a:rPr>
              <a:t>bin</a:t>
            </a:r>
          </a:p>
        </p:txBody>
      </p:sp>
    </p:spTree>
    <p:extLst>
      <p:ext uri="{BB962C8B-B14F-4D97-AF65-F5344CB8AC3E}">
        <p14:creationId xmlns:p14="http://schemas.microsoft.com/office/powerpoint/2010/main" val="145360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Consolas" pitchFamily="33"/>
              </a:defRPr>
            </a:pPr>
            <a:endParaRPr lang="en-US" sz="2400" dirty="0">
              <a:latin typeface="Consolas" pitchFamily="33"/>
              <a:ea typeface="Noto Sans CJK SC Regular" pitchFamily="2"/>
              <a:cs typeface="FreeSans" pitchFamily="2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19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#!/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usr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/ </a:t>
            </a:r>
            <a:r>
              <a:rPr lang="hu-HU" dirty="0">
                <a:latin typeface="Consolas" pitchFamily="33"/>
                <a:ea typeface="Noto Sans CJK SC Regular" pitchFamily="2"/>
                <a:cs typeface="FreeSans" pitchFamily="2"/>
              </a:rPr>
              <a:t>  /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python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en-US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def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is_even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num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if (</a:t>
            </a:r>
            <a:r>
              <a:rPr lang="hu-HU" dirty="0" err="1">
                <a:latin typeface="Consolas" pitchFamily="33"/>
                <a:ea typeface="Noto Sans CJK SC Regular" pitchFamily="2"/>
                <a:cs typeface="FreeSans" pitchFamily="2"/>
              </a:rPr>
              <a:t>num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% 2) == 0: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    return True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else: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    return False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en-US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for 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i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in range(1,10):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if 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is_even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i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)):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    print("</a:t>
            </a:r>
            <a:r>
              <a:rPr lang="hu-HU" dirty="0" err="1">
                <a:latin typeface="Consolas" pitchFamily="33"/>
                <a:ea typeface="Noto Sans CJK SC Regular" pitchFamily="2"/>
                <a:cs typeface="FreeSans" pitchFamily="2"/>
              </a:rPr>
              <a:t>Num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:</a:t>
            </a:r>
            <a:r>
              <a:rPr lang="hu-HU" dirty="0">
                <a:latin typeface="Consolas" pitchFamily="33"/>
                <a:ea typeface="Noto Sans CJK SC Regular" pitchFamily="2"/>
                <a:cs typeface="FreeSans" pitchFamily="2"/>
              </a:rPr>
              <a:t> 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"+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str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i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))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en-US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print("</a:t>
            </a:r>
            <a:r>
              <a:rPr lang="hu-HU" dirty="0">
                <a:latin typeface="Consolas" pitchFamily="33"/>
                <a:ea typeface="Noto Sans CJK SC Regular" pitchFamily="2"/>
                <a:cs typeface="FreeSans" pitchFamily="2"/>
              </a:rPr>
              <a:t>End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")</a:t>
            </a:r>
          </a:p>
        </p:txBody>
      </p:sp>
      <p:sp>
        <p:nvSpPr>
          <p:cNvPr id="7" name="Szövegdoboz 3"/>
          <p:cNvSpPr txBox="1"/>
          <p:nvPr/>
        </p:nvSpPr>
        <p:spPr>
          <a:xfrm>
            <a:off x="1667810" y="1705758"/>
            <a:ext cx="56457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</a:rPr>
              <a:t>env</a:t>
            </a:r>
            <a:endParaRPr lang="hu-HU" dirty="0"/>
          </a:p>
          <a:p>
            <a:pPr algn="ctr">
              <a:lnSpc>
                <a:spcPts val="1800"/>
              </a:lnSpc>
            </a:pPr>
            <a:r>
              <a:rPr lang="hu-HU" dirty="0">
                <a:solidFill>
                  <a:prstClr val="black"/>
                </a:solidFill>
                <a:latin typeface="Consolas" panose="020B0609020204030204" pitchFamily="49" charset="0"/>
              </a:rPr>
              <a:t>bin</a:t>
            </a:r>
          </a:p>
        </p:txBody>
      </p:sp>
    </p:spTree>
    <p:extLst>
      <p:ext uri="{BB962C8B-B14F-4D97-AF65-F5344CB8AC3E}">
        <p14:creationId xmlns:p14="http://schemas.microsoft.com/office/powerpoint/2010/main" val="4779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Péter Vörös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3200" dirty="0"/>
          </a:p>
          <a:p>
            <a:r>
              <a:rPr lang="hu-HU" sz="3200" dirty="0"/>
              <a:t>website: http://vopraai.web.elte.hu</a:t>
            </a:r>
          </a:p>
          <a:p>
            <a:endParaRPr lang="hu-HU" sz="3200" dirty="0"/>
          </a:p>
          <a:p>
            <a:r>
              <a:rPr lang="hu-HU" sz="3200" dirty="0"/>
              <a:t>email: </a:t>
            </a:r>
            <a:r>
              <a:rPr lang="hu-HU" sz="3200" dirty="0" err="1"/>
              <a:t>vpetya</a:t>
            </a:r>
            <a:r>
              <a:rPr lang="hu-HU" sz="3200" dirty="0"/>
              <a:t>@</a:t>
            </a:r>
            <a:r>
              <a:rPr lang="hu-HU" sz="3200" dirty="0" err="1"/>
              <a:t>mensa.hu</a:t>
            </a:r>
            <a:endParaRPr lang="hu-HU" sz="3200" dirty="0"/>
          </a:p>
          <a:p>
            <a:endParaRPr lang="hu-HU" sz="3200" dirty="0"/>
          </a:p>
          <a:p>
            <a:r>
              <a:rPr lang="hu-HU" sz="3200" dirty="0" err="1"/>
              <a:t>room</a:t>
            </a:r>
            <a:r>
              <a:rPr lang="hu-HU" sz="3200" dirty="0"/>
              <a:t>: 2.519</a:t>
            </a:r>
          </a:p>
          <a:p>
            <a:endParaRPr lang="hu-HU" sz="32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40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Excercise-1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Leap years occur according to the following formula: a leap year is divisible by four, but not by one hundred, unless it is divisible by four hundred.</a:t>
            </a:r>
            <a:endParaRPr lang="hu-HU" sz="3200" dirty="0"/>
          </a:p>
          <a:p>
            <a:pPr marL="0" indent="0">
              <a:buNone/>
            </a:pPr>
            <a:r>
              <a:rPr lang="en-US" sz="3200" dirty="0"/>
              <a:t>For example, 1992, 1996, and 2000 are leap years, but 1993 and 1900 are not. The next leap year that falls on a century will be 2400.</a:t>
            </a:r>
            <a:endParaRPr lang="hu-HU" sz="32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743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Excercise-2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dirty="0"/>
              <a:t>Given a day of the week encoded as 0=Sun, 1=Mon, 2=Tue, ...6=Sat, and a </a:t>
            </a:r>
            <a:r>
              <a:rPr lang="en-US" sz="2400" dirty="0" err="1"/>
              <a:t>boolean</a:t>
            </a:r>
            <a:r>
              <a:rPr lang="en-US" sz="2400" dirty="0"/>
              <a:t> indicating if we are on vacation, return a string of the form "7:00" indicating when the alarm clock should ring. On weekdays, the alarm should be at "7:00" and at weekends it should be "10:00". Unless we are on vacation -- then on weekdays it should be "10:00" and weekends it should be "off".</a:t>
            </a:r>
            <a:endParaRPr lang="hu-HU" sz="2400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Examples:</a:t>
            </a:r>
          </a:p>
          <a:p>
            <a:pPr>
              <a:spcBef>
                <a:spcPts val="0"/>
              </a:spcBef>
            </a:pPr>
            <a:r>
              <a:rPr lang="hu-HU" sz="2400" dirty="0"/>
              <a:t>alarm_</a:t>
            </a:r>
            <a:r>
              <a:rPr lang="hu-HU" sz="2400" dirty="0" err="1"/>
              <a:t>clock</a:t>
            </a:r>
            <a:r>
              <a:rPr lang="hu-HU" sz="2400" dirty="0"/>
              <a:t>(1, </a:t>
            </a:r>
            <a:r>
              <a:rPr lang="hu-HU" sz="2400" dirty="0" err="1"/>
              <a:t>False</a:t>
            </a:r>
            <a:r>
              <a:rPr lang="hu-HU" sz="2400" dirty="0"/>
              <a:t>) → '7:00'</a:t>
            </a:r>
          </a:p>
          <a:p>
            <a:pPr>
              <a:spcBef>
                <a:spcPts val="0"/>
              </a:spcBef>
            </a:pPr>
            <a:r>
              <a:rPr lang="hu-HU" sz="2400" dirty="0"/>
              <a:t>alarm_</a:t>
            </a:r>
            <a:r>
              <a:rPr lang="hu-HU" sz="2400" dirty="0" err="1"/>
              <a:t>clock</a:t>
            </a:r>
            <a:r>
              <a:rPr lang="hu-HU" sz="2400" dirty="0"/>
              <a:t>(6, </a:t>
            </a:r>
            <a:r>
              <a:rPr lang="hu-HU" sz="2400" dirty="0" err="1"/>
              <a:t>False</a:t>
            </a:r>
            <a:r>
              <a:rPr lang="hu-HU" sz="2400" dirty="0"/>
              <a:t>) → '10:00'</a:t>
            </a:r>
          </a:p>
          <a:p>
            <a:pPr>
              <a:spcBef>
                <a:spcPts val="0"/>
              </a:spcBef>
            </a:pPr>
            <a:r>
              <a:rPr lang="hu-HU" sz="2400" dirty="0"/>
              <a:t>alarm_</a:t>
            </a:r>
            <a:r>
              <a:rPr lang="hu-HU" sz="2400" dirty="0" err="1"/>
              <a:t>clock</a:t>
            </a:r>
            <a:r>
              <a:rPr lang="hu-HU" sz="2400" dirty="0"/>
              <a:t>(0, </a:t>
            </a:r>
            <a:r>
              <a:rPr lang="hu-HU" sz="2400" dirty="0" err="1"/>
              <a:t>True</a:t>
            </a:r>
            <a:r>
              <a:rPr lang="hu-HU" sz="2400" dirty="0"/>
              <a:t>) → '10:00‚</a:t>
            </a:r>
          </a:p>
          <a:p>
            <a:pPr>
              <a:spcBef>
                <a:spcPts val="0"/>
              </a:spcBef>
            </a:pPr>
            <a:r>
              <a:rPr lang="hu-HU" sz="2400" dirty="0"/>
              <a:t>alarm_</a:t>
            </a:r>
            <a:r>
              <a:rPr lang="hu-HU" sz="2400" dirty="0" err="1"/>
              <a:t>clock</a:t>
            </a:r>
            <a:r>
              <a:rPr lang="hu-HU" sz="2400" dirty="0"/>
              <a:t>(6, </a:t>
            </a:r>
            <a:r>
              <a:rPr lang="hu-HU" sz="2400" dirty="0" err="1"/>
              <a:t>True</a:t>
            </a:r>
            <a:r>
              <a:rPr lang="hu-HU" sz="2400" dirty="0"/>
              <a:t>) → ’OFF' 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76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Excercise-3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err="1"/>
              <a:t>Write</a:t>
            </a:r>
            <a:r>
              <a:rPr lang="hu-HU" sz="2800" dirty="0"/>
              <a:t> a </a:t>
            </a:r>
            <a:r>
              <a:rPr lang="hu-HU" sz="2800" dirty="0" err="1"/>
              <a:t>function</a:t>
            </a:r>
            <a:r>
              <a:rPr lang="hu-HU" sz="2800" dirty="0"/>
              <a:t> </a:t>
            </a:r>
            <a:r>
              <a:rPr lang="hu-HU" sz="2800" dirty="0" err="1"/>
              <a:t>that</a:t>
            </a:r>
            <a:r>
              <a:rPr lang="hu-HU" sz="2800" dirty="0"/>
              <a:t> </a:t>
            </a:r>
            <a:r>
              <a:rPr lang="hu-HU" sz="2800" dirty="0" err="1"/>
              <a:t>returns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n-th</a:t>
            </a:r>
            <a:r>
              <a:rPr lang="hu-HU" sz="2800" dirty="0"/>
              <a:t> </a:t>
            </a:r>
            <a:r>
              <a:rPr lang="hu-HU" sz="2800" dirty="0" err="1"/>
              <a:t>fibonacci</a:t>
            </a:r>
            <a:r>
              <a:rPr lang="hu-HU" sz="2800" dirty="0"/>
              <a:t> </a:t>
            </a:r>
            <a:r>
              <a:rPr lang="hu-HU" sz="2800" dirty="0" err="1"/>
              <a:t>number</a:t>
            </a:r>
            <a:r>
              <a:rPr lang="hu-HU" sz="2800" dirty="0"/>
              <a:t>!</a:t>
            </a:r>
          </a:p>
          <a:p>
            <a:pPr marL="0" indent="0">
              <a:buNone/>
            </a:pPr>
            <a:r>
              <a:rPr lang="hu-HU" sz="2800" dirty="0" err="1"/>
              <a:t>fibonacci</a:t>
            </a:r>
            <a:r>
              <a:rPr lang="hu-HU" sz="2800" dirty="0"/>
              <a:t>(0) -&gt; </a:t>
            </a:r>
            <a:r>
              <a:rPr lang="hu-HU" sz="2800" dirty="0" err="1"/>
              <a:t>0</a:t>
            </a:r>
            <a:r>
              <a:rPr lang="hu-HU" sz="2800" dirty="0"/>
              <a:t> </a:t>
            </a:r>
          </a:p>
          <a:p>
            <a:pPr marL="0" indent="0">
              <a:buNone/>
            </a:pPr>
            <a:r>
              <a:rPr lang="hu-HU" sz="2800" dirty="0" err="1"/>
              <a:t>fibonacci</a:t>
            </a:r>
            <a:r>
              <a:rPr lang="hu-HU" sz="2800" dirty="0"/>
              <a:t>(1) -&gt; </a:t>
            </a:r>
            <a:r>
              <a:rPr lang="hu-HU" sz="2800" dirty="0" err="1"/>
              <a:t>1</a:t>
            </a:r>
            <a:r>
              <a:rPr lang="hu-HU" sz="2800" dirty="0"/>
              <a:t> </a:t>
            </a:r>
          </a:p>
          <a:p>
            <a:pPr marL="0" indent="0">
              <a:buNone/>
            </a:pPr>
            <a:r>
              <a:rPr lang="hu-HU" sz="2800" dirty="0" err="1"/>
              <a:t>fibonacci</a:t>
            </a:r>
            <a:r>
              <a:rPr lang="hu-HU" sz="2800" dirty="0"/>
              <a:t>(2) -&gt; 1 </a:t>
            </a:r>
          </a:p>
          <a:p>
            <a:pPr marL="0" indent="0">
              <a:buNone/>
            </a:pPr>
            <a:r>
              <a:rPr lang="hu-HU" sz="2800" dirty="0" err="1"/>
              <a:t>fibonacci</a:t>
            </a:r>
            <a:r>
              <a:rPr lang="hu-HU" sz="2800" dirty="0"/>
              <a:t>(3) -&gt; 2 </a:t>
            </a:r>
          </a:p>
          <a:p>
            <a:pPr marL="0" indent="0">
              <a:buNone/>
            </a:pPr>
            <a:r>
              <a:rPr lang="hu-HU" sz="2800" dirty="0"/>
              <a:t>…</a:t>
            </a:r>
          </a:p>
          <a:p>
            <a:pPr marL="0" indent="0">
              <a:buNone/>
            </a:pPr>
            <a:r>
              <a:rPr lang="hu-HU" sz="2800" dirty="0" err="1"/>
              <a:t>fibonacci</a:t>
            </a:r>
            <a:r>
              <a:rPr lang="hu-HU" sz="2800" dirty="0"/>
              <a:t>(n) -&gt; </a:t>
            </a:r>
            <a:r>
              <a:rPr lang="hu-HU" sz="2800" dirty="0" err="1"/>
              <a:t>fibonacci</a:t>
            </a:r>
            <a:r>
              <a:rPr lang="hu-HU" sz="2800" dirty="0"/>
              <a:t>(n-2) + </a:t>
            </a:r>
            <a:r>
              <a:rPr lang="hu-HU" sz="2800" dirty="0" err="1"/>
              <a:t>fibonacci</a:t>
            </a:r>
            <a:r>
              <a:rPr lang="hu-HU" sz="2800" dirty="0"/>
              <a:t>(n-1)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820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1844540"/>
            <a:ext cx="7543800" cy="3566160"/>
          </a:xfrm>
        </p:spPr>
        <p:txBody>
          <a:bodyPr>
            <a:normAutofit/>
          </a:bodyPr>
          <a:lstStyle/>
          <a:p>
            <a:br>
              <a:rPr lang="hu-HU" dirty="0"/>
            </a:br>
            <a:br>
              <a:rPr lang="hu-HU" dirty="0"/>
            </a:br>
            <a:r>
              <a:rPr lang="hu-HU" dirty="0" err="1"/>
              <a:t>Done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8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Requirements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hu-HU" sz="3200" dirty="0" err="1"/>
              <a:t>Classwork</a:t>
            </a:r>
            <a:r>
              <a:rPr lang="hu-HU" sz="3200" dirty="0"/>
              <a:t>/</a:t>
            </a:r>
            <a:r>
              <a:rPr lang="hu-HU" sz="3200" dirty="0" err="1"/>
              <a:t>Homework</a:t>
            </a:r>
            <a:r>
              <a:rPr lang="hu-HU" sz="3200" dirty="0"/>
              <a:t> (50%)</a:t>
            </a:r>
          </a:p>
          <a:p>
            <a:pPr lvl="1"/>
            <a:r>
              <a:rPr lang="hu-HU" sz="3200" dirty="0" err="1"/>
              <a:t>Final</a:t>
            </a:r>
            <a:r>
              <a:rPr lang="hu-HU" sz="3200" dirty="0"/>
              <a:t> </a:t>
            </a:r>
            <a:r>
              <a:rPr lang="hu-HU" sz="3200" dirty="0" err="1"/>
              <a:t>practical</a:t>
            </a:r>
            <a:r>
              <a:rPr lang="hu-HU" sz="3200" dirty="0"/>
              <a:t> </a:t>
            </a:r>
            <a:r>
              <a:rPr lang="hu-HU" sz="3200" dirty="0" err="1"/>
              <a:t>exam</a:t>
            </a:r>
            <a:r>
              <a:rPr lang="hu-HU" sz="3200" dirty="0"/>
              <a:t> (50%)</a:t>
            </a:r>
          </a:p>
          <a:p>
            <a:pPr lvl="1"/>
            <a:endParaRPr lang="hu-HU" sz="3200" dirty="0"/>
          </a:p>
          <a:p>
            <a:pPr lvl="1"/>
            <a:r>
              <a:rPr lang="hu-HU" sz="3200" dirty="0"/>
              <a:t>Minimum </a:t>
            </a:r>
            <a:r>
              <a:rPr lang="hu-HU" sz="3200" dirty="0" err="1"/>
              <a:t>requirement</a:t>
            </a:r>
            <a:r>
              <a:rPr lang="hu-HU" sz="3200" dirty="0"/>
              <a:t>:</a:t>
            </a:r>
          </a:p>
          <a:p>
            <a:pPr lvl="2"/>
            <a:r>
              <a:rPr lang="hu-HU" sz="2400" dirty="0"/>
              <a:t>40% </a:t>
            </a:r>
            <a:r>
              <a:rPr lang="hu-HU" sz="2400" dirty="0" err="1"/>
              <a:t>in</a:t>
            </a:r>
            <a:r>
              <a:rPr lang="hu-HU" sz="2400" dirty="0"/>
              <a:t> </a:t>
            </a:r>
            <a:r>
              <a:rPr lang="hu-HU" sz="2400" dirty="0" err="1"/>
              <a:t>both</a:t>
            </a:r>
            <a:r>
              <a:rPr lang="hu-HU" sz="2400" dirty="0"/>
              <a:t> </a:t>
            </a:r>
            <a:r>
              <a:rPr lang="hu-HU" sz="2400" dirty="0" err="1"/>
              <a:t>parts</a:t>
            </a:r>
            <a:endParaRPr lang="hu-HU" sz="2400" dirty="0"/>
          </a:p>
          <a:p>
            <a:pPr lvl="2"/>
            <a:r>
              <a:rPr lang="hu-HU" sz="2400" dirty="0"/>
              <a:t>Minimum 50% </a:t>
            </a:r>
            <a:r>
              <a:rPr lang="hu-HU" sz="2400" dirty="0" err="1"/>
              <a:t>together</a:t>
            </a:r>
            <a:endParaRPr lang="hu-HU" sz="2400" dirty="0"/>
          </a:p>
          <a:p>
            <a:pPr lvl="1"/>
            <a:r>
              <a:rPr lang="hu-HU" sz="3200" dirty="0" err="1"/>
              <a:t>At</a:t>
            </a:r>
            <a:r>
              <a:rPr lang="hu-HU" sz="3200" dirty="0"/>
              <a:t> most </a:t>
            </a:r>
            <a:r>
              <a:rPr lang="en-US" sz="3200" dirty="0"/>
              <a:t>4 absences are allowed</a:t>
            </a:r>
            <a:endParaRPr lang="hu-HU" sz="3200" dirty="0"/>
          </a:p>
          <a:p>
            <a:r>
              <a:rPr lang="hu-HU" sz="3600" dirty="0" err="1"/>
              <a:t>Cheating</a:t>
            </a:r>
            <a:r>
              <a:rPr lang="hu-HU" sz="3600" dirty="0"/>
              <a:t> is </a:t>
            </a:r>
            <a:r>
              <a:rPr lang="hu-HU" sz="3600" dirty="0" err="1"/>
              <a:t>not</a:t>
            </a:r>
            <a:r>
              <a:rPr lang="hu-HU" sz="3600" dirty="0"/>
              <a:t> </a:t>
            </a:r>
            <a:r>
              <a:rPr lang="hu-HU" sz="3600" dirty="0" err="1"/>
              <a:t>tolerated</a:t>
            </a:r>
            <a:r>
              <a:rPr lang="hu-HU" sz="3600" dirty="0"/>
              <a:t>!</a:t>
            </a:r>
            <a:endParaRPr lang="hu-HU" sz="44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43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Python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800" dirty="0" err="1"/>
              <a:t>Created</a:t>
            </a:r>
            <a:r>
              <a:rPr lang="hu-HU" sz="2800" dirty="0"/>
              <a:t> </a:t>
            </a:r>
            <a:r>
              <a:rPr lang="hu-HU" sz="2800" dirty="0" err="1"/>
              <a:t>by</a:t>
            </a:r>
            <a:r>
              <a:rPr lang="hu-HU" sz="2800" dirty="0"/>
              <a:t> Guido Van </a:t>
            </a:r>
            <a:r>
              <a:rPr lang="hu-HU" sz="2800" dirty="0" err="1"/>
              <a:t>Rossum</a:t>
            </a:r>
            <a:r>
              <a:rPr lang="hu-HU" sz="2800" dirty="0"/>
              <a:t> </a:t>
            </a:r>
            <a:r>
              <a:rPr lang="hu-HU" sz="2800" dirty="0" err="1"/>
              <a:t>Dutch</a:t>
            </a:r>
            <a:r>
              <a:rPr lang="hu-HU" sz="2800" dirty="0"/>
              <a:t> </a:t>
            </a:r>
            <a:r>
              <a:rPr lang="hu-HU" sz="2800" dirty="0" err="1"/>
              <a:t>programmer</a:t>
            </a:r>
            <a:r>
              <a:rPr lang="hu-HU" sz="2800" dirty="0"/>
              <a:t> </a:t>
            </a:r>
            <a:r>
              <a:rPr lang="hu-HU" sz="2800" dirty="0" err="1"/>
              <a:t>at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begining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90s</a:t>
            </a:r>
          </a:p>
          <a:p>
            <a:pPr lvl="1"/>
            <a:r>
              <a:rPr lang="hu-HU" sz="2400" dirty="0"/>
              <a:t>The </a:t>
            </a:r>
            <a:r>
              <a:rPr lang="hu-HU" sz="2400" dirty="0" err="1"/>
              <a:t>name</a:t>
            </a:r>
            <a:r>
              <a:rPr lang="hu-HU" sz="2400" dirty="0"/>
              <a:t> </a:t>
            </a:r>
            <a:r>
              <a:rPr lang="hu-HU" sz="2400" dirty="0" err="1"/>
              <a:t>comes</a:t>
            </a:r>
            <a:r>
              <a:rPr lang="hu-HU" sz="2400" dirty="0"/>
              <a:t> </a:t>
            </a:r>
            <a:r>
              <a:rPr lang="hu-HU" sz="2400" dirty="0" err="1"/>
              <a:t>from</a:t>
            </a:r>
            <a:r>
              <a:rPr lang="hu-HU" sz="2400" dirty="0"/>
              <a:t> Monty Python</a:t>
            </a:r>
          </a:p>
          <a:p>
            <a:r>
              <a:rPr lang="hu-HU" sz="2800" dirty="0"/>
              <a:t>Python </a:t>
            </a:r>
            <a:r>
              <a:rPr lang="hu-HU" sz="2800" dirty="0" err="1"/>
              <a:t>attributes</a:t>
            </a:r>
            <a:r>
              <a:rPr lang="hu-HU" sz="2800" dirty="0"/>
              <a:t>:</a:t>
            </a:r>
          </a:p>
          <a:p>
            <a:pPr lvl="1"/>
            <a:r>
              <a:rPr lang="hu-HU" sz="2400" dirty="0" err="1"/>
              <a:t>Interpreted</a:t>
            </a:r>
            <a:endParaRPr lang="hu-HU" sz="2400" dirty="0"/>
          </a:p>
          <a:p>
            <a:pPr lvl="1"/>
            <a:r>
              <a:rPr lang="en-US" sz="2400" dirty="0"/>
              <a:t>Interactive, </a:t>
            </a:r>
            <a:r>
              <a:rPr lang="hu-HU" sz="2400" dirty="0" err="1"/>
              <a:t>it</a:t>
            </a:r>
            <a:r>
              <a:rPr lang="hu-HU" sz="2400" dirty="0"/>
              <a:t> </a:t>
            </a:r>
            <a:r>
              <a:rPr lang="hu-HU" sz="2400" dirty="0" err="1"/>
              <a:t>can</a:t>
            </a:r>
            <a:r>
              <a:rPr lang="hu-HU" sz="2400" dirty="0"/>
              <a:t> be </a:t>
            </a:r>
            <a:r>
              <a:rPr lang="hu-HU" sz="2400" dirty="0" err="1"/>
              <a:t>used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</a:t>
            </a:r>
            <a:r>
              <a:rPr lang="hu-HU" sz="2400" dirty="0" err="1"/>
              <a:t>command</a:t>
            </a:r>
            <a:r>
              <a:rPr lang="hu-HU" sz="2400" dirty="0"/>
              <a:t> line</a:t>
            </a:r>
          </a:p>
          <a:p>
            <a:pPr lvl="1"/>
            <a:r>
              <a:rPr lang="hu-HU" sz="2400" dirty="0" err="1"/>
              <a:t>Portable</a:t>
            </a:r>
            <a:endParaRPr lang="hu-HU" sz="2400" dirty="0"/>
          </a:p>
          <a:p>
            <a:pPr lvl="1"/>
            <a:r>
              <a:rPr lang="hu-HU" sz="2400" dirty="0" err="1"/>
              <a:t>Really</a:t>
            </a:r>
            <a:r>
              <a:rPr lang="hu-HU" sz="2400" dirty="0"/>
              <a:t> </a:t>
            </a:r>
            <a:r>
              <a:rPr lang="hu-HU" sz="2400" dirty="0" err="1"/>
              <a:t>easy</a:t>
            </a:r>
            <a:r>
              <a:rPr lang="hu-HU" sz="2400" dirty="0"/>
              <a:t> </a:t>
            </a:r>
            <a:r>
              <a:rPr lang="hu-HU" sz="2400" dirty="0" err="1"/>
              <a:t>for</a:t>
            </a:r>
            <a:r>
              <a:rPr lang="hu-HU" sz="2400" dirty="0"/>
              <a:t> </a:t>
            </a:r>
            <a:r>
              <a:rPr lang="hu-HU" sz="2400" dirty="0" err="1"/>
              <a:t>beginners</a:t>
            </a:r>
            <a:endParaRPr lang="hu-HU" sz="24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24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Python </a:t>
            </a:r>
            <a:r>
              <a:rPr lang="hu-HU" dirty="0" err="1"/>
              <a:t>hands</a:t>
            </a:r>
            <a:r>
              <a:rPr lang="hu-HU" dirty="0"/>
              <a:t> </a:t>
            </a:r>
            <a:r>
              <a:rPr lang="hu-HU" dirty="0" err="1"/>
              <a:t>on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5</a:t>
            </a:fld>
            <a:endParaRPr lang="hu-HU"/>
          </a:p>
        </p:txBody>
      </p:sp>
      <p:pic>
        <p:nvPicPr>
          <p:cNvPr id="1028" name="Picture 4" descr="ELTE IK Memes fénykép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81" y="1863608"/>
            <a:ext cx="4362838" cy="44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13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command</a:t>
            </a:r>
            <a:r>
              <a:rPr lang="hu-HU" dirty="0"/>
              <a:t> line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6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914399" y="2449089"/>
            <a:ext cx="752167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#</a:t>
            </a:r>
            <a:r>
              <a:rPr lang="hu-HU" dirty="0" err="1">
                <a:latin typeface="Consolas" panose="020B0609020204030204" pitchFamily="49" charset="0"/>
              </a:rPr>
              <a:t>python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import </a:t>
            </a:r>
            <a:r>
              <a:rPr lang="hu-HU" dirty="0" err="1">
                <a:latin typeface="Consolas" panose="020B0609020204030204" pitchFamily="49" charset="0"/>
              </a:rPr>
              <a:t>this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print ”Hello </a:t>
            </a:r>
            <a:r>
              <a:rPr lang="hu-HU" dirty="0" err="1">
                <a:latin typeface="Consolas" panose="020B0609020204030204" pitchFamily="49" charset="0"/>
              </a:rPr>
              <a:t>world</a:t>
            </a:r>
            <a:r>
              <a:rPr lang="hu-HU" dirty="0">
                <a:latin typeface="Consolas" panose="020B0609020204030204" pitchFamily="49" charset="0"/>
              </a:rPr>
              <a:t>!”</a:t>
            </a: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</a:t>
            </a:r>
            <a:r>
              <a:rPr lang="hu-HU" dirty="0" err="1">
                <a:latin typeface="Consolas" panose="020B0609020204030204" pitchFamily="49" charset="0"/>
              </a:rPr>
              <a:t>user</a:t>
            </a:r>
            <a:r>
              <a:rPr lang="hu-HU" dirty="0">
                <a:latin typeface="Consolas" panose="020B0609020204030204" pitchFamily="49" charset="0"/>
              </a:rPr>
              <a:t>_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=”Joe”</a:t>
            </a: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print ”Hello ” + </a:t>
            </a:r>
            <a:r>
              <a:rPr lang="hu-HU" dirty="0" err="1">
                <a:latin typeface="Consolas" panose="020B0609020204030204" pitchFamily="49" charset="0"/>
              </a:rPr>
              <a:t>user</a:t>
            </a:r>
            <a:r>
              <a:rPr lang="hu-HU" dirty="0">
                <a:latin typeface="Consolas" panose="020B0609020204030204" pitchFamily="49" charset="0"/>
              </a:rPr>
              <a:t>_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</a:t>
            </a:r>
            <a:r>
              <a:rPr lang="hu-HU" dirty="0" err="1">
                <a:latin typeface="Consolas" panose="020B0609020204030204" pitchFamily="49" charset="0"/>
              </a:rPr>
              <a:t>user</a:t>
            </a:r>
            <a:r>
              <a:rPr lang="hu-HU" dirty="0">
                <a:latin typeface="Consolas" panose="020B0609020204030204" pitchFamily="49" charset="0"/>
              </a:rPr>
              <a:t>_</a:t>
            </a:r>
            <a:r>
              <a:rPr lang="hu-HU" dirty="0" err="1">
                <a:latin typeface="Consolas" panose="020B0609020204030204" pitchFamily="49" charset="0"/>
              </a:rPr>
              <a:t>age</a:t>
            </a:r>
            <a:r>
              <a:rPr lang="hu-HU" dirty="0">
                <a:latin typeface="Consolas" panose="020B0609020204030204" pitchFamily="49" charset="0"/>
              </a:rPr>
              <a:t>=25</a:t>
            </a: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print ”</a:t>
            </a:r>
            <a:r>
              <a:rPr lang="hu-HU" dirty="0" err="1">
                <a:latin typeface="Consolas" panose="020B0609020204030204" pitchFamily="49" charset="0"/>
              </a:rPr>
              <a:t>You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are</a:t>
            </a:r>
            <a:r>
              <a:rPr lang="hu-HU" dirty="0">
                <a:latin typeface="Consolas" panose="020B0609020204030204" pitchFamily="49" charset="0"/>
              </a:rPr>
              <a:t> ” + </a:t>
            </a:r>
            <a:r>
              <a:rPr lang="hu-HU" dirty="0" err="1">
                <a:latin typeface="Consolas" panose="020B0609020204030204" pitchFamily="49" charset="0"/>
              </a:rPr>
              <a:t>str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user</a:t>
            </a:r>
            <a:r>
              <a:rPr lang="hu-HU" dirty="0">
                <a:latin typeface="Consolas" panose="020B0609020204030204" pitchFamily="49" charset="0"/>
              </a:rPr>
              <a:t>_</a:t>
            </a:r>
            <a:r>
              <a:rPr lang="hu-HU" dirty="0" err="1">
                <a:latin typeface="Consolas" panose="020B0609020204030204" pitchFamily="49" charset="0"/>
              </a:rPr>
              <a:t>age</a:t>
            </a:r>
            <a:r>
              <a:rPr lang="hu-HU" dirty="0">
                <a:latin typeface="Consolas" panose="020B0609020204030204" pitchFamily="49" charset="0"/>
              </a:rPr>
              <a:t>) + ” </a:t>
            </a:r>
            <a:r>
              <a:rPr lang="hu-HU" dirty="0" err="1">
                <a:latin typeface="Consolas" panose="020B0609020204030204" pitchFamily="49" charset="0"/>
              </a:rPr>
              <a:t>years</a:t>
            </a:r>
            <a:r>
              <a:rPr lang="hu-HU" dirty="0">
                <a:latin typeface="Consolas" panose="020B0609020204030204" pitchFamily="49" charset="0"/>
              </a:rPr>
              <a:t> old.”</a:t>
            </a:r>
          </a:p>
        </p:txBody>
      </p:sp>
    </p:spTree>
    <p:extLst>
      <p:ext uri="{BB962C8B-B14F-4D97-AF65-F5344CB8AC3E}">
        <p14:creationId xmlns:p14="http://schemas.microsoft.com/office/powerpoint/2010/main" val="34692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calculations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7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781663" y="2080379"/>
            <a:ext cx="752167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Python&gt;10+2</a:t>
            </a:r>
          </a:p>
          <a:p>
            <a:r>
              <a:rPr lang="hu-HU" dirty="0">
                <a:latin typeface="Consolas" panose="020B0609020204030204" pitchFamily="49" charset="0"/>
              </a:rPr>
              <a:t>12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Python&gt;2*</a:t>
            </a:r>
            <a:r>
              <a:rPr lang="hu-HU" dirty="0" err="1">
                <a:latin typeface="Consolas" panose="020B0609020204030204" pitchFamily="49" charset="0"/>
              </a:rPr>
              <a:t>2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4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Python&gt;3**2</a:t>
            </a:r>
          </a:p>
          <a:p>
            <a:r>
              <a:rPr lang="hu-HU" dirty="0">
                <a:latin typeface="Consolas" panose="020B0609020204030204" pitchFamily="49" charset="0"/>
              </a:rPr>
              <a:t>9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Python&gt;10%2</a:t>
            </a:r>
          </a:p>
          <a:p>
            <a:r>
              <a:rPr lang="hu-HU" dirty="0">
                <a:latin typeface="Consolas" panose="020B0609020204030204" pitchFamily="49" charset="0"/>
              </a:rPr>
              <a:t>0</a:t>
            </a:r>
          </a:p>
          <a:p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3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Variables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8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pt-BR" dirty="0">
                <a:latin typeface="Consolas" panose="020B0609020204030204" pitchFamily="49" charset="0"/>
              </a:rPr>
              <a:t>a = 42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pt-BR" dirty="0">
                <a:latin typeface="Consolas" panose="020B0609020204030204" pitchFamily="49" charset="0"/>
              </a:rPr>
              <a:t>b = 32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pt-BR" dirty="0">
                <a:latin typeface="Consolas" panose="020B0609020204030204" pitchFamily="49" charset="0"/>
              </a:rPr>
              <a:t>c = a + b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it-IT" dirty="0">
                <a:latin typeface="Consolas" panose="020B0609020204030204" pitchFamily="49" charset="0"/>
              </a:rPr>
              <a:t>print(</a:t>
            </a:r>
            <a:r>
              <a:rPr lang="hu-HU" dirty="0">
                <a:latin typeface="Consolas" panose="020B0609020204030204" pitchFamily="49" charset="0"/>
              </a:rPr>
              <a:t>c</a:t>
            </a:r>
            <a:r>
              <a:rPr lang="it-IT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74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c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hu-HU" dirty="0">
                <a:latin typeface="Consolas" panose="020B0609020204030204" pitchFamily="49" charset="0"/>
              </a:rPr>
              <a:t>’</a:t>
            </a:r>
            <a:r>
              <a:rPr lang="hu-HU" dirty="0" err="1">
                <a:latin typeface="Consolas" panose="020B0609020204030204" pitchFamily="49" charset="0"/>
              </a:rPr>
              <a:t>something</a:t>
            </a:r>
            <a:r>
              <a:rPr lang="hu-HU" dirty="0">
                <a:latin typeface="Consolas" panose="020B0609020204030204" pitchFamily="49" charset="0"/>
              </a:rPr>
              <a:t>’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it-IT" dirty="0">
                <a:latin typeface="Consolas" panose="020B0609020204030204" pitchFamily="49" charset="0"/>
              </a:rPr>
              <a:t>print(</a:t>
            </a:r>
            <a:r>
              <a:rPr lang="hu-HU" dirty="0">
                <a:latin typeface="Consolas" panose="020B0609020204030204" pitchFamily="49" charset="0"/>
              </a:rPr>
              <a:t>a+c</a:t>
            </a:r>
            <a:r>
              <a:rPr lang="it-IT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17637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Computer Networks Practice 1 - Péter Vörös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9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Python&gt;print '</a:t>
            </a:r>
            <a:r>
              <a:rPr lang="hu-HU" dirty="0" err="1">
                <a:latin typeface="Consolas" panose="020B0609020204030204" pitchFamily="49" charset="0"/>
              </a:rPr>
              <a:t>apple</a:t>
            </a:r>
            <a:r>
              <a:rPr lang="hu-HU" dirty="0">
                <a:latin typeface="Consolas" panose="020B0609020204030204" pitchFamily="49" charset="0"/>
              </a:rPr>
              <a:t>'.</a:t>
            </a:r>
            <a:r>
              <a:rPr lang="hu-HU" dirty="0" err="1">
                <a:latin typeface="Consolas" panose="020B0609020204030204" pitchFamily="49" charset="0"/>
              </a:rPr>
              <a:t>upper</a:t>
            </a:r>
            <a:r>
              <a:rPr lang="hu-HU" dirty="0">
                <a:latin typeface="Consolas" panose="020B0609020204030204" pitchFamily="49" charset="0"/>
              </a:rPr>
              <a:t>()</a:t>
            </a:r>
          </a:p>
          <a:p>
            <a:r>
              <a:rPr lang="hu-HU" dirty="0">
                <a:latin typeface="Consolas" panose="020B0609020204030204" pitchFamily="49" charset="0"/>
              </a:rPr>
              <a:t>APPLE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</a:t>
            </a:r>
            <a:r>
              <a:rPr lang="it-IT" dirty="0">
                <a:latin typeface="Consolas" panose="020B0609020204030204" pitchFamily="49" charset="0"/>
              </a:rPr>
              <a:t>print( "LO" in "Hello".upper() 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True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</a:t>
            </a:r>
            <a:r>
              <a:rPr lang="en-US" dirty="0">
                <a:latin typeface="Consolas" panose="020B0609020204030204" pitchFamily="49" charset="0"/>
              </a:rPr>
              <a:t>print "Decimal Number: %d, Float: %f, String: %s" % (12,33.4,"</a:t>
            </a:r>
            <a:r>
              <a:rPr lang="hu-HU" dirty="0" err="1">
                <a:latin typeface="Consolas" panose="020B0609020204030204" pitchFamily="49" charset="0"/>
              </a:rPr>
              <a:t>apple</a:t>
            </a:r>
            <a:r>
              <a:rPr lang="en-US" dirty="0">
                <a:latin typeface="Consolas" panose="020B0609020204030204" pitchFamily="49" charset="0"/>
              </a:rPr>
              <a:t>")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Decimal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Number</a:t>
            </a:r>
            <a:r>
              <a:rPr lang="hu-HU" dirty="0">
                <a:latin typeface="Consolas" panose="020B0609020204030204" pitchFamily="49" charset="0"/>
              </a:rPr>
              <a:t>: 12, </a:t>
            </a:r>
            <a:r>
              <a:rPr lang="hu-HU" dirty="0" err="1">
                <a:latin typeface="Consolas" panose="020B0609020204030204" pitchFamily="49" charset="0"/>
              </a:rPr>
              <a:t>Float</a:t>
            </a:r>
            <a:r>
              <a:rPr lang="hu-HU" dirty="0">
                <a:latin typeface="Consolas" panose="020B0609020204030204" pitchFamily="49" charset="0"/>
              </a:rPr>
              <a:t>: 33.400000, </a:t>
            </a:r>
            <a:r>
              <a:rPr lang="hu-HU" dirty="0" err="1">
                <a:latin typeface="Consolas" panose="020B0609020204030204" pitchFamily="49" charset="0"/>
              </a:rPr>
              <a:t>String</a:t>
            </a:r>
            <a:r>
              <a:rPr lang="hu-HU" dirty="0">
                <a:latin typeface="Consolas" panose="020B0609020204030204" pitchFamily="49" charset="0"/>
              </a:rPr>
              <a:t>: </a:t>
            </a:r>
            <a:r>
              <a:rPr lang="hu-HU" dirty="0" err="1">
                <a:latin typeface="Consolas" panose="020B0609020204030204" pitchFamily="49" charset="0"/>
              </a:rPr>
              <a:t>apple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5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1383</Words>
  <Application>Microsoft Office PowerPoint</Application>
  <PresentationFormat>Diavetítés a képernyőre (4:3 oldalarány)</PresentationFormat>
  <Paragraphs>244</Paragraphs>
  <Slides>23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Consolas</vt:lpstr>
      <vt:lpstr>FreeSans</vt:lpstr>
      <vt:lpstr>Noto Sans CJK SC Regular</vt:lpstr>
      <vt:lpstr>Retrospektív</vt:lpstr>
      <vt:lpstr>Computer Networks</vt:lpstr>
      <vt:lpstr>Péter Vörös</vt:lpstr>
      <vt:lpstr>Requirements</vt:lpstr>
      <vt:lpstr>Python</vt:lpstr>
      <vt:lpstr>Python hands on</vt:lpstr>
      <vt:lpstr>Python command line</vt:lpstr>
      <vt:lpstr>Basic calculations</vt:lpstr>
      <vt:lpstr>Variables</vt:lpstr>
      <vt:lpstr>String functions</vt:lpstr>
      <vt:lpstr>Lists</vt:lpstr>
      <vt:lpstr>Lists</vt:lpstr>
      <vt:lpstr>Sets</vt:lpstr>
      <vt:lpstr>Dictionaries</vt:lpstr>
      <vt:lpstr>Dicitonaries</vt:lpstr>
      <vt:lpstr>If / else</vt:lpstr>
      <vt:lpstr>Loops</vt:lpstr>
      <vt:lpstr>Loops</vt:lpstr>
      <vt:lpstr>Running a python script</vt:lpstr>
      <vt:lpstr>Functions</vt:lpstr>
      <vt:lpstr>Excercise-1</vt:lpstr>
      <vt:lpstr>Excercise-2</vt:lpstr>
      <vt:lpstr>Excercise-3</vt:lpstr>
      <vt:lpstr> 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hálózatok</dc:title>
  <dc:creator>Peter VPetya</dc:creator>
  <cp:lastModifiedBy>Péter Vörös</cp:lastModifiedBy>
  <cp:revision>89</cp:revision>
  <dcterms:created xsi:type="dcterms:W3CDTF">2017-09-01T09:23:30Z</dcterms:created>
  <dcterms:modified xsi:type="dcterms:W3CDTF">2018-09-20T13:49:50Z</dcterms:modified>
</cp:coreProperties>
</file>