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35"/>
  </p:notesMasterIdLst>
  <p:handoutMasterIdLst>
    <p:handoutMasterId r:id="rId36"/>
  </p:handoutMasterIdLst>
  <p:sldIdLst>
    <p:sldId id="683" r:id="rId2"/>
    <p:sldId id="2303" r:id="rId3"/>
    <p:sldId id="1738" r:id="rId4"/>
    <p:sldId id="1740" r:id="rId5"/>
    <p:sldId id="1871" r:id="rId6"/>
    <p:sldId id="1872" r:id="rId7"/>
    <p:sldId id="1873" r:id="rId8"/>
    <p:sldId id="1874" r:id="rId9"/>
    <p:sldId id="1745" r:id="rId10"/>
    <p:sldId id="2095" r:id="rId11"/>
    <p:sldId id="1746" r:id="rId12"/>
    <p:sldId id="1747" r:id="rId13"/>
    <p:sldId id="1748" r:id="rId14"/>
    <p:sldId id="1749" r:id="rId15"/>
    <p:sldId id="1750" r:id="rId16"/>
    <p:sldId id="2305" r:id="rId17"/>
    <p:sldId id="1875" r:id="rId18"/>
    <p:sldId id="2093" r:id="rId19"/>
    <p:sldId id="2311" r:id="rId20"/>
    <p:sldId id="2091" r:id="rId21"/>
    <p:sldId id="2092" r:id="rId22"/>
    <p:sldId id="2310" r:id="rId23"/>
    <p:sldId id="2094" r:id="rId24"/>
    <p:sldId id="2044" r:id="rId25"/>
    <p:sldId id="2045" r:id="rId26"/>
    <p:sldId id="2046" r:id="rId27"/>
    <p:sldId id="2047" r:id="rId28"/>
    <p:sldId id="2048" r:id="rId29"/>
    <p:sldId id="2049" r:id="rId30"/>
    <p:sldId id="2050" r:id="rId31"/>
    <p:sldId id="2051" r:id="rId32"/>
    <p:sldId id="2052" r:id="rId33"/>
    <p:sldId id="2306" r:id="rId34"/>
  </p:sldIdLst>
  <p:sldSz cx="9144000" cy="6858000" type="screen4x3"/>
  <p:notesSz cx="10018713" cy="6884988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56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9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90E4"/>
    <a:srgbClr val="0070C0"/>
    <a:srgbClr val="CAD8EC"/>
    <a:srgbClr val="FCE98C"/>
    <a:srgbClr val="B5C8E5"/>
    <a:srgbClr val="EECDF3"/>
    <a:srgbClr val="D3F0BE"/>
    <a:srgbClr val="DDDDDD"/>
    <a:srgbClr val="FF9966"/>
    <a:srgbClr val="FEC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Estilo Médio 4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>
      <p:cViewPr varScale="1">
        <p:scale>
          <a:sx n="69" d="100"/>
          <a:sy n="69" d="100"/>
        </p:scale>
        <p:origin x="356" y="44"/>
      </p:cViewPr>
      <p:guideLst>
        <p:guide orient="horz" pos="1979"/>
        <p:guide pos="56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392" y="-102"/>
      </p:cViewPr>
      <p:guideLst>
        <p:guide orient="horz" pos="2169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t" anchorCtr="0" compatLnSpc="1">
            <a:prstTxWarp prst="textNoShape">
              <a:avLst/>
            </a:prstTxWarp>
          </a:bodyPr>
          <a:lstStyle>
            <a:lvl1pPr defTabSz="92706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525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t" anchorCtr="0" compatLnSpc="1">
            <a:prstTxWarp prst="textNoShape">
              <a:avLst/>
            </a:prstTxWarp>
          </a:bodyPr>
          <a:lstStyle>
            <a:lvl1pPr algn="r" defTabSz="92706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b" anchorCtr="0" compatLnSpc="1">
            <a:prstTxWarp prst="textNoShape">
              <a:avLst/>
            </a:prstTxWarp>
          </a:bodyPr>
          <a:lstStyle>
            <a:lvl1pPr defTabSz="92706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525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b" anchorCtr="0" compatLnSpc="1">
            <a:prstTxWarp prst="textNoShape">
              <a:avLst/>
            </a:prstTxWarp>
          </a:bodyPr>
          <a:lstStyle>
            <a:lvl1pPr algn="r" defTabSz="927066">
              <a:defRPr sz="1200"/>
            </a:lvl1pPr>
          </a:lstStyle>
          <a:p>
            <a:pPr>
              <a:defRPr/>
            </a:pPr>
            <a:fld id="{4E798836-8CBB-46DD-8184-F3AD8F83275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352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t" anchorCtr="0" compatLnSpc="1">
            <a:prstTxWarp prst="textNoShape">
              <a:avLst/>
            </a:prstTxWarp>
          </a:bodyPr>
          <a:lstStyle>
            <a:lvl1pPr defTabSz="92551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525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t" anchorCtr="0" compatLnSpc="1">
            <a:prstTxWarp prst="textNoShape">
              <a:avLst/>
            </a:prstTxWarp>
          </a:bodyPr>
          <a:lstStyle>
            <a:lvl1pPr algn="r" defTabSz="92551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81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17525"/>
            <a:ext cx="344170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0786" y="3271602"/>
            <a:ext cx="8017146" cy="30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64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b" anchorCtr="0" compatLnSpc="1">
            <a:prstTxWarp prst="textNoShape">
              <a:avLst/>
            </a:prstTxWarp>
          </a:bodyPr>
          <a:lstStyle>
            <a:lvl1pPr defTabSz="92551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4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525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b" anchorCtr="0" compatLnSpc="1">
            <a:prstTxWarp prst="textNoShape">
              <a:avLst/>
            </a:prstTxWarp>
          </a:bodyPr>
          <a:lstStyle>
            <a:lvl1pPr algn="r" defTabSz="925516">
              <a:defRPr sz="1200"/>
            </a:lvl1pPr>
          </a:lstStyle>
          <a:p>
            <a:pPr>
              <a:defRPr/>
            </a:pPr>
            <a:fld id="{AAD0FB60-0A7E-4F9B-B707-7EE214D0661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767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87713" y="517525"/>
            <a:ext cx="3441700" cy="2581275"/>
          </a:xfrm>
          <a:ln/>
        </p:spPr>
      </p:sp>
      <p:sp>
        <p:nvSpPr>
          <p:cNvPr id="382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/>
          </a:p>
        </p:txBody>
      </p:sp>
      <p:sp>
        <p:nvSpPr>
          <p:cNvPr id="382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008B4-8D66-44B2-AB35-CD328972C50E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31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32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0FB60-0A7E-4F9B-B707-7EE214D06613}" type="slidenum">
              <a:rPr lang="pt-PT" smtClean="0"/>
              <a:pPr>
                <a:defRPr/>
              </a:pPr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567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0FB60-0A7E-4F9B-B707-7EE214D06613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762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24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25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26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27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28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29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30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1"/>
            <a:ext cx="9144000" cy="74613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6783388"/>
            <a:ext cx="9144000" cy="74612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PT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FE24B-FFC3-406F-AEEE-46BDF06744C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ADD62-6D00-42EE-97AD-E87CB0EA373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F7FE7-7F0B-4519-B592-BDD9F29EE08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7544" y="6165304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09C55-78CF-4EA0-A604-75CE2D1FD2C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9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4754C-D080-4357-9C2D-99626A193A9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BE222-2AC8-4D22-B566-2BA4C86454F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C4C31-B486-44E2-B599-08480306609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CB423-3E7A-427E-A213-65753B4FDC2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245A-3AE3-41A7-B3DA-2CE4F7113E1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0A83-417E-45A5-816D-0B7F5AF4280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77E5B-9C5E-4468-BEC5-523A3A1A454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BF7B1-2D55-484D-AF94-816A0883AA5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9925-006D-4EE1-BBDA-98123639BDA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30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F62A506-4F8B-4670-BD49-644122B6A0B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30791" name="Rectangle 7"/>
          <p:cNvSpPr>
            <a:spLocks noChangeArrowheads="1"/>
          </p:cNvSpPr>
          <p:nvPr userDrawn="1"/>
        </p:nvSpPr>
        <p:spPr bwMode="auto">
          <a:xfrm>
            <a:off x="0" y="1"/>
            <a:ext cx="9144000" cy="74613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630792" name="Rectangle 8"/>
          <p:cNvSpPr>
            <a:spLocks noChangeArrowheads="1"/>
          </p:cNvSpPr>
          <p:nvPr userDrawn="1"/>
        </p:nvSpPr>
        <p:spPr bwMode="auto">
          <a:xfrm>
            <a:off x="0" y="6783388"/>
            <a:ext cx="9144000" cy="74612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  <p:sldLayoutId id="2147484344" r:id="rId12"/>
    <p:sldLayoutId id="214748434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880D5-B417-4784-9C39-4BE9C8C14535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48431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Enterprise Management and Entrepreneurship</a:t>
            </a:r>
            <a:br>
              <a:rPr lang="en-US" sz="4000" dirty="0" smtClean="0"/>
            </a:br>
            <a:r>
              <a:rPr lang="en-US" sz="3200" dirty="0" smtClean="0"/>
              <a:t>MIEIC 2021-2022</a:t>
            </a:r>
            <a:endParaRPr lang="en-US" sz="3200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437063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500439" y="3143250"/>
          <a:ext cx="2209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" name="Photo Editor Photo" r:id="rId4" imgW="2209524" imgH="1905266" progId="">
                  <p:embed/>
                </p:oleObj>
              </mc:Choice>
              <mc:Fallback>
                <p:oleObj name="Photo Editor Photo" r:id="rId4" imgW="2209524" imgH="190526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9" y="3143250"/>
                        <a:ext cx="2209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449913" y="5321300"/>
            <a:ext cx="6263254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dirty="0" smtClean="0"/>
              <a:t>Lia Patrício, José Pedro Rodrigues, Marta Campos Ferreira</a:t>
            </a:r>
            <a:endParaRPr lang="pt-P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B0244-7A1A-4147-949C-AA7A527B172C}"/>
              </a:ext>
            </a:extLst>
          </p:cNvPr>
          <p:cNvSpPr txBox="1"/>
          <p:nvPr/>
        </p:nvSpPr>
        <p:spPr>
          <a:xfrm>
            <a:off x="6480313" y="60032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Account</a:t>
            </a:r>
            <a:endParaRPr lang="pt-PT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Account</a:t>
            </a:r>
            <a:r>
              <a:rPr lang="pt-PT" b="1" dirty="0"/>
              <a:t> </a:t>
            </a:r>
            <a:r>
              <a:rPr lang="pt-PT" b="1" dirty="0" err="1"/>
              <a:t>movements</a:t>
            </a:r>
            <a:r>
              <a:rPr lang="pt-PT" b="1" dirty="0"/>
              <a:t>: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AD23B-65CD-4D89-9CEE-0C8F123E910B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71826"/>
              </p:ext>
            </p:extLst>
          </p:nvPr>
        </p:nvGraphicFramePr>
        <p:xfrm>
          <a:off x="2093913" y="2185988"/>
          <a:ext cx="6264298" cy="4100995"/>
        </p:xfrm>
        <a:graphic>
          <a:graphicData uri="http://schemas.openxmlformats.org/drawingml/2006/table">
            <a:tbl>
              <a:tblPr/>
              <a:tblGrid>
                <a:gridCol w="1388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Assets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Liabilities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Initial</a:t>
                      </a: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balance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Initial</a:t>
                      </a: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balance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Equity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Initial</a:t>
                      </a: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balance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Expense</a:t>
                      </a:r>
                      <a:r>
                        <a:rPr lang="pt-PT" sz="1400" b="1" baseline="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Income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571625" y="2214563"/>
            <a:ext cx="285750" cy="2714625"/>
          </a:xfrm>
          <a:prstGeom prst="lef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8" name="Left Brace 7"/>
          <p:cNvSpPr/>
          <p:nvPr/>
        </p:nvSpPr>
        <p:spPr>
          <a:xfrm>
            <a:off x="1571625" y="5000625"/>
            <a:ext cx="285750" cy="1571625"/>
          </a:xfrm>
          <a:prstGeom prst="lef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0210" name="TextBox 8"/>
          <p:cNvSpPr txBox="1">
            <a:spLocks noChangeArrowheads="1"/>
          </p:cNvSpPr>
          <p:nvPr/>
        </p:nvSpPr>
        <p:spPr bwMode="auto">
          <a:xfrm>
            <a:off x="579187" y="3382963"/>
            <a:ext cx="9180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dirty="0">
                <a:latin typeface="Calibri" pitchFamily="34" charset="0"/>
                <a:cs typeface="Calibri" pitchFamily="34" charset="0"/>
              </a:rPr>
              <a:t>Balance</a:t>
            </a:r>
          </a:p>
          <a:p>
            <a:pPr algn="ctr"/>
            <a:r>
              <a:rPr lang="pt-PT" dirty="0" err="1">
                <a:latin typeface="Calibri" pitchFamily="34" charset="0"/>
                <a:cs typeface="Calibri" pitchFamily="34" charset="0"/>
              </a:rPr>
              <a:t>sheet</a:t>
            </a:r>
            <a:endParaRPr lang="pt-P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211" name="TextBox 10"/>
          <p:cNvSpPr txBox="1">
            <a:spLocks noChangeArrowheads="1"/>
          </p:cNvSpPr>
          <p:nvPr/>
        </p:nvSpPr>
        <p:spPr bwMode="auto">
          <a:xfrm>
            <a:off x="459313" y="5610225"/>
            <a:ext cx="11721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PT" dirty="0" err="1">
                <a:latin typeface="Calibri" pitchFamily="34" charset="0"/>
                <a:cs typeface="Calibri" pitchFamily="34" charset="0"/>
              </a:rPr>
              <a:t>Statement</a:t>
            </a:r>
            <a:endParaRPr lang="pt-P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457200" y="265401"/>
            <a:ext cx="8229600" cy="1143000"/>
          </a:xfrm>
        </p:spPr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(I)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err="1"/>
              <a:t>Purchase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 smtClean="0"/>
              <a:t>inventory</a:t>
            </a:r>
            <a:r>
              <a:rPr lang="pt-PT" sz="2000" dirty="0" smtClean="0"/>
              <a:t> (cash </a:t>
            </a:r>
            <a:r>
              <a:rPr lang="pt-PT" sz="2000" dirty="0" err="1" smtClean="0"/>
              <a:t>payment</a:t>
            </a:r>
            <a:r>
              <a:rPr lang="pt-PT" sz="2000" dirty="0" smtClean="0"/>
              <a:t>): 400€</a:t>
            </a:r>
            <a:endParaRPr lang="pt-PT" sz="20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 smtClean="0"/>
          </a:p>
          <a:p>
            <a:pPr lvl="1"/>
            <a:endParaRPr lang="pt-PT" sz="1800" dirty="0"/>
          </a:p>
          <a:p>
            <a:pPr lvl="1"/>
            <a:r>
              <a:rPr lang="pt-PT" sz="1800" dirty="0" smtClean="0"/>
              <a:t>No </a:t>
            </a:r>
            <a:r>
              <a:rPr lang="pt-PT" sz="1800" dirty="0" err="1"/>
              <a:t>impact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</a:t>
            </a:r>
          </a:p>
          <a:p>
            <a:endParaRPr lang="pt-PT" sz="2000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C51FD-3D6E-4488-B83C-B46226B2E701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127474"/>
              </p:ext>
            </p:extLst>
          </p:nvPr>
        </p:nvGraphicFramePr>
        <p:xfrm>
          <a:off x="1079500" y="2424063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163838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298" name="TextBox 6"/>
          <p:cNvSpPr txBox="1">
            <a:spLocks noChangeArrowheads="1"/>
          </p:cNvSpPr>
          <p:nvPr/>
        </p:nvSpPr>
        <p:spPr bwMode="auto">
          <a:xfrm>
            <a:off x="63500" y="3378150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949650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300" name="TextBox 8"/>
          <p:cNvSpPr txBox="1">
            <a:spLocks noChangeArrowheads="1"/>
          </p:cNvSpPr>
          <p:nvPr/>
        </p:nvSpPr>
        <p:spPr bwMode="auto">
          <a:xfrm>
            <a:off x="3441700" y="4122688"/>
            <a:ext cx="936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878088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302" name="TextBox 10"/>
          <p:cNvSpPr txBox="1">
            <a:spLocks noChangeArrowheads="1"/>
          </p:cNvSpPr>
          <p:nvPr/>
        </p:nvSpPr>
        <p:spPr bwMode="auto">
          <a:xfrm>
            <a:off x="3429000" y="2739975"/>
            <a:ext cx="12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 smtClean="0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772637"/>
              </p:ext>
            </p:extLst>
          </p:nvPr>
        </p:nvGraphicFramePr>
        <p:xfrm>
          <a:off x="5865813" y="2449463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706763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pt-PT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20888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278138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6" name="Down Arrow 15"/>
          <p:cNvSpPr/>
          <p:nvPr/>
        </p:nvSpPr>
        <p:spPr>
          <a:xfrm>
            <a:off x="928688" y="4306838"/>
            <a:ext cx="142875" cy="28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7" name="Up Arrow 16"/>
          <p:cNvSpPr/>
          <p:nvPr/>
        </p:nvSpPr>
        <p:spPr>
          <a:xfrm>
            <a:off x="928688" y="3676600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316" name="TextBox 17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0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(II)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err="1"/>
              <a:t>Purchase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inventory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 smtClean="0"/>
              <a:t>credit</a:t>
            </a:r>
            <a:r>
              <a:rPr lang="pt-PT" sz="2000" dirty="0" smtClean="0"/>
              <a:t>: 500€</a:t>
            </a:r>
            <a:endParaRPr lang="pt-PT" sz="20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 smtClean="0"/>
          </a:p>
          <a:p>
            <a:pPr lvl="1"/>
            <a:endParaRPr lang="pt-PT" sz="1800" dirty="0"/>
          </a:p>
          <a:p>
            <a:pPr lvl="1"/>
            <a:r>
              <a:rPr lang="pt-PT" sz="1800" dirty="0" smtClean="0"/>
              <a:t>No </a:t>
            </a:r>
            <a:r>
              <a:rPr lang="pt-PT" sz="1800" dirty="0" err="1"/>
              <a:t>impact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endParaRPr lang="pt-PT" sz="1800" dirty="0"/>
          </a:p>
          <a:p>
            <a:endParaRPr lang="pt-PT" sz="2000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9AA48E-23EC-4E9D-A0DE-DA195AC954A4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1038"/>
              </p:ext>
            </p:extLst>
          </p:nvPr>
        </p:nvGraphicFramePr>
        <p:xfrm>
          <a:off x="1079500" y="2414315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</a:t>
                      </a:r>
                      <a:r>
                        <a:rPr lang="pt-PT" sz="18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154090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22" name="TextBox 6"/>
          <p:cNvSpPr txBox="1">
            <a:spLocks noChangeArrowheads="1"/>
          </p:cNvSpPr>
          <p:nvPr/>
        </p:nvSpPr>
        <p:spPr bwMode="auto">
          <a:xfrm>
            <a:off x="63500" y="3368402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939902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24" name="TextBox 8"/>
          <p:cNvSpPr txBox="1">
            <a:spLocks noChangeArrowheads="1"/>
          </p:cNvSpPr>
          <p:nvPr/>
        </p:nvSpPr>
        <p:spPr bwMode="auto">
          <a:xfrm>
            <a:off x="3470275" y="4082777"/>
            <a:ext cx="936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868340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26" name="TextBox 10"/>
          <p:cNvSpPr txBox="1">
            <a:spLocks noChangeArrowheads="1"/>
          </p:cNvSpPr>
          <p:nvPr/>
        </p:nvSpPr>
        <p:spPr bwMode="auto">
          <a:xfrm>
            <a:off x="3429000" y="2730227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1640"/>
              </p:ext>
            </p:extLst>
          </p:nvPr>
        </p:nvGraphicFramePr>
        <p:xfrm>
          <a:off x="5865813" y="2439715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697015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11140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268390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7" name="Up Arrow 16"/>
          <p:cNvSpPr/>
          <p:nvPr/>
        </p:nvSpPr>
        <p:spPr>
          <a:xfrm>
            <a:off x="928688" y="3666852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8" name="Up Arrow 17"/>
          <p:cNvSpPr/>
          <p:nvPr/>
        </p:nvSpPr>
        <p:spPr>
          <a:xfrm>
            <a:off x="4500563" y="4125640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40" name="TextBox 18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0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(III)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err="1"/>
              <a:t>Payment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accounts</a:t>
            </a:r>
            <a:r>
              <a:rPr lang="pt-PT" sz="2000" dirty="0"/>
              <a:t> </a:t>
            </a:r>
            <a:r>
              <a:rPr lang="pt-PT" sz="2000" dirty="0" err="1"/>
              <a:t>payable</a:t>
            </a:r>
            <a:r>
              <a:rPr lang="pt-PT" sz="2000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inventory</a:t>
            </a:r>
            <a:r>
              <a:rPr lang="pt-PT" sz="2000" dirty="0"/>
              <a:t> </a:t>
            </a:r>
            <a:r>
              <a:rPr lang="pt-PT" sz="2000" dirty="0" err="1" smtClean="0"/>
              <a:t>purchase</a:t>
            </a:r>
            <a:r>
              <a:rPr lang="pt-PT" sz="2000" dirty="0" smtClean="0"/>
              <a:t>: 500€</a:t>
            </a:r>
            <a:endParaRPr lang="pt-PT" sz="20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 smtClean="0"/>
          </a:p>
          <a:p>
            <a:pPr lvl="1"/>
            <a:endParaRPr lang="pt-PT" sz="1800" dirty="0"/>
          </a:p>
          <a:p>
            <a:pPr lvl="1"/>
            <a:r>
              <a:rPr lang="pt-PT" sz="1800" dirty="0" smtClean="0"/>
              <a:t>No </a:t>
            </a:r>
            <a:r>
              <a:rPr lang="pt-PT" sz="1800" dirty="0" err="1"/>
              <a:t>impact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</a:t>
            </a:r>
          </a:p>
          <a:p>
            <a:endParaRPr lang="pt-PT" sz="2000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01D78-3F2C-4764-A04B-0D9FE5694EAE}" type="slidenum">
              <a:rPr lang="en-GB" smtClean="0"/>
              <a:pPr/>
              <a:t>13</a:t>
            </a:fld>
            <a:endParaRPr lang="en-GB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835602"/>
              </p:ext>
            </p:extLst>
          </p:nvPr>
        </p:nvGraphicFramePr>
        <p:xfrm>
          <a:off x="1079500" y="2414315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154090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46" name="TextBox 6"/>
          <p:cNvSpPr txBox="1">
            <a:spLocks noChangeArrowheads="1"/>
          </p:cNvSpPr>
          <p:nvPr/>
        </p:nvSpPr>
        <p:spPr bwMode="auto">
          <a:xfrm>
            <a:off x="63500" y="3368402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939902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48" name="TextBox 8"/>
          <p:cNvSpPr txBox="1">
            <a:spLocks noChangeArrowheads="1"/>
          </p:cNvSpPr>
          <p:nvPr/>
        </p:nvSpPr>
        <p:spPr bwMode="auto">
          <a:xfrm>
            <a:off x="3498850" y="4082777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868340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50" name="TextBox 10"/>
          <p:cNvSpPr txBox="1">
            <a:spLocks noChangeArrowheads="1"/>
          </p:cNvSpPr>
          <p:nvPr/>
        </p:nvSpPr>
        <p:spPr bwMode="auto">
          <a:xfrm>
            <a:off x="3429000" y="2730227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487984"/>
              </p:ext>
            </p:extLst>
          </p:nvPr>
        </p:nvGraphicFramePr>
        <p:xfrm>
          <a:off x="5865813" y="2439715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697015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11140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268390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9" name="Down Arrow 18"/>
          <p:cNvSpPr/>
          <p:nvPr/>
        </p:nvSpPr>
        <p:spPr>
          <a:xfrm>
            <a:off x="928688" y="4282802"/>
            <a:ext cx="142875" cy="28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0" name="Down Arrow 19"/>
          <p:cNvSpPr/>
          <p:nvPr/>
        </p:nvSpPr>
        <p:spPr>
          <a:xfrm>
            <a:off x="4500563" y="4154215"/>
            <a:ext cx="142875" cy="28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64" name="TextBox 17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2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</a:t>
            </a:r>
            <a:r>
              <a:rPr lang="pt-PT" dirty="0"/>
              <a:t> (IV)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43925" cy="4525963"/>
          </a:xfrm>
        </p:spPr>
        <p:txBody>
          <a:bodyPr/>
          <a:lstStyle/>
          <a:p>
            <a:r>
              <a:rPr lang="pt-PT" sz="2000" dirty="0" smtClean="0"/>
              <a:t>Sales </a:t>
            </a:r>
            <a:r>
              <a:rPr lang="pt-PT" sz="2000" dirty="0" err="1" smtClean="0"/>
              <a:t>of</a:t>
            </a:r>
            <a:r>
              <a:rPr lang="pt-PT" sz="2000" dirty="0" smtClean="0"/>
              <a:t> </a:t>
            </a:r>
            <a:r>
              <a:rPr lang="pt-PT" sz="2000" dirty="0" err="1" smtClean="0"/>
              <a:t>inventory</a:t>
            </a:r>
            <a:r>
              <a:rPr lang="pt-PT" sz="2000" dirty="0" smtClean="0"/>
              <a:t> for 3.000€, </a:t>
            </a:r>
            <a:r>
              <a:rPr lang="pt-PT" sz="2000" dirty="0" err="1" smtClean="0"/>
              <a:t>which</a:t>
            </a:r>
            <a:r>
              <a:rPr lang="pt-PT" sz="2000" dirty="0" smtClean="0"/>
              <a:t> </a:t>
            </a:r>
            <a:r>
              <a:rPr lang="pt-PT" sz="2000" dirty="0" err="1" smtClean="0"/>
              <a:t>had</a:t>
            </a:r>
            <a:r>
              <a:rPr lang="pt-PT" sz="2000" dirty="0" smtClean="0"/>
              <a:t> </a:t>
            </a:r>
            <a:r>
              <a:rPr lang="pt-PT" sz="2000" dirty="0" err="1" smtClean="0"/>
              <a:t>cost</a:t>
            </a:r>
            <a:r>
              <a:rPr lang="pt-PT" sz="2000" dirty="0" smtClean="0"/>
              <a:t> 2.000€ </a:t>
            </a:r>
            <a:r>
              <a:rPr lang="pt-PT" sz="2000" dirty="0" smtClean="0"/>
              <a:t>(cash </a:t>
            </a:r>
            <a:r>
              <a:rPr lang="pt-PT" sz="2000" dirty="0" err="1" smtClean="0"/>
              <a:t>payment</a:t>
            </a:r>
            <a:r>
              <a:rPr lang="pt-PT" sz="2000" dirty="0" smtClean="0"/>
              <a:t>).</a:t>
            </a:r>
            <a:endParaRPr lang="pt-PT" sz="20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 smtClean="0"/>
          </a:p>
          <a:p>
            <a:pPr lvl="1"/>
            <a:r>
              <a:rPr lang="pt-PT" sz="1800" dirty="0" err="1" smtClean="0"/>
              <a:t>There</a:t>
            </a:r>
            <a:r>
              <a:rPr lang="pt-PT" sz="1800" dirty="0" smtClean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simultaneous</a:t>
            </a:r>
            <a:r>
              <a:rPr lang="pt-PT" sz="1800" dirty="0"/>
              <a:t> </a:t>
            </a:r>
            <a:r>
              <a:rPr lang="pt-PT" sz="1800" dirty="0" err="1"/>
              <a:t>increase</a:t>
            </a:r>
            <a:r>
              <a:rPr lang="pt-PT" sz="1800" dirty="0"/>
              <a:t> (sales)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decrease</a:t>
            </a:r>
            <a:r>
              <a:rPr lang="pt-PT" sz="1800" dirty="0"/>
              <a:t> (</a:t>
            </a:r>
            <a:r>
              <a:rPr lang="pt-PT" sz="1800" dirty="0" err="1"/>
              <a:t>cost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goods</a:t>
            </a:r>
            <a:r>
              <a:rPr lang="pt-PT" sz="1800" dirty="0"/>
              <a:t> </a:t>
            </a:r>
            <a:r>
              <a:rPr lang="pt-PT" sz="1800" dirty="0" err="1"/>
              <a:t>sold</a:t>
            </a:r>
            <a:r>
              <a:rPr lang="pt-PT" sz="1800" dirty="0"/>
              <a:t>)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result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difference</a:t>
            </a:r>
            <a:r>
              <a:rPr lang="pt-PT" sz="1800" dirty="0"/>
              <a:t> – </a:t>
            </a:r>
            <a:r>
              <a:rPr lang="pt-PT" sz="1800" dirty="0" err="1"/>
              <a:t>net</a:t>
            </a:r>
            <a:r>
              <a:rPr lang="pt-PT" sz="1800" dirty="0"/>
              <a:t> </a:t>
            </a:r>
            <a:r>
              <a:rPr lang="pt-PT" sz="1800" dirty="0" err="1"/>
              <a:t>income</a:t>
            </a:r>
            <a:endParaRPr lang="pt-PT" sz="1800" dirty="0"/>
          </a:p>
          <a:p>
            <a:endParaRPr lang="pt-PT" sz="2000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481BC-9856-450C-987D-9032B0AC3CFC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721357"/>
              </p:ext>
            </p:extLst>
          </p:nvPr>
        </p:nvGraphicFramePr>
        <p:xfrm>
          <a:off x="1079500" y="2486323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226098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0370" name="TextBox 6"/>
          <p:cNvSpPr txBox="1">
            <a:spLocks noChangeArrowheads="1"/>
          </p:cNvSpPr>
          <p:nvPr/>
        </p:nvSpPr>
        <p:spPr bwMode="auto">
          <a:xfrm>
            <a:off x="63500" y="3440410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4011910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0372" name="TextBox 8"/>
          <p:cNvSpPr txBox="1">
            <a:spLocks noChangeArrowheads="1"/>
          </p:cNvSpPr>
          <p:nvPr/>
        </p:nvSpPr>
        <p:spPr bwMode="auto">
          <a:xfrm>
            <a:off x="3498850" y="4154785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940348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0374" name="TextBox 10"/>
          <p:cNvSpPr txBox="1">
            <a:spLocks noChangeArrowheads="1"/>
          </p:cNvSpPr>
          <p:nvPr/>
        </p:nvSpPr>
        <p:spPr bwMode="auto">
          <a:xfrm>
            <a:off x="3429000" y="2802235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271476"/>
              </p:ext>
            </p:extLst>
          </p:nvPr>
        </p:nvGraphicFramePr>
        <p:xfrm>
          <a:off x="5865813" y="2511723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769023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83148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340398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8" name="Down Arrow 17"/>
          <p:cNvSpPr/>
          <p:nvPr/>
        </p:nvSpPr>
        <p:spPr>
          <a:xfrm>
            <a:off x="928688" y="3797598"/>
            <a:ext cx="142875" cy="285750"/>
          </a:xfrm>
          <a:prstGeom prst="down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1" name="Up Arrow 20"/>
          <p:cNvSpPr/>
          <p:nvPr/>
        </p:nvSpPr>
        <p:spPr>
          <a:xfrm>
            <a:off x="928688" y="4297660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2" name="Up Arrow 21"/>
          <p:cNvSpPr/>
          <p:nvPr/>
        </p:nvSpPr>
        <p:spPr>
          <a:xfrm>
            <a:off x="8715375" y="3368973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3" name="Up Arrow 22"/>
          <p:cNvSpPr/>
          <p:nvPr/>
        </p:nvSpPr>
        <p:spPr>
          <a:xfrm>
            <a:off x="7143750" y="3356273"/>
            <a:ext cx="142875" cy="285750"/>
          </a:xfrm>
          <a:prstGeom prst="up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4" name="Not Equal 23"/>
          <p:cNvSpPr/>
          <p:nvPr/>
        </p:nvSpPr>
        <p:spPr>
          <a:xfrm>
            <a:off x="6000750" y="4111923"/>
            <a:ext cx="357188" cy="214312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25" name="Not Equal 24"/>
          <p:cNvSpPr/>
          <p:nvPr/>
        </p:nvSpPr>
        <p:spPr>
          <a:xfrm>
            <a:off x="4714875" y="3440410"/>
            <a:ext cx="357188" cy="214313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100392" name="TextBox 25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(IV)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Sales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inventory</a:t>
            </a:r>
            <a:r>
              <a:rPr lang="pt-PT" sz="2000" dirty="0"/>
              <a:t> for 3.000€, 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had</a:t>
            </a:r>
            <a:r>
              <a:rPr lang="pt-PT" sz="2000" dirty="0"/>
              <a:t> </a:t>
            </a:r>
            <a:r>
              <a:rPr lang="pt-PT" sz="2000" dirty="0" err="1"/>
              <a:t>cost</a:t>
            </a:r>
            <a:r>
              <a:rPr lang="pt-PT" sz="2000" dirty="0"/>
              <a:t> 2.000€ (</a:t>
            </a:r>
            <a:r>
              <a:rPr lang="pt-PT" sz="2000" dirty="0" err="1" smtClean="0"/>
              <a:t>on</a:t>
            </a:r>
            <a:r>
              <a:rPr lang="pt-PT" sz="2000" dirty="0" smtClean="0"/>
              <a:t> </a:t>
            </a:r>
            <a:r>
              <a:rPr lang="pt-PT" sz="2000" dirty="0" err="1" smtClean="0"/>
              <a:t>credit</a:t>
            </a:r>
            <a:r>
              <a:rPr lang="pt-PT" sz="2000" dirty="0" smtClean="0"/>
              <a:t>).</a:t>
            </a:r>
            <a:endParaRPr lang="pt-PT" sz="20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 smtClean="0"/>
          </a:p>
          <a:p>
            <a:pPr lvl="1"/>
            <a:endParaRPr lang="pt-PT" sz="1800" dirty="0" smtClean="0"/>
          </a:p>
          <a:p>
            <a:pPr lvl="1"/>
            <a:r>
              <a:rPr lang="pt-PT" sz="1800" dirty="0" err="1" smtClean="0"/>
              <a:t>There</a:t>
            </a:r>
            <a:r>
              <a:rPr lang="pt-PT" sz="1800" dirty="0" smtClean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simultaneous</a:t>
            </a:r>
            <a:r>
              <a:rPr lang="pt-PT" sz="1800" dirty="0"/>
              <a:t> </a:t>
            </a:r>
            <a:r>
              <a:rPr lang="pt-PT" sz="1800" dirty="0" err="1"/>
              <a:t>increase</a:t>
            </a:r>
            <a:r>
              <a:rPr lang="pt-PT" sz="1800" dirty="0"/>
              <a:t> (sales)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decrease</a:t>
            </a:r>
            <a:r>
              <a:rPr lang="pt-PT" sz="1800" dirty="0"/>
              <a:t> (</a:t>
            </a:r>
            <a:r>
              <a:rPr lang="pt-PT" sz="1800" dirty="0" err="1"/>
              <a:t>cost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goods</a:t>
            </a:r>
            <a:r>
              <a:rPr lang="pt-PT" sz="1800" dirty="0"/>
              <a:t> </a:t>
            </a:r>
            <a:r>
              <a:rPr lang="pt-PT" sz="1800" dirty="0" err="1"/>
              <a:t>sold</a:t>
            </a:r>
            <a:r>
              <a:rPr lang="pt-PT" sz="1800" dirty="0"/>
              <a:t>)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result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difference</a:t>
            </a:r>
            <a:r>
              <a:rPr lang="pt-PT" sz="1800" dirty="0"/>
              <a:t> – </a:t>
            </a:r>
            <a:r>
              <a:rPr lang="pt-PT" sz="1800" dirty="0" err="1"/>
              <a:t>net</a:t>
            </a:r>
            <a:r>
              <a:rPr lang="pt-PT" sz="1800" dirty="0"/>
              <a:t> </a:t>
            </a:r>
            <a:r>
              <a:rPr lang="pt-PT" sz="1800" dirty="0" err="1"/>
              <a:t>income</a:t>
            </a:r>
            <a:endParaRPr lang="pt-PT" sz="1800" dirty="0"/>
          </a:p>
          <a:p>
            <a:pPr marL="457200" lvl="1" indent="0">
              <a:buNone/>
            </a:pPr>
            <a:endParaRPr lang="pt-PT" sz="1800" dirty="0"/>
          </a:p>
          <a:p>
            <a:endParaRPr lang="pt-PT" sz="2000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5F48C5-56B3-4F1B-BE17-F60FFFAC4F37}" type="slidenum">
              <a:rPr lang="en-GB" smtClean="0"/>
              <a:pPr/>
              <a:t>15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120293"/>
              </p:ext>
            </p:extLst>
          </p:nvPr>
        </p:nvGraphicFramePr>
        <p:xfrm>
          <a:off x="1079500" y="2342307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082082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394" name="TextBox 6"/>
          <p:cNvSpPr txBox="1">
            <a:spLocks noChangeArrowheads="1"/>
          </p:cNvSpPr>
          <p:nvPr/>
        </p:nvSpPr>
        <p:spPr bwMode="auto">
          <a:xfrm>
            <a:off x="63500" y="3296394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867894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396" name="TextBox 8"/>
          <p:cNvSpPr txBox="1">
            <a:spLocks noChangeArrowheads="1"/>
          </p:cNvSpPr>
          <p:nvPr/>
        </p:nvSpPr>
        <p:spPr bwMode="auto">
          <a:xfrm>
            <a:off x="3484563" y="4010769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796332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398" name="TextBox 10"/>
          <p:cNvSpPr txBox="1">
            <a:spLocks noChangeArrowheads="1"/>
          </p:cNvSpPr>
          <p:nvPr/>
        </p:nvSpPr>
        <p:spPr bwMode="auto">
          <a:xfrm>
            <a:off x="3429000" y="2658219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204116"/>
              </p:ext>
            </p:extLst>
          </p:nvPr>
        </p:nvGraphicFramePr>
        <p:xfrm>
          <a:off x="5865813" y="2367707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625007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endParaRPr lang="pt-PT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339132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196382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8" name="Down Arrow 17"/>
          <p:cNvSpPr/>
          <p:nvPr/>
        </p:nvSpPr>
        <p:spPr>
          <a:xfrm>
            <a:off x="928688" y="3596432"/>
            <a:ext cx="142875" cy="285750"/>
          </a:xfrm>
          <a:prstGeom prst="down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2" name="Up Arrow 21"/>
          <p:cNvSpPr/>
          <p:nvPr/>
        </p:nvSpPr>
        <p:spPr>
          <a:xfrm>
            <a:off x="8715375" y="3224957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3" name="Up Arrow 22"/>
          <p:cNvSpPr/>
          <p:nvPr/>
        </p:nvSpPr>
        <p:spPr>
          <a:xfrm>
            <a:off x="7143750" y="3212257"/>
            <a:ext cx="142875" cy="285750"/>
          </a:xfrm>
          <a:prstGeom prst="up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4" name="Not Equal 23"/>
          <p:cNvSpPr/>
          <p:nvPr/>
        </p:nvSpPr>
        <p:spPr>
          <a:xfrm>
            <a:off x="6000750" y="3967907"/>
            <a:ext cx="357188" cy="214312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25" name="Not Equal 24"/>
          <p:cNvSpPr/>
          <p:nvPr/>
        </p:nvSpPr>
        <p:spPr>
          <a:xfrm>
            <a:off x="4714875" y="3296394"/>
            <a:ext cx="357188" cy="214313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928688" y="3939332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416" name="TextBox 26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3</a:t>
            </a:r>
          </a:p>
        </p:txBody>
      </p:sp>
      <p:sp>
        <p:nvSpPr>
          <p:cNvPr id="79875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1AF00-3FE5-4351-BD07-35F0E6B7DA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8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Income</a:t>
            </a:r>
            <a:r>
              <a:rPr lang="pt-PT" dirty="0"/>
              <a:t> </a:t>
            </a:r>
            <a:r>
              <a:rPr lang="pt-PT" dirty="0" err="1"/>
              <a:t>statement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cash-flow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pt-PT" dirty="0"/>
          </a:p>
        </p:txBody>
      </p:sp>
      <p:sp>
        <p:nvSpPr>
          <p:cNvPr id="1126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62FD0B-020B-4B6C-90BC-02620214B001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flows</a:t>
            </a:r>
            <a:r>
              <a:rPr lang="en-US" dirty="0" smtClean="0"/>
              <a:t>: perspectives</a:t>
            </a:r>
            <a:endParaRPr lang="en-US" dirty="0"/>
          </a:p>
        </p:txBody>
      </p:sp>
      <p:sp>
        <p:nvSpPr>
          <p:cNvPr id="114691" name="Content Placeholder 30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5259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Financial: </a:t>
            </a:r>
            <a:r>
              <a:rPr lang="en-US" dirty="0"/>
              <a:t>operations carried out by the company with external entities. Related to the remuneration of factors and goods and services sold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Expenses (</a:t>
            </a:r>
            <a:r>
              <a:rPr lang="en-US" b="1" dirty="0" err="1" smtClean="0"/>
              <a:t>despesas</a:t>
            </a:r>
            <a:r>
              <a:rPr lang="en-US" b="1" dirty="0" smtClean="0"/>
              <a:t>): </a:t>
            </a:r>
            <a:r>
              <a:rPr lang="en-US" dirty="0"/>
              <a:t>obligations arising from the purchase of productive factors. Facts giving rise to obligations to be paid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Revenue (</a:t>
            </a:r>
            <a:r>
              <a:rPr lang="en-US" b="1" dirty="0" err="1" smtClean="0"/>
              <a:t>receitas</a:t>
            </a:r>
            <a:r>
              <a:rPr lang="en-US" b="1" dirty="0" smtClean="0"/>
              <a:t>): </a:t>
            </a:r>
            <a:r>
              <a:rPr lang="en-US" dirty="0"/>
              <a:t>rights arising from sales made and/or services rendered. Facts that give rise to rights to receive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/>
              <a:t>Economic or Productive: </a:t>
            </a:r>
            <a:r>
              <a:rPr lang="en-US" dirty="0"/>
              <a:t>linked to the transformation and incorporation into the production process of various materials, labor, etc. until reaching the final good/service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Costs (</a:t>
            </a:r>
            <a:r>
              <a:rPr lang="en-US" b="1" dirty="0" err="1" smtClean="0"/>
              <a:t>gastos</a:t>
            </a:r>
            <a:r>
              <a:rPr lang="en-US" b="1" dirty="0" smtClean="0"/>
              <a:t>): </a:t>
            </a:r>
            <a:r>
              <a:rPr lang="en-US" dirty="0"/>
              <a:t>values incorporated and consumed in production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Yields (</a:t>
            </a:r>
            <a:r>
              <a:rPr lang="en-US" b="1" dirty="0" err="1" smtClean="0"/>
              <a:t>rendimentos</a:t>
            </a:r>
            <a:r>
              <a:rPr lang="en-US" b="1" dirty="0" smtClean="0"/>
              <a:t>): </a:t>
            </a:r>
            <a:r>
              <a:rPr lang="en-US" dirty="0"/>
              <a:t>finished products ready for sale</a:t>
            </a:r>
            <a:r>
              <a:rPr lang="en-US" dirty="0" smtClean="0"/>
              <a:t>. The </a:t>
            </a:r>
            <a:r>
              <a:rPr lang="en-US" dirty="0"/>
              <a:t>company, when consuming goods and services, incurs expenses; producing them generates income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Cash Flow</a:t>
            </a:r>
            <a:r>
              <a:rPr lang="en-US" dirty="0" smtClean="0"/>
              <a:t>: </a:t>
            </a:r>
            <a:r>
              <a:rPr lang="en-US" dirty="0"/>
              <a:t>cash inflows and outflows of the company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Receipts (</a:t>
            </a:r>
            <a:r>
              <a:rPr lang="en-US" b="1" dirty="0" err="1" smtClean="0"/>
              <a:t>recebimentos</a:t>
            </a:r>
            <a:r>
              <a:rPr lang="en-US" b="1" dirty="0" smtClean="0"/>
              <a:t>): </a:t>
            </a:r>
            <a:r>
              <a:rPr lang="en-US" dirty="0"/>
              <a:t>entry of monetary values for the company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Payments (</a:t>
            </a:r>
            <a:r>
              <a:rPr lang="en-US" b="1" dirty="0" err="1" smtClean="0"/>
              <a:t>pagamentos</a:t>
            </a:r>
            <a:r>
              <a:rPr lang="en-US" b="1" dirty="0" smtClean="0"/>
              <a:t>): </a:t>
            </a:r>
            <a:r>
              <a:rPr lang="en-US" dirty="0"/>
              <a:t>outflow of monetary values from the company.</a:t>
            </a:r>
            <a:endParaRPr lang="pt-PT" dirty="0"/>
          </a:p>
        </p:txBody>
      </p:sp>
      <p:sp>
        <p:nvSpPr>
          <p:cNvPr id="114692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3296A-EACB-4BEB-8DB3-3BB19718314D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9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flows</a:t>
            </a:r>
            <a:r>
              <a:rPr lang="en-US" dirty="0" smtClean="0"/>
              <a:t>: perspectives</a:t>
            </a:r>
            <a:endParaRPr lang="en-US" dirty="0"/>
          </a:p>
        </p:txBody>
      </p:sp>
      <p:sp>
        <p:nvSpPr>
          <p:cNvPr id="114691" name="Content Placeholder 30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5259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Example: </a:t>
            </a:r>
            <a:r>
              <a:rPr lang="en-US" dirty="0"/>
              <a:t>a company purchased on </a:t>
            </a:r>
            <a:r>
              <a:rPr lang="pt-PT" dirty="0"/>
              <a:t>13/11/2015</a:t>
            </a:r>
            <a:r>
              <a:rPr lang="en-US" dirty="0" smtClean="0"/>
              <a:t>, </a:t>
            </a:r>
            <a:r>
              <a:rPr lang="en-US" dirty="0"/>
              <a:t>10 tons of flour at a price of 4000 </a:t>
            </a:r>
            <a:r>
              <a:rPr lang="en-US" dirty="0" err="1"/>
              <a:t>c.u</a:t>
            </a:r>
            <a:r>
              <a:rPr lang="en-US" dirty="0"/>
              <a:t>./ton, to manufacture bread. The debt resulting from this acquisition would be paid on </a:t>
            </a:r>
            <a:r>
              <a:rPr lang="pt-PT" dirty="0"/>
              <a:t>13/12/2015</a:t>
            </a:r>
            <a:r>
              <a:rPr lang="en-US" dirty="0" smtClean="0"/>
              <a:t>. </a:t>
            </a:r>
            <a:r>
              <a:rPr lang="en-US" dirty="0"/>
              <a:t>In November 2015 it used 2 tons of flour, producing 1,500 kg of bread, sold at 10u.m./kg on </a:t>
            </a:r>
            <a:r>
              <a:rPr lang="pt-PT" dirty="0"/>
              <a:t>5/1/2016</a:t>
            </a:r>
            <a:r>
              <a:rPr lang="en-US" dirty="0" smtClean="0"/>
              <a:t>, </a:t>
            </a:r>
            <a:r>
              <a:rPr lang="en-US" dirty="0"/>
              <a:t>receiving the sale value on </a:t>
            </a:r>
            <a:r>
              <a:rPr lang="pt-PT" dirty="0"/>
              <a:t>20/1/2016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Expense: </a:t>
            </a:r>
            <a:r>
              <a:rPr lang="en-US" dirty="0"/>
              <a:t>Purchase of flour on </a:t>
            </a:r>
            <a:r>
              <a:rPr lang="pt-PT" dirty="0" smtClean="0"/>
              <a:t>13/11/2015</a:t>
            </a:r>
            <a:endParaRPr lang="en-US" dirty="0" smtClean="0"/>
          </a:p>
          <a:p>
            <a:r>
              <a:rPr lang="en-US" b="1" dirty="0" smtClean="0"/>
              <a:t>Cost: </a:t>
            </a:r>
            <a:r>
              <a:rPr lang="en-US" dirty="0"/>
              <a:t>Use of 2 tons of flour in November </a:t>
            </a:r>
            <a:r>
              <a:rPr lang="en-US" dirty="0" smtClean="0"/>
              <a:t>2015</a:t>
            </a:r>
          </a:p>
          <a:p>
            <a:r>
              <a:rPr lang="en-US" b="1" dirty="0" smtClean="0"/>
              <a:t>Yield</a:t>
            </a:r>
            <a:r>
              <a:rPr lang="en-US" b="1" dirty="0"/>
              <a:t>: </a:t>
            </a:r>
            <a:r>
              <a:rPr lang="en-US" dirty="0" smtClean="0"/>
              <a:t>Producing </a:t>
            </a:r>
            <a:r>
              <a:rPr lang="en-US" dirty="0"/>
              <a:t>1,500 kg of bread </a:t>
            </a:r>
            <a:r>
              <a:rPr lang="en-US" dirty="0" smtClean="0"/>
              <a:t>in November 2015</a:t>
            </a:r>
          </a:p>
          <a:p>
            <a:r>
              <a:rPr lang="en-US" b="1" dirty="0" smtClean="0"/>
              <a:t>Payment</a:t>
            </a:r>
            <a:r>
              <a:rPr lang="en-US" b="1" dirty="0"/>
              <a:t>: </a:t>
            </a:r>
            <a:r>
              <a:rPr lang="pt-PT" dirty="0"/>
              <a:t>13/12/2015</a:t>
            </a:r>
            <a:endParaRPr lang="en-US" dirty="0" smtClean="0"/>
          </a:p>
          <a:p>
            <a:r>
              <a:rPr lang="en-US" b="1" dirty="0" smtClean="0"/>
              <a:t>Revenue</a:t>
            </a:r>
            <a:r>
              <a:rPr lang="en-US" b="1" dirty="0"/>
              <a:t>: </a:t>
            </a:r>
            <a:r>
              <a:rPr lang="pt-PT" dirty="0"/>
              <a:t>5/1/2016 </a:t>
            </a:r>
            <a:endParaRPr lang="pt-PT" dirty="0" smtClean="0"/>
          </a:p>
          <a:p>
            <a:r>
              <a:rPr lang="en-US" b="1" dirty="0" smtClean="0"/>
              <a:t>Receipt</a:t>
            </a:r>
            <a:r>
              <a:rPr lang="en-US" b="1" dirty="0"/>
              <a:t>: </a:t>
            </a:r>
            <a:r>
              <a:rPr lang="pt-PT" dirty="0" smtClean="0"/>
              <a:t>20/1/2016</a:t>
            </a:r>
            <a:endParaRPr lang="pt-PT" dirty="0"/>
          </a:p>
        </p:txBody>
      </p:sp>
      <p:sp>
        <p:nvSpPr>
          <p:cNvPr id="114692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3296A-EACB-4BEB-8DB3-3BB19718314D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17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Financial </a:t>
            </a:r>
            <a:r>
              <a:rPr lang="pt-PT" dirty="0" err="1"/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FE24B-FFC3-406F-AEEE-46BDF06744CD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Operating</a:t>
            </a:r>
            <a:r>
              <a:rPr lang="pt-PT" dirty="0"/>
              <a:t> </a:t>
            </a:r>
            <a:r>
              <a:rPr lang="pt-PT" dirty="0" err="1"/>
              <a:t>cycle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cash</a:t>
            </a:r>
            <a:r>
              <a:rPr lang="pt-PT" dirty="0"/>
              <a:t> </a:t>
            </a:r>
            <a:r>
              <a:rPr lang="pt-PT" dirty="0" err="1"/>
              <a:t>cycle</a:t>
            </a:r>
            <a:endParaRPr lang="pt-PT" dirty="0"/>
          </a:p>
        </p:txBody>
      </p:sp>
      <p:sp>
        <p:nvSpPr>
          <p:cNvPr id="1167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7F1C4-A23F-4893-9B29-89B903444913}" type="slidenum">
              <a:rPr lang="pt-PT" smtClean="0"/>
              <a:pPr/>
              <a:t>20</a:t>
            </a:fld>
            <a:endParaRPr lang="pt-PT"/>
          </a:p>
        </p:txBody>
      </p:sp>
      <p:cxnSp>
        <p:nvCxnSpPr>
          <p:cNvPr id="116741" name="Straight Arrow Connector 6"/>
          <p:cNvCxnSpPr>
            <a:cxnSpLocks noChangeShapeType="1"/>
          </p:cNvCxnSpPr>
          <p:nvPr/>
        </p:nvCxnSpPr>
        <p:spPr bwMode="auto">
          <a:xfrm>
            <a:off x="971549" y="3267075"/>
            <a:ext cx="7272339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6742" name="TextBox 7"/>
          <p:cNvSpPr txBox="1">
            <a:spLocks noChangeArrowheads="1"/>
          </p:cNvSpPr>
          <p:nvPr/>
        </p:nvSpPr>
        <p:spPr bwMode="auto">
          <a:xfrm>
            <a:off x="487709" y="3409951"/>
            <a:ext cx="9232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smtClean="0"/>
              <a:t>13</a:t>
            </a:r>
            <a:r>
              <a:rPr lang="pt-PT" sz="1400" dirty="0" smtClean="0"/>
              <a:t>.11</a:t>
            </a:r>
            <a:endParaRPr lang="pt-PT" sz="1400" dirty="0"/>
          </a:p>
          <a:p>
            <a:pPr algn="ctr"/>
            <a:r>
              <a:rPr lang="pt-PT" sz="1400" dirty="0" err="1" smtClean="0"/>
              <a:t>Flour</a:t>
            </a:r>
            <a:endParaRPr lang="pt-PT" sz="1400" dirty="0"/>
          </a:p>
          <a:p>
            <a:pPr algn="ctr"/>
            <a:r>
              <a:rPr lang="pt-PT" sz="1400" dirty="0" err="1"/>
              <a:t>purchase</a:t>
            </a:r>
            <a:endParaRPr lang="pt-PT" sz="1400" dirty="0"/>
          </a:p>
        </p:txBody>
      </p:sp>
      <p:sp>
        <p:nvSpPr>
          <p:cNvPr id="116743" name="TextBox 8"/>
          <p:cNvSpPr txBox="1">
            <a:spLocks noChangeArrowheads="1"/>
          </p:cNvSpPr>
          <p:nvPr/>
        </p:nvSpPr>
        <p:spPr bwMode="auto">
          <a:xfrm>
            <a:off x="1397254" y="3409951"/>
            <a:ext cx="124251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err="1"/>
              <a:t>November</a:t>
            </a:r>
            <a:endParaRPr lang="pt-PT" sz="1400" dirty="0"/>
          </a:p>
          <a:p>
            <a:pPr algn="ctr"/>
            <a:r>
              <a:rPr lang="pt-PT" sz="1400" dirty="0" err="1"/>
              <a:t>Consumption</a:t>
            </a:r>
            <a:endParaRPr lang="pt-PT" sz="1400" dirty="0"/>
          </a:p>
          <a:p>
            <a:pPr algn="ctr"/>
            <a:r>
              <a:rPr lang="pt-PT" sz="1400" dirty="0" err="1"/>
              <a:t>o</a:t>
            </a:r>
            <a:r>
              <a:rPr lang="pt-PT" sz="1400" dirty="0" err="1" smtClean="0"/>
              <a:t>f</a:t>
            </a:r>
            <a:r>
              <a:rPr lang="pt-PT" sz="1400" dirty="0" smtClean="0"/>
              <a:t> </a:t>
            </a:r>
            <a:r>
              <a:rPr lang="pt-PT" sz="1400" dirty="0" err="1" smtClean="0"/>
              <a:t>flour</a:t>
            </a:r>
            <a:endParaRPr lang="pt-PT" sz="1400" dirty="0"/>
          </a:p>
        </p:txBody>
      </p:sp>
      <p:sp>
        <p:nvSpPr>
          <p:cNvPr id="116744" name="TextBox 9"/>
          <p:cNvSpPr txBox="1">
            <a:spLocks noChangeArrowheads="1"/>
          </p:cNvSpPr>
          <p:nvPr/>
        </p:nvSpPr>
        <p:spPr bwMode="auto">
          <a:xfrm>
            <a:off x="2657414" y="3409951"/>
            <a:ext cx="102565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err="1" smtClean="0"/>
              <a:t>November</a:t>
            </a:r>
            <a:endParaRPr lang="pt-PT" sz="1400" dirty="0"/>
          </a:p>
          <a:p>
            <a:pPr algn="ctr"/>
            <a:r>
              <a:rPr lang="pt-PT" sz="1400" dirty="0" err="1"/>
              <a:t>B</a:t>
            </a:r>
            <a:r>
              <a:rPr lang="pt-PT" sz="1400" dirty="0" err="1" smtClean="0"/>
              <a:t>read</a:t>
            </a:r>
            <a:r>
              <a:rPr lang="pt-PT" sz="1400" dirty="0" smtClean="0"/>
              <a:t> </a:t>
            </a:r>
            <a:endParaRPr lang="pt-PT" sz="1400" dirty="0"/>
          </a:p>
          <a:p>
            <a:pPr algn="ctr"/>
            <a:r>
              <a:rPr lang="pt-PT" sz="1400" dirty="0" err="1"/>
              <a:t>production</a:t>
            </a:r>
            <a:endParaRPr lang="pt-PT" sz="1400" dirty="0"/>
          </a:p>
        </p:txBody>
      </p:sp>
      <p:sp>
        <p:nvSpPr>
          <p:cNvPr id="116745" name="TextBox 10"/>
          <p:cNvSpPr txBox="1">
            <a:spLocks noChangeArrowheads="1"/>
          </p:cNvSpPr>
          <p:nvPr/>
        </p:nvSpPr>
        <p:spPr bwMode="auto">
          <a:xfrm>
            <a:off x="4101359" y="3421618"/>
            <a:ext cx="94128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smtClean="0"/>
              <a:t>13.12</a:t>
            </a:r>
            <a:endParaRPr lang="pt-PT" sz="1400" dirty="0"/>
          </a:p>
          <a:p>
            <a:pPr algn="ctr"/>
            <a:r>
              <a:rPr lang="pt-PT" sz="1400" dirty="0" err="1"/>
              <a:t>Payment</a:t>
            </a:r>
            <a:r>
              <a:rPr lang="pt-PT" sz="1400" dirty="0"/>
              <a:t> </a:t>
            </a:r>
          </a:p>
          <a:p>
            <a:pPr algn="ctr"/>
            <a:r>
              <a:rPr lang="pt-PT" sz="1400" dirty="0" err="1"/>
              <a:t>o</a:t>
            </a:r>
            <a:r>
              <a:rPr lang="pt-PT" sz="1400" dirty="0" err="1" smtClean="0"/>
              <a:t>f</a:t>
            </a:r>
            <a:r>
              <a:rPr lang="pt-PT" sz="1400" dirty="0" smtClean="0"/>
              <a:t> </a:t>
            </a:r>
            <a:r>
              <a:rPr lang="pt-PT" sz="1400" dirty="0" err="1" smtClean="0"/>
              <a:t>flour</a:t>
            </a:r>
            <a:endParaRPr lang="pt-PT" sz="1400" dirty="0"/>
          </a:p>
        </p:txBody>
      </p:sp>
      <p:sp>
        <p:nvSpPr>
          <p:cNvPr id="116746" name="TextBox 11"/>
          <p:cNvSpPr txBox="1">
            <a:spLocks noChangeArrowheads="1"/>
          </p:cNvSpPr>
          <p:nvPr/>
        </p:nvSpPr>
        <p:spPr bwMode="auto">
          <a:xfrm>
            <a:off x="5569723" y="3409951"/>
            <a:ext cx="79220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smtClean="0"/>
              <a:t>05.01</a:t>
            </a:r>
            <a:endParaRPr lang="pt-PT" sz="1400" dirty="0"/>
          </a:p>
          <a:p>
            <a:pPr algn="ctr"/>
            <a:r>
              <a:rPr lang="pt-PT" sz="1400" dirty="0" err="1"/>
              <a:t>Sale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</a:p>
          <a:p>
            <a:pPr algn="ctr"/>
            <a:r>
              <a:rPr lang="pt-PT" sz="1400" dirty="0" err="1" smtClean="0"/>
              <a:t>bread</a:t>
            </a:r>
            <a:endParaRPr lang="pt-PT" sz="1400" dirty="0"/>
          </a:p>
        </p:txBody>
      </p:sp>
      <p:sp>
        <p:nvSpPr>
          <p:cNvPr id="116747" name="TextBox 12"/>
          <p:cNvSpPr txBox="1">
            <a:spLocks noChangeArrowheads="1"/>
          </p:cNvSpPr>
          <p:nvPr/>
        </p:nvSpPr>
        <p:spPr bwMode="auto">
          <a:xfrm>
            <a:off x="6986335" y="3392489"/>
            <a:ext cx="840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smtClean="0"/>
              <a:t>20</a:t>
            </a:r>
            <a:r>
              <a:rPr lang="pt-PT" sz="1400" dirty="0" smtClean="0"/>
              <a:t>.01</a:t>
            </a:r>
            <a:endParaRPr lang="pt-PT" sz="1400" dirty="0"/>
          </a:p>
          <a:p>
            <a:pPr algn="ctr"/>
            <a:r>
              <a:rPr lang="pt-PT" sz="1400" dirty="0" err="1"/>
              <a:t>Receipt</a:t>
            </a:r>
            <a:endParaRPr lang="pt-PT" sz="1400" dirty="0"/>
          </a:p>
          <a:p>
            <a:pPr algn="ctr"/>
            <a:r>
              <a:rPr lang="pt-PT" sz="1400" dirty="0" err="1"/>
              <a:t>o</a:t>
            </a:r>
            <a:r>
              <a:rPr lang="pt-PT" sz="1400" dirty="0" err="1" smtClean="0"/>
              <a:t>f</a:t>
            </a:r>
            <a:r>
              <a:rPr lang="pt-PT" sz="1400" dirty="0" smtClean="0"/>
              <a:t> </a:t>
            </a:r>
            <a:r>
              <a:rPr lang="pt-PT" sz="1400" dirty="0" err="1" smtClean="0"/>
              <a:t>bread</a:t>
            </a:r>
            <a:endParaRPr lang="pt-PT" sz="1400" dirty="0"/>
          </a:p>
          <a:p>
            <a:pPr algn="ctr"/>
            <a:r>
              <a:rPr lang="pt-PT" sz="1400" dirty="0" err="1"/>
              <a:t>sale</a:t>
            </a:r>
            <a:endParaRPr lang="pt-PT" sz="1400" dirty="0"/>
          </a:p>
        </p:txBody>
      </p:sp>
      <p:cxnSp>
        <p:nvCxnSpPr>
          <p:cNvPr id="116748" name="Straight Arrow Connector 14"/>
          <p:cNvCxnSpPr>
            <a:cxnSpLocks noChangeShapeType="1"/>
          </p:cNvCxnSpPr>
          <p:nvPr/>
        </p:nvCxnSpPr>
        <p:spPr bwMode="auto">
          <a:xfrm>
            <a:off x="971552" y="2490788"/>
            <a:ext cx="5040313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16749" name="Straight Arrow Connector 15"/>
          <p:cNvCxnSpPr>
            <a:cxnSpLocks noChangeShapeType="1"/>
          </p:cNvCxnSpPr>
          <p:nvPr/>
        </p:nvCxnSpPr>
        <p:spPr bwMode="auto">
          <a:xfrm>
            <a:off x="1619251" y="2924175"/>
            <a:ext cx="151288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16750" name="TextBox 18"/>
          <p:cNvSpPr txBox="1">
            <a:spLocks noChangeArrowheads="1"/>
          </p:cNvSpPr>
          <p:nvPr/>
        </p:nvSpPr>
        <p:spPr bwMode="auto">
          <a:xfrm>
            <a:off x="1544520" y="2924176"/>
            <a:ext cx="16337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/>
              <a:t>Production</a:t>
            </a:r>
            <a:r>
              <a:rPr lang="pt-PT" sz="1400" b="1" dirty="0"/>
              <a:t> </a:t>
            </a:r>
            <a:r>
              <a:rPr lang="pt-PT" sz="1400" b="1" dirty="0" err="1"/>
              <a:t>cycle</a:t>
            </a:r>
            <a:endParaRPr lang="pt-PT" sz="1400" b="1" dirty="0"/>
          </a:p>
        </p:txBody>
      </p:sp>
      <p:sp>
        <p:nvSpPr>
          <p:cNvPr id="116751" name="TextBox 19"/>
          <p:cNvSpPr txBox="1">
            <a:spLocks noChangeArrowheads="1"/>
          </p:cNvSpPr>
          <p:nvPr/>
        </p:nvSpPr>
        <p:spPr bwMode="auto">
          <a:xfrm>
            <a:off x="2871110" y="2492376"/>
            <a:ext cx="15317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/>
              <a:t>Operating</a:t>
            </a:r>
            <a:r>
              <a:rPr lang="pt-PT" sz="1400" b="1" dirty="0"/>
              <a:t> </a:t>
            </a:r>
            <a:r>
              <a:rPr lang="pt-PT" sz="1400" b="1" dirty="0" err="1"/>
              <a:t>cycle</a:t>
            </a:r>
            <a:endParaRPr lang="pt-PT" sz="1400" b="1" dirty="0"/>
          </a:p>
        </p:txBody>
      </p:sp>
      <p:cxnSp>
        <p:nvCxnSpPr>
          <p:cNvPr id="116752" name="Straight Arrow Connector 20"/>
          <p:cNvCxnSpPr>
            <a:cxnSpLocks noChangeShapeType="1"/>
          </p:cNvCxnSpPr>
          <p:nvPr/>
        </p:nvCxnSpPr>
        <p:spPr bwMode="auto">
          <a:xfrm>
            <a:off x="4283968" y="1990726"/>
            <a:ext cx="324078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16753" name="TextBox 22"/>
          <p:cNvSpPr txBox="1">
            <a:spLocks noChangeArrowheads="1"/>
          </p:cNvSpPr>
          <p:nvPr/>
        </p:nvSpPr>
        <p:spPr bwMode="auto">
          <a:xfrm>
            <a:off x="5319831" y="1968501"/>
            <a:ext cx="15317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/>
              <a:t>Cash</a:t>
            </a:r>
            <a:r>
              <a:rPr lang="pt-PT" sz="1400" b="1" dirty="0"/>
              <a:t> </a:t>
            </a:r>
            <a:r>
              <a:rPr lang="pt-PT" sz="1400" b="1" dirty="0" err="1"/>
              <a:t>flow</a:t>
            </a:r>
            <a:r>
              <a:rPr lang="pt-PT" sz="1400" b="1" dirty="0"/>
              <a:t> </a:t>
            </a:r>
            <a:r>
              <a:rPr lang="pt-PT" sz="1400" b="1" dirty="0" err="1"/>
              <a:t>cycle</a:t>
            </a:r>
            <a:endParaRPr lang="pt-PT" sz="1400" b="1" dirty="0"/>
          </a:p>
        </p:txBody>
      </p:sp>
      <p:sp>
        <p:nvSpPr>
          <p:cNvPr id="18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and amortization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3240" y="6245225"/>
            <a:ext cx="2133600" cy="476250"/>
          </a:xfrm>
        </p:spPr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21</a:t>
            </a:fld>
            <a:endParaRPr lang="pt-PT"/>
          </a:p>
        </p:txBody>
      </p:sp>
      <p:sp>
        <p:nvSpPr>
          <p:cNvPr id="6" name="TextBox 5"/>
          <p:cNvSpPr txBox="1"/>
          <p:nvPr/>
        </p:nvSpPr>
        <p:spPr>
          <a:xfrm>
            <a:off x="683569" y="141277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of a car that will be totally amortized in four years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03648" y="3068960"/>
            <a:ext cx="7488832" cy="0"/>
            <a:chOff x="683568" y="4221088"/>
            <a:chExt cx="7488832" cy="0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683568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2555776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427984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6300192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2" name="Straight Arrow Connector 31"/>
          <p:cNvCxnSpPr/>
          <p:nvPr/>
        </p:nvCxnSpPr>
        <p:spPr bwMode="auto">
          <a:xfrm>
            <a:off x="1403648" y="5958572"/>
            <a:ext cx="74888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79512" y="543593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Cash-flow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512" y="2204864"/>
            <a:ext cx="1070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Balance</a:t>
            </a:r>
          </a:p>
          <a:p>
            <a:r>
              <a:rPr lang="en-US" b="1" dirty="0"/>
              <a:t> sheet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03648" y="4509120"/>
            <a:ext cx="7488832" cy="0"/>
            <a:chOff x="683568" y="4221088"/>
            <a:chExt cx="7488832" cy="0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683568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2555776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4427984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6300192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179512" y="3851756"/>
            <a:ext cx="214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Income statement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43608" y="3284984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20.000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4008" y="3284984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71800" y="3284984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88224" y="3284984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23452" y="3284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2852936"/>
            <a:ext cx="140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Non-current</a:t>
            </a:r>
          </a:p>
          <a:p>
            <a:r>
              <a:rPr lang="en-US" dirty="0"/>
              <a:t>assets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512" y="458286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Depreciation/</a:t>
            </a:r>
          </a:p>
          <a:p>
            <a:r>
              <a:rPr lang="en-US" dirty="0"/>
              <a:t>Amortization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23488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71800" y="2339588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4008" y="2339588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9592" y="2348880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64929" y="2348880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01577" y="4787860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73785" y="4787860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45993" y="479715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60432" y="479715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3608" y="6165304"/>
            <a:ext cx="10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- 20.000</a:t>
            </a:r>
          </a:p>
        </p:txBody>
      </p:sp>
      <p:sp>
        <p:nvSpPr>
          <p:cNvPr id="61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</a:t>
            </a:r>
            <a:r>
              <a:rPr lang="en-US" dirty="0" err="1"/>
              <a:t>flows:perspectives</a:t>
            </a:r>
            <a:endParaRPr lang="en-US" dirty="0"/>
          </a:p>
        </p:txBody>
      </p:sp>
      <p:sp>
        <p:nvSpPr>
          <p:cNvPr id="114691" name="Content Placeholder 30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525962"/>
          </a:xfrm>
        </p:spPr>
        <p:txBody>
          <a:bodyPr/>
          <a:lstStyle/>
          <a:p>
            <a:endParaRPr lang="pt-PT" b="1" dirty="0"/>
          </a:p>
          <a:p>
            <a:r>
              <a:rPr lang="pt-PT" b="1" dirty="0"/>
              <a:t>Financial: </a:t>
            </a:r>
            <a:r>
              <a:rPr lang="pt-PT" dirty="0" err="1"/>
              <a:t>income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expenses</a:t>
            </a:r>
            <a:endParaRPr lang="pt-PT" sz="2800" dirty="0"/>
          </a:p>
          <a:p>
            <a:r>
              <a:rPr lang="pt-PT" b="1" dirty="0" err="1"/>
              <a:t>Cash</a:t>
            </a:r>
            <a:r>
              <a:rPr lang="pt-PT" b="1" dirty="0"/>
              <a:t> </a:t>
            </a:r>
            <a:r>
              <a:rPr lang="pt-PT" b="1" dirty="0" err="1"/>
              <a:t>flow</a:t>
            </a:r>
            <a:r>
              <a:rPr lang="pt-PT" b="1" dirty="0"/>
              <a:t>: </a:t>
            </a:r>
            <a:r>
              <a:rPr lang="pt-PT" dirty="0" err="1"/>
              <a:t>payments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receipts</a:t>
            </a:r>
            <a:endParaRPr lang="pt-PT" dirty="0"/>
          </a:p>
        </p:txBody>
      </p:sp>
      <p:sp>
        <p:nvSpPr>
          <p:cNvPr id="114692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3296A-EACB-4BEB-8DB3-3BB19718314D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67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Financial </a:t>
            </a:r>
            <a:r>
              <a:rPr lang="pt-PT" dirty="0" err="1"/>
              <a:t>statements</a:t>
            </a:r>
            <a:r>
              <a:rPr lang="pt-PT" dirty="0"/>
              <a:t> (IV)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b="1" dirty="0" err="1"/>
              <a:t>Cash</a:t>
            </a:r>
            <a:r>
              <a:rPr lang="pt-PT" sz="1800" b="1" dirty="0"/>
              <a:t> </a:t>
            </a:r>
            <a:r>
              <a:rPr lang="pt-PT" sz="1800" b="1" dirty="0" err="1"/>
              <a:t>flow</a:t>
            </a:r>
            <a:r>
              <a:rPr lang="pt-PT" sz="1800" b="1" dirty="0"/>
              <a:t> </a:t>
            </a:r>
            <a:r>
              <a:rPr lang="pt-PT" sz="1800" b="1" dirty="0" err="1"/>
              <a:t>statements</a:t>
            </a:r>
            <a:r>
              <a:rPr lang="pt-PT" sz="1800" b="1" dirty="0"/>
              <a:t> (fluxos de caixa): </a:t>
            </a:r>
            <a:r>
              <a:rPr lang="en-US" sz="1800" dirty="0"/>
              <a:t>statement which presents the detailed historical information about what were the receipts and payments of a company during a specific period of time  - demonstrates the company's ability to generate cash</a:t>
            </a:r>
            <a:r>
              <a:rPr lang="pt-PT" sz="1800" dirty="0">
                <a:sym typeface="Wingdings" pitchFamily="2" charset="2"/>
              </a:rPr>
              <a:t>.</a:t>
            </a: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r>
              <a:rPr lang="en-US" sz="1800" dirty="0"/>
              <a:t>Statement of cash flows</a:t>
            </a:r>
          </a:p>
          <a:p>
            <a:r>
              <a:rPr lang="en-US" sz="1800" dirty="0"/>
              <a:t>For purposes of the statement of cash flows , cash receipts and payments are classified into three major activities :</a:t>
            </a:r>
          </a:p>
          <a:p>
            <a:pPr lvl="1"/>
            <a:r>
              <a:rPr lang="en-US" sz="1400" dirty="0"/>
              <a:t>Operational activities ;</a:t>
            </a:r>
          </a:p>
          <a:p>
            <a:pPr lvl="1"/>
            <a:r>
              <a:rPr lang="en-US" sz="1400" dirty="0"/>
              <a:t>Investment activities ;</a:t>
            </a:r>
          </a:p>
          <a:p>
            <a:pPr lvl="1"/>
            <a:r>
              <a:rPr lang="en-US" sz="1400" dirty="0"/>
              <a:t>Funding activities</a:t>
            </a:r>
            <a:r>
              <a:rPr lang="pt-PT" sz="1200" dirty="0"/>
              <a:t>.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b="1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53F66-839A-429F-8460-3D04B94A656F}" type="slidenum">
              <a:rPr lang="en-GB" smtClean="0"/>
              <a:pPr/>
              <a:t>23</a:t>
            </a:fld>
            <a:endParaRPr lang="en-GB"/>
          </a:p>
        </p:txBody>
      </p:sp>
      <p:cxnSp>
        <p:nvCxnSpPr>
          <p:cNvPr id="5" name="Elbow Connector 4"/>
          <p:cNvCxnSpPr/>
          <p:nvPr/>
        </p:nvCxnSpPr>
        <p:spPr>
          <a:xfrm>
            <a:off x="1000126" y="3487738"/>
            <a:ext cx="7143751" cy="1587"/>
          </a:xfrm>
          <a:prstGeom prst="bentConnector3">
            <a:avLst>
              <a:gd name="adj1" fmla="val 50000"/>
            </a:avLst>
          </a:prstGeom>
          <a:ln>
            <a:headEnd type="oval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 rot="16200000">
            <a:off x="4393408" y="426245"/>
            <a:ext cx="377825" cy="7123112"/>
          </a:xfrm>
          <a:prstGeom prst="lef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17767" name="TextBox 6"/>
          <p:cNvSpPr txBox="1">
            <a:spLocks noChangeArrowheads="1"/>
          </p:cNvSpPr>
          <p:nvPr/>
        </p:nvSpPr>
        <p:spPr bwMode="auto">
          <a:xfrm>
            <a:off x="436563" y="3521075"/>
            <a:ext cx="1749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Balance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sheet</a:t>
            </a:r>
            <a:r>
              <a:rPr lang="pt-P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i="1" baseline="-25000" dirty="0">
                <a:latin typeface="Calibri" pitchFamily="34" charset="0"/>
                <a:cs typeface="Calibri" pitchFamily="34" charset="0"/>
              </a:rPr>
              <a:t>n-1</a:t>
            </a:r>
          </a:p>
        </p:txBody>
      </p:sp>
      <p:sp>
        <p:nvSpPr>
          <p:cNvPr id="117768" name="TextBox 7"/>
          <p:cNvSpPr txBox="1">
            <a:spLocks noChangeArrowheads="1"/>
          </p:cNvSpPr>
          <p:nvPr/>
        </p:nvSpPr>
        <p:spPr bwMode="auto">
          <a:xfrm>
            <a:off x="7308304" y="3521075"/>
            <a:ext cx="1624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Balance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sheet</a:t>
            </a:r>
            <a:r>
              <a:rPr lang="pt-P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i="1" baseline="-25000" dirty="0">
                <a:latin typeface="Calibri" pitchFamily="34" charset="0"/>
                <a:cs typeface="Calibri" pitchFamily="34" charset="0"/>
              </a:rPr>
              <a:t>n</a:t>
            </a:r>
          </a:p>
        </p:txBody>
      </p:sp>
      <p:sp>
        <p:nvSpPr>
          <p:cNvPr id="117769" name="TextBox 8"/>
          <p:cNvSpPr txBox="1">
            <a:spLocks noChangeArrowheads="1"/>
          </p:cNvSpPr>
          <p:nvPr/>
        </p:nvSpPr>
        <p:spPr bwMode="auto">
          <a:xfrm>
            <a:off x="3533775" y="3119438"/>
            <a:ext cx="1586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err="1">
                <a:latin typeface="Calibri" pitchFamily="34" charset="0"/>
                <a:cs typeface="Calibri" pitchFamily="34" charset="0"/>
              </a:rPr>
              <a:t>Economic</a:t>
            </a:r>
            <a:r>
              <a:rPr lang="pt-PT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year</a:t>
            </a:r>
            <a:endParaRPr lang="pt-PT" i="1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770" name="TextBox 9"/>
          <p:cNvSpPr txBox="1">
            <a:spLocks noChangeArrowheads="1"/>
          </p:cNvSpPr>
          <p:nvPr/>
        </p:nvSpPr>
        <p:spPr bwMode="auto">
          <a:xfrm>
            <a:off x="3522496" y="4130675"/>
            <a:ext cx="2201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pt-PT" dirty="0" err="1">
                <a:latin typeface="Calibri" pitchFamily="34" charset="0"/>
                <a:cs typeface="Calibri" pitchFamily="34" charset="0"/>
              </a:rPr>
              <a:t>Cash</a:t>
            </a:r>
            <a:r>
              <a:rPr lang="pt-PT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flow</a:t>
            </a:r>
            <a:r>
              <a:rPr lang="pt-PT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statements</a:t>
            </a:r>
            <a:endParaRPr lang="pt-P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</a:t>
            </a:r>
            <a:r>
              <a:rPr lang="en-US" sz="1100" b="1" u="sng" dirty="0">
                <a:solidFill>
                  <a:srgbClr val="1D1D58"/>
                </a:solidFill>
                <a:latin typeface="+mn-lt"/>
              </a:rPr>
              <a:t>Initial equity</a:t>
            </a: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r>
              <a:rPr lang="en-US" sz="1100" u="sng" dirty="0">
                <a:solidFill>
                  <a:srgbClr val="1D1D58"/>
                </a:solidFill>
                <a:latin typeface="+mn-lt"/>
              </a:rPr>
              <a:t>BANK DEPOSITS</a:t>
            </a:r>
            <a:r>
              <a:rPr lang="en-US" sz="1100" dirty="0">
                <a:solidFill>
                  <a:srgbClr val="1D1D58"/>
                </a:solidFill>
                <a:latin typeface="+mn-lt"/>
              </a:rPr>
              <a:t>	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54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rgbClr val="1D1D58"/>
                </a:solidFill>
              </a:rPr>
              <a:t>EQUITY</a:t>
            </a:r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7"/>
            <a:ext cx="1993846" cy="54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1. Firm is created with 1000€ capital</a:t>
            </a:r>
          </a:p>
        </p:txBody>
      </p:sp>
      <p:sp>
        <p:nvSpPr>
          <p:cNvPr id="20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1" name="CaixaDeTexto 20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3" name="CaixaDeTexto 22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cxnSp>
        <p:nvCxnSpPr>
          <p:cNvPr id="25" name="Conexão recta 24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 Box 33"/>
          <p:cNvSpPr txBox="1">
            <a:spLocks noChangeAspect="1" noChangeArrowheads="1"/>
          </p:cNvSpPr>
          <p:nvPr/>
        </p:nvSpPr>
        <p:spPr bwMode="auto">
          <a:xfrm>
            <a:off x="2051720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31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549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788024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532440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41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44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6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 animBg="1"/>
      <p:bldP spid="6" grpId="0" animBg="1"/>
      <p:bldP spid="37" grpId="0"/>
      <p:bldP spid="38" grpId="0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27488" y="2492896"/>
            <a:ext cx="1993846" cy="54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rgbClr val="1D1D58"/>
                </a:solidFill>
              </a:rPr>
              <a:t>EQUITY</a:t>
            </a:r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00482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666952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383018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093296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2. Initial investment: equipment and real estate acquisition with higher value than the initial equity 5000€, It is paid 4500€ bank loan and 500€ in cash.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cxnSp>
        <p:nvCxnSpPr>
          <p:cNvPr id="25" name="Conexão recta 24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27709" y="3105024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  <a:r>
              <a:rPr lang="en-US" sz="1100" u="sng" dirty="0">
                <a:solidFill>
                  <a:srgbClr val="1D1D58"/>
                </a:solidFill>
              </a:rPr>
              <a:t>Initial equity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  <a:r>
              <a:rPr lang="en-US" sz="1100" u="sng" dirty="0">
                <a:solidFill>
                  <a:srgbClr val="1D1D58"/>
                </a:solidFill>
              </a:rPr>
              <a:t>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  <a:r>
              <a:rPr lang="en-US" sz="1100" u="sng" dirty="0">
                <a:solidFill>
                  <a:srgbClr val="1D1D58"/>
                </a:solidFill>
              </a:rPr>
              <a:t>Equipment and real estate</a:t>
            </a:r>
          </a:p>
          <a:p>
            <a:endParaRPr lang="en-US" sz="1100" u="sng" dirty="0">
              <a:solidFill>
                <a:srgbClr val="1D1D58"/>
              </a:solidFill>
            </a:endParaRPr>
          </a:p>
          <a:p>
            <a:endParaRPr lang="en-US" sz="1100" u="sng" dirty="0">
              <a:solidFill>
                <a:srgbClr val="1D1D58"/>
              </a:solidFill>
            </a:endParaRPr>
          </a:p>
          <a:p>
            <a:endParaRPr lang="en-US" sz="1100" u="sng" dirty="0">
              <a:solidFill>
                <a:srgbClr val="1D1D58"/>
              </a:solidFill>
            </a:endParaRPr>
          </a:p>
          <a:p>
            <a:endParaRPr lang="en-US" sz="1100" u="sng" dirty="0">
              <a:solidFill>
                <a:srgbClr val="1D1D58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00482" y="3969120"/>
            <a:ext cx="1993846" cy="323976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2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37" name="Text Box 33"/>
          <p:cNvSpPr txBox="1">
            <a:spLocks noChangeAspect="1" noChangeArrowheads="1"/>
          </p:cNvSpPr>
          <p:nvPr/>
        </p:nvSpPr>
        <p:spPr bwMode="auto">
          <a:xfrm>
            <a:off x="1907704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38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663985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0" y="40050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71601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35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55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1" grpId="0" animBg="1"/>
      <p:bldP spid="47" grpId="0"/>
      <p:bldP spid="48" grpId="0"/>
      <p:bldP spid="50" grpId="0"/>
      <p:bldP spid="52" grpId="0"/>
      <p:bldP spid="53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54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rgbClr val="1D1D58"/>
                </a:solidFill>
              </a:rPr>
              <a:t>EQUITY</a:t>
            </a:r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Inventories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acquisition with credit from supplier 1000€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cxnSp>
        <p:nvCxnSpPr>
          <p:cNvPr id="25" name="Conexão recta 24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3105024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endParaRPr lang="en-US" sz="1100" dirty="0">
              <a:solidFill>
                <a:srgbClr val="1D1D58"/>
              </a:solidFill>
            </a:endParaRPr>
          </a:p>
          <a:p>
            <a:endParaRPr lang="en-US" sz="1100" dirty="0">
              <a:solidFill>
                <a:srgbClr val="1D1D58"/>
              </a:solidFill>
            </a:endParaRPr>
          </a:p>
          <a:p>
            <a:endParaRPr lang="en-US" sz="1100" dirty="0">
              <a:solidFill>
                <a:srgbClr val="1D1D58"/>
              </a:solidFill>
            </a:endParaRPr>
          </a:p>
          <a:p>
            <a:endParaRPr lang="en-US" sz="1100" dirty="0">
              <a:solidFill>
                <a:srgbClr val="1D1D58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1D1D58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72490" y="4509120"/>
            <a:ext cx="1993846" cy="36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365104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672490" y="3969120"/>
            <a:ext cx="1993846" cy="46799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 smtClean="0"/>
              <a:t>INVENTORIES</a:t>
            </a:r>
            <a:endParaRPr lang="pt-PT" sz="1000" dirty="0"/>
          </a:p>
        </p:txBody>
      </p:sp>
      <p:cxnSp>
        <p:nvCxnSpPr>
          <p:cNvPr id="32" name="Conexão recta 31"/>
          <p:cNvCxnSpPr/>
          <p:nvPr/>
        </p:nvCxnSpPr>
        <p:spPr bwMode="auto">
          <a:xfrm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exão recta 32"/>
          <p:cNvCxnSpPr/>
          <p:nvPr/>
        </p:nvCxnSpPr>
        <p:spPr bwMode="auto">
          <a:xfrm flipH="1"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1" name="Text Box 33"/>
          <p:cNvSpPr txBox="1">
            <a:spLocks noChangeAspect="1" noChangeArrowheads="1"/>
          </p:cNvSpPr>
          <p:nvPr/>
        </p:nvSpPr>
        <p:spPr bwMode="auto">
          <a:xfrm>
            <a:off x="1979712" y="5157192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2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0" y="407707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0" y="455093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71601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716016" y="45091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62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63" name="Rectangle 1050"/>
          <p:cNvSpPr txBox="1">
            <a:spLocks noChangeArrowheads="1"/>
          </p:cNvSpPr>
          <p:nvPr/>
        </p:nvSpPr>
        <p:spPr bwMode="auto">
          <a:xfrm>
            <a:off x="317990" y="1591498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6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 animBg="1"/>
      <p:bldP spid="28" grpId="0" animBg="1"/>
      <p:bldP spid="52" grpId="0"/>
      <p:bldP spid="53" grpId="0"/>
      <p:bldP spid="56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288032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</a:t>
            </a:r>
            <a:r>
              <a:rPr lang="pt-PT" sz="800" b="1" dirty="0">
                <a:solidFill>
                  <a:srgbClr val="1D1D58"/>
                </a:solidFill>
              </a:rPr>
              <a:t> + </a:t>
            </a:r>
            <a:r>
              <a:rPr lang="pt-PT" sz="800" dirty="0">
                <a:solidFill>
                  <a:srgbClr val="1D1D58"/>
                </a:solidFill>
              </a:rPr>
              <a:t>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835696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4. Payment of salaries, electricity, water, insurance and other costs 200+200€ through bank account.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889000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u="sng" dirty="0">
                <a:solidFill>
                  <a:srgbClr val="FF0000"/>
                </a:solidFill>
              </a:rPr>
              <a:t> </a:t>
            </a:r>
            <a:r>
              <a:rPr lang="en-US" sz="1100" u="sng" dirty="0">
                <a:solidFill>
                  <a:srgbClr val="002060"/>
                </a:solidFill>
              </a:rPr>
              <a:t>Adm. and general expenses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u="sng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149080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672490" y="3969120"/>
            <a:ext cx="1993846" cy="46799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STOCKS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4509120"/>
            <a:ext cx="1993846" cy="144016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540000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prstDash val="dash"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40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4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0" y="407707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35496" y="44371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4716016" y="42210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4716016" y="25347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600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(400)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676456" y="534301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68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69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56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5" grpId="0"/>
      <p:bldP spid="58" grpId="0"/>
      <p:bldP spid="59" grpId="0"/>
      <p:bldP spid="60" grpId="0"/>
      <p:bldP spid="61" grpId="0"/>
      <p:bldP spid="65" grpId="0"/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2871725" y="2492896"/>
            <a:ext cx="1993846" cy="288032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prstDash val="dash"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744498" y="3969120"/>
            <a:ext cx="1960615" cy="467992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prstDash val="dash"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 smtClean="0">
                <a:solidFill>
                  <a:srgbClr val="1D1D58"/>
                </a:solidFill>
              </a:rPr>
              <a:t>INVENTORIES</a:t>
            </a:r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871504" y="2492896"/>
            <a:ext cx="1993846" cy="648072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44498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810968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527034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5. The total amount of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inventories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(1000€)  are sold for 2100€. Client does not pay with the sale.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871725" y="3177032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871504" y="4437112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755576" y="3974101"/>
            <a:ext cx="1993846" cy="756024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CLIENTS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744498" y="4797152"/>
            <a:ext cx="1993846" cy="144016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cxnSp>
        <p:nvCxnSpPr>
          <p:cNvPr id="38" name="Conexão recta 37"/>
          <p:cNvCxnSpPr/>
          <p:nvPr/>
        </p:nvCxnSpPr>
        <p:spPr bwMode="auto">
          <a:xfrm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xão recta 38"/>
          <p:cNvCxnSpPr/>
          <p:nvPr/>
        </p:nvCxnSpPr>
        <p:spPr bwMode="auto">
          <a:xfrm flipH="1"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8" name="Text Box 33"/>
          <p:cNvSpPr txBox="1">
            <a:spLocks noChangeAspect="1" noChangeArrowheads="1"/>
          </p:cNvSpPr>
          <p:nvPr/>
        </p:nvSpPr>
        <p:spPr bwMode="auto">
          <a:xfrm>
            <a:off x="2051720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9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808001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35496" y="476695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35496" y="419089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860032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860032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860032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1.700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676456" y="534301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700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75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1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1" grpId="0" animBg="1"/>
      <p:bldP spid="4" grpId="0" animBg="1"/>
      <p:bldP spid="28" grpId="0" animBg="1"/>
      <p:bldP spid="35" grpId="0" animBg="1"/>
      <p:bldP spid="37" grpId="0" animBg="1"/>
      <p:bldP spid="43" grpId="0" animBg="1"/>
      <p:bldP spid="60" grpId="0"/>
      <p:bldP spid="63" grpId="0"/>
      <p:bldP spid="70" grpId="0"/>
      <p:bldP spid="71" grpId="0"/>
      <p:bldP spid="72" grpId="0"/>
      <p:bldP spid="72" grpId="1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600482" y="3969120"/>
            <a:ext cx="1993846" cy="756024"/>
          </a:xfrm>
          <a:prstGeom prst="flowChartAlternateProcess">
            <a:avLst/>
          </a:prstGeom>
          <a:noFill/>
          <a:ln w="28575"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27488" y="2492896"/>
            <a:ext cx="1993846" cy="648072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00482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666952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383018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6. Payment from client 2100€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27709" y="3177032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</a:t>
            </a:r>
            <a:r>
              <a:rPr lang="en-US" sz="1100" u="sng" dirty="0">
                <a:solidFill>
                  <a:srgbClr val="1D1D58"/>
                </a:solidFill>
              </a:rPr>
              <a:t> Payment from clients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27488" y="4437112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00482" y="3933056"/>
            <a:ext cx="1993846" cy="100811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cxnSp>
        <p:nvCxnSpPr>
          <p:cNvPr id="38" name="Conexão recta 37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xão recta 38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40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8" name="Text Box 33"/>
          <p:cNvSpPr txBox="1">
            <a:spLocks noChangeAspect="1" noChangeArrowheads="1"/>
          </p:cNvSpPr>
          <p:nvPr/>
        </p:nvSpPr>
        <p:spPr bwMode="auto">
          <a:xfrm>
            <a:off x="1907704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9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663985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5496" y="43349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4716016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71601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1.700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8676456" y="53012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700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8604448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59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60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8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3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4" grpId="0" animBg="1"/>
      <p:bldP spid="62" grpId="0"/>
      <p:bldP spid="85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Account</a:t>
            </a:r>
            <a:r>
              <a:rPr lang="pt-PT" dirty="0"/>
              <a:t> (I)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Account</a:t>
            </a:r>
            <a:r>
              <a:rPr lang="en-US" sz="2400" dirty="0"/>
              <a:t>: set of financial items expressed in units of value.</a:t>
            </a:r>
          </a:p>
          <a:p>
            <a:r>
              <a:rPr lang="en-US" sz="2400" dirty="0"/>
              <a:t>Main features :</a:t>
            </a:r>
          </a:p>
          <a:p>
            <a:pPr lvl="1"/>
            <a:r>
              <a:rPr lang="en-US" sz="1800" b="1" dirty="0"/>
              <a:t>Homogeneity </a:t>
            </a:r>
            <a:r>
              <a:rPr lang="en-US" sz="1800" dirty="0"/>
              <a:t>: must contain only the elements that conform to the common characteristic that defines it ;</a:t>
            </a:r>
          </a:p>
          <a:p>
            <a:pPr lvl="1"/>
            <a:r>
              <a:rPr lang="en-US" sz="1800" b="1" dirty="0"/>
              <a:t>Completeness </a:t>
            </a:r>
            <a:r>
              <a:rPr lang="en-US" sz="1800" dirty="0"/>
              <a:t>: must include all elements who enjoy the common feature set for her</a:t>
            </a:r>
          </a:p>
          <a:p>
            <a:r>
              <a:rPr lang="en-US" sz="2400" dirty="0"/>
              <a:t>Graphical representation :</a:t>
            </a:r>
            <a:endParaRPr lang="pt-PT" sz="2400" b="1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4962ED-1955-466E-B343-86D077E62FBD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88817"/>
              </p:ext>
            </p:extLst>
          </p:nvPr>
        </p:nvGraphicFramePr>
        <p:xfrm>
          <a:off x="2928938" y="4643438"/>
          <a:ext cx="2714644" cy="14935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3"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debit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Account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aseline="0" dirty="0" err="1">
                          <a:solidFill>
                            <a:schemeClr val="tx1"/>
                          </a:solidFill>
                        </a:rPr>
                        <a:t>title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Credit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2"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balance =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debit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</a:rPr>
                        <a:t> balance / </a:t>
                      </a:r>
                      <a:r>
                        <a:rPr lang="pt-PT" sz="1200" baseline="0" dirty="0" err="1">
                          <a:solidFill>
                            <a:schemeClr val="tx1"/>
                          </a:solidFill>
                        </a:rPr>
                        <a:t>Credit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</a:rPr>
                        <a:t> balance / </a:t>
                      </a:r>
                      <a:r>
                        <a:rPr lang="pt-PT" sz="1200" baseline="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961008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648072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36004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7. Equipment depreciation and amortization 500€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Payment from clients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r>
              <a:rPr lang="en-US" sz="1100" dirty="0">
                <a:solidFill>
                  <a:srgbClr val="002060"/>
                </a:solidFill>
              </a:rPr>
              <a:t>  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221088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3717032"/>
            <a:ext cx="1993846" cy="100811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cxnSp>
        <p:nvCxnSpPr>
          <p:cNvPr id="38" name="Conexão recta 37"/>
          <p:cNvCxnSpPr/>
          <p:nvPr/>
        </p:nvCxnSpPr>
        <p:spPr bwMode="auto">
          <a:xfrm>
            <a:off x="6632537" y="4365104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xão recta 38"/>
          <p:cNvCxnSpPr/>
          <p:nvPr/>
        </p:nvCxnSpPr>
        <p:spPr bwMode="auto">
          <a:xfrm flipH="1">
            <a:off x="6632537" y="4365104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72490" y="2492896"/>
            <a:ext cx="1993846" cy="14040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rgbClr val="002060"/>
                </a:solidFill>
              </a:rPr>
              <a:t>EQUIPMENT AND REAL ESTATE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3568" y="2492897"/>
            <a:ext cx="1993846" cy="1152127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3104984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AMORTIZATIONS AND DEPRECIATIONS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41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8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9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35496" y="43349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788024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788024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788024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1.200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853244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8604448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676456" y="53012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77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78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financial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1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" grpId="0" animBg="1"/>
      <p:bldP spid="35" grpId="0" animBg="1"/>
      <p:bldP spid="31" grpId="0" animBg="1"/>
      <p:bldP spid="6" grpId="0" animBg="1"/>
      <p:bldP spid="36" grpId="0" animBg="1"/>
      <p:bldP spid="59" grpId="0"/>
      <p:bldP spid="63" grpId="0"/>
      <p:bldP spid="71" grpId="0"/>
      <p:bldP spid="73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221088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2799717" y="2961008"/>
            <a:ext cx="1993846" cy="1188072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tx1"/>
                </a:solidFill>
              </a:rPr>
              <a:t>DEBT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36004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21602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8. Partial payment to the bank (debt 100€ + interest 200€)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961008"/>
            <a:ext cx="1993846" cy="104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Payment from clients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r>
              <a:rPr lang="en-US" sz="1100" dirty="0">
                <a:solidFill>
                  <a:srgbClr val="002060"/>
                </a:solidFill>
              </a:rPr>
              <a:t>  </a:t>
            </a:r>
            <a:r>
              <a:rPr lang="en-US" sz="1100" u="sng" dirty="0">
                <a:solidFill>
                  <a:srgbClr val="002060"/>
                </a:solidFill>
              </a:rPr>
              <a:t>Bank repayment</a:t>
            </a:r>
          </a:p>
          <a:p>
            <a:endParaRPr lang="en-US" sz="1100" u="sng" dirty="0">
              <a:solidFill>
                <a:srgbClr val="002060"/>
              </a:solidFill>
            </a:endParaRPr>
          </a:p>
          <a:p>
            <a:endParaRPr lang="en-US" sz="1100" u="sng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u="sng" dirty="0">
              <a:solidFill>
                <a:srgbClr val="002060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4005064"/>
            <a:ext cx="1993846" cy="72008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8"/>
            <a:ext cx="1993846" cy="1152127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3104984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AMORTIZATIONS AND DEPRECIATIONS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436096" y="3321008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INTERESTS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43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9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35496" y="43349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1.900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788024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4.400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788024" y="44371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788024" y="249289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460432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853244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8676456" y="537321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532440" y="328498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8676456" y="558924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300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8604448" y="620711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1.900</a:t>
            </a:r>
          </a:p>
        </p:txBody>
      </p:sp>
      <p:sp>
        <p:nvSpPr>
          <p:cNvPr id="79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80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financial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7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4" grpId="0" animBg="1"/>
      <p:bldP spid="29" grpId="0" animBg="1"/>
      <p:bldP spid="34" grpId="0" animBg="1"/>
      <p:bldP spid="35" grpId="0" animBg="1"/>
      <p:bldP spid="40" grpId="0" animBg="1"/>
      <p:bldP spid="60" grpId="0"/>
      <p:bldP spid="61" grpId="0"/>
      <p:bldP spid="63" grpId="0"/>
      <p:bldP spid="71" grpId="0"/>
      <p:bldP spid="75" grpId="0"/>
      <p:bldP spid="76" grpId="0"/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21602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1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13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9. Payment to supplier 1000€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816992"/>
            <a:ext cx="1993846" cy="11160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bg1"/>
                </a:solidFill>
              </a:rPr>
              <a:t>DEBT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Payment from clients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Equipment and real estate</a:t>
            </a:r>
          </a:p>
          <a:p>
            <a:r>
              <a:rPr lang="en-US" sz="11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sz="1100" dirty="0">
                <a:solidFill>
                  <a:srgbClr val="002060"/>
                </a:solidFill>
                <a:latin typeface="+mn-lt"/>
              </a:rPr>
              <a:t>Adm. and general expenses</a:t>
            </a:r>
          </a:p>
          <a:p>
            <a:r>
              <a:rPr lang="en-US" sz="1100" dirty="0">
                <a:solidFill>
                  <a:srgbClr val="002060"/>
                </a:solidFill>
                <a:latin typeface="+mn-lt"/>
              </a:rPr>
              <a:t>  Bank repayment</a:t>
            </a:r>
          </a:p>
          <a:p>
            <a:r>
              <a:rPr lang="en-US" sz="11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1100" b="1" u="sng" dirty="0">
                <a:solidFill>
                  <a:srgbClr val="002060"/>
                </a:solidFill>
                <a:latin typeface="+mn-lt"/>
              </a:rPr>
              <a:t>Payment to supplier</a:t>
            </a:r>
          </a:p>
          <a:p>
            <a:endParaRPr lang="en-US" sz="1100" u="sng" dirty="0">
              <a:solidFill>
                <a:srgbClr val="002060"/>
              </a:solidFill>
              <a:latin typeface="+mn-lt"/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LABOUR COSTS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3717032"/>
            <a:ext cx="1993846" cy="216024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rgbClr val="002060"/>
                </a:solidFill>
              </a:rPr>
              <a:t>NET INCOME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8"/>
            <a:ext cx="1993846" cy="1152127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b="1" dirty="0"/>
              <a:t>EQUIPMENT AND REAL ESTATE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3104984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AMORTIZATIONS AND DEPRECIATIONS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436096" y="3321008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INTERESTS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9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COST OF GOODS SOLD</a:t>
            </a:r>
          </a:p>
        </p:txBody>
      </p:sp>
      <p:cxnSp>
        <p:nvCxnSpPr>
          <p:cNvPr id="46" name="Conexão recta 45"/>
          <p:cNvCxnSpPr/>
          <p:nvPr/>
        </p:nvCxnSpPr>
        <p:spPr bwMode="auto">
          <a:xfrm>
            <a:off x="6632537" y="2636912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Conexão recta 46"/>
          <p:cNvCxnSpPr/>
          <p:nvPr/>
        </p:nvCxnSpPr>
        <p:spPr bwMode="auto">
          <a:xfrm flipH="1">
            <a:off x="6632537" y="2636912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financial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-35496" y="292494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07504" y="36868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900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788024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4.400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788024" y="249289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460432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676456" y="53012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328498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676456" y="551723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300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573325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676456" y="620711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900</a:t>
            </a:r>
          </a:p>
        </p:txBody>
      </p:sp>
      <p:sp>
        <p:nvSpPr>
          <p:cNvPr id="73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2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4" grpId="0"/>
      <p:bldP spid="70" grpId="0"/>
      <p:bldP spid="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79875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1AF00-3FE5-4351-BD07-35F0E6B7DACE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74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Account</a:t>
            </a:r>
            <a:r>
              <a:rPr lang="pt-PT" dirty="0"/>
              <a:t> (IV)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b="1" dirty="0" err="1"/>
              <a:t>Account</a:t>
            </a:r>
            <a:r>
              <a:rPr lang="pt-PT" sz="2800" b="1" dirty="0"/>
              <a:t> </a:t>
            </a:r>
            <a:r>
              <a:rPr lang="pt-PT" sz="2800" b="1" dirty="0" err="1"/>
              <a:t>movements</a:t>
            </a:r>
            <a:r>
              <a:rPr lang="pt-PT" sz="2800" b="1" dirty="0"/>
              <a:t>:</a:t>
            </a:r>
          </a:p>
          <a:p>
            <a:pPr lvl="1"/>
            <a:r>
              <a:rPr lang="en-US" sz="2400" b="1" dirty="0"/>
              <a:t>Principle of double entry </a:t>
            </a:r>
            <a:r>
              <a:rPr lang="en-US" sz="2400" dirty="0"/>
              <a:t>: the record of the patrimony facts in their accounts, should guarantee that the value of:</a:t>
            </a:r>
            <a:endParaRPr lang="pt-PT" sz="2400" b="1" dirty="0"/>
          </a:p>
          <a:p>
            <a:pPr lvl="1"/>
            <a:endParaRPr lang="pt-PT" sz="2400" b="1" dirty="0"/>
          </a:p>
          <a:p>
            <a:pPr lvl="1"/>
            <a:endParaRPr lang="pt-PT" sz="2400" b="1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C8B050-1415-4234-9ABF-E353B1644D3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691680" y="3717032"/>
            <a:ext cx="5572125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000" dirty="0">
                <a:solidFill>
                  <a:schemeClr val="tx1"/>
                </a:solidFill>
                <a:sym typeface="Symbol"/>
              </a:rPr>
              <a:t>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debit</a:t>
            </a:r>
            <a:r>
              <a:rPr lang="pt-P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movements</a:t>
            </a:r>
            <a:r>
              <a:rPr lang="pt-P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 = </a:t>
            </a:r>
            <a:r>
              <a:rPr lang="pt-PT" sz="2000" dirty="0">
                <a:solidFill>
                  <a:schemeClr val="tx1"/>
                </a:solidFill>
                <a:sym typeface="Symbol"/>
              </a:rPr>
              <a:t>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credit</a:t>
            </a:r>
            <a:r>
              <a:rPr lang="pt-P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movements</a:t>
            </a:r>
            <a:endParaRPr lang="pt-P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42938" y="1824038"/>
          <a:ext cx="7842434" cy="28384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MEIOS FINANCEIROS LÍQUIDOS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CONTAS A RECEBER E A PAGAR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Caixa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Clientes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Depósitos à ordem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Fornecedores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depósitos bancários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Pessoal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14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instrumentos financeiros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24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Estado e outros entes públicos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25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Financiamentos obtidos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26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Accionistas/sócios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27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Outras contas a receber e a pagar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28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Diferimentos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29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Provisões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2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5C4B7D-7E1D-4245-81F6-1381F44F791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2218" name="TextBox 5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 (I)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A30C10-4E06-426E-ABC1-D83DC16A6DB4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14375" y="1806575"/>
          <a:ext cx="7840847" cy="39357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PT" sz="1800" u="none" strike="noStrike" kern="12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INVENTÁRIOS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E ACTIVOS BIOLÓGICOS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INVESTIMENTOS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Compras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Investimentos financeiros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Mercadorias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Propriedades de investimento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Matérias-primas, subsidiárias e de consumo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fixos tangíveis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Produtos acabados e intermédios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intangíveis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Subprodutos, desperdícios, resíduos e refugos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45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Investimentos em curso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Produtos e trabalhos em curso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46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não correntes detidos para venda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biológicos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Reclassificação e regularização de inventários e activos biológicos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Adiantamentos por conta de compras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242" name="TextBox 4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8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 (II)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F32AF2-9B4A-4ED1-B2E7-B892C9951BDF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4375" y="1279525"/>
          <a:ext cx="8013895" cy="39357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CAPITAL, RESERVAS E RESULTADOS TRANSITADOS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Capital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Custo das mercadorias vendidas e das matérias consumidas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52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Acções (quotas) próprias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Fornecimentos e serviços externos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53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instrumentos de capital próprio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com o pessoal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Prémios de emissão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de depreciação e de amortização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Reservas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Perdas por imparidade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Resultados transitados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Perdas por reduções de justo valor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Ajustamentos em activos financeiros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Provisões do período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Excedentes de revalorização de activos fixos tangíveis e intangíveis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gastos e perdas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Outras variações no capital próprio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e perdas de financiamento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4266" name="TextBox 4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 (III)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CA9020-B8B3-4D4B-8C0E-E62913075246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57250" y="1571625"/>
          <a:ext cx="7527329" cy="3661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RENDIMENTOS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RESULTADOS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Vendas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81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Resultado líquido do período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72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Prestações de serviços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…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…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73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Variações nos inventários da produção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89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Dividendos antecipados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Trabalhos para a própria entidade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Subsídios à exploração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Reversões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Ganhos por aumentos de justo valor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rendimentos e ganhos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Juros e outros rendimentos similares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5290" name="TextBox 4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8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Relationship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balance </a:t>
            </a:r>
            <a:r>
              <a:rPr lang="pt-PT" dirty="0" err="1"/>
              <a:t>sheet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income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pt-PT" dirty="0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A3AE11-A614-4031-AD53-062E2E5D6C97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583291"/>
              </p:ext>
            </p:extLst>
          </p:nvPr>
        </p:nvGraphicFramePr>
        <p:xfrm>
          <a:off x="1050925" y="2260600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>
            <a:off x="1042988" y="3000375"/>
            <a:ext cx="142875" cy="1643063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6273" name="TextBox 11"/>
          <p:cNvSpPr txBox="1">
            <a:spLocks noChangeArrowheads="1"/>
          </p:cNvSpPr>
          <p:nvPr/>
        </p:nvSpPr>
        <p:spPr bwMode="auto">
          <a:xfrm>
            <a:off x="34925" y="3214688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3257550" y="3786188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6275" name="TextBox 13"/>
          <p:cNvSpPr txBox="1">
            <a:spLocks noChangeArrowheads="1"/>
          </p:cNvSpPr>
          <p:nvPr/>
        </p:nvSpPr>
        <p:spPr bwMode="auto">
          <a:xfrm>
            <a:off x="3400425" y="3916363"/>
            <a:ext cx="936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3257550" y="2714625"/>
            <a:ext cx="142875" cy="642938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6277" name="TextBox 15"/>
          <p:cNvSpPr txBox="1">
            <a:spLocks noChangeArrowheads="1"/>
          </p:cNvSpPr>
          <p:nvPr/>
        </p:nvSpPr>
        <p:spPr bwMode="auto">
          <a:xfrm>
            <a:off x="3400425" y="2576513"/>
            <a:ext cx="12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 smtClean="0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9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793869"/>
              </p:ext>
            </p:extLst>
          </p:nvPr>
        </p:nvGraphicFramePr>
        <p:xfrm>
          <a:off x="5837238" y="2286000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900738" y="3543300"/>
            <a:ext cx="3071812" cy="6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pt-PT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57863" y="2257425"/>
            <a:ext cx="3286125" cy="22145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2" name="Left Arrow 21"/>
          <p:cNvSpPr/>
          <p:nvPr/>
        </p:nvSpPr>
        <p:spPr>
          <a:xfrm>
            <a:off x="5186363" y="3114675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48213</TotalTime>
  <Words>2336</Words>
  <Application>Microsoft Office PowerPoint</Application>
  <PresentationFormat>Apresentação no Ecrã (4:3)</PresentationFormat>
  <Paragraphs>981</Paragraphs>
  <Slides>33</Slides>
  <Notes>12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44" baseType="lpstr">
      <vt:lpstr>SimSun</vt:lpstr>
      <vt:lpstr>Arial</vt:lpstr>
      <vt:lpstr>Calibri</vt:lpstr>
      <vt:lpstr>FoundrySterling-Bold</vt:lpstr>
      <vt:lpstr>Symbol</vt:lpstr>
      <vt:lpstr>Tahoma</vt:lpstr>
      <vt:lpstr>Times</vt:lpstr>
      <vt:lpstr>Times New Roman</vt:lpstr>
      <vt:lpstr>Wingdings</vt:lpstr>
      <vt:lpstr>Default Design</vt:lpstr>
      <vt:lpstr>Photo Editor Photo</vt:lpstr>
      <vt:lpstr>Enterprise Management and Entrepreneurship MIEIC 2021-2022</vt:lpstr>
      <vt:lpstr>Financial Management</vt:lpstr>
      <vt:lpstr>Account (I)</vt:lpstr>
      <vt:lpstr>Account (IV)</vt:lpstr>
      <vt:lpstr>Contas no SNC</vt:lpstr>
      <vt:lpstr>Contas no SNC (I)</vt:lpstr>
      <vt:lpstr>Contas no SNC (II)</vt:lpstr>
      <vt:lpstr>Contas no SNC (III)</vt:lpstr>
      <vt:lpstr>Relationship between balance sheet and income statement</vt:lpstr>
      <vt:lpstr>Account</vt:lpstr>
      <vt:lpstr>Examples (I)</vt:lpstr>
      <vt:lpstr>Examples (II)</vt:lpstr>
      <vt:lpstr>Examples (III)</vt:lpstr>
      <vt:lpstr>Example (IV)</vt:lpstr>
      <vt:lpstr>Examples (IV)</vt:lpstr>
      <vt:lpstr>Exercise 3</vt:lpstr>
      <vt:lpstr>Income statement and cash-flow statement</vt:lpstr>
      <vt:lpstr>Financial flows: perspectives</vt:lpstr>
      <vt:lpstr>Financial flows: perspectives</vt:lpstr>
      <vt:lpstr>Operating cycle and cash cycle</vt:lpstr>
      <vt:lpstr>Depreciation and amortization</vt:lpstr>
      <vt:lpstr>Financial flows:perspectives</vt:lpstr>
      <vt:lpstr>Financial statements (IV)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Exercise 4</vt:lpstr>
    </vt:vector>
  </TitlesOfParts>
  <Company>Digital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Lia Raquel Lima</dc:creator>
  <cp:lastModifiedBy>Marta </cp:lastModifiedBy>
  <cp:revision>1410</cp:revision>
  <cp:lastPrinted>2022-03-14T06:39:50Z</cp:lastPrinted>
  <dcterms:created xsi:type="dcterms:W3CDTF">2002-09-13T08:48:28Z</dcterms:created>
  <dcterms:modified xsi:type="dcterms:W3CDTF">2022-03-21T00:45:19Z</dcterms:modified>
</cp:coreProperties>
</file>