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atamaran"/>
      <p:regular r:id="rId25"/>
      <p:bold r:id="rId26"/>
    </p:embeddedFont>
    <p:embeddedFont>
      <p:font typeface="Libre Franklin"/>
      <p:regular r:id="rId27"/>
      <p:bold r:id="rId28"/>
      <p:italic r:id="rId29"/>
      <p:boldItalic r:id="rId30"/>
    </p:embeddedFont>
    <p:embeddedFont>
      <p:font typeface="Lato"/>
      <p:regular r:id="rId31"/>
      <p:bold r:id="rId32"/>
      <p:italic r:id="rId33"/>
      <p:boldItalic r:id="rId34"/>
    </p:embeddedFont>
    <p:embeddedFont>
      <p:font typeface="Libre Franklin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95EB85-61D3-41F7-A67C-9D389C8BA196}">
  <a:tblStyle styleId="{2095EB85-61D3-41F7-A67C-9D389C8BA1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tamaran-bold.fntdata"/><Relationship Id="rId25" Type="http://schemas.openxmlformats.org/officeDocument/2006/relationships/font" Target="fonts/Catamaran-regular.fntdata"/><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LibreFranklin-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LibreFranklinMedium-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LibreFranklinMedium-italic.fntdata"/><Relationship Id="rId14" Type="http://schemas.openxmlformats.org/officeDocument/2006/relationships/slide" Target="slides/slide9.xml"/><Relationship Id="rId36" Type="http://schemas.openxmlformats.org/officeDocument/2006/relationships/font" Target="fonts/LibreFranklinMedium-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ibreFranklin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a0f900027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a0f900027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2bf748e3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2bf748e3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2b0852ed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2b0852ed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2b0852ed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2b0852ed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Libre Franklin"/>
                <a:ea typeface="Libre Franklin"/>
                <a:cs typeface="Libre Franklin"/>
                <a:sym typeface="Libre Franklin"/>
              </a:rPr>
              <a:t>Pods:</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Clr>
                <a:schemeClr val="dk1"/>
              </a:buClr>
              <a:buSzPts val="1100"/>
              <a:buFont typeface="Arial"/>
              <a:buNone/>
            </a:pPr>
            <a:r>
              <a:rPr lang="en-GB">
                <a:solidFill>
                  <a:schemeClr val="dk1"/>
                </a:solidFill>
                <a:latin typeface="Libre Franklin"/>
                <a:ea typeface="Libre Franklin"/>
                <a:cs typeface="Libre Franklin"/>
                <a:sym typeface="Libre Franklin"/>
              </a:rPr>
              <a:t>Three approaches:</a:t>
            </a:r>
            <a:endParaRPr>
              <a:solidFill>
                <a:schemeClr val="dk1"/>
              </a:solidFill>
              <a:latin typeface="Libre Franklin"/>
              <a:ea typeface="Libre Franklin"/>
              <a:cs typeface="Libre Franklin"/>
              <a:sym typeface="Libre Franklin"/>
            </a:endParaRPr>
          </a:p>
          <a:p>
            <a:pPr indent="-323850" lvl="0" marL="457200" rtl="0" algn="l">
              <a:spcBef>
                <a:spcPts val="1600"/>
              </a:spcBef>
              <a:spcAft>
                <a:spcPts val="0"/>
              </a:spcAft>
              <a:buClr>
                <a:schemeClr val="dk1"/>
              </a:buClr>
              <a:buSzPts val="1500"/>
              <a:buFont typeface="Libre Franklin"/>
              <a:buChar char="●"/>
            </a:pPr>
            <a:r>
              <a:rPr lang="en-GB" sz="1200">
                <a:solidFill>
                  <a:schemeClr val="dk1"/>
                </a:solidFill>
                <a:latin typeface="Libre Franklin"/>
                <a:ea typeface="Libre Franklin"/>
                <a:cs typeface="Libre Franklin"/>
                <a:sym typeface="Libre Franklin"/>
              </a:rPr>
              <a:t>Non-Alcoholic Mixer pods only</a:t>
            </a:r>
            <a:endParaRPr sz="12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GB">
                <a:solidFill>
                  <a:schemeClr val="dk1"/>
                </a:solidFill>
                <a:latin typeface="Libre Franklin"/>
                <a:ea typeface="Libre Franklin"/>
                <a:cs typeface="Libre Franklin"/>
                <a:sym typeface="Libre Franklin"/>
              </a:rPr>
              <a:t>Easiest approach since there will be no distribution hurdles. Furthermore, these pods are the easiest for consumers to understand and allow them to choose their favorite liquor brand and amount to add to the pod.</a:t>
            </a:r>
            <a:endParaRPr>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GB">
                <a:solidFill>
                  <a:schemeClr val="dk1"/>
                </a:solidFill>
                <a:latin typeface="Libre Franklin"/>
                <a:ea typeface="Libre Franklin"/>
                <a:cs typeface="Libre Franklin"/>
                <a:sym typeface="Libre Franklin"/>
              </a:rPr>
              <a:t>Goes against the company’s value proposition, since users would have to buy and add the liquor themselves, which decreases the product’s convenience.</a:t>
            </a:r>
            <a:endParaRPr>
              <a:solidFill>
                <a:schemeClr val="dk1"/>
              </a:solidFill>
              <a:latin typeface="Libre Franklin"/>
              <a:ea typeface="Libre Franklin"/>
              <a:cs typeface="Libre Franklin"/>
              <a:sym typeface="Libre Franklin"/>
            </a:endParaRPr>
          </a:p>
          <a:p>
            <a:pPr indent="-323850" lvl="0" marL="457200" rtl="0" algn="l">
              <a:spcBef>
                <a:spcPts val="0"/>
              </a:spcBef>
              <a:spcAft>
                <a:spcPts val="0"/>
              </a:spcAft>
              <a:buClr>
                <a:schemeClr val="dk1"/>
              </a:buClr>
              <a:buSzPts val="1500"/>
              <a:buFont typeface="Libre Franklin"/>
              <a:buChar char="●"/>
            </a:pPr>
            <a:r>
              <a:rPr lang="en-GB" sz="1200">
                <a:solidFill>
                  <a:schemeClr val="dk1"/>
                </a:solidFill>
                <a:latin typeface="Libre Franklin"/>
                <a:ea typeface="Libre Franklin"/>
                <a:cs typeface="Libre Franklin"/>
                <a:sym typeface="Libre Franklin"/>
              </a:rPr>
              <a:t>Alcoholic pods (Beer/Cider and Cocktail) only</a:t>
            </a:r>
            <a:endParaRPr sz="12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GB">
                <a:solidFill>
                  <a:schemeClr val="dk1"/>
                </a:solidFill>
                <a:latin typeface="Libre Franklin"/>
                <a:ea typeface="Libre Franklin"/>
                <a:cs typeface="Libre Franklin"/>
                <a:sym typeface="Libre Franklin"/>
              </a:rPr>
              <a:t>Implicates more logistic work and distribution will be a critical factor in the pods’ success.</a:t>
            </a:r>
            <a:endParaRPr>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GB">
                <a:solidFill>
                  <a:schemeClr val="dk1"/>
                </a:solidFill>
                <a:latin typeface="Libre Franklin"/>
                <a:ea typeface="Libre Franklin"/>
                <a:cs typeface="Libre Franklin"/>
                <a:sym typeface="Libre Franklin"/>
              </a:rPr>
              <a:t>Goes directly into the company’s value proposition</a:t>
            </a:r>
            <a:endParaRPr>
              <a:solidFill>
                <a:schemeClr val="dk1"/>
              </a:solidFill>
              <a:latin typeface="Libre Franklin"/>
              <a:ea typeface="Libre Franklin"/>
              <a:cs typeface="Libre Franklin"/>
              <a:sym typeface="Libre Franklin"/>
            </a:endParaRPr>
          </a:p>
          <a:p>
            <a:pPr indent="-323850" lvl="0" marL="457200" rtl="0" algn="l">
              <a:spcBef>
                <a:spcPts val="0"/>
              </a:spcBef>
              <a:spcAft>
                <a:spcPts val="0"/>
              </a:spcAft>
              <a:buClr>
                <a:schemeClr val="dk1"/>
              </a:buClr>
              <a:buSzPts val="1500"/>
              <a:buFont typeface="Libre Franklin"/>
              <a:buChar char="●"/>
            </a:pPr>
            <a:r>
              <a:rPr lang="en-GB" sz="1200">
                <a:solidFill>
                  <a:schemeClr val="dk1"/>
                </a:solidFill>
                <a:latin typeface="Libre Franklin"/>
                <a:ea typeface="Libre Franklin"/>
                <a:cs typeface="Libre Franklin"/>
                <a:sym typeface="Libre Franklin"/>
              </a:rPr>
              <a:t>Both alcoholic and Non-Alcoholic pods</a:t>
            </a:r>
            <a:endParaRPr sz="1200">
              <a:solidFill>
                <a:schemeClr val="dk1"/>
              </a:solidFill>
              <a:latin typeface="Libre Franklin"/>
              <a:ea typeface="Libre Franklin"/>
              <a:cs typeface="Libre Franklin"/>
              <a:sym typeface="Libre Franklin"/>
            </a:endParaRPr>
          </a:p>
          <a:p>
            <a:pPr indent="-298450" lvl="1" marL="914400" rtl="0" algn="l">
              <a:lnSpc>
                <a:spcPct val="115000"/>
              </a:lnSpc>
              <a:spcBef>
                <a:spcPts val="0"/>
              </a:spcBef>
              <a:spcAft>
                <a:spcPts val="0"/>
              </a:spcAft>
              <a:buClr>
                <a:schemeClr val="dk1"/>
              </a:buClr>
              <a:buSzPts val="1100"/>
              <a:buFont typeface="Libre Franklin"/>
              <a:buChar char="○"/>
            </a:pPr>
            <a:r>
              <a:rPr lang="en-GB">
                <a:solidFill>
                  <a:schemeClr val="dk1"/>
                </a:solidFill>
                <a:latin typeface="Libre Franklin"/>
                <a:ea typeface="Libre Franklin"/>
                <a:cs typeface="Libre Franklin"/>
                <a:sym typeface="Libre Franklin"/>
              </a:rPr>
              <a:t>Could generate confusion among users (different selling locations for the pods and the pods themselves have different uses)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2b0852ed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2b0852ed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2b0852ed0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2b0852ed0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2b0852ed0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2b0852ed0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2bf748e31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2bf748e31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1"/>
                </a:solidFill>
                <a:latin typeface="Libre Franklin"/>
                <a:ea typeface="Libre Franklin"/>
                <a:cs typeface="Libre Franklin"/>
                <a:sym typeface="Libre Franklin"/>
              </a:rPr>
              <a:t>SWOT Analysis</a:t>
            </a:r>
            <a:endParaRPr b="1" sz="1300">
              <a:solidFill>
                <a:schemeClr val="dk1"/>
              </a:solidFill>
              <a:latin typeface="Libre Franklin"/>
              <a:ea typeface="Libre Franklin"/>
              <a:cs typeface="Libre Franklin"/>
              <a:sym typeface="Libre Franklin"/>
            </a:endParaRPr>
          </a:p>
          <a:p>
            <a:pPr indent="-177800" lvl="0" marL="361950" rtl="0" algn="just">
              <a:lnSpc>
                <a:spcPct val="115000"/>
              </a:lnSpc>
              <a:spcBef>
                <a:spcPts val="1600"/>
              </a:spcBef>
              <a:spcAft>
                <a:spcPts val="0"/>
              </a:spcAft>
              <a:buClr>
                <a:schemeClr val="dk1"/>
              </a:buClr>
              <a:buSzPts val="1300"/>
              <a:buFont typeface="Libre Franklin"/>
              <a:buChar char="●"/>
            </a:pPr>
            <a:r>
              <a:rPr b="1" lang="en-GB" sz="1200">
                <a:solidFill>
                  <a:schemeClr val="dk1"/>
                </a:solidFill>
              </a:rPr>
              <a:t>Strengths</a:t>
            </a:r>
            <a:endParaRPr b="1" sz="1200">
              <a:solidFill>
                <a:schemeClr val="dk1"/>
              </a:solidFill>
            </a:endParaRPr>
          </a:p>
          <a:p>
            <a:pPr indent="-159849" lvl="1" marL="540000" rtl="0" algn="just">
              <a:lnSpc>
                <a:spcPct val="115000"/>
              </a:lnSpc>
              <a:spcBef>
                <a:spcPts val="0"/>
              </a:spcBef>
              <a:spcAft>
                <a:spcPts val="0"/>
              </a:spcAft>
              <a:buClr>
                <a:schemeClr val="dk1"/>
              </a:buClr>
              <a:buSzPts val="1100"/>
              <a:buFont typeface="Arial"/>
              <a:buChar char="○"/>
            </a:pPr>
            <a:r>
              <a:rPr lang="en-GB">
                <a:solidFill>
                  <a:schemeClr val="dk1"/>
                </a:solidFill>
              </a:rPr>
              <a:t>Drinkworks can use Keurig and AB InBev’s names to market their product, which might give it some traction in the market;</a:t>
            </a:r>
            <a:endParaRPr>
              <a:solidFill>
                <a:schemeClr val="dk1"/>
              </a:solidFill>
            </a:endParaRPr>
          </a:p>
          <a:p>
            <a:pPr indent="-159849" lvl="1" marL="540000" rtl="0" algn="just">
              <a:lnSpc>
                <a:spcPct val="115000"/>
              </a:lnSpc>
              <a:spcBef>
                <a:spcPts val="0"/>
              </a:spcBef>
              <a:spcAft>
                <a:spcPts val="0"/>
              </a:spcAft>
              <a:buClr>
                <a:schemeClr val="dk1"/>
              </a:buClr>
              <a:buSzPts val="1100"/>
              <a:buFont typeface="Arial"/>
              <a:buChar char="○"/>
            </a:pPr>
            <a:r>
              <a:rPr lang="en-GB">
                <a:solidFill>
                  <a:schemeClr val="dk1"/>
                </a:solidFill>
              </a:rPr>
              <a:t>The device can last long (5 or more years);</a:t>
            </a:r>
            <a:endParaRPr>
              <a:solidFill>
                <a:schemeClr val="dk1"/>
              </a:solidFill>
            </a:endParaRPr>
          </a:p>
          <a:p>
            <a:pPr indent="-159849" lvl="1" marL="540000" rtl="0" algn="just">
              <a:lnSpc>
                <a:spcPct val="115000"/>
              </a:lnSpc>
              <a:spcBef>
                <a:spcPts val="0"/>
              </a:spcBef>
              <a:spcAft>
                <a:spcPts val="0"/>
              </a:spcAft>
              <a:buClr>
                <a:schemeClr val="dk1"/>
              </a:buClr>
              <a:buSzPts val="1100"/>
              <a:buFont typeface="Arial"/>
              <a:buChar char="○"/>
            </a:pPr>
            <a:r>
              <a:rPr lang="en-GB">
                <a:solidFill>
                  <a:schemeClr val="dk1"/>
                </a:solidFill>
              </a:rPr>
              <a:t>After the water is chilled, making a cocktail is extremely fast (around 1 minute).</a:t>
            </a:r>
            <a:endParaRPr>
              <a:solidFill>
                <a:schemeClr val="dk1"/>
              </a:solidFill>
            </a:endParaRPr>
          </a:p>
          <a:p>
            <a:pPr indent="-166201" lvl="0" marL="360000" rtl="0" algn="just">
              <a:spcBef>
                <a:spcPts val="1000"/>
              </a:spcBef>
              <a:spcAft>
                <a:spcPts val="0"/>
              </a:spcAft>
              <a:buClr>
                <a:schemeClr val="dk1"/>
              </a:buClr>
              <a:buSzPts val="1200"/>
              <a:buFont typeface="Arial"/>
              <a:buChar char="●"/>
            </a:pPr>
            <a:r>
              <a:rPr b="1" lang="en-GB" sz="1200">
                <a:solidFill>
                  <a:schemeClr val="dk1"/>
                </a:solidFill>
              </a:rPr>
              <a:t>Weaknesses</a:t>
            </a:r>
            <a:endParaRPr b="1" sz="1200">
              <a:solidFill>
                <a:schemeClr val="dk1"/>
              </a:solidFill>
            </a:endParaRPr>
          </a:p>
          <a:p>
            <a:pPr indent="-159849" lvl="1" marL="540000" rtl="0" algn="just">
              <a:lnSpc>
                <a:spcPct val="115000"/>
              </a:lnSpc>
              <a:spcBef>
                <a:spcPts val="0"/>
              </a:spcBef>
              <a:spcAft>
                <a:spcPts val="0"/>
              </a:spcAft>
              <a:buClr>
                <a:schemeClr val="dk1"/>
              </a:buClr>
              <a:buSzPts val="1100"/>
              <a:buFont typeface="Arial"/>
              <a:buChar char="○"/>
            </a:pPr>
            <a:r>
              <a:rPr lang="en-GB">
                <a:solidFill>
                  <a:schemeClr val="dk1"/>
                </a:solidFill>
              </a:rPr>
              <a:t>The device takes a lot of time to chill the water (10 minutes). The solution to this is to leave the device plugged in, but this is also not ideal since it consumes energy even when not being used (has to keep the water chilled).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2bf748e8bb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2bf748e8bb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1"/>
                </a:solidFill>
                <a:latin typeface="Libre Franklin"/>
                <a:ea typeface="Libre Franklin"/>
                <a:cs typeface="Libre Franklin"/>
                <a:sym typeface="Libre Franklin"/>
              </a:rPr>
              <a:t>SWOT Analysis</a:t>
            </a:r>
            <a:endParaRPr b="1" sz="1300">
              <a:solidFill>
                <a:schemeClr val="dk1"/>
              </a:solidFill>
              <a:latin typeface="Libre Franklin"/>
              <a:ea typeface="Libre Franklin"/>
              <a:cs typeface="Libre Franklin"/>
              <a:sym typeface="Libre Franklin"/>
            </a:endParaRPr>
          </a:p>
          <a:p>
            <a:pPr indent="-177800" lvl="0" marL="361950" rtl="0" algn="just">
              <a:lnSpc>
                <a:spcPct val="115000"/>
              </a:lnSpc>
              <a:spcBef>
                <a:spcPts val="1600"/>
              </a:spcBef>
              <a:spcAft>
                <a:spcPts val="0"/>
              </a:spcAft>
              <a:buClr>
                <a:schemeClr val="dk1"/>
              </a:buClr>
              <a:buSzPts val="1300"/>
              <a:buFont typeface="Libre Franklin"/>
              <a:buChar char="●"/>
            </a:pPr>
            <a:r>
              <a:rPr b="1" lang="en-GB" sz="1200">
                <a:solidFill>
                  <a:schemeClr val="dk1"/>
                </a:solidFill>
              </a:rPr>
              <a:t>Strengths</a:t>
            </a:r>
            <a:endParaRPr b="1" sz="1200">
              <a:solidFill>
                <a:schemeClr val="dk1"/>
              </a:solidFill>
            </a:endParaRPr>
          </a:p>
          <a:p>
            <a:pPr indent="-159849" lvl="1" marL="540000" rtl="0" algn="just">
              <a:lnSpc>
                <a:spcPct val="115000"/>
              </a:lnSpc>
              <a:spcBef>
                <a:spcPts val="0"/>
              </a:spcBef>
              <a:spcAft>
                <a:spcPts val="0"/>
              </a:spcAft>
              <a:buClr>
                <a:schemeClr val="dk1"/>
              </a:buClr>
              <a:buSzPts val="1100"/>
              <a:buFont typeface="Arial"/>
              <a:buChar char="○"/>
            </a:pPr>
            <a:r>
              <a:rPr lang="en-GB">
                <a:solidFill>
                  <a:schemeClr val="dk1"/>
                </a:solidFill>
              </a:rPr>
              <a:t>Drinkworks can use Keurig and AB InBev’s names to market their product, which might give it some traction in the market;</a:t>
            </a:r>
            <a:endParaRPr>
              <a:solidFill>
                <a:schemeClr val="dk1"/>
              </a:solidFill>
            </a:endParaRPr>
          </a:p>
          <a:p>
            <a:pPr indent="-159849" lvl="1" marL="540000" rtl="0" algn="just">
              <a:lnSpc>
                <a:spcPct val="115000"/>
              </a:lnSpc>
              <a:spcBef>
                <a:spcPts val="0"/>
              </a:spcBef>
              <a:spcAft>
                <a:spcPts val="0"/>
              </a:spcAft>
              <a:buClr>
                <a:schemeClr val="dk1"/>
              </a:buClr>
              <a:buSzPts val="1100"/>
              <a:buFont typeface="Arial"/>
              <a:buChar char="○"/>
            </a:pPr>
            <a:r>
              <a:rPr lang="en-GB">
                <a:solidFill>
                  <a:schemeClr val="dk1"/>
                </a:solidFill>
              </a:rPr>
              <a:t>The device can last long (5 or more years);</a:t>
            </a:r>
            <a:endParaRPr>
              <a:solidFill>
                <a:schemeClr val="dk1"/>
              </a:solidFill>
            </a:endParaRPr>
          </a:p>
          <a:p>
            <a:pPr indent="-159849" lvl="1" marL="540000" rtl="0" algn="just">
              <a:lnSpc>
                <a:spcPct val="115000"/>
              </a:lnSpc>
              <a:spcBef>
                <a:spcPts val="0"/>
              </a:spcBef>
              <a:spcAft>
                <a:spcPts val="0"/>
              </a:spcAft>
              <a:buClr>
                <a:schemeClr val="dk1"/>
              </a:buClr>
              <a:buSzPts val="1100"/>
              <a:buFont typeface="Arial"/>
              <a:buChar char="○"/>
            </a:pPr>
            <a:r>
              <a:rPr lang="en-GB">
                <a:solidFill>
                  <a:schemeClr val="dk1"/>
                </a:solidFill>
              </a:rPr>
              <a:t>After the water is chilled, making a cocktail is extremely fast (around 1 minute).</a:t>
            </a:r>
            <a:endParaRPr>
              <a:solidFill>
                <a:schemeClr val="dk1"/>
              </a:solidFill>
            </a:endParaRPr>
          </a:p>
          <a:p>
            <a:pPr indent="-166201" lvl="0" marL="360000" rtl="0" algn="just">
              <a:spcBef>
                <a:spcPts val="1000"/>
              </a:spcBef>
              <a:spcAft>
                <a:spcPts val="0"/>
              </a:spcAft>
              <a:buClr>
                <a:schemeClr val="dk1"/>
              </a:buClr>
              <a:buSzPts val="1200"/>
              <a:buFont typeface="Arial"/>
              <a:buChar char="●"/>
            </a:pPr>
            <a:r>
              <a:rPr b="1" lang="en-GB" sz="1200">
                <a:solidFill>
                  <a:schemeClr val="dk1"/>
                </a:solidFill>
              </a:rPr>
              <a:t>Weaknesses</a:t>
            </a:r>
            <a:endParaRPr b="1" sz="1200">
              <a:solidFill>
                <a:schemeClr val="dk1"/>
              </a:solidFill>
            </a:endParaRPr>
          </a:p>
          <a:p>
            <a:pPr indent="-159849" lvl="1" marL="540000" rtl="0" algn="just">
              <a:lnSpc>
                <a:spcPct val="115000"/>
              </a:lnSpc>
              <a:spcBef>
                <a:spcPts val="0"/>
              </a:spcBef>
              <a:spcAft>
                <a:spcPts val="0"/>
              </a:spcAft>
              <a:buClr>
                <a:schemeClr val="dk1"/>
              </a:buClr>
              <a:buSzPts val="1100"/>
              <a:buFont typeface="Arial"/>
              <a:buChar char="○"/>
            </a:pPr>
            <a:r>
              <a:rPr lang="en-GB">
                <a:solidFill>
                  <a:schemeClr val="dk1"/>
                </a:solidFill>
              </a:rPr>
              <a:t>The device takes a lot of time to chill the water (10 minutes). The solution to this is to leave the device plugged in, but this is also not ideal since it consumes energy even when not being used (has to keep the water chilled).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2bf748e8b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2bf748e8b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2bf748e8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2bf748e8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87d1358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287d1358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287d1358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287d1358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287d1358b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287d1358b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GB">
                <a:solidFill>
                  <a:schemeClr val="dk1"/>
                </a:solidFill>
              </a:rPr>
              <a:t>Drinkworks product is not a good product because their appeal is too niche, their perception of their target customer </a:t>
            </a:r>
            <a:r>
              <a:rPr lang="en-GB">
                <a:solidFill>
                  <a:schemeClr val="dk1"/>
                </a:solidFill>
              </a:rPr>
              <a:t>doesn't</a:t>
            </a:r>
            <a:r>
              <a:rPr lang="en-GB">
                <a:solidFill>
                  <a:schemeClr val="dk1"/>
                </a:solidFill>
              </a:rPr>
              <a:t> make much sense and the product doesn’t solve all the problems. It only makes sense for a person to buy the product if they are hosting a lot of parties with a lot of people. This is because, even if you like drinking cocktails but don’t like making them (the only group of people who would buy this product) it is cheaper to make your own cocktails and it is faster.</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2bf748e8b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2bf748e8b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Drinkworks’ product is trying to solve the complexity of making a cocktail at home and make it more convenient. It really makes it simpler, since you only have to put a pod in the machine, but it is only more convenient if you have a lot of people or you don’t make cocktails at home. The machine takes 10 minutes to cool down and 1 minute to make a cocktail, in that time you can actually make a reasonable number of cocktails. If you don’t make cocktails at home, then the price they are asking is probably too much for a normal person to get into drinking cocktails at home (it would be cheaper just to buy the ingredients).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2bf748e8b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2bf748e8b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Their reference market is the pod coffee market. If we compare this product to, for example, a Nespresso product, this product makes no sense. The upfront cost of the product makes it inaccessible for most people. Nespresso offers their machine when you buy the pods so there really isn’t that much up front cost on the machine. The Nespresso machine also takes way less time to get ready (&lt;1 minute), so the convenience level is way bigger since making an espresso from scratch takes at least 5 minutes. On the contrary, you can make a cocktail in less time than it takes the Drinkworks product to cool down.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2bf748e8b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2bf748e8b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287d1358b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287d1358b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287d1358b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287d1358b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63" name="Shape 63"/>
        <p:cNvGrpSpPr/>
        <p:nvPr/>
      </p:nvGrpSpPr>
      <p:grpSpPr>
        <a:xfrm>
          <a:off x="0" y="0"/>
          <a:ext cx="0" cy="0"/>
          <a:chOff x="0" y="0"/>
          <a:chExt cx="0" cy="0"/>
        </a:xfrm>
      </p:grpSpPr>
      <p:sp>
        <p:nvSpPr>
          <p:cNvPr id="64" name="Google Shape;64;p11"/>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2" name="Google Shape;72;p11"/>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 name="Google Shape;73;p11"/>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 name="Google Shape;74;p11"/>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75" name="Google Shape;75;p11"/>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76" name="Google Shape;76;p11"/>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77" name="Google Shape;77;p11"/>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8" name="Google Shape;7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9" name="Shape 79"/>
        <p:cNvGrpSpPr/>
        <p:nvPr/>
      </p:nvGrpSpPr>
      <p:grpSpPr>
        <a:xfrm>
          <a:off x="0" y="0"/>
          <a:ext cx="0" cy="0"/>
          <a:chOff x="0" y="0"/>
          <a:chExt cx="0" cy="0"/>
        </a:xfrm>
      </p:grpSpPr>
      <p:sp>
        <p:nvSpPr>
          <p:cNvPr id="80" name="Google Shape;8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81" name="Shape 81"/>
        <p:cNvGrpSpPr/>
        <p:nvPr/>
      </p:nvGrpSpPr>
      <p:grpSpPr>
        <a:xfrm>
          <a:off x="0" y="0"/>
          <a:ext cx="0" cy="0"/>
          <a:chOff x="0" y="0"/>
          <a:chExt cx="0" cy="0"/>
        </a:xfrm>
      </p:grpSpPr>
      <p:sp>
        <p:nvSpPr>
          <p:cNvPr id="82" name="Google Shape;82;p1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83" name="Google Shape;83;p13"/>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85" name="Shape 85"/>
        <p:cNvGrpSpPr/>
        <p:nvPr/>
      </p:nvGrpSpPr>
      <p:grpSpPr>
        <a:xfrm>
          <a:off x="0" y="0"/>
          <a:ext cx="0" cy="0"/>
          <a:chOff x="0" y="0"/>
          <a:chExt cx="0" cy="0"/>
        </a:xfrm>
      </p:grpSpPr>
      <p:sp>
        <p:nvSpPr>
          <p:cNvPr id="86" name="Google Shape;86;p14"/>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89" name="Google Shape;8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90" name="Shape 90"/>
        <p:cNvGrpSpPr/>
        <p:nvPr/>
      </p:nvGrpSpPr>
      <p:grpSpPr>
        <a:xfrm>
          <a:off x="0" y="0"/>
          <a:ext cx="0" cy="0"/>
          <a:chOff x="0" y="0"/>
          <a:chExt cx="0" cy="0"/>
        </a:xfrm>
      </p:grpSpPr>
      <p:sp>
        <p:nvSpPr>
          <p:cNvPr id="91" name="Google Shape;91;p15"/>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94" name="Google Shape;9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95" name="Shape 95"/>
        <p:cNvGrpSpPr/>
        <p:nvPr/>
      </p:nvGrpSpPr>
      <p:grpSpPr>
        <a:xfrm>
          <a:off x="0" y="0"/>
          <a:ext cx="0" cy="0"/>
          <a:chOff x="0" y="0"/>
          <a:chExt cx="0" cy="0"/>
        </a:xfrm>
      </p:grpSpPr>
      <p:sp>
        <p:nvSpPr>
          <p:cNvPr id="96" name="Google Shape;96;p16"/>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98" name="Google Shape;9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99" name="Shape 99"/>
        <p:cNvGrpSpPr/>
        <p:nvPr/>
      </p:nvGrpSpPr>
      <p:grpSpPr>
        <a:xfrm>
          <a:off x="0" y="0"/>
          <a:ext cx="0" cy="0"/>
          <a:chOff x="0" y="0"/>
          <a:chExt cx="0" cy="0"/>
        </a:xfrm>
      </p:grpSpPr>
      <p:sp>
        <p:nvSpPr>
          <p:cNvPr id="100" name="Google Shape;100;p17"/>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3" name="Google Shape;10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104" name="Shape 104"/>
        <p:cNvGrpSpPr/>
        <p:nvPr/>
      </p:nvGrpSpPr>
      <p:grpSpPr>
        <a:xfrm>
          <a:off x="0" y="0"/>
          <a:ext cx="0" cy="0"/>
          <a:chOff x="0" y="0"/>
          <a:chExt cx="0" cy="0"/>
        </a:xfrm>
      </p:grpSpPr>
      <p:sp>
        <p:nvSpPr>
          <p:cNvPr id="105" name="Google Shape;105;p18"/>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8" name="Google Shape;10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109" name="Shape 109"/>
        <p:cNvGrpSpPr/>
        <p:nvPr/>
      </p:nvGrpSpPr>
      <p:grpSpPr>
        <a:xfrm>
          <a:off x="0" y="0"/>
          <a:ext cx="0" cy="0"/>
          <a:chOff x="0" y="0"/>
          <a:chExt cx="0" cy="0"/>
        </a:xfrm>
      </p:grpSpPr>
      <p:sp>
        <p:nvSpPr>
          <p:cNvPr id="110" name="Google Shape;110;p19"/>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14" name="Google Shape;11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115" name="Shape 115"/>
        <p:cNvGrpSpPr/>
        <p:nvPr/>
      </p:nvGrpSpPr>
      <p:grpSpPr>
        <a:xfrm>
          <a:off x="0" y="0"/>
          <a:ext cx="0" cy="0"/>
          <a:chOff x="0" y="0"/>
          <a:chExt cx="0" cy="0"/>
        </a:xfrm>
      </p:grpSpPr>
      <p:sp>
        <p:nvSpPr>
          <p:cNvPr id="116" name="Google Shape;116;p20"/>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20" name="Google Shape;12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18" name="Google Shape;18;p3"/>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9" name="Google Shape;19;p3"/>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0" name="Google Shape;2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121" name="Shape 121"/>
        <p:cNvGrpSpPr/>
        <p:nvPr/>
      </p:nvGrpSpPr>
      <p:grpSpPr>
        <a:xfrm>
          <a:off x="0" y="0"/>
          <a:ext cx="0" cy="0"/>
          <a:chOff x="0" y="0"/>
          <a:chExt cx="0" cy="0"/>
        </a:xfrm>
      </p:grpSpPr>
      <p:sp>
        <p:nvSpPr>
          <p:cNvPr id="122" name="Google Shape;122;p2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25" name="Google Shape;125;p21"/>
          <p:cNvSpPr txBox="1"/>
          <p:nvPr>
            <p:ph idx="1" type="subTitle"/>
          </p:nvPr>
        </p:nvSpPr>
        <p:spPr>
          <a:xfrm>
            <a:off x="6336385" y="2307650"/>
            <a:ext cx="1440000" cy="4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6" name="Google Shape;126;p21"/>
          <p:cNvSpPr txBox="1"/>
          <p:nvPr>
            <p:ph idx="2" type="subTitle"/>
          </p:nvPr>
        </p:nvSpPr>
        <p:spPr>
          <a:xfrm>
            <a:off x="6337577" y="2750075"/>
            <a:ext cx="1882800" cy="9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7" name="Google Shape;12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28" name="Shape 128"/>
        <p:cNvGrpSpPr/>
        <p:nvPr/>
      </p:nvGrpSpPr>
      <p:grpSpPr>
        <a:xfrm>
          <a:off x="0" y="0"/>
          <a:ext cx="0" cy="0"/>
          <a:chOff x="0" y="0"/>
          <a:chExt cx="0" cy="0"/>
        </a:xfrm>
      </p:grpSpPr>
      <p:sp>
        <p:nvSpPr>
          <p:cNvPr id="129" name="Google Shape;129;p22"/>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1" name="Google Shape;131;p22"/>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p:txBody>
      </p:sp>
      <p:sp>
        <p:nvSpPr>
          <p:cNvPr id="132" name="Google Shape;132;p22"/>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3" name="Google Shape;133;p22"/>
          <p:cNvSpPr txBox="1"/>
          <p:nvPr>
            <p:ph idx="4" type="subTitle"/>
          </p:nvPr>
        </p:nvSpPr>
        <p:spPr>
          <a:xfrm>
            <a:off x="3342325"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4" name="Google Shape;134;p22"/>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5" name="Google Shape;135;p22"/>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6" name="Google Shape;136;p22"/>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7" name="Google Shape;137;p22"/>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38" name="Google Shape;138;p22"/>
          <p:cNvSpPr txBox="1"/>
          <p:nvPr>
            <p:ph hasCustomPrompt="1" type="title"/>
          </p:nvPr>
        </p:nvSpPr>
        <p:spPr>
          <a:xfrm flipH="1">
            <a:off x="62070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39" name="Google Shape;139;p22"/>
          <p:cNvSpPr txBox="1"/>
          <p:nvPr>
            <p:ph hasCustomPrompt="1" idx="9" type="title"/>
          </p:nvPr>
        </p:nvSpPr>
        <p:spPr>
          <a:xfrm>
            <a:off x="3342325"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40" name="Google Shape;140;p22"/>
          <p:cNvSpPr txBox="1"/>
          <p:nvPr>
            <p:ph hasCustomPrompt="1" idx="13" type="title"/>
          </p:nvPr>
        </p:nvSpPr>
        <p:spPr>
          <a:xfrm>
            <a:off x="606395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41" name="Google Shape;141;p22"/>
          <p:cNvSpPr txBox="1"/>
          <p:nvPr>
            <p:ph hasCustomPrompt="1"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42" name="Google Shape;142;p22"/>
          <p:cNvSpPr txBox="1"/>
          <p:nvPr>
            <p:ph hasCustomPrompt="1" idx="15" type="title"/>
          </p:nvPr>
        </p:nvSpPr>
        <p:spPr>
          <a:xfrm>
            <a:off x="3342325"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43" name="Google Shape;143;p22"/>
          <p:cNvSpPr txBox="1"/>
          <p:nvPr>
            <p:ph hasCustomPrompt="1" idx="16" type="title"/>
          </p:nvPr>
        </p:nvSpPr>
        <p:spPr>
          <a:xfrm>
            <a:off x="606395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44" name="Google Shape;144;p22"/>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p:txBody>
      </p:sp>
      <p:sp>
        <p:nvSpPr>
          <p:cNvPr id="145" name="Google Shape;145;p22"/>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6" name="Google Shape;146;p22"/>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7" name="Google Shape;147;p22"/>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8" name="Google Shape;148;p22"/>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49" name="Google Shape;14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50" name="Shape 150"/>
        <p:cNvGrpSpPr/>
        <p:nvPr/>
      </p:nvGrpSpPr>
      <p:grpSpPr>
        <a:xfrm>
          <a:off x="0" y="0"/>
          <a:ext cx="0" cy="0"/>
          <a:chOff x="0" y="0"/>
          <a:chExt cx="0" cy="0"/>
        </a:xfrm>
      </p:grpSpPr>
      <p:sp>
        <p:nvSpPr>
          <p:cNvPr id="151" name="Google Shape;151;p23"/>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3" name="Google Shape;153;p23"/>
          <p:cNvSpPr txBox="1"/>
          <p:nvPr>
            <p:ph idx="1" type="subTitle"/>
          </p:nvPr>
        </p:nvSpPr>
        <p:spPr>
          <a:xfrm>
            <a:off x="821150"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4" name="Google Shape;154;p23"/>
          <p:cNvSpPr txBox="1"/>
          <p:nvPr>
            <p:ph idx="2" type="subTitle"/>
          </p:nvPr>
        </p:nvSpPr>
        <p:spPr>
          <a:xfrm>
            <a:off x="6719376"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5" name="Google Shape;155;p23"/>
          <p:cNvSpPr txBox="1"/>
          <p:nvPr>
            <p:ph idx="3" type="subTitle"/>
          </p:nvPr>
        </p:nvSpPr>
        <p:spPr>
          <a:xfrm>
            <a:off x="6719376"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6" name="Google Shape;156;p23"/>
          <p:cNvSpPr txBox="1"/>
          <p:nvPr>
            <p:ph idx="4" type="subTitle"/>
          </p:nvPr>
        </p:nvSpPr>
        <p:spPr>
          <a:xfrm>
            <a:off x="821150"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7" name="Google Shape;157;p23"/>
          <p:cNvSpPr txBox="1"/>
          <p:nvPr>
            <p:ph idx="5" type="subTitle"/>
          </p:nvPr>
        </p:nvSpPr>
        <p:spPr>
          <a:xfrm>
            <a:off x="821138" y="1826925"/>
            <a:ext cx="1603500" cy="30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8" name="Google Shape;158;p23"/>
          <p:cNvSpPr txBox="1"/>
          <p:nvPr>
            <p:ph idx="6" type="subTitle"/>
          </p:nvPr>
        </p:nvSpPr>
        <p:spPr>
          <a:xfrm>
            <a:off x="821138"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23"/>
          <p:cNvSpPr txBox="1"/>
          <p:nvPr>
            <p:ph idx="7" type="subTitle"/>
          </p:nvPr>
        </p:nvSpPr>
        <p:spPr>
          <a:xfrm>
            <a:off x="6719363"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 name="Google Shape;160;p23"/>
          <p:cNvSpPr txBox="1"/>
          <p:nvPr>
            <p:ph idx="8" type="subTitle"/>
          </p:nvPr>
        </p:nvSpPr>
        <p:spPr>
          <a:xfrm>
            <a:off x="6719363"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1" name="Google Shape;16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162" name="Shape 162"/>
        <p:cNvGrpSpPr/>
        <p:nvPr/>
      </p:nvGrpSpPr>
      <p:grpSpPr>
        <a:xfrm>
          <a:off x="0" y="0"/>
          <a:ext cx="0" cy="0"/>
          <a:chOff x="0" y="0"/>
          <a:chExt cx="0" cy="0"/>
        </a:xfrm>
      </p:grpSpPr>
      <p:sp>
        <p:nvSpPr>
          <p:cNvPr id="163" name="Google Shape;163;p24"/>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73" name="Google Shape;173;p24"/>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4" name="Google Shape;174;p24"/>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5" name="Google Shape;175;p24"/>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6" name="Google Shape;176;p24"/>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77" name="Google Shape;177;p24"/>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78" name="Google Shape;17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79" name="Shape 179"/>
        <p:cNvGrpSpPr/>
        <p:nvPr/>
      </p:nvGrpSpPr>
      <p:grpSpPr>
        <a:xfrm>
          <a:off x="0" y="0"/>
          <a:ext cx="0" cy="0"/>
          <a:chOff x="0" y="0"/>
          <a:chExt cx="0" cy="0"/>
        </a:xfrm>
      </p:grpSpPr>
      <p:sp>
        <p:nvSpPr>
          <p:cNvPr id="180" name="Google Shape;180;p25"/>
          <p:cNvSpPr txBox="1"/>
          <p:nvPr>
            <p:ph type="title"/>
          </p:nvPr>
        </p:nvSpPr>
        <p:spPr>
          <a:xfrm>
            <a:off x="752200" y="491400"/>
            <a:ext cx="7767600" cy="199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1" name="Google Shape;181;p25"/>
          <p:cNvSpPr txBox="1"/>
          <p:nvPr>
            <p:ph idx="1" type="subTitle"/>
          </p:nvPr>
        </p:nvSpPr>
        <p:spPr>
          <a:xfrm>
            <a:off x="4946704" y="3425100"/>
            <a:ext cx="3573000" cy="98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82" name="Google Shape;18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83" name="Shape 183"/>
        <p:cNvGrpSpPr/>
        <p:nvPr/>
      </p:nvGrpSpPr>
      <p:grpSpPr>
        <a:xfrm>
          <a:off x="0" y="0"/>
          <a:ext cx="0" cy="0"/>
          <a:chOff x="0" y="0"/>
          <a:chExt cx="0" cy="0"/>
        </a:xfrm>
      </p:grpSpPr>
      <p:sp>
        <p:nvSpPr>
          <p:cNvPr id="184" name="Google Shape;184;p2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txBox="1"/>
          <p:nvPr>
            <p:ph idx="1" type="subTitle"/>
          </p:nvPr>
        </p:nvSpPr>
        <p:spPr>
          <a:xfrm>
            <a:off x="2262975" y="1477125"/>
            <a:ext cx="4590600" cy="10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7" name="Google Shape;187;p2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8" name="Google Shape;188;p26"/>
          <p:cNvSpPr txBox="1"/>
          <p:nvPr>
            <p:ph idx="2" type="subTitle"/>
          </p:nvPr>
        </p:nvSpPr>
        <p:spPr>
          <a:xfrm>
            <a:off x="1301249"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9" name="Google Shape;189;p26"/>
          <p:cNvSpPr txBox="1"/>
          <p:nvPr>
            <p:ph idx="3" type="subTitle"/>
          </p:nvPr>
        </p:nvSpPr>
        <p:spPr>
          <a:xfrm>
            <a:off x="4125473"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0" name="Google Shape;190;p26"/>
          <p:cNvSpPr txBox="1"/>
          <p:nvPr>
            <p:ph idx="4" type="subTitle"/>
          </p:nvPr>
        </p:nvSpPr>
        <p:spPr>
          <a:xfrm>
            <a:off x="6838451"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1" name="Google Shape;191;p26"/>
          <p:cNvSpPr txBox="1"/>
          <p:nvPr>
            <p:ph idx="5" type="subTitle"/>
          </p:nvPr>
        </p:nvSpPr>
        <p:spPr>
          <a:xfrm>
            <a:off x="1301249"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2" name="Google Shape;192;p26"/>
          <p:cNvSpPr txBox="1"/>
          <p:nvPr>
            <p:ph idx="6" type="subTitle"/>
          </p:nvPr>
        </p:nvSpPr>
        <p:spPr>
          <a:xfrm>
            <a:off x="4125473"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 name="Google Shape;193;p26"/>
          <p:cNvSpPr txBox="1"/>
          <p:nvPr>
            <p:ph idx="7" type="subTitle"/>
          </p:nvPr>
        </p:nvSpPr>
        <p:spPr>
          <a:xfrm>
            <a:off x="6838451"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95" name="Shape 195"/>
        <p:cNvGrpSpPr/>
        <p:nvPr/>
      </p:nvGrpSpPr>
      <p:grpSpPr>
        <a:xfrm>
          <a:off x="0" y="0"/>
          <a:ext cx="0" cy="0"/>
          <a:chOff x="0" y="0"/>
          <a:chExt cx="0" cy="0"/>
        </a:xfrm>
      </p:grpSpPr>
      <p:sp>
        <p:nvSpPr>
          <p:cNvPr id="196" name="Google Shape;196;p27"/>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p:txBody>
      </p:sp>
      <p:sp>
        <p:nvSpPr>
          <p:cNvPr id="199" name="Google Shape;19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200" name="Shape 200"/>
        <p:cNvGrpSpPr/>
        <p:nvPr/>
      </p:nvGrpSpPr>
      <p:grpSpPr>
        <a:xfrm>
          <a:off x="0" y="0"/>
          <a:ext cx="0" cy="0"/>
          <a:chOff x="0" y="0"/>
          <a:chExt cx="0" cy="0"/>
        </a:xfrm>
      </p:grpSpPr>
      <p:sp>
        <p:nvSpPr>
          <p:cNvPr id="201" name="Google Shape;201;p28"/>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10" name="Google Shape;210;p28"/>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1" name="Google Shape;21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212" name="Shape 212"/>
        <p:cNvGrpSpPr/>
        <p:nvPr/>
      </p:nvGrpSpPr>
      <p:grpSpPr>
        <a:xfrm>
          <a:off x="0" y="0"/>
          <a:ext cx="0" cy="0"/>
          <a:chOff x="0" y="0"/>
          <a:chExt cx="0" cy="0"/>
        </a:xfrm>
      </p:grpSpPr>
      <p:sp>
        <p:nvSpPr>
          <p:cNvPr id="213" name="Google Shape;213;p29"/>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1" name="Google Shape;221;p29"/>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223" name="Shape 223"/>
        <p:cNvGrpSpPr/>
        <p:nvPr/>
      </p:nvGrpSpPr>
      <p:grpSpPr>
        <a:xfrm>
          <a:off x="0" y="0"/>
          <a:ext cx="0" cy="0"/>
          <a:chOff x="0" y="0"/>
          <a:chExt cx="0" cy="0"/>
        </a:xfrm>
      </p:grpSpPr>
      <p:sp>
        <p:nvSpPr>
          <p:cNvPr id="224" name="Google Shape;224;p30"/>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0" name="Google Shape;230;p30"/>
          <p:cNvSpPr txBox="1"/>
          <p:nvPr>
            <p:ph idx="1" type="subTitle"/>
          </p:nvPr>
        </p:nvSpPr>
        <p:spPr>
          <a:xfrm>
            <a:off x="6613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25" name="Google Shape;25;p4"/>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26" name="Google Shape;2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232" name="Shape 232"/>
        <p:cNvGrpSpPr/>
        <p:nvPr/>
      </p:nvGrpSpPr>
      <p:grpSpPr>
        <a:xfrm>
          <a:off x="0" y="0"/>
          <a:ext cx="0" cy="0"/>
          <a:chOff x="0" y="0"/>
          <a:chExt cx="0" cy="0"/>
        </a:xfrm>
      </p:grpSpPr>
      <p:sp>
        <p:nvSpPr>
          <p:cNvPr id="233" name="Google Shape;233;p31"/>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txBox="1"/>
          <p:nvPr>
            <p:ph idx="1" type="subTitle"/>
          </p:nvPr>
        </p:nvSpPr>
        <p:spPr>
          <a:xfrm>
            <a:off x="1054050"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236" name="Google Shape;236;p31"/>
          <p:cNvSpPr txBox="1"/>
          <p:nvPr>
            <p:ph type="title"/>
          </p:nvPr>
        </p:nvSpPr>
        <p:spPr>
          <a:xfrm>
            <a:off x="823550" y="491400"/>
            <a:ext cx="7533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7" name="Google Shape;23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238" name="Shape 238"/>
        <p:cNvGrpSpPr/>
        <p:nvPr/>
      </p:nvGrpSpPr>
      <p:grpSpPr>
        <a:xfrm>
          <a:off x="0" y="0"/>
          <a:ext cx="0" cy="0"/>
          <a:chOff x="0" y="0"/>
          <a:chExt cx="0" cy="0"/>
        </a:xfrm>
      </p:grpSpPr>
      <p:sp>
        <p:nvSpPr>
          <p:cNvPr id="239" name="Google Shape;239;p32"/>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txBox="1"/>
          <p:nvPr>
            <p:ph idx="1" type="subTitle"/>
          </p:nvPr>
        </p:nvSpPr>
        <p:spPr>
          <a:xfrm>
            <a:off x="5122050" y="1544250"/>
            <a:ext cx="2967900" cy="96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42" name="Google Shape;242;p32"/>
          <p:cNvSpPr txBox="1"/>
          <p:nvPr>
            <p:ph type="title"/>
          </p:nvPr>
        </p:nvSpPr>
        <p:spPr>
          <a:xfrm>
            <a:off x="823450" y="491400"/>
            <a:ext cx="753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43" name="Google Shape;24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44" name="Shape 244"/>
        <p:cNvGrpSpPr/>
        <p:nvPr/>
      </p:nvGrpSpPr>
      <p:grpSpPr>
        <a:xfrm>
          <a:off x="0" y="0"/>
          <a:ext cx="0" cy="0"/>
          <a:chOff x="0" y="0"/>
          <a:chExt cx="0" cy="0"/>
        </a:xfrm>
      </p:grpSpPr>
      <p:sp>
        <p:nvSpPr>
          <p:cNvPr id="245" name="Google Shape;245;p33"/>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txBox="1"/>
          <p:nvPr>
            <p:ph idx="1" type="subTitle"/>
          </p:nvPr>
        </p:nvSpPr>
        <p:spPr>
          <a:xfrm>
            <a:off x="616200" y="1626750"/>
            <a:ext cx="3369600" cy="15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33"/>
          <p:cNvSpPr txBox="1"/>
          <p:nvPr>
            <p:ph type="title"/>
          </p:nvPr>
        </p:nvSpPr>
        <p:spPr>
          <a:xfrm>
            <a:off x="616200" y="491400"/>
            <a:ext cx="4032000" cy="94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49" name="Google Shape;249;p33"/>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b="1" lang="en-GB"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GB" sz="1200">
                <a:solidFill>
                  <a:schemeClr val="dk1"/>
                </a:solidFill>
                <a:latin typeface="Libre Franklin"/>
                <a:ea typeface="Libre Franklin"/>
                <a:cs typeface="Libre Franklin"/>
                <a:sym typeface="Libre Franklin"/>
              </a:rPr>
              <a:t>, including icons by </a:t>
            </a:r>
            <a:r>
              <a:rPr b="1" lang="en-GB"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GB" sz="1200">
                <a:solidFill>
                  <a:schemeClr val="dk1"/>
                </a:solidFill>
                <a:latin typeface="Libre Franklin"/>
                <a:ea typeface="Libre Franklin"/>
                <a:cs typeface="Libre Franklin"/>
                <a:sym typeface="Libre Franklin"/>
              </a:rPr>
              <a:t>, infographics &amp; images by </a:t>
            </a:r>
            <a:r>
              <a:rPr b="1" lang="en-GB"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lang="en-GB" sz="1200">
                <a:solidFill>
                  <a:schemeClr val="dk1"/>
                </a:solidFill>
                <a:latin typeface="Libre Franklin"/>
                <a:ea typeface="Libre Franklin"/>
                <a:cs typeface="Libre Franklin"/>
                <a:sym typeface="Libre Franklin"/>
              </a:rPr>
              <a:t>and illustrations by </a:t>
            </a:r>
            <a:r>
              <a:rPr b="1" lang="en-GB" sz="1200">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sz="1200">
              <a:solidFill>
                <a:schemeClr val="dk1"/>
              </a:solidFill>
              <a:latin typeface="Libre Franklin"/>
              <a:ea typeface="Libre Franklin"/>
              <a:cs typeface="Libre Franklin"/>
              <a:sym typeface="Libre Franklin"/>
            </a:endParaRPr>
          </a:p>
        </p:txBody>
      </p:sp>
      <p:sp>
        <p:nvSpPr>
          <p:cNvPr id="250" name="Google Shape;25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51" name="Shape 251"/>
        <p:cNvGrpSpPr/>
        <p:nvPr/>
      </p:nvGrpSpPr>
      <p:grpSpPr>
        <a:xfrm>
          <a:off x="0" y="0"/>
          <a:ext cx="0" cy="0"/>
          <a:chOff x="0" y="0"/>
          <a:chExt cx="0" cy="0"/>
        </a:xfrm>
      </p:grpSpPr>
      <p:sp>
        <p:nvSpPr>
          <p:cNvPr id="252" name="Google Shape;252;p3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4" name="Google Shape;254;p3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55" name="Google Shape;255;p34"/>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6" name="Google Shape;256;p3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258" name="Shape 258"/>
        <p:cNvGrpSpPr/>
        <p:nvPr/>
      </p:nvGrpSpPr>
      <p:grpSpPr>
        <a:xfrm>
          <a:off x="0" y="0"/>
          <a:ext cx="0" cy="0"/>
          <a:chOff x="0" y="0"/>
          <a:chExt cx="0" cy="0"/>
        </a:xfrm>
      </p:grpSpPr>
      <p:sp>
        <p:nvSpPr>
          <p:cNvPr id="259" name="Google Shape;259;p35"/>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61" name="Google Shape;261;p35"/>
          <p:cNvSpPr txBox="1"/>
          <p:nvPr>
            <p:ph idx="1" type="body"/>
          </p:nvPr>
        </p:nvSpPr>
        <p:spPr>
          <a:xfrm>
            <a:off x="4516250" y="1544250"/>
            <a:ext cx="41238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2" name="Google Shape;262;p35"/>
          <p:cNvSpPr txBox="1"/>
          <p:nvPr>
            <p:ph idx="2" type="subTitle"/>
          </p:nvPr>
        </p:nvSpPr>
        <p:spPr>
          <a:xfrm>
            <a:off x="616225"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3" name="Google Shape;263;p35"/>
          <p:cNvSpPr txBox="1"/>
          <p:nvPr>
            <p:ph idx="3" type="subTitle"/>
          </p:nvPr>
        </p:nvSpPr>
        <p:spPr>
          <a:xfrm>
            <a:off x="616225" y="24560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4" name="Google Shape;264;p35"/>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66" name="Shape 266"/>
        <p:cNvGrpSpPr/>
        <p:nvPr/>
      </p:nvGrpSpPr>
      <p:grpSpPr>
        <a:xfrm>
          <a:off x="0" y="0"/>
          <a:ext cx="0" cy="0"/>
          <a:chOff x="0" y="0"/>
          <a:chExt cx="0" cy="0"/>
        </a:xfrm>
      </p:grpSpPr>
      <p:sp>
        <p:nvSpPr>
          <p:cNvPr id="267" name="Google Shape;267;p3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70" name="Google Shape;270;p36"/>
          <p:cNvSpPr txBox="1"/>
          <p:nvPr>
            <p:ph idx="1" type="body"/>
          </p:nvPr>
        </p:nvSpPr>
        <p:spPr>
          <a:xfrm>
            <a:off x="616200" y="1391850"/>
            <a:ext cx="7952400" cy="49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1" name="Google Shape;27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idx="1" type="subTitle"/>
          </p:nvPr>
        </p:nvSpPr>
        <p:spPr>
          <a:xfrm>
            <a:off x="1543480" y="19988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1" name="Google Shape;31;p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2" name="Google Shape;32;p5"/>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33" name="Google Shape;33;p5"/>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 name="Google Shape;34;p5"/>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35" name="Google Shape;3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39" name="Google Shape;39;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idx="1" type="body"/>
          </p:nvPr>
        </p:nvSpPr>
        <p:spPr>
          <a:xfrm>
            <a:off x="616200" y="1973475"/>
            <a:ext cx="3264000" cy="1935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6" name="Google Shape;46;p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7" name="Google Shape;4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55" name="Google Shape;55;p9"/>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56" name="Google Shape;56;p9"/>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 name="Google Shape;5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62" name="Google Shape;62;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indent="-317500" lvl="1" marL="914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indent="-317500" lvl="2" marL="1371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indent="-317500" lvl="3" marL="18288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indent="-317500" lvl="4" marL="22860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indent="-317500" lvl="5" marL="27432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indent="-317500" lvl="6" marL="3200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indent="-317500" lvl="7" marL="3657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indent="-317500" lvl="8" marL="41148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latin typeface="Libre Franklin"/>
                <a:ea typeface="Libre Franklin"/>
                <a:cs typeface="Libre Franklin"/>
                <a:sym typeface="Libre Franklin"/>
              </a:defRPr>
            </a:lvl1pPr>
            <a:lvl2pPr lvl="1" algn="r">
              <a:buNone/>
              <a:defRPr sz="1300">
                <a:latin typeface="Libre Franklin"/>
                <a:ea typeface="Libre Franklin"/>
                <a:cs typeface="Libre Franklin"/>
                <a:sym typeface="Libre Franklin"/>
              </a:defRPr>
            </a:lvl2pPr>
            <a:lvl3pPr lvl="2" algn="r">
              <a:buNone/>
              <a:defRPr sz="1300">
                <a:latin typeface="Libre Franklin"/>
                <a:ea typeface="Libre Franklin"/>
                <a:cs typeface="Libre Franklin"/>
                <a:sym typeface="Libre Franklin"/>
              </a:defRPr>
            </a:lvl3pPr>
            <a:lvl4pPr lvl="3" algn="r">
              <a:buNone/>
              <a:defRPr sz="1300">
                <a:latin typeface="Libre Franklin"/>
                <a:ea typeface="Libre Franklin"/>
                <a:cs typeface="Libre Franklin"/>
                <a:sym typeface="Libre Franklin"/>
              </a:defRPr>
            </a:lvl4pPr>
            <a:lvl5pPr lvl="4" algn="r">
              <a:buNone/>
              <a:defRPr sz="1300">
                <a:latin typeface="Libre Franklin"/>
                <a:ea typeface="Libre Franklin"/>
                <a:cs typeface="Libre Franklin"/>
                <a:sym typeface="Libre Franklin"/>
              </a:defRPr>
            </a:lvl5pPr>
            <a:lvl6pPr lvl="5" algn="r">
              <a:buNone/>
              <a:defRPr sz="1300">
                <a:latin typeface="Libre Franklin"/>
                <a:ea typeface="Libre Franklin"/>
                <a:cs typeface="Libre Franklin"/>
                <a:sym typeface="Libre Franklin"/>
              </a:defRPr>
            </a:lvl6pPr>
            <a:lvl7pPr lvl="6" algn="r">
              <a:buNone/>
              <a:defRPr sz="1300">
                <a:latin typeface="Libre Franklin"/>
                <a:ea typeface="Libre Franklin"/>
                <a:cs typeface="Libre Franklin"/>
                <a:sym typeface="Libre Franklin"/>
              </a:defRPr>
            </a:lvl7pPr>
            <a:lvl8pPr lvl="7" algn="r">
              <a:buNone/>
              <a:defRPr sz="1300">
                <a:latin typeface="Libre Franklin"/>
                <a:ea typeface="Libre Franklin"/>
                <a:cs typeface="Libre Franklin"/>
                <a:sym typeface="Libre Franklin"/>
              </a:defRPr>
            </a:lvl8pPr>
            <a:lvl9pPr lvl="8" algn="r">
              <a:buNone/>
              <a:defRPr sz="1300">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mailto:up201806551@edu.fe.up.pt" TargetMode="External"/><Relationship Id="rId4" Type="http://schemas.openxmlformats.org/officeDocument/2006/relationships/hyperlink" Target="mailto:up201704334@edu.fe.up.pt" TargetMode="External"/><Relationship Id="rId5" Type="http://schemas.openxmlformats.org/officeDocument/2006/relationships/hyperlink" Target="mailto:up201809694@edu.fe.up.pt" TargetMode="External"/><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ctrTitle"/>
          </p:nvPr>
        </p:nvSpPr>
        <p:spPr>
          <a:xfrm>
            <a:off x="616200" y="1080975"/>
            <a:ext cx="3666900" cy="246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700"/>
              <a:t>Drinkworks: Home Bar by Keurig</a:t>
            </a:r>
            <a:endParaRPr sz="4700"/>
          </a:p>
        </p:txBody>
      </p:sp>
      <p:sp>
        <p:nvSpPr>
          <p:cNvPr id="277" name="Google Shape;277;p37"/>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Case Study Report</a:t>
            </a:r>
            <a:endParaRPr/>
          </a:p>
        </p:txBody>
      </p:sp>
      <p:grpSp>
        <p:nvGrpSpPr>
          <p:cNvPr id="278" name="Google Shape;278;p37"/>
          <p:cNvGrpSpPr/>
          <p:nvPr/>
        </p:nvGrpSpPr>
        <p:grpSpPr>
          <a:xfrm>
            <a:off x="4538058" y="736315"/>
            <a:ext cx="3881893" cy="3866200"/>
            <a:chOff x="1380325" y="456475"/>
            <a:chExt cx="4827625" cy="4811100"/>
          </a:xfrm>
        </p:grpSpPr>
        <p:sp>
          <p:nvSpPr>
            <p:cNvPr id="279" name="Google Shape;279;p37"/>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7"/>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7"/>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7"/>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7"/>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7"/>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7"/>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7"/>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7"/>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7"/>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7"/>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7"/>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7"/>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7"/>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7"/>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7"/>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7"/>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7"/>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7"/>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7"/>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6"/>
          <p:cNvSpPr/>
          <p:nvPr/>
        </p:nvSpPr>
        <p:spPr>
          <a:xfrm rot="10800000">
            <a:off x="1645492" y="253218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6"/>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t>Simplifies the task of making cocktails with one-touch operations.</a:t>
            </a:r>
            <a:endParaRPr/>
          </a:p>
        </p:txBody>
      </p:sp>
      <p:sp>
        <p:nvSpPr>
          <p:cNvPr id="620" name="Google Shape;620;p46"/>
          <p:cNvSpPr txBox="1"/>
          <p:nvPr>
            <p:ph idx="1" type="subTitle"/>
          </p:nvPr>
        </p:nvSpPr>
        <p:spPr>
          <a:xfrm>
            <a:off x="1543475" y="1998800"/>
            <a:ext cx="1992600" cy="495000"/>
          </a:xfrm>
          <a:prstGeom prst="rect">
            <a:avLst/>
          </a:prstGeom>
        </p:spPr>
        <p:txBody>
          <a:bodyPr anchorCtr="0" anchor="t" bIns="91425" lIns="91425" spcFirstLastPara="1" rIns="90000" wrap="square" tIns="91425">
            <a:noAutofit/>
          </a:bodyPr>
          <a:lstStyle/>
          <a:p>
            <a:pPr indent="0" lvl="0" marL="0" rtl="0" algn="l">
              <a:spcBef>
                <a:spcPts val="0"/>
              </a:spcBef>
              <a:spcAft>
                <a:spcPts val="1600"/>
              </a:spcAft>
              <a:buNone/>
            </a:pPr>
            <a:r>
              <a:rPr lang="en-GB"/>
              <a:t>Convenience</a:t>
            </a:r>
            <a:endParaRPr/>
          </a:p>
        </p:txBody>
      </p:sp>
      <p:sp>
        <p:nvSpPr>
          <p:cNvPr id="621" name="Google Shape;621;p46"/>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Variety</a:t>
            </a:r>
            <a:endParaRPr/>
          </a:p>
        </p:txBody>
      </p:sp>
      <p:sp>
        <p:nvSpPr>
          <p:cNvPr id="622" name="Google Shape;622;p46"/>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Offers a lot of variety to the customers through the different available pods.</a:t>
            </a:r>
            <a:endParaRPr/>
          </a:p>
        </p:txBody>
      </p:sp>
      <p:sp>
        <p:nvSpPr>
          <p:cNvPr id="623" name="Google Shape;623;p46"/>
          <p:cNvSpPr/>
          <p:nvPr/>
        </p:nvSpPr>
        <p:spPr>
          <a:xfrm rot="10800000">
            <a:off x="5796664" y="253218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25" name="Google Shape;625;p46"/>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t>3.</a:t>
            </a:r>
            <a:r>
              <a:rPr b="1" lang="en-GB" sz="100">
                <a:solidFill>
                  <a:schemeClr val="dk1"/>
                </a:solidFill>
                <a:latin typeface="Arial"/>
                <a:ea typeface="Arial"/>
                <a:cs typeface="Arial"/>
                <a:sym typeface="Arial"/>
              </a:rPr>
              <a:t> </a:t>
            </a:r>
            <a:r>
              <a:rPr b="1" lang="en-GB" sz="1400">
                <a:solidFill>
                  <a:schemeClr val="dk1"/>
                </a:solidFill>
                <a:latin typeface="Be Vietnam"/>
                <a:ea typeface="Be Vietnam"/>
                <a:cs typeface="Be Vietnam"/>
                <a:sym typeface="Be Vietnam"/>
              </a:rPr>
              <a:t>What is Drinkworks' </a:t>
            </a:r>
            <a:r>
              <a:rPr b="1" lang="en-GB" sz="1400" u="sng">
                <a:solidFill>
                  <a:schemeClr val="dk1"/>
                </a:solidFill>
                <a:latin typeface="Be Vietnam"/>
                <a:ea typeface="Be Vietnam"/>
                <a:cs typeface="Be Vietnam"/>
                <a:sym typeface="Be Vietnam"/>
              </a:rPr>
              <a:t>value proposition</a:t>
            </a:r>
            <a:r>
              <a:rPr b="1" lang="en-GB" sz="1400">
                <a:solidFill>
                  <a:schemeClr val="dk1"/>
                </a:solidFill>
                <a:latin typeface="Be Vietnam"/>
                <a:ea typeface="Be Vietnam"/>
                <a:cs typeface="Be Vietnam"/>
                <a:sym typeface="Be Vietnam"/>
              </a:rPr>
              <a:t>, and what is its positioning in the market? What Pods should be introduced?</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7"/>
          <p:cNvSpPr txBox="1"/>
          <p:nvPr>
            <p:ph idx="1" type="body"/>
          </p:nvPr>
        </p:nvSpPr>
        <p:spPr>
          <a:xfrm>
            <a:off x="3489625" y="3409050"/>
            <a:ext cx="515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GB" sz="1400"/>
              <a:t>Extremely easy to use product that will step up the customer’s hosting experience.</a:t>
            </a:r>
            <a:endParaRPr i="1" sz="1400"/>
          </a:p>
        </p:txBody>
      </p:sp>
      <p:sp>
        <p:nvSpPr>
          <p:cNvPr id="631" name="Google Shape;631;p47"/>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t>3</a:t>
            </a:r>
            <a:r>
              <a:rPr lang="en-GB" sz="1400"/>
              <a:t>.</a:t>
            </a:r>
            <a:r>
              <a:rPr b="1" lang="en-GB" sz="100">
                <a:solidFill>
                  <a:schemeClr val="dk1"/>
                </a:solidFill>
                <a:latin typeface="Arial"/>
                <a:ea typeface="Arial"/>
                <a:cs typeface="Arial"/>
                <a:sym typeface="Arial"/>
              </a:rPr>
              <a:t> </a:t>
            </a:r>
            <a:r>
              <a:rPr b="1" lang="en-GB" sz="1400">
                <a:solidFill>
                  <a:schemeClr val="dk1"/>
                </a:solidFill>
                <a:latin typeface="Be Vietnam"/>
                <a:ea typeface="Be Vietnam"/>
                <a:cs typeface="Be Vietnam"/>
                <a:sym typeface="Be Vietnam"/>
              </a:rPr>
              <a:t>What is Drinkworks' value proposition, and what is its </a:t>
            </a:r>
            <a:r>
              <a:rPr b="1" lang="en-GB" sz="1400" u="sng">
                <a:solidFill>
                  <a:schemeClr val="dk1"/>
                </a:solidFill>
                <a:latin typeface="Be Vietnam"/>
                <a:ea typeface="Be Vietnam"/>
                <a:cs typeface="Be Vietnam"/>
                <a:sym typeface="Be Vietnam"/>
              </a:rPr>
              <a:t>positioning in the market</a:t>
            </a:r>
            <a:r>
              <a:rPr b="1" lang="en-GB" sz="1400">
                <a:solidFill>
                  <a:schemeClr val="dk1"/>
                </a:solidFill>
                <a:latin typeface="Be Vietnam"/>
                <a:ea typeface="Be Vietnam"/>
                <a:cs typeface="Be Vietnam"/>
                <a:sym typeface="Be Vietnam"/>
              </a:rPr>
              <a:t>? What Pods should be introduced?</a:t>
            </a:r>
            <a:endParaRPr sz="1500"/>
          </a:p>
        </p:txBody>
      </p:sp>
      <p:sp>
        <p:nvSpPr>
          <p:cNvPr id="632" name="Google Shape;63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33" name="Google Shape;633;p47"/>
          <p:cNvSpPr/>
          <p:nvPr/>
        </p:nvSpPr>
        <p:spPr>
          <a:xfrm>
            <a:off x="540000" y="1772700"/>
            <a:ext cx="2555700" cy="81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100">
                <a:latin typeface="Be Vietnam"/>
                <a:ea typeface="Be Vietnam"/>
                <a:cs typeface="Be Vietnam"/>
                <a:sym typeface="Be Vietnam"/>
              </a:rPr>
              <a:t>Drinkworks</a:t>
            </a:r>
            <a:endParaRPr sz="3100">
              <a:latin typeface="Be Vietnam"/>
              <a:ea typeface="Be Vietnam"/>
              <a:cs typeface="Be Vietnam"/>
              <a:sym typeface="Be Vietnam"/>
            </a:endParaRPr>
          </a:p>
        </p:txBody>
      </p:sp>
      <p:sp>
        <p:nvSpPr>
          <p:cNvPr id="634" name="Google Shape;634;p47"/>
          <p:cNvSpPr/>
          <p:nvPr/>
        </p:nvSpPr>
        <p:spPr>
          <a:xfrm>
            <a:off x="540000" y="3409050"/>
            <a:ext cx="2555700" cy="81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100">
                <a:latin typeface="Be Vietnam"/>
                <a:ea typeface="Be Vietnam"/>
                <a:cs typeface="Be Vietnam"/>
                <a:sym typeface="Be Vietnam"/>
              </a:rPr>
              <a:t>Product</a:t>
            </a:r>
            <a:endParaRPr sz="3100">
              <a:latin typeface="Be Vietnam"/>
              <a:ea typeface="Be Vietnam"/>
              <a:cs typeface="Be Vietnam"/>
              <a:sym typeface="Be Vietnam"/>
            </a:endParaRPr>
          </a:p>
        </p:txBody>
      </p:sp>
      <p:sp>
        <p:nvSpPr>
          <p:cNvPr id="635" name="Google Shape;635;p47"/>
          <p:cNvSpPr txBox="1"/>
          <p:nvPr/>
        </p:nvSpPr>
        <p:spPr>
          <a:xfrm>
            <a:off x="3489625" y="1874550"/>
            <a:ext cx="515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i="1" lang="en-GB">
                <a:solidFill>
                  <a:schemeClr val="dk1"/>
                </a:solidFill>
                <a:latin typeface="Libre Franklin"/>
                <a:ea typeface="Libre Franklin"/>
                <a:cs typeface="Libre Franklin"/>
                <a:sym typeface="Libre Franklin"/>
              </a:rPr>
              <a:t>P</a:t>
            </a:r>
            <a:r>
              <a:rPr i="1" lang="en-GB">
                <a:solidFill>
                  <a:schemeClr val="dk1"/>
                </a:solidFill>
                <a:latin typeface="Libre Franklin"/>
                <a:ea typeface="Libre Franklin"/>
                <a:cs typeface="Libre Franklin"/>
                <a:sym typeface="Libre Franklin"/>
              </a:rPr>
              <a:t>remium brand for cocktail making appliances, heavily associated with Keurig’s coffee machines and pods</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8"/>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t>3.</a:t>
            </a:r>
            <a:r>
              <a:rPr b="1" lang="en-GB" sz="100">
                <a:solidFill>
                  <a:schemeClr val="dk1"/>
                </a:solidFill>
                <a:latin typeface="Arial"/>
                <a:ea typeface="Arial"/>
                <a:cs typeface="Arial"/>
                <a:sym typeface="Arial"/>
              </a:rPr>
              <a:t> </a:t>
            </a:r>
            <a:r>
              <a:rPr b="1" lang="en-GB" sz="1400">
                <a:solidFill>
                  <a:schemeClr val="dk1"/>
                </a:solidFill>
                <a:latin typeface="Be Vietnam"/>
                <a:ea typeface="Be Vietnam"/>
                <a:cs typeface="Be Vietnam"/>
                <a:sym typeface="Be Vietnam"/>
              </a:rPr>
              <a:t>What is Drinkworks' value proposition, and what is its positioning in the market? </a:t>
            </a:r>
            <a:r>
              <a:rPr b="1" lang="en-GB" sz="1400" u="sng">
                <a:solidFill>
                  <a:schemeClr val="dk1"/>
                </a:solidFill>
                <a:latin typeface="Be Vietnam"/>
                <a:ea typeface="Be Vietnam"/>
                <a:cs typeface="Be Vietnam"/>
                <a:sym typeface="Be Vietnam"/>
              </a:rPr>
              <a:t>What Pods should be introduced</a:t>
            </a:r>
            <a:r>
              <a:rPr b="1" lang="en-GB" sz="1400">
                <a:solidFill>
                  <a:schemeClr val="dk1"/>
                </a:solidFill>
                <a:latin typeface="Be Vietnam"/>
                <a:ea typeface="Be Vietnam"/>
                <a:cs typeface="Be Vietnam"/>
                <a:sym typeface="Be Vietnam"/>
              </a:rPr>
              <a:t>?</a:t>
            </a:r>
            <a:endParaRPr sz="1500"/>
          </a:p>
        </p:txBody>
      </p:sp>
      <p:sp>
        <p:nvSpPr>
          <p:cNvPr id="641" name="Google Shape;641;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42" name="Google Shape;642;p48"/>
          <p:cNvSpPr txBox="1"/>
          <p:nvPr/>
        </p:nvSpPr>
        <p:spPr>
          <a:xfrm>
            <a:off x="540000" y="1447025"/>
            <a:ext cx="26460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latin typeface="Libre Franklin"/>
                <a:ea typeface="Libre Franklin"/>
                <a:cs typeface="Libre Franklin"/>
                <a:sym typeface="Libre Franklin"/>
              </a:rPr>
              <a:t>Non-</a:t>
            </a:r>
            <a:r>
              <a:rPr b="1" lang="en-GB" sz="1300">
                <a:latin typeface="Libre Franklin"/>
                <a:ea typeface="Libre Franklin"/>
                <a:cs typeface="Libre Franklin"/>
                <a:sym typeface="Libre Franklin"/>
              </a:rPr>
              <a:t>Alcoholic Mixer Pods Only</a:t>
            </a:r>
            <a:endParaRPr sz="1300">
              <a:latin typeface="Libre Franklin"/>
              <a:ea typeface="Libre Franklin"/>
              <a:cs typeface="Libre Franklin"/>
              <a:sym typeface="Libre Franklin"/>
            </a:endParaRPr>
          </a:p>
        </p:txBody>
      </p:sp>
      <p:sp>
        <p:nvSpPr>
          <p:cNvPr id="643" name="Google Shape;643;p48"/>
          <p:cNvSpPr txBox="1"/>
          <p:nvPr/>
        </p:nvSpPr>
        <p:spPr>
          <a:xfrm>
            <a:off x="6087825" y="1447025"/>
            <a:ext cx="25521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latin typeface="Libre Franklin"/>
                <a:ea typeface="Libre Franklin"/>
                <a:cs typeface="Libre Franklin"/>
                <a:sym typeface="Libre Franklin"/>
              </a:rPr>
              <a:t>Alcoholic + Non-Alcoholic</a:t>
            </a:r>
            <a:endParaRPr sz="1300">
              <a:latin typeface="Libre Franklin"/>
              <a:ea typeface="Libre Franklin"/>
              <a:cs typeface="Libre Franklin"/>
              <a:sym typeface="Libre Franklin"/>
            </a:endParaRPr>
          </a:p>
        </p:txBody>
      </p:sp>
      <p:sp>
        <p:nvSpPr>
          <p:cNvPr id="644" name="Google Shape;644;p48"/>
          <p:cNvSpPr txBox="1"/>
          <p:nvPr/>
        </p:nvSpPr>
        <p:spPr>
          <a:xfrm>
            <a:off x="540000" y="2267700"/>
            <a:ext cx="2646000" cy="27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Libre Franklin"/>
                <a:ea typeface="Libre Franklin"/>
                <a:cs typeface="Libre Franklin"/>
                <a:sym typeface="Libre Franklin"/>
              </a:rPr>
              <a:t>No distribution hurdles</a:t>
            </a:r>
            <a:endParaRPr>
              <a:solidFill>
                <a:schemeClr val="dk1"/>
              </a:solidFill>
              <a:latin typeface="Libre Franklin"/>
              <a:ea typeface="Libre Franklin"/>
              <a:cs typeface="Libre Franklin"/>
              <a:sym typeface="Libre Franklin"/>
            </a:endParaRPr>
          </a:p>
          <a:p>
            <a:pPr indent="0" lvl="0" marL="0" rtl="0" algn="l">
              <a:spcBef>
                <a:spcPts val="1000"/>
              </a:spcBef>
              <a:spcAft>
                <a:spcPts val="0"/>
              </a:spcAft>
              <a:buNone/>
            </a:pPr>
            <a:r>
              <a:rPr lang="en-GB">
                <a:solidFill>
                  <a:schemeClr val="dk1"/>
                </a:solidFill>
                <a:latin typeface="Libre Franklin"/>
                <a:ea typeface="Libre Franklin"/>
                <a:cs typeface="Libre Franklin"/>
                <a:sym typeface="Libre Franklin"/>
              </a:rPr>
              <a:t>Are the easiest for consumers to understand</a:t>
            </a:r>
            <a:endParaRPr>
              <a:solidFill>
                <a:schemeClr val="dk1"/>
              </a:solidFill>
              <a:latin typeface="Libre Franklin"/>
              <a:ea typeface="Libre Franklin"/>
              <a:cs typeface="Libre Franklin"/>
              <a:sym typeface="Libre Franklin"/>
            </a:endParaRPr>
          </a:p>
          <a:p>
            <a:pPr indent="0" lvl="0" marL="0" rtl="0" algn="l">
              <a:spcBef>
                <a:spcPts val="1000"/>
              </a:spcBef>
              <a:spcAft>
                <a:spcPts val="0"/>
              </a:spcAft>
              <a:buNone/>
            </a:pPr>
            <a:r>
              <a:rPr lang="en-GB">
                <a:solidFill>
                  <a:schemeClr val="dk1"/>
                </a:solidFill>
                <a:latin typeface="Libre Franklin"/>
                <a:ea typeface="Libre Franklin"/>
                <a:cs typeface="Libre Franklin"/>
                <a:sym typeface="Libre Franklin"/>
              </a:rPr>
              <a:t>Allow customers to customize their cocktail by choosing their own liquor brand and amount</a:t>
            </a:r>
            <a:endParaRPr>
              <a:solidFill>
                <a:schemeClr val="dk1"/>
              </a:solidFill>
              <a:latin typeface="Libre Franklin"/>
              <a:ea typeface="Libre Franklin"/>
              <a:cs typeface="Libre Franklin"/>
              <a:sym typeface="Libre Franklin"/>
            </a:endParaRPr>
          </a:p>
          <a:p>
            <a:pPr indent="0" lvl="0" marL="0" rtl="0" algn="l">
              <a:spcBef>
                <a:spcPts val="1000"/>
              </a:spcBef>
              <a:spcAft>
                <a:spcPts val="0"/>
              </a:spcAft>
              <a:buNone/>
            </a:pPr>
            <a:r>
              <a:rPr lang="en-GB">
                <a:solidFill>
                  <a:schemeClr val="dk1"/>
                </a:solidFill>
                <a:latin typeface="Libre Franklin"/>
                <a:ea typeface="Libre Franklin"/>
                <a:cs typeface="Libre Franklin"/>
                <a:sym typeface="Libre Franklin"/>
              </a:rPr>
              <a:t>Goes against the company’s value proposition (decreases convenience)</a:t>
            </a:r>
            <a:endParaRPr/>
          </a:p>
        </p:txBody>
      </p:sp>
      <p:sp>
        <p:nvSpPr>
          <p:cNvPr id="645" name="Google Shape;645;p48"/>
          <p:cNvSpPr txBox="1"/>
          <p:nvPr/>
        </p:nvSpPr>
        <p:spPr>
          <a:xfrm>
            <a:off x="6087825" y="2214850"/>
            <a:ext cx="2552100" cy="14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Libre Franklin"/>
                <a:ea typeface="Libre Franklin"/>
                <a:cs typeface="Libre Franklin"/>
                <a:sym typeface="Libre Franklin"/>
              </a:rPr>
              <a:t>Could generate confusion among users because of different pod selling locations and the pods themselves would have different uses</a:t>
            </a:r>
            <a:endParaRPr>
              <a:solidFill>
                <a:schemeClr val="dk1"/>
              </a:solidFill>
              <a:latin typeface="Libre Franklin"/>
              <a:ea typeface="Libre Franklin"/>
              <a:cs typeface="Libre Franklin"/>
              <a:sym typeface="Libre Franklin"/>
            </a:endParaRPr>
          </a:p>
        </p:txBody>
      </p:sp>
      <p:sp>
        <p:nvSpPr>
          <p:cNvPr id="646" name="Google Shape;646;p48"/>
          <p:cNvSpPr/>
          <p:nvPr/>
        </p:nvSpPr>
        <p:spPr>
          <a:xfrm rot="10800000">
            <a:off x="540000" y="1847225"/>
            <a:ext cx="534300" cy="220800"/>
          </a:xfrm>
          <a:prstGeom prst="triangle">
            <a:avLst>
              <a:gd fmla="val 79071" name="adj"/>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8"/>
          <p:cNvSpPr/>
          <p:nvPr/>
        </p:nvSpPr>
        <p:spPr>
          <a:xfrm rot="10800000">
            <a:off x="6087825" y="1847225"/>
            <a:ext cx="534300" cy="220800"/>
          </a:xfrm>
          <a:prstGeom prst="triangle">
            <a:avLst>
              <a:gd fmla="val 79071" name="adj"/>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8"/>
          <p:cNvSpPr txBox="1"/>
          <p:nvPr/>
        </p:nvSpPr>
        <p:spPr>
          <a:xfrm>
            <a:off x="3360863" y="1447025"/>
            <a:ext cx="25521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latin typeface="Libre Franklin"/>
                <a:ea typeface="Libre Franklin"/>
                <a:cs typeface="Libre Franklin"/>
                <a:sym typeface="Libre Franklin"/>
              </a:rPr>
              <a:t>Alcoholic Pods Only</a:t>
            </a:r>
            <a:endParaRPr sz="1300">
              <a:latin typeface="Libre Franklin"/>
              <a:ea typeface="Libre Franklin"/>
              <a:cs typeface="Libre Franklin"/>
              <a:sym typeface="Libre Franklin"/>
            </a:endParaRPr>
          </a:p>
        </p:txBody>
      </p:sp>
      <p:sp>
        <p:nvSpPr>
          <p:cNvPr id="649" name="Google Shape;649;p48"/>
          <p:cNvSpPr/>
          <p:nvPr/>
        </p:nvSpPr>
        <p:spPr>
          <a:xfrm rot="10800000">
            <a:off x="3360875" y="1847225"/>
            <a:ext cx="534300" cy="220800"/>
          </a:xfrm>
          <a:prstGeom prst="triangle">
            <a:avLst>
              <a:gd fmla="val 79071" name="adj"/>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8"/>
          <p:cNvSpPr txBox="1"/>
          <p:nvPr/>
        </p:nvSpPr>
        <p:spPr>
          <a:xfrm>
            <a:off x="3360863" y="2267700"/>
            <a:ext cx="25521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Libre Franklin"/>
                <a:ea typeface="Libre Franklin"/>
                <a:cs typeface="Libre Franklin"/>
                <a:sym typeface="Libre Franklin"/>
              </a:rPr>
              <a:t>Implicates more logistic and distribution work</a:t>
            </a:r>
            <a:endParaRPr>
              <a:solidFill>
                <a:schemeClr val="dk1"/>
              </a:solidFill>
              <a:latin typeface="Libre Franklin"/>
              <a:ea typeface="Libre Franklin"/>
              <a:cs typeface="Libre Franklin"/>
              <a:sym typeface="Libre Franklin"/>
            </a:endParaRPr>
          </a:p>
          <a:p>
            <a:pPr indent="0" lvl="0" marL="0" rtl="0" algn="l">
              <a:spcBef>
                <a:spcPts val="1000"/>
              </a:spcBef>
              <a:spcAft>
                <a:spcPts val="1000"/>
              </a:spcAft>
              <a:buNone/>
            </a:pPr>
            <a:r>
              <a:rPr lang="en-GB">
                <a:solidFill>
                  <a:schemeClr val="dk1"/>
                </a:solidFill>
                <a:latin typeface="Libre Franklin"/>
                <a:ea typeface="Libre Franklin"/>
                <a:cs typeface="Libre Franklin"/>
                <a:sym typeface="Libre Franklin"/>
              </a:rPr>
              <a:t>Goes directly into the company’s value proposition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9"/>
          <p:cNvSpPr txBox="1"/>
          <p:nvPr>
            <p:ph idx="1" type="body"/>
          </p:nvPr>
        </p:nvSpPr>
        <p:spPr>
          <a:xfrm>
            <a:off x="4224600" y="1506250"/>
            <a:ext cx="4415400" cy="27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The way Drinkworks will generate revenue is not through selling devices (one-time purchases), but rather through selling pods (need to be repurchased by the customer). Therefore the device might be priced lower to encourage customers to buy it. The lower the device’s price, the less revenue its sales will generate. </a:t>
            </a:r>
            <a:endParaRPr sz="1200"/>
          </a:p>
          <a:p>
            <a:pPr indent="0" lvl="0" marL="0" rtl="0" algn="l">
              <a:spcBef>
                <a:spcPts val="1600"/>
              </a:spcBef>
              <a:spcAft>
                <a:spcPts val="0"/>
              </a:spcAft>
              <a:buNone/>
            </a:pPr>
            <a:r>
              <a:rPr lang="en-GB" sz="1200"/>
              <a:t>We believe the device should be priced at either $250 or $300, otherwise it will simply not be purchased by enough customers to make the business viable (only 2.1% of people are willing to pay $400 for the device). This would mean that the business would suffer a heavy loss in the beginning due to the device sales, but should recover once customers start buying pods.</a:t>
            </a:r>
            <a:endParaRPr sz="1200"/>
          </a:p>
          <a:p>
            <a:pPr indent="0" lvl="0" marL="457200" rtl="0" algn="l">
              <a:spcBef>
                <a:spcPts val="1600"/>
              </a:spcBef>
              <a:spcAft>
                <a:spcPts val="0"/>
              </a:spcAft>
              <a:buNone/>
            </a:pPr>
            <a:r>
              <a:t/>
            </a:r>
            <a:endParaRPr sz="1200"/>
          </a:p>
          <a:p>
            <a:pPr indent="0" lvl="0" marL="0" rtl="0" algn="l">
              <a:spcBef>
                <a:spcPts val="1600"/>
              </a:spcBef>
              <a:spcAft>
                <a:spcPts val="1600"/>
              </a:spcAft>
              <a:buNone/>
            </a:pPr>
            <a:r>
              <a:t/>
            </a:r>
            <a:endParaRPr/>
          </a:p>
        </p:txBody>
      </p:sp>
      <p:sp>
        <p:nvSpPr>
          <p:cNvPr id="656" name="Google Shape;656;p49"/>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t>4. </a:t>
            </a:r>
            <a:r>
              <a:rPr b="1" lang="en-GB" sz="1300">
                <a:solidFill>
                  <a:schemeClr val="dk1"/>
                </a:solidFill>
                <a:latin typeface="Arial"/>
                <a:ea typeface="Arial"/>
                <a:cs typeface="Arial"/>
                <a:sym typeface="Arial"/>
              </a:rPr>
              <a:t> </a:t>
            </a:r>
            <a:r>
              <a:rPr b="1" lang="en-GB" sz="1400">
                <a:solidFill>
                  <a:schemeClr val="dk1"/>
                </a:solidFill>
                <a:latin typeface="Be Vietnam"/>
                <a:ea typeface="Be Vietnam"/>
                <a:cs typeface="Be Vietnam"/>
                <a:sym typeface="Be Vietnam"/>
              </a:rPr>
              <a:t>How should the device and Pods be priced?</a:t>
            </a:r>
            <a:endParaRPr sz="1600"/>
          </a:p>
        </p:txBody>
      </p:sp>
      <p:sp>
        <p:nvSpPr>
          <p:cNvPr id="657" name="Google Shape;65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658" name="Google Shape;658;p49" title="Gráfico"/>
          <p:cNvPicPr preferRelativeResize="0"/>
          <p:nvPr/>
        </p:nvPicPr>
        <p:blipFill>
          <a:blip r:embed="rId3">
            <a:alphaModFix/>
          </a:blip>
          <a:stretch>
            <a:fillRect/>
          </a:stretch>
        </p:blipFill>
        <p:spPr>
          <a:xfrm>
            <a:off x="540000" y="1632825"/>
            <a:ext cx="3451625" cy="2174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0"/>
          <p:cNvSpPr txBox="1"/>
          <p:nvPr>
            <p:ph idx="1" type="body"/>
          </p:nvPr>
        </p:nvSpPr>
        <p:spPr>
          <a:xfrm>
            <a:off x="540000" y="1357200"/>
            <a:ext cx="81000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For the alcoholic pods, the higher the pod price, the more revenue the company will generate with pod sales. Even though less people are willing to pay for pods at higher prices, the increase in price compensates for the decrease in customers. Therefore, the alcoholic pods should be priced at $6.00.</a:t>
            </a:r>
            <a:endParaRPr sz="1200"/>
          </a:p>
          <a:p>
            <a:pPr indent="0" lvl="0" marL="457200" rtl="0" algn="l">
              <a:spcBef>
                <a:spcPts val="1600"/>
              </a:spcBef>
              <a:spcAft>
                <a:spcPts val="0"/>
              </a:spcAft>
              <a:buNone/>
            </a:pPr>
            <a:r>
              <a:t/>
            </a:r>
            <a:endParaRPr sz="1200"/>
          </a:p>
          <a:p>
            <a:pPr indent="0" lvl="0" marL="0" rtl="0" algn="l">
              <a:spcBef>
                <a:spcPts val="1600"/>
              </a:spcBef>
              <a:spcAft>
                <a:spcPts val="1600"/>
              </a:spcAft>
              <a:buNone/>
            </a:pPr>
            <a:r>
              <a:t/>
            </a:r>
            <a:endParaRPr/>
          </a:p>
        </p:txBody>
      </p:sp>
      <p:sp>
        <p:nvSpPr>
          <p:cNvPr id="664" name="Google Shape;664;p50"/>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t>4. </a:t>
            </a:r>
            <a:r>
              <a:rPr b="1" lang="en-GB" sz="1300">
                <a:solidFill>
                  <a:schemeClr val="dk1"/>
                </a:solidFill>
                <a:latin typeface="Arial"/>
                <a:ea typeface="Arial"/>
                <a:cs typeface="Arial"/>
                <a:sym typeface="Arial"/>
              </a:rPr>
              <a:t> </a:t>
            </a:r>
            <a:r>
              <a:rPr b="1" lang="en-GB" sz="1400">
                <a:solidFill>
                  <a:schemeClr val="dk1"/>
                </a:solidFill>
                <a:latin typeface="Be Vietnam"/>
                <a:ea typeface="Be Vietnam"/>
                <a:cs typeface="Be Vietnam"/>
                <a:sym typeface="Be Vietnam"/>
              </a:rPr>
              <a:t>How should the device and Pods be priced?</a:t>
            </a:r>
            <a:endParaRPr sz="1600"/>
          </a:p>
        </p:txBody>
      </p:sp>
      <p:sp>
        <p:nvSpPr>
          <p:cNvPr id="665" name="Google Shape;66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666" name="Google Shape;666;p50" title="Gráfico"/>
          <p:cNvPicPr preferRelativeResize="0"/>
          <p:nvPr/>
        </p:nvPicPr>
        <p:blipFill>
          <a:blip r:embed="rId3">
            <a:alphaModFix/>
          </a:blip>
          <a:stretch>
            <a:fillRect/>
          </a:stretch>
        </p:blipFill>
        <p:spPr>
          <a:xfrm>
            <a:off x="540000" y="2395024"/>
            <a:ext cx="3545250" cy="2192131"/>
          </a:xfrm>
          <a:prstGeom prst="rect">
            <a:avLst/>
          </a:prstGeom>
          <a:noFill/>
          <a:ln>
            <a:noFill/>
          </a:ln>
        </p:spPr>
      </p:pic>
      <p:pic>
        <p:nvPicPr>
          <p:cNvPr id="667" name="Google Shape;667;p50" title="Gráfico"/>
          <p:cNvPicPr preferRelativeResize="0"/>
          <p:nvPr/>
        </p:nvPicPr>
        <p:blipFill>
          <a:blip r:embed="rId4">
            <a:alphaModFix/>
          </a:blip>
          <a:stretch>
            <a:fillRect/>
          </a:stretch>
        </p:blipFill>
        <p:spPr>
          <a:xfrm>
            <a:off x="4442836" y="2395026"/>
            <a:ext cx="3545217" cy="219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1"/>
          <p:cNvSpPr txBox="1"/>
          <p:nvPr>
            <p:ph idx="1" type="body"/>
          </p:nvPr>
        </p:nvSpPr>
        <p:spPr>
          <a:xfrm>
            <a:off x="5104500" y="2297375"/>
            <a:ext cx="3535500" cy="153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200"/>
              <a:t>Regarding non-alcoholic pods, the story is different. We can see the optimal price range for these pods is between $2.00 and $3.00. Priced at $2.50, the pods would generate the most revenue for the company and, therefore, this should be the price at which they are introduced to the market.</a:t>
            </a:r>
            <a:endParaRPr sz="1200"/>
          </a:p>
        </p:txBody>
      </p:sp>
      <p:sp>
        <p:nvSpPr>
          <p:cNvPr id="673" name="Google Shape;673;p51"/>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t>4. </a:t>
            </a:r>
            <a:r>
              <a:rPr b="1" lang="en-GB" sz="1300">
                <a:solidFill>
                  <a:schemeClr val="dk1"/>
                </a:solidFill>
                <a:latin typeface="Arial"/>
                <a:ea typeface="Arial"/>
                <a:cs typeface="Arial"/>
                <a:sym typeface="Arial"/>
              </a:rPr>
              <a:t> </a:t>
            </a:r>
            <a:r>
              <a:rPr b="1" lang="en-GB" sz="1400">
                <a:solidFill>
                  <a:schemeClr val="dk1"/>
                </a:solidFill>
                <a:latin typeface="Be Vietnam"/>
                <a:ea typeface="Be Vietnam"/>
                <a:cs typeface="Be Vietnam"/>
                <a:sym typeface="Be Vietnam"/>
              </a:rPr>
              <a:t>How should the device and Pods be priced?</a:t>
            </a:r>
            <a:endParaRPr sz="1600"/>
          </a:p>
        </p:txBody>
      </p:sp>
      <p:sp>
        <p:nvSpPr>
          <p:cNvPr id="674" name="Google Shape;67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675" name="Google Shape;675;p51" title="Gráfico"/>
          <p:cNvPicPr preferRelativeResize="0"/>
          <p:nvPr/>
        </p:nvPicPr>
        <p:blipFill>
          <a:blip r:embed="rId3">
            <a:alphaModFix/>
          </a:blip>
          <a:stretch>
            <a:fillRect/>
          </a:stretch>
        </p:blipFill>
        <p:spPr>
          <a:xfrm>
            <a:off x="539975" y="1495775"/>
            <a:ext cx="4564524" cy="2822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2"/>
          <p:cNvSpPr/>
          <p:nvPr/>
        </p:nvSpPr>
        <p:spPr>
          <a:xfrm rot="10800000">
            <a:off x="1249167" y="249573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2"/>
          <p:cNvSpPr txBox="1"/>
          <p:nvPr>
            <p:ph idx="2" type="subTitle"/>
          </p:nvPr>
        </p:nvSpPr>
        <p:spPr>
          <a:xfrm>
            <a:off x="1249175" y="2894150"/>
            <a:ext cx="3038400" cy="177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t>Keurig and AB InBev are already big players in the market</a:t>
            </a:r>
            <a:endParaRPr sz="1400"/>
          </a:p>
          <a:p>
            <a:pPr indent="0" lvl="0" marL="0" rtl="0" algn="just">
              <a:spcBef>
                <a:spcPts val="1000"/>
              </a:spcBef>
              <a:spcAft>
                <a:spcPts val="0"/>
              </a:spcAft>
              <a:buNone/>
            </a:pPr>
            <a:r>
              <a:rPr lang="en-GB" sz="1400"/>
              <a:t>Long-lasting Product</a:t>
            </a:r>
            <a:endParaRPr sz="1400"/>
          </a:p>
          <a:p>
            <a:pPr indent="0" lvl="0" marL="0" rtl="0" algn="just">
              <a:spcBef>
                <a:spcPts val="1000"/>
              </a:spcBef>
              <a:spcAft>
                <a:spcPts val="1000"/>
              </a:spcAft>
              <a:buNone/>
            </a:pPr>
            <a:r>
              <a:rPr lang="en-GB" sz="1400"/>
              <a:t>Fast and easy process of making a cocktail</a:t>
            </a:r>
            <a:endParaRPr sz="1400"/>
          </a:p>
        </p:txBody>
      </p:sp>
      <p:sp>
        <p:nvSpPr>
          <p:cNvPr id="682" name="Google Shape;682;p52"/>
          <p:cNvSpPr txBox="1"/>
          <p:nvPr>
            <p:ph idx="1" type="subTitle"/>
          </p:nvPr>
        </p:nvSpPr>
        <p:spPr>
          <a:xfrm>
            <a:off x="1249175" y="1962350"/>
            <a:ext cx="3038400" cy="495000"/>
          </a:xfrm>
          <a:prstGeom prst="rect">
            <a:avLst/>
          </a:prstGeom>
        </p:spPr>
        <p:txBody>
          <a:bodyPr anchorCtr="0" anchor="t" bIns="91425" lIns="91425" spcFirstLastPara="1" rIns="90000" wrap="square" tIns="91425">
            <a:noAutofit/>
          </a:bodyPr>
          <a:lstStyle/>
          <a:p>
            <a:pPr indent="0" lvl="0" marL="0" rtl="0" algn="l">
              <a:spcBef>
                <a:spcPts val="0"/>
              </a:spcBef>
              <a:spcAft>
                <a:spcPts val="1600"/>
              </a:spcAft>
              <a:buNone/>
            </a:pPr>
            <a:r>
              <a:rPr lang="en-GB"/>
              <a:t>Strengths</a:t>
            </a:r>
            <a:endParaRPr/>
          </a:p>
        </p:txBody>
      </p:sp>
      <p:sp>
        <p:nvSpPr>
          <p:cNvPr id="683" name="Google Shape;683;p52"/>
          <p:cNvSpPr txBox="1"/>
          <p:nvPr>
            <p:ph idx="3" type="subTitle"/>
          </p:nvPr>
        </p:nvSpPr>
        <p:spPr>
          <a:xfrm>
            <a:off x="4856425" y="1962350"/>
            <a:ext cx="3038400" cy="49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Weaknesses</a:t>
            </a:r>
            <a:endParaRPr/>
          </a:p>
        </p:txBody>
      </p:sp>
      <p:sp>
        <p:nvSpPr>
          <p:cNvPr id="684" name="Google Shape;684;p52"/>
          <p:cNvSpPr txBox="1"/>
          <p:nvPr>
            <p:ph idx="4" type="subTitle"/>
          </p:nvPr>
        </p:nvSpPr>
        <p:spPr>
          <a:xfrm>
            <a:off x="4856425" y="2894150"/>
            <a:ext cx="3038400" cy="162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t>The device takes long to chill the water (10 minutes)</a:t>
            </a:r>
            <a:endParaRPr sz="1400"/>
          </a:p>
          <a:p>
            <a:pPr indent="0" lvl="0" marL="0" rtl="0" algn="just">
              <a:spcBef>
                <a:spcPts val="1000"/>
              </a:spcBef>
              <a:spcAft>
                <a:spcPts val="0"/>
              </a:spcAft>
              <a:buNone/>
            </a:pPr>
            <a:r>
              <a:rPr lang="en-GB" sz="1400"/>
              <a:t>Leaving the device plugged in removes this waiting time, but the device is consuming energy when not being used</a:t>
            </a:r>
            <a:endParaRPr sz="1400"/>
          </a:p>
        </p:txBody>
      </p:sp>
      <p:sp>
        <p:nvSpPr>
          <p:cNvPr id="685" name="Google Shape;685;p52"/>
          <p:cNvSpPr/>
          <p:nvPr/>
        </p:nvSpPr>
        <p:spPr>
          <a:xfrm rot="10800000">
            <a:off x="4856414" y="249573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87" name="Google Shape;687;p52"/>
          <p:cNvSpPr txBox="1"/>
          <p:nvPr/>
        </p:nvSpPr>
        <p:spPr>
          <a:xfrm>
            <a:off x="3090000" y="1240225"/>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solidFill>
                  <a:schemeClr val="dk1"/>
                </a:solidFill>
                <a:latin typeface="Be Vietnam"/>
                <a:ea typeface="Be Vietnam"/>
                <a:cs typeface="Be Vietnam"/>
                <a:sym typeface="Be Vietnam"/>
              </a:rPr>
              <a:t>SWOT Analysis</a:t>
            </a:r>
            <a:endParaRPr sz="300"/>
          </a:p>
        </p:txBody>
      </p:sp>
      <p:sp>
        <p:nvSpPr>
          <p:cNvPr id="688" name="Google Shape;688;p52"/>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solidFill>
                  <a:schemeClr val="dk1"/>
                </a:solidFill>
              </a:rPr>
              <a:t>5. </a:t>
            </a:r>
            <a:r>
              <a:rPr b="1" lang="en-GB" sz="1300">
                <a:solidFill>
                  <a:schemeClr val="dk1"/>
                </a:solidFill>
                <a:latin typeface="Arial"/>
                <a:ea typeface="Arial"/>
                <a:cs typeface="Arial"/>
                <a:sym typeface="Arial"/>
              </a:rPr>
              <a:t> </a:t>
            </a:r>
            <a:r>
              <a:rPr b="1" lang="en-GB" sz="1400">
                <a:solidFill>
                  <a:schemeClr val="dk1"/>
                </a:solidFill>
                <a:latin typeface="Be Vietnam"/>
                <a:ea typeface="Be Vietnam"/>
                <a:cs typeface="Be Vietnam"/>
                <a:sym typeface="Be Vietnam"/>
              </a:rPr>
              <a:t>Will Drinkworks be the next billion-dollar opportunity of Keurig and AB InBev? What are the risk opportunities, and what would you recommend Keurig to do to address them?</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3"/>
          <p:cNvSpPr/>
          <p:nvPr/>
        </p:nvSpPr>
        <p:spPr>
          <a:xfrm rot="10800000">
            <a:off x="1249167" y="249573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3"/>
          <p:cNvSpPr txBox="1"/>
          <p:nvPr>
            <p:ph idx="2" type="subTitle"/>
          </p:nvPr>
        </p:nvSpPr>
        <p:spPr>
          <a:xfrm>
            <a:off x="1249175" y="2894150"/>
            <a:ext cx="3038400" cy="1772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GB" sz="1400">
                <a:solidFill>
                  <a:schemeClr val="dk1"/>
                </a:solidFill>
              </a:rPr>
              <a:t>Most households in the US have consumed any form of alcohol in the last weeks and this number is growing, which might mean that the potential market is growing.</a:t>
            </a:r>
            <a:endParaRPr sz="1400"/>
          </a:p>
        </p:txBody>
      </p:sp>
      <p:sp>
        <p:nvSpPr>
          <p:cNvPr id="695" name="Google Shape;695;p53"/>
          <p:cNvSpPr txBox="1"/>
          <p:nvPr>
            <p:ph idx="1" type="subTitle"/>
          </p:nvPr>
        </p:nvSpPr>
        <p:spPr>
          <a:xfrm>
            <a:off x="1249175" y="1962350"/>
            <a:ext cx="3038400" cy="495000"/>
          </a:xfrm>
          <a:prstGeom prst="rect">
            <a:avLst/>
          </a:prstGeom>
        </p:spPr>
        <p:txBody>
          <a:bodyPr anchorCtr="0" anchor="t" bIns="91425" lIns="91425" spcFirstLastPara="1" rIns="90000" wrap="square" tIns="91425">
            <a:noAutofit/>
          </a:bodyPr>
          <a:lstStyle/>
          <a:p>
            <a:pPr indent="0" lvl="0" marL="0" rtl="0" algn="l">
              <a:spcBef>
                <a:spcPts val="0"/>
              </a:spcBef>
              <a:spcAft>
                <a:spcPts val="1600"/>
              </a:spcAft>
              <a:buNone/>
            </a:pPr>
            <a:r>
              <a:rPr lang="en-GB">
                <a:solidFill>
                  <a:schemeClr val="dk1"/>
                </a:solidFill>
              </a:rPr>
              <a:t>Opportunities</a:t>
            </a:r>
            <a:endParaRPr/>
          </a:p>
        </p:txBody>
      </p:sp>
      <p:sp>
        <p:nvSpPr>
          <p:cNvPr id="696" name="Google Shape;696;p53"/>
          <p:cNvSpPr txBox="1"/>
          <p:nvPr>
            <p:ph idx="3" type="subTitle"/>
          </p:nvPr>
        </p:nvSpPr>
        <p:spPr>
          <a:xfrm>
            <a:off x="4856425" y="1962350"/>
            <a:ext cx="3038400" cy="49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1"/>
                </a:solidFill>
              </a:rPr>
              <a:t>Threats</a:t>
            </a:r>
            <a:endParaRPr/>
          </a:p>
        </p:txBody>
      </p:sp>
      <p:sp>
        <p:nvSpPr>
          <p:cNvPr id="697" name="Google Shape;697;p53"/>
          <p:cNvSpPr txBox="1"/>
          <p:nvPr>
            <p:ph idx="4" type="subTitle"/>
          </p:nvPr>
        </p:nvSpPr>
        <p:spPr>
          <a:xfrm>
            <a:off x="4856425" y="2894150"/>
            <a:ext cx="3038400" cy="1620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400">
                <a:solidFill>
                  <a:schemeClr val="dk1"/>
                </a:solidFill>
              </a:rPr>
              <a:t>Competitor company Bartesian (“Keurig of cocktails”) planning to launch nationwide.</a:t>
            </a:r>
            <a:endParaRPr sz="14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GB" sz="1400">
                <a:solidFill>
                  <a:schemeClr val="dk1"/>
                </a:solidFill>
              </a:rPr>
              <a:t>Distribution of alcoholic goods is tricky in the US since there are a lot of regulations about it and they might change from state to state.</a:t>
            </a:r>
            <a:endParaRPr sz="1400">
              <a:solidFill>
                <a:schemeClr val="dk1"/>
              </a:solidFill>
            </a:endParaRPr>
          </a:p>
          <a:p>
            <a:pPr indent="0" lvl="0" marL="0" rtl="0" algn="just">
              <a:spcBef>
                <a:spcPts val="0"/>
              </a:spcBef>
              <a:spcAft>
                <a:spcPts val="0"/>
              </a:spcAft>
              <a:buNone/>
            </a:pPr>
            <a:r>
              <a:t/>
            </a:r>
            <a:endParaRPr sz="1400"/>
          </a:p>
        </p:txBody>
      </p:sp>
      <p:sp>
        <p:nvSpPr>
          <p:cNvPr id="698" name="Google Shape;698;p53"/>
          <p:cNvSpPr/>
          <p:nvPr/>
        </p:nvSpPr>
        <p:spPr>
          <a:xfrm rot="10800000">
            <a:off x="4856414" y="249573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00" name="Google Shape;700;p53"/>
          <p:cNvSpPr txBox="1"/>
          <p:nvPr/>
        </p:nvSpPr>
        <p:spPr>
          <a:xfrm>
            <a:off x="3090000" y="1240225"/>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solidFill>
                  <a:schemeClr val="dk1"/>
                </a:solidFill>
                <a:latin typeface="Be Vietnam"/>
                <a:ea typeface="Be Vietnam"/>
                <a:cs typeface="Be Vietnam"/>
                <a:sym typeface="Be Vietnam"/>
              </a:rPr>
              <a:t>SWOT Analysis</a:t>
            </a:r>
            <a:endParaRPr sz="300"/>
          </a:p>
        </p:txBody>
      </p:sp>
      <p:sp>
        <p:nvSpPr>
          <p:cNvPr id="701" name="Google Shape;701;p53"/>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solidFill>
                  <a:schemeClr val="dk1"/>
                </a:solidFill>
              </a:rPr>
              <a:t>5. </a:t>
            </a:r>
            <a:r>
              <a:rPr b="1" lang="en-GB" sz="1300">
                <a:solidFill>
                  <a:schemeClr val="dk1"/>
                </a:solidFill>
                <a:latin typeface="Arial"/>
                <a:ea typeface="Arial"/>
                <a:cs typeface="Arial"/>
                <a:sym typeface="Arial"/>
              </a:rPr>
              <a:t> </a:t>
            </a:r>
            <a:r>
              <a:rPr b="1" lang="en-GB" sz="1400">
                <a:solidFill>
                  <a:schemeClr val="dk1"/>
                </a:solidFill>
                <a:latin typeface="Be Vietnam"/>
                <a:ea typeface="Be Vietnam"/>
                <a:cs typeface="Be Vietnam"/>
                <a:sym typeface="Be Vietnam"/>
              </a:rPr>
              <a:t>Will Drinkworks be the next billion-dollar opportunity of Keurig and AB InBev? What are the risk opportunities, and what would you recommend Keurig to do to address them?</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4"/>
          <p:cNvSpPr txBox="1"/>
          <p:nvPr>
            <p:ph idx="1" type="body"/>
          </p:nvPr>
        </p:nvSpPr>
        <p:spPr>
          <a:xfrm>
            <a:off x="540000" y="1832988"/>
            <a:ext cx="4447800" cy="21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In our opinion, Drinkworks will not be the next billion-dollar opportunity of Keurig and AB InBev.</a:t>
            </a:r>
            <a:endParaRPr sz="1400"/>
          </a:p>
          <a:p>
            <a:pPr indent="0" lvl="0" marL="0" rtl="0" algn="l">
              <a:spcBef>
                <a:spcPts val="1600"/>
              </a:spcBef>
              <a:spcAft>
                <a:spcPts val="1600"/>
              </a:spcAft>
              <a:buNone/>
            </a:pPr>
            <a:r>
              <a:rPr lang="en-GB" sz="1400"/>
              <a:t>We believe the product targets a very niche market and, in order to be profitable, would have to be sold at high prices. Furthermore, it’s a difficult product to introduce to the market since people will likely not spend around 300$ in a device without knowing it works as expected first.</a:t>
            </a:r>
            <a:endParaRPr sz="1400"/>
          </a:p>
        </p:txBody>
      </p:sp>
      <p:sp>
        <p:nvSpPr>
          <p:cNvPr id="707" name="Google Shape;70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08" name="Google Shape;708;p54"/>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solidFill>
                  <a:schemeClr val="dk1"/>
                </a:solidFill>
              </a:rPr>
              <a:t>5. </a:t>
            </a:r>
            <a:r>
              <a:rPr b="1" lang="en-GB" sz="1300">
                <a:solidFill>
                  <a:schemeClr val="dk1"/>
                </a:solidFill>
                <a:latin typeface="Arial"/>
                <a:ea typeface="Arial"/>
                <a:cs typeface="Arial"/>
                <a:sym typeface="Arial"/>
              </a:rPr>
              <a:t> </a:t>
            </a:r>
            <a:r>
              <a:rPr b="1" lang="en-GB" sz="1400">
                <a:solidFill>
                  <a:schemeClr val="dk1"/>
                </a:solidFill>
                <a:latin typeface="Be Vietnam"/>
                <a:ea typeface="Be Vietnam"/>
                <a:cs typeface="Be Vietnam"/>
                <a:sym typeface="Be Vietnam"/>
              </a:rPr>
              <a:t>Will Drinkworks be the next billion-dollar opportunity of Keurig and AB InBev? What are the risk opportunities, and what would you recommend Keurig to do to address them?</a:t>
            </a:r>
            <a:endParaRPr sz="1400"/>
          </a:p>
        </p:txBody>
      </p:sp>
      <p:pic>
        <p:nvPicPr>
          <p:cNvPr id="709" name="Google Shape;709;p54"/>
          <p:cNvPicPr preferRelativeResize="0"/>
          <p:nvPr/>
        </p:nvPicPr>
        <p:blipFill>
          <a:blip r:embed="rId3">
            <a:alphaModFix/>
          </a:blip>
          <a:stretch>
            <a:fillRect/>
          </a:stretch>
        </p:blipFill>
        <p:spPr>
          <a:xfrm>
            <a:off x="5356475" y="1265213"/>
            <a:ext cx="3283525" cy="328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Authors</a:t>
            </a:r>
            <a:endParaRPr/>
          </a:p>
        </p:txBody>
      </p:sp>
      <p:sp>
        <p:nvSpPr>
          <p:cNvPr id="715" name="Google Shape;71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16" name="Google Shape;716;p55"/>
          <p:cNvSpPr txBox="1"/>
          <p:nvPr/>
        </p:nvSpPr>
        <p:spPr>
          <a:xfrm>
            <a:off x="716050" y="1426525"/>
            <a:ext cx="4963200" cy="2118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GB">
                <a:latin typeface="Lato"/>
                <a:ea typeface="Lato"/>
                <a:cs typeface="Lato"/>
                <a:sym typeface="Lato"/>
              </a:rPr>
              <a:t>Class 3, Group 4</a:t>
            </a:r>
            <a:endParaRPr b="1">
              <a:latin typeface="Lato"/>
              <a:ea typeface="Lato"/>
              <a:cs typeface="Lato"/>
              <a:sym typeface="Lato"/>
            </a:endParaRPr>
          </a:p>
          <a:p>
            <a:pPr indent="-317500" lvl="0" marL="457200" rtl="0" algn="l">
              <a:spcBef>
                <a:spcPts val="1000"/>
              </a:spcBef>
              <a:spcAft>
                <a:spcPts val="0"/>
              </a:spcAft>
              <a:buSzPts val="1400"/>
              <a:buFont typeface="Lato"/>
              <a:buChar char="-"/>
            </a:pPr>
            <a:r>
              <a:rPr lang="en-GB">
                <a:latin typeface="Lato"/>
                <a:ea typeface="Lato"/>
                <a:cs typeface="Lato"/>
                <a:sym typeface="Lato"/>
              </a:rPr>
              <a:t>Beatriz Mendes, </a:t>
            </a:r>
            <a:r>
              <a:rPr lang="en-GB" u="sng">
                <a:solidFill>
                  <a:srgbClr val="303437"/>
                </a:solidFill>
                <a:latin typeface="Lato"/>
                <a:ea typeface="Lato"/>
                <a:cs typeface="Lato"/>
                <a:sym typeface="Lato"/>
                <a:hlinkClick r:id="rId3">
                  <a:extLst>
                    <a:ext uri="{A12FA001-AC4F-418D-AE19-62706E023703}">
                      <ahyp:hlinkClr val="tx"/>
                    </a:ext>
                  </a:extLst>
                </a:hlinkClick>
              </a:rPr>
              <a:t>up201806551@edu.fe.up.pt</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GB">
                <a:latin typeface="Lato"/>
                <a:ea typeface="Lato"/>
                <a:cs typeface="Lato"/>
                <a:sym typeface="Lato"/>
              </a:rPr>
              <a:t>Bernardo Ramalho, </a:t>
            </a:r>
            <a:r>
              <a:rPr lang="en-GB" u="sng">
                <a:solidFill>
                  <a:srgbClr val="303437"/>
                </a:solidFill>
                <a:latin typeface="Lato"/>
                <a:ea typeface="Lato"/>
                <a:cs typeface="Lato"/>
                <a:sym typeface="Lato"/>
                <a:hlinkClick r:id="rId4">
                  <a:extLst>
                    <a:ext uri="{A12FA001-AC4F-418D-AE19-62706E023703}">
                      <ahyp:hlinkClr val="tx"/>
                    </a:ext>
                  </a:extLst>
                </a:hlinkClick>
              </a:rPr>
              <a:t>up201704334@edu.fe.up.pt</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GB">
                <a:latin typeface="Lato"/>
                <a:ea typeface="Lato"/>
                <a:cs typeface="Lato"/>
                <a:sym typeface="Lato"/>
              </a:rPr>
              <a:t>Pedro Azevedo, </a:t>
            </a:r>
            <a:r>
              <a:rPr lang="en-GB" u="sng">
                <a:latin typeface="Lato"/>
                <a:ea typeface="Lato"/>
                <a:cs typeface="Lato"/>
                <a:sym typeface="Lato"/>
              </a:rPr>
              <a:t>up201806728@edu.fe.up.pt</a:t>
            </a:r>
            <a:endParaRPr u="sng">
              <a:latin typeface="Lato"/>
              <a:ea typeface="Lato"/>
              <a:cs typeface="Lato"/>
              <a:sym typeface="Lato"/>
            </a:endParaRPr>
          </a:p>
          <a:p>
            <a:pPr indent="-317500" lvl="0" marL="457200" rtl="0" algn="l">
              <a:spcBef>
                <a:spcPts val="1000"/>
              </a:spcBef>
              <a:spcAft>
                <a:spcPts val="0"/>
              </a:spcAft>
              <a:buSzPts val="1400"/>
              <a:buFont typeface="Lato"/>
              <a:buChar char="-"/>
            </a:pPr>
            <a:r>
              <a:rPr lang="en-GB">
                <a:latin typeface="Lato"/>
                <a:ea typeface="Lato"/>
                <a:cs typeface="Lato"/>
                <a:sym typeface="Lato"/>
              </a:rPr>
              <a:t>Pedro Ponte, </a:t>
            </a:r>
            <a:r>
              <a:rPr lang="en-GB" u="sng">
                <a:solidFill>
                  <a:srgbClr val="303437"/>
                </a:solidFill>
                <a:latin typeface="Lato"/>
                <a:ea typeface="Lato"/>
                <a:cs typeface="Lato"/>
                <a:sym typeface="Lato"/>
                <a:hlinkClick r:id="rId5">
                  <a:extLst>
                    <a:ext uri="{A12FA001-AC4F-418D-AE19-62706E023703}">
                      <ahyp:hlinkClr val="tx"/>
                    </a:ext>
                  </a:extLst>
                </a:hlinkClick>
              </a:rPr>
              <a:t>up201809694@edu.fe.up.pt</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GB">
                <a:latin typeface="Lato"/>
                <a:ea typeface="Lato"/>
                <a:cs typeface="Lato"/>
                <a:sym typeface="Lato"/>
              </a:rPr>
              <a:t>Tomás Fontes, </a:t>
            </a:r>
            <a:r>
              <a:rPr lang="en-GB" u="sng">
                <a:latin typeface="Lato"/>
                <a:ea typeface="Lato"/>
                <a:cs typeface="Lato"/>
                <a:sym typeface="Lato"/>
              </a:rPr>
              <a:t>up201806252@edu.fe.up.pt</a:t>
            </a:r>
            <a:endParaRPr u="sng">
              <a:latin typeface="Lato"/>
              <a:ea typeface="Lato"/>
              <a:cs typeface="Lato"/>
              <a:sym typeface="Lato"/>
            </a:endParaRPr>
          </a:p>
        </p:txBody>
      </p:sp>
      <p:pic>
        <p:nvPicPr>
          <p:cNvPr id="717" name="Google Shape;717;p55"/>
          <p:cNvPicPr preferRelativeResize="0"/>
          <p:nvPr/>
        </p:nvPicPr>
        <p:blipFill>
          <a:blip r:embed="rId6">
            <a:alphaModFix/>
          </a:blip>
          <a:stretch>
            <a:fillRect/>
          </a:stretch>
        </p:blipFill>
        <p:spPr>
          <a:xfrm>
            <a:off x="5114800" y="1064100"/>
            <a:ext cx="3159950" cy="315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Introduction</a:t>
            </a:r>
            <a:endParaRPr/>
          </a:p>
        </p:txBody>
      </p:sp>
      <p:sp>
        <p:nvSpPr>
          <p:cNvPr id="544" name="Google Shape;5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45" name="Google Shape;545;p38"/>
          <p:cNvSpPr txBox="1"/>
          <p:nvPr/>
        </p:nvSpPr>
        <p:spPr>
          <a:xfrm>
            <a:off x="622850" y="1255750"/>
            <a:ext cx="79341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t/>
            </a:r>
            <a:endParaRPr sz="1200">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546" name="Google Shape;546;p38"/>
          <p:cNvSpPr txBox="1"/>
          <p:nvPr>
            <p:ph idx="1" type="body"/>
          </p:nvPr>
        </p:nvSpPr>
        <p:spPr>
          <a:xfrm>
            <a:off x="622000" y="1357200"/>
            <a:ext cx="4861200" cy="349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200">
                <a:solidFill>
                  <a:schemeClr val="dk1"/>
                </a:solidFill>
              </a:rPr>
              <a:t>In the summer of 2018, Nathaniel Davis, CEO of Drinkworks, was going through the results of his company’s latest market research. Developed through a joint venture (JV) between home coffee-brewing and soft drink giant Keurig Dr. Pepper (KDP; operating as Keurig Green Mountain at the time) and global beer-brewing company Anheuser-Busch InBev (AB InBev), Davis’s team at Drinkworks created a home bar appliance that, similar to a Keurig coffee machine, used “pods” to make single-serving cocktails or beer with a touch of a button.</a:t>
            </a:r>
            <a:endParaRPr sz="1200">
              <a:solidFill>
                <a:schemeClr val="dk1"/>
              </a:solidFill>
            </a:endParaRPr>
          </a:p>
          <a:p>
            <a:pPr indent="0" lvl="0" marL="0" rtl="0" algn="just">
              <a:spcBef>
                <a:spcPts val="1000"/>
              </a:spcBef>
              <a:spcAft>
                <a:spcPts val="0"/>
              </a:spcAft>
              <a:buClr>
                <a:schemeClr val="dk1"/>
              </a:buClr>
              <a:buSzPts val="1100"/>
              <a:buFont typeface="Arial"/>
              <a:buNone/>
            </a:pPr>
            <a:r>
              <a:rPr lang="en-GB" sz="1200">
                <a:solidFill>
                  <a:schemeClr val="dk1"/>
                </a:solidFill>
              </a:rPr>
              <a:t>Since the founding of the JV, and leveraging technology from previous research and development (R&amp;D) efforts of both parent companies, Davis and his team had developed and iterated the technology for the device, and now had to decide which target segment to focus on, whether to launch alcoholic cocktail pods or non-alcoholic cocktail mixer pods, and how to price both the device and the pods. </a:t>
            </a:r>
            <a:endParaRPr/>
          </a:p>
        </p:txBody>
      </p:sp>
      <p:pic>
        <p:nvPicPr>
          <p:cNvPr id="547" name="Google Shape;547;p38"/>
          <p:cNvPicPr preferRelativeResize="0"/>
          <p:nvPr/>
        </p:nvPicPr>
        <p:blipFill>
          <a:blip r:embed="rId3">
            <a:alphaModFix/>
          </a:blip>
          <a:stretch>
            <a:fillRect/>
          </a:stretch>
        </p:blipFill>
        <p:spPr>
          <a:xfrm>
            <a:off x="5871225" y="1357200"/>
            <a:ext cx="2768785" cy="2768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9"/>
          <p:cNvSpPr txBox="1"/>
          <p:nvPr>
            <p:ph idx="4294967295"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Problem Identification</a:t>
            </a:r>
            <a:endParaRPr/>
          </a:p>
        </p:txBody>
      </p:sp>
      <p:sp>
        <p:nvSpPr>
          <p:cNvPr id="553" name="Google Shape;55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54" name="Google Shape;554;p39"/>
          <p:cNvSpPr txBox="1"/>
          <p:nvPr/>
        </p:nvSpPr>
        <p:spPr>
          <a:xfrm>
            <a:off x="561650" y="1367175"/>
            <a:ext cx="81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Libre Franklin"/>
              <a:ea typeface="Libre Franklin"/>
              <a:cs typeface="Libre Franklin"/>
              <a:sym typeface="Libre Franklin"/>
            </a:endParaRPr>
          </a:p>
        </p:txBody>
      </p:sp>
      <p:sp>
        <p:nvSpPr>
          <p:cNvPr id="555" name="Google Shape;555;p39"/>
          <p:cNvSpPr txBox="1"/>
          <p:nvPr>
            <p:ph idx="1" type="body"/>
          </p:nvPr>
        </p:nvSpPr>
        <p:spPr>
          <a:xfrm>
            <a:off x="622000" y="1357200"/>
            <a:ext cx="4823700" cy="3495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GB" sz="1400">
                <a:solidFill>
                  <a:schemeClr val="dk1"/>
                </a:solidFill>
              </a:rPr>
              <a:t>The main of this case study is whether the </a:t>
            </a:r>
            <a:r>
              <a:rPr b="1" lang="en-GB" sz="1400">
                <a:solidFill>
                  <a:schemeClr val="dk1"/>
                </a:solidFill>
              </a:rPr>
              <a:t>Drinkworks will be the next billion-dollar opportunity</a:t>
            </a:r>
            <a:r>
              <a:rPr lang="en-GB" sz="1400">
                <a:solidFill>
                  <a:schemeClr val="dk1"/>
                </a:solidFill>
              </a:rPr>
              <a:t>.</a:t>
            </a:r>
            <a:endParaRPr sz="1400">
              <a:solidFill>
                <a:schemeClr val="dk1"/>
              </a:solidFill>
            </a:endParaRPr>
          </a:p>
          <a:p>
            <a:pPr indent="0" lvl="0" marL="0" rtl="0" algn="l">
              <a:spcBef>
                <a:spcPts val="1000"/>
              </a:spcBef>
              <a:spcAft>
                <a:spcPts val="0"/>
              </a:spcAft>
              <a:buClr>
                <a:schemeClr val="dk1"/>
              </a:buClr>
              <a:buSzPts val="1100"/>
              <a:buFont typeface="Arial"/>
              <a:buNone/>
            </a:pPr>
            <a:r>
              <a:rPr lang="en-GB" sz="1400">
                <a:solidFill>
                  <a:schemeClr val="dk1"/>
                </a:solidFill>
              </a:rPr>
              <a:t>To achieve the final answer, we will analyse the product in detail and the market it is trying to enter. We will also see how the product fits in the market and how it should be priced and marketed.</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Finally we will make a SWOT analysis in order to understand what Drinkworks has to do to succeed.</a:t>
            </a:r>
            <a:endParaRPr sz="1400">
              <a:solidFill>
                <a:schemeClr val="dk1"/>
              </a:solidFill>
            </a:endParaRPr>
          </a:p>
        </p:txBody>
      </p:sp>
      <p:pic>
        <p:nvPicPr>
          <p:cNvPr id="556" name="Google Shape;556;p39"/>
          <p:cNvPicPr preferRelativeResize="0"/>
          <p:nvPr/>
        </p:nvPicPr>
        <p:blipFill>
          <a:blip r:embed="rId3">
            <a:alphaModFix/>
          </a:blip>
          <a:stretch>
            <a:fillRect/>
          </a:stretch>
        </p:blipFill>
        <p:spPr>
          <a:xfrm>
            <a:off x="5620225" y="1559202"/>
            <a:ext cx="2764600" cy="276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0"/>
          <p:cNvSpPr txBox="1"/>
          <p:nvPr>
            <p:ph idx="1" type="body"/>
          </p:nvPr>
        </p:nvSpPr>
        <p:spPr>
          <a:xfrm>
            <a:off x="3787100" y="1343775"/>
            <a:ext cx="48528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Drinkworks is not a good product:</a:t>
            </a:r>
            <a:endParaRPr sz="1400"/>
          </a:p>
          <a:p>
            <a:pPr indent="-317500" lvl="0" marL="457200" rtl="0" algn="l">
              <a:spcBef>
                <a:spcPts val="1600"/>
              </a:spcBef>
              <a:spcAft>
                <a:spcPts val="0"/>
              </a:spcAft>
              <a:buSzPts val="1400"/>
              <a:buChar char="●"/>
            </a:pPr>
            <a:r>
              <a:rPr lang="en-GB" sz="1400"/>
              <a:t>The target customer is too niche;</a:t>
            </a:r>
            <a:endParaRPr sz="1400"/>
          </a:p>
          <a:p>
            <a:pPr indent="-317500" lvl="0" marL="457200" rtl="0" algn="l">
              <a:spcBef>
                <a:spcPts val="0"/>
              </a:spcBef>
              <a:spcAft>
                <a:spcPts val="0"/>
              </a:spcAft>
              <a:buSzPts val="1400"/>
              <a:buChar char="●"/>
            </a:pPr>
            <a:r>
              <a:rPr lang="en-GB" sz="1400"/>
              <a:t>What they say about their target customer has some flaws;</a:t>
            </a:r>
            <a:endParaRPr sz="1400"/>
          </a:p>
          <a:p>
            <a:pPr indent="-317500" lvl="0" marL="457200" rtl="0" algn="l">
              <a:spcBef>
                <a:spcPts val="0"/>
              </a:spcBef>
              <a:spcAft>
                <a:spcPts val="0"/>
              </a:spcAft>
              <a:buSzPts val="1400"/>
              <a:buChar char="●"/>
            </a:pPr>
            <a:r>
              <a:rPr lang="en-GB" sz="1400"/>
              <a:t>The product doesn’t solve most of the problems it is trying to solve;</a:t>
            </a:r>
            <a:endParaRPr sz="1400"/>
          </a:p>
          <a:p>
            <a:pPr indent="-317500" lvl="0" marL="457200" rtl="0" algn="l">
              <a:spcBef>
                <a:spcPts val="0"/>
              </a:spcBef>
              <a:spcAft>
                <a:spcPts val="0"/>
              </a:spcAft>
              <a:buSzPts val="1400"/>
              <a:buChar char="●"/>
            </a:pPr>
            <a:r>
              <a:rPr lang="en-GB" sz="1400"/>
              <a:t>Compared to similar products in other markets, their products lack a lot of what makes the others </a:t>
            </a:r>
            <a:r>
              <a:rPr lang="en-GB" sz="1400"/>
              <a:t>successful</a:t>
            </a:r>
            <a:r>
              <a:rPr lang="en-GB" sz="1400"/>
              <a:t>;</a:t>
            </a:r>
            <a:endParaRPr sz="1400"/>
          </a:p>
          <a:p>
            <a:pPr indent="0" lvl="0" marL="457200" rtl="0" algn="l">
              <a:spcBef>
                <a:spcPts val="1600"/>
              </a:spcBef>
              <a:spcAft>
                <a:spcPts val="1600"/>
              </a:spcAft>
              <a:buNone/>
            </a:pPr>
            <a:r>
              <a:t/>
            </a:r>
            <a:endParaRPr sz="1400"/>
          </a:p>
        </p:txBody>
      </p:sp>
      <p:sp>
        <p:nvSpPr>
          <p:cNvPr id="562" name="Google Shape;56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563" name="Google Shape;563;p40"/>
          <p:cNvPicPr preferRelativeResize="0"/>
          <p:nvPr/>
        </p:nvPicPr>
        <p:blipFill>
          <a:blip r:embed="rId3">
            <a:alphaModFix/>
          </a:blip>
          <a:stretch>
            <a:fillRect/>
          </a:stretch>
        </p:blipFill>
        <p:spPr>
          <a:xfrm>
            <a:off x="540000" y="1444800"/>
            <a:ext cx="2978525" cy="2978525"/>
          </a:xfrm>
          <a:prstGeom prst="rect">
            <a:avLst/>
          </a:prstGeom>
          <a:noFill/>
          <a:ln>
            <a:noFill/>
          </a:ln>
        </p:spPr>
      </p:pic>
      <p:sp>
        <p:nvSpPr>
          <p:cNvPr id="564" name="Google Shape;564;p40"/>
          <p:cNvSpPr txBox="1"/>
          <p:nvPr>
            <p:ph type="title"/>
          </p:nvPr>
        </p:nvSpPr>
        <p:spPr>
          <a:xfrm>
            <a:off x="540000" y="491400"/>
            <a:ext cx="8100000" cy="5727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chemeClr val="dk1"/>
                </a:solidFill>
                <a:latin typeface="Be Vietnam"/>
                <a:ea typeface="Be Vietnam"/>
                <a:cs typeface="Be Vietnam"/>
                <a:sym typeface="Be Vietnam"/>
              </a:rPr>
              <a:t>1. Is Drinkworks a </a:t>
            </a:r>
            <a:r>
              <a:rPr b="1" lang="en-GB" sz="1400" u="sng">
                <a:solidFill>
                  <a:schemeClr val="dk1"/>
                </a:solidFill>
                <a:latin typeface="Be Vietnam"/>
                <a:ea typeface="Be Vietnam"/>
                <a:cs typeface="Be Vietnam"/>
                <a:sym typeface="Be Vietnam"/>
              </a:rPr>
              <a:t>good product</a:t>
            </a:r>
            <a:r>
              <a:rPr b="1" lang="en-GB" sz="1400">
                <a:solidFill>
                  <a:schemeClr val="dk1"/>
                </a:solidFill>
                <a:latin typeface="Be Vietnam"/>
                <a:ea typeface="Be Vietnam"/>
                <a:cs typeface="Be Vietnam"/>
                <a:sym typeface="Be Vietnam"/>
              </a:rPr>
              <a:t>? What problem is it trying to solve? What is its frame of reference?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1"/>
          <p:cNvSpPr txBox="1"/>
          <p:nvPr>
            <p:ph type="title"/>
          </p:nvPr>
        </p:nvSpPr>
        <p:spPr>
          <a:xfrm>
            <a:off x="2799913" y="2161475"/>
            <a:ext cx="1834500" cy="145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000"/>
              <a:t>Solved</a:t>
            </a:r>
            <a:endParaRPr sz="3000"/>
          </a:p>
        </p:txBody>
      </p:sp>
      <p:sp>
        <p:nvSpPr>
          <p:cNvPr id="570" name="Google Shape;570;p41"/>
          <p:cNvSpPr txBox="1"/>
          <p:nvPr>
            <p:ph idx="1" type="subTitle"/>
          </p:nvPr>
        </p:nvSpPr>
        <p:spPr>
          <a:xfrm>
            <a:off x="862025" y="2508050"/>
            <a:ext cx="1834500" cy="93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Complexity</a:t>
            </a:r>
            <a:endParaRPr/>
          </a:p>
        </p:txBody>
      </p:sp>
      <p:sp>
        <p:nvSpPr>
          <p:cNvPr id="571" name="Google Shape;571;p41"/>
          <p:cNvSpPr txBox="1"/>
          <p:nvPr>
            <p:ph idx="2" type="subTitle"/>
          </p:nvPr>
        </p:nvSpPr>
        <p:spPr>
          <a:xfrm>
            <a:off x="6528075" y="1332975"/>
            <a:ext cx="1987500" cy="93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Convenience</a:t>
            </a:r>
            <a:endParaRPr/>
          </a:p>
        </p:txBody>
      </p:sp>
      <p:sp>
        <p:nvSpPr>
          <p:cNvPr id="572" name="Google Shape;572;p41"/>
          <p:cNvSpPr txBox="1"/>
          <p:nvPr>
            <p:ph idx="3" type="title"/>
          </p:nvPr>
        </p:nvSpPr>
        <p:spPr>
          <a:xfrm>
            <a:off x="581975" y="11564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Problems</a:t>
            </a:r>
            <a:endParaRPr sz="3000"/>
          </a:p>
        </p:txBody>
      </p:sp>
      <p:sp>
        <p:nvSpPr>
          <p:cNvPr id="573" name="Google Shape;573;p41"/>
          <p:cNvSpPr txBox="1"/>
          <p:nvPr>
            <p:ph idx="4" type="subTitle"/>
          </p:nvPr>
        </p:nvSpPr>
        <p:spPr>
          <a:xfrm>
            <a:off x="837125" y="3444350"/>
            <a:ext cx="1884300" cy="9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It makes it simpler, since you only have to use a pod.</a:t>
            </a:r>
            <a:endParaRPr/>
          </a:p>
        </p:txBody>
      </p:sp>
      <p:sp>
        <p:nvSpPr>
          <p:cNvPr id="574" name="Google Shape;574;p41"/>
          <p:cNvSpPr txBox="1"/>
          <p:nvPr>
            <p:ph idx="5" type="subTitle"/>
          </p:nvPr>
        </p:nvSpPr>
        <p:spPr>
          <a:xfrm>
            <a:off x="6579675" y="2269275"/>
            <a:ext cx="2312100" cy="9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10 minutes it takes to cool down, you can make a reasonable number of cocktails</a:t>
            </a:r>
            <a:endParaRPr/>
          </a:p>
        </p:txBody>
      </p:sp>
      <p:sp>
        <p:nvSpPr>
          <p:cNvPr id="575" name="Google Shape;575;p41"/>
          <p:cNvSpPr txBox="1"/>
          <p:nvPr>
            <p:ph idx="6" type="title"/>
          </p:nvPr>
        </p:nvSpPr>
        <p:spPr>
          <a:xfrm>
            <a:off x="4515713" y="2282900"/>
            <a:ext cx="1834500" cy="145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000"/>
              <a:t>Not Solved</a:t>
            </a:r>
            <a:endParaRPr sz="3000"/>
          </a:p>
        </p:txBody>
      </p:sp>
      <p:sp>
        <p:nvSpPr>
          <p:cNvPr id="576" name="Google Shape;57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77" name="Google Shape;577;p41"/>
          <p:cNvSpPr txBox="1"/>
          <p:nvPr>
            <p:ph type="title"/>
          </p:nvPr>
        </p:nvSpPr>
        <p:spPr>
          <a:xfrm>
            <a:off x="540000" y="491400"/>
            <a:ext cx="8100000" cy="572700"/>
          </a:xfrm>
          <a:prstGeom prst="rect">
            <a:avLst/>
          </a:prstGeom>
          <a:solidFill>
            <a:schemeClr val="accent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GB" sz="1400">
                <a:solidFill>
                  <a:schemeClr val="dk1"/>
                </a:solidFill>
                <a:latin typeface="Be Vietnam"/>
                <a:ea typeface="Be Vietnam"/>
                <a:cs typeface="Be Vietnam"/>
                <a:sym typeface="Be Vietnam"/>
              </a:rPr>
              <a:t>1. Is Drinkworks a good product? What </a:t>
            </a:r>
            <a:r>
              <a:rPr b="1" lang="en-GB" sz="1400" u="sng">
                <a:solidFill>
                  <a:schemeClr val="dk1"/>
                </a:solidFill>
                <a:latin typeface="Be Vietnam"/>
                <a:ea typeface="Be Vietnam"/>
                <a:cs typeface="Be Vietnam"/>
                <a:sym typeface="Be Vietnam"/>
              </a:rPr>
              <a:t>problem is it trying to solve</a:t>
            </a:r>
            <a:r>
              <a:rPr b="1" lang="en-GB" sz="1400">
                <a:solidFill>
                  <a:schemeClr val="dk1"/>
                </a:solidFill>
                <a:latin typeface="Be Vietnam"/>
                <a:ea typeface="Be Vietnam"/>
                <a:cs typeface="Be Vietnam"/>
                <a:sym typeface="Be Vietnam"/>
              </a:rPr>
              <a:t>? What is its frame of reference?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2"/>
          <p:cNvSpPr txBox="1"/>
          <p:nvPr>
            <p:ph type="title"/>
          </p:nvPr>
        </p:nvSpPr>
        <p:spPr>
          <a:xfrm>
            <a:off x="540000" y="491400"/>
            <a:ext cx="8100000" cy="5727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chemeClr val="dk1"/>
                </a:solidFill>
                <a:latin typeface="Be Vietnam"/>
                <a:ea typeface="Be Vietnam"/>
                <a:cs typeface="Be Vietnam"/>
                <a:sym typeface="Be Vietnam"/>
              </a:rPr>
              <a:t>1. Is Drinkworks a good product? What problem is it trying to solve? What is its </a:t>
            </a:r>
            <a:r>
              <a:rPr b="1" lang="en-GB" sz="1400" u="sng">
                <a:solidFill>
                  <a:schemeClr val="dk1"/>
                </a:solidFill>
                <a:latin typeface="Be Vietnam"/>
                <a:ea typeface="Be Vietnam"/>
                <a:cs typeface="Be Vietnam"/>
                <a:sym typeface="Be Vietnam"/>
              </a:rPr>
              <a:t>frame of reference</a:t>
            </a:r>
            <a:r>
              <a:rPr b="1" lang="en-GB" sz="1400">
                <a:solidFill>
                  <a:schemeClr val="dk1"/>
                </a:solidFill>
                <a:latin typeface="Be Vietnam"/>
                <a:ea typeface="Be Vietnam"/>
                <a:cs typeface="Be Vietnam"/>
                <a:sym typeface="Be Vietnam"/>
              </a:rPr>
              <a:t>?</a:t>
            </a:r>
            <a:endParaRPr/>
          </a:p>
        </p:txBody>
      </p:sp>
      <p:graphicFrame>
        <p:nvGraphicFramePr>
          <p:cNvPr id="583" name="Google Shape;583;p42"/>
          <p:cNvGraphicFramePr/>
          <p:nvPr/>
        </p:nvGraphicFramePr>
        <p:xfrm>
          <a:off x="988063" y="2439925"/>
          <a:ext cx="3000000" cy="3000000"/>
        </p:xfrm>
        <a:graphic>
          <a:graphicData uri="http://schemas.openxmlformats.org/drawingml/2006/table">
            <a:tbl>
              <a:tblPr>
                <a:noFill/>
                <a:tableStyleId>{2095EB85-61D3-41F7-A67C-9D389C8BA196}</a:tableStyleId>
              </a:tblPr>
              <a:tblGrid>
                <a:gridCol w="1433575"/>
                <a:gridCol w="1433575"/>
                <a:gridCol w="1433575"/>
                <a:gridCol w="1433575"/>
                <a:gridCol w="1433575"/>
              </a:tblGrid>
              <a:tr h="551650">
                <a:tc>
                  <a:txBody>
                    <a:bodyPr/>
                    <a:lstStyle/>
                    <a:p>
                      <a:pPr indent="0" lvl="0" marL="0" rtl="0" algn="ctr">
                        <a:spcBef>
                          <a:spcPts val="0"/>
                        </a:spcBef>
                        <a:spcAft>
                          <a:spcPts val="0"/>
                        </a:spcAft>
                        <a:buNone/>
                      </a:pPr>
                      <a:r>
                        <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Upfront Cost</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C100"/>
                    </a:solidFill>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Pod Cost</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lang="en-GB">
                          <a:solidFill>
                            <a:schemeClr val="dk1"/>
                          </a:solidFill>
                          <a:latin typeface="Be Vietnam"/>
                          <a:ea typeface="Be Vietnam"/>
                          <a:cs typeface="Be Vietnam"/>
                          <a:sym typeface="Be Vietnam"/>
                        </a:rPr>
                        <a:t>Start Up time</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a:solidFill>
                            <a:schemeClr val="dk1"/>
                          </a:solidFill>
                          <a:latin typeface="Be Vietnam"/>
                          <a:ea typeface="Be Vietnam"/>
                          <a:cs typeface="Be Vietnam"/>
                          <a:sym typeface="Be Vietnam"/>
                        </a:rPr>
                        <a:t>Convenience</a:t>
                      </a:r>
                      <a:r>
                        <a:rPr lang="en-GB">
                          <a:solidFill>
                            <a:schemeClr val="dk1"/>
                          </a:solidFill>
                          <a:latin typeface="Be Vietnam"/>
                          <a:ea typeface="Be Vietnam"/>
                          <a:cs typeface="Be Vietnam"/>
                          <a:sym typeface="Be Vietnam"/>
                        </a:rPr>
                        <a:t> per Serving</a:t>
                      </a:r>
                      <a:endParaRPr>
                        <a:solidFill>
                          <a:schemeClr val="dk1"/>
                        </a:solidFill>
                        <a:latin typeface="Be Vietnam"/>
                        <a:ea typeface="Be Vietnam"/>
                        <a:cs typeface="Be Vietnam"/>
                        <a:sym typeface="Be Vietnam"/>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551625">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Drinkworks</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High</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High</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10 minutes</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GB">
                          <a:latin typeface="Libre Franklin"/>
                          <a:ea typeface="Libre Franklin"/>
                          <a:cs typeface="Libre Franklin"/>
                          <a:sym typeface="Libre Franklin"/>
                        </a:rPr>
                        <a:t>Low</a:t>
                      </a:r>
                      <a:endParaRPr>
                        <a:latin typeface="Libre Franklin"/>
                        <a:ea typeface="Libre Franklin"/>
                        <a:cs typeface="Libre Franklin"/>
                        <a:sym typeface="Libre Frankli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r>
              <a:tr h="551625">
                <a:tc>
                  <a:txBody>
                    <a:bodyPr/>
                    <a:lstStyle/>
                    <a:p>
                      <a:pPr indent="0" lvl="0" marL="0" rtl="0" algn="ctr">
                        <a:spcBef>
                          <a:spcPts val="0"/>
                        </a:spcBef>
                        <a:spcAft>
                          <a:spcPts val="0"/>
                        </a:spcAft>
                        <a:buNone/>
                      </a:pPr>
                      <a:r>
                        <a:rPr lang="en-GB">
                          <a:solidFill>
                            <a:schemeClr val="accent1"/>
                          </a:solidFill>
                          <a:latin typeface="Be Vietnam"/>
                          <a:ea typeface="Be Vietnam"/>
                          <a:cs typeface="Be Vietnam"/>
                          <a:sym typeface="Be Vietnam"/>
                        </a:rPr>
                        <a:t>Nespresso</a:t>
                      </a:r>
                      <a:endParaRPr>
                        <a:solidFill>
                          <a:schemeClr val="accent1"/>
                        </a:solidFill>
                        <a:latin typeface="Be Vietnam"/>
                        <a:ea typeface="Be Vietnam"/>
                        <a:cs typeface="Be Vietnam"/>
                        <a:sym typeface="Be Vietnam"/>
                      </a:endParaRPr>
                    </a:p>
                  </a:txBody>
                  <a:tcPr marT="91425" marB="91425" marR="91425" marL="91425" anchor="ctr">
                    <a:lnL cap="flat" cmpd="sng" w="9525">
                      <a:solidFill>
                        <a:schemeClr val="lt2"/>
                      </a:solidFill>
                      <a:prstDash val="solid"/>
                      <a:round/>
                      <a:headEnd len="sm" w="sm" type="none"/>
                      <a:tailEnd len="sm" w="sm" type="none"/>
                    </a:lnL>
                    <a:lnR cap="flat" cmpd="sng" w="10575">
                      <a:solidFill>
                        <a:srgbClr val="F3F3F3"/>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GB">
                          <a:solidFill>
                            <a:schemeClr val="dk1"/>
                          </a:solidFill>
                          <a:latin typeface="Libre Franklin"/>
                          <a:ea typeface="Libre Franklin"/>
                          <a:cs typeface="Libre Franklin"/>
                          <a:sym typeface="Libre Franklin"/>
                        </a:rPr>
                        <a:t>Almost 0</a:t>
                      </a:r>
                      <a:endParaRPr>
                        <a:latin typeface="Libre Franklin"/>
                        <a:ea typeface="Libre Franklin"/>
                        <a:cs typeface="Libre Franklin"/>
                        <a:sym typeface="Libre Franklin"/>
                      </a:endParaRPr>
                    </a:p>
                  </a:txBody>
                  <a:tcPr marT="19050" marB="19050" marR="28575" marL="28575" anchor="ctr">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latin typeface="Libre Franklin"/>
                          <a:ea typeface="Libre Franklin"/>
                          <a:cs typeface="Libre Franklin"/>
                          <a:sym typeface="Libre Franklin"/>
                        </a:rPr>
                        <a:t>Low</a:t>
                      </a:r>
                      <a:endParaRPr>
                        <a:latin typeface="Libre Franklin"/>
                        <a:ea typeface="Libre Franklin"/>
                        <a:cs typeface="Libre Franklin"/>
                        <a:sym typeface="Libre Franklin"/>
                      </a:endParaRPr>
                    </a:p>
                  </a:txBody>
                  <a:tcPr marT="19050" marB="19050" marR="28575" marL="28575" anchor="ctr">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latin typeface="Libre Franklin"/>
                          <a:ea typeface="Libre Franklin"/>
                          <a:cs typeface="Libre Franklin"/>
                          <a:sym typeface="Libre Franklin"/>
                        </a:rPr>
                        <a:t>&lt; 1 minute</a:t>
                      </a:r>
                      <a:endParaRPr>
                        <a:latin typeface="Libre Franklin"/>
                        <a:ea typeface="Libre Franklin"/>
                        <a:cs typeface="Libre Franklin"/>
                        <a:sym typeface="Libre Franklin"/>
                      </a:endParaRPr>
                    </a:p>
                  </a:txBody>
                  <a:tcPr marT="19050" marB="19050" marR="28575" marL="28575" anchor="ctr">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latin typeface="Libre Franklin"/>
                          <a:ea typeface="Libre Franklin"/>
                          <a:cs typeface="Libre Franklin"/>
                          <a:sym typeface="Libre Franklin"/>
                        </a:rPr>
                        <a:t>High</a:t>
                      </a:r>
                      <a:endParaRPr>
                        <a:latin typeface="Libre Franklin"/>
                        <a:ea typeface="Libre Franklin"/>
                        <a:cs typeface="Libre Franklin"/>
                        <a:sym typeface="Libre Franklin"/>
                      </a:endParaRPr>
                    </a:p>
                  </a:txBody>
                  <a:tcPr marT="19050" marB="19050" marR="28575" marL="28575" anchor="ctr">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r>
            </a:tbl>
          </a:graphicData>
        </a:graphic>
      </p:graphicFrame>
      <p:sp>
        <p:nvSpPr>
          <p:cNvPr id="584" name="Google Shape;58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85" name="Google Shape;585;p42"/>
          <p:cNvSpPr txBox="1"/>
          <p:nvPr/>
        </p:nvSpPr>
        <p:spPr>
          <a:xfrm>
            <a:off x="1400988" y="1432800"/>
            <a:ext cx="6306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3000">
                <a:solidFill>
                  <a:schemeClr val="dk1"/>
                </a:solidFill>
                <a:latin typeface="Be Vietnam"/>
                <a:ea typeface="Be Vietnam"/>
                <a:cs typeface="Be Vietnam"/>
                <a:sym typeface="Be Vietnam"/>
              </a:rPr>
              <a:t>Frame of Reference - Nespresso</a:t>
            </a:r>
            <a:endParaRPr sz="300">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91" name="Google Shape;591;p43"/>
          <p:cNvSpPr/>
          <p:nvPr/>
        </p:nvSpPr>
        <p:spPr>
          <a:xfrm>
            <a:off x="1181100" y="2424211"/>
            <a:ext cx="2128500" cy="69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100">
                <a:latin typeface="Be Vietnam"/>
                <a:ea typeface="Be Vietnam"/>
                <a:cs typeface="Be Vietnam"/>
                <a:sym typeface="Be Vietnam"/>
              </a:rPr>
              <a:t>Yes</a:t>
            </a:r>
            <a:endParaRPr sz="4100">
              <a:latin typeface="Be Vietnam"/>
              <a:ea typeface="Be Vietnam"/>
              <a:cs typeface="Be Vietnam"/>
              <a:sym typeface="Be Vietnam"/>
            </a:endParaRPr>
          </a:p>
        </p:txBody>
      </p:sp>
      <p:sp>
        <p:nvSpPr>
          <p:cNvPr id="592" name="Google Shape;592;p43"/>
          <p:cNvSpPr/>
          <p:nvPr/>
        </p:nvSpPr>
        <p:spPr>
          <a:xfrm>
            <a:off x="1181100" y="3579000"/>
            <a:ext cx="2128500" cy="81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100">
                <a:latin typeface="Be Vietnam"/>
                <a:ea typeface="Be Vietnam"/>
                <a:cs typeface="Be Vietnam"/>
                <a:sym typeface="Be Vietnam"/>
              </a:rPr>
              <a:t>No</a:t>
            </a:r>
            <a:endParaRPr sz="4100">
              <a:latin typeface="Be Vietnam"/>
              <a:ea typeface="Be Vietnam"/>
              <a:cs typeface="Be Vietnam"/>
              <a:sym typeface="Be Vietnam"/>
            </a:endParaRPr>
          </a:p>
        </p:txBody>
      </p:sp>
      <p:sp>
        <p:nvSpPr>
          <p:cNvPr id="593" name="Google Shape;593;p43"/>
          <p:cNvSpPr txBox="1"/>
          <p:nvPr>
            <p:ph idx="4294967295" type="subTitle"/>
          </p:nvPr>
        </p:nvSpPr>
        <p:spPr>
          <a:xfrm>
            <a:off x="3527025" y="2424200"/>
            <a:ext cx="2128500" cy="67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a:t>People that like making cocktails</a:t>
            </a:r>
            <a:endParaRPr b="1"/>
          </a:p>
        </p:txBody>
      </p:sp>
      <p:sp>
        <p:nvSpPr>
          <p:cNvPr id="594" name="Google Shape;594;p43"/>
          <p:cNvSpPr txBox="1"/>
          <p:nvPr>
            <p:ph idx="4294967295" type="subTitle"/>
          </p:nvPr>
        </p:nvSpPr>
        <p:spPr>
          <a:xfrm>
            <a:off x="5834400" y="2433237"/>
            <a:ext cx="2128500" cy="676500"/>
          </a:xfrm>
          <a:prstGeom prst="rect">
            <a:avLst/>
          </a:prstGeom>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People that like cocktails but don’t like making them</a:t>
            </a:r>
            <a:endParaRPr b="1"/>
          </a:p>
        </p:txBody>
      </p:sp>
      <p:sp>
        <p:nvSpPr>
          <p:cNvPr id="595" name="Google Shape;595;p43"/>
          <p:cNvSpPr txBox="1"/>
          <p:nvPr>
            <p:ph idx="4294967295" type="subTitle"/>
          </p:nvPr>
        </p:nvSpPr>
        <p:spPr>
          <a:xfrm>
            <a:off x="3527025" y="3589650"/>
            <a:ext cx="2128500" cy="7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a:t>People that don’t like cocktails</a:t>
            </a:r>
            <a:endParaRPr b="1"/>
          </a:p>
        </p:txBody>
      </p:sp>
      <p:sp>
        <p:nvSpPr>
          <p:cNvPr id="596" name="Google Shape;596;p43"/>
          <p:cNvSpPr txBox="1"/>
          <p:nvPr/>
        </p:nvSpPr>
        <p:spPr>
          <a:xfrm>
            <a:off x="2827500" y="1425413"/>
            <a:ext cx="3525000" cy="6465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Clr>
                <a:schemeClr val="dk1"/>
              </a:buClr>
              <a:buSzPts val="1100"/>
              <a:buFont typeface="Arial"/>
              <a:buNone/>
            </a:pPr>
            <a:r>
              <a:rPr lang="en-GB" sz="3000">
                <a:solidFill>
                  <a:schemeClr val="dk1"/>
                </a:solidFill>
                <a:latin typeface="Be Vietnam"/>
                <a:ea typeface="Be Vietnam"/>
                <a:cs typeface="Be Vietnam"/>
                <a:sym typeface="Be Vietnam"/>
              </a:rPr>
              <a:t>Target customer</a:t>
            </a:r>
            <a:endParaRPr>
              <a:latin typeface="Libre Franklin"/>
              <a:ea typeface="Libre Franklin"/>
              <a:cs typeface="Libre Franklin"/>
              <a:sym typeface="Libre Franklin"/>
            </a:endParaRPr>
          </a:p>
        </p:txBody>
      </p:sp>
      <p:sp>
        <p:nvSpPr>
          <p:cNvPr id="597" name="Google Shape;597;p43"/>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t>2. How do you characterize the target market segment(s) of Drinkworks? What is its potential target market size?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4"/>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t>2</a:t>
            </a:r>
            <a:r>
              <a:rPr lang="en-GB" sz="1400"/>
              <a:t>. How do you characterize the target market segment(s) of Drinkworks? What is its potential target market size?</a:t>
            </a:r>
            <a:endParaRPr sz="1400"/>
          </a:p>
        </p:txBody>
      </p:sp>
      <p:sp>
        <p:nvSpPr>
          <p:cNvPr id="603" name="Google Shape;603;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04" name="Google Shape;604;p44"/>
          <p:cNvSpPr txBox="1"/>
          <p:nvPr/>
        </p:nvSpPr>
        <p:spPr>
          <a:xfrm>
            <a:off x="4243500" y="2205488"/>
            <a:ext cx="439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Demographic characteristics that should be analyzed:</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Alcohol consumption frequency</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Hosting </a:t>
            </a:r>
            <a:r>
              <a:rPr lang="en-GB">
                <a:latin typeface="Libre Franklin"/>
                <a:ea typeface="Libre Franklin"/>
                <a:cs typeface="Libre Franklin"/>
                <a:sym typeface="Libre Franklin"/>
              </a:rPr>
              <a:t>frequency</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Age</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Keurig device ownership</a:t>
            </a:r>
            <a:endParaRPr>
              <a:latin typeface="Libre Franklin"/>
              <a:ea typeface="Libre Franklin"/>
              <a:cs typeface="Libre Franklin"/>
              <a:sym typeface="Libre Franklin"/>
            </a:endParaRPr>
          </a:p>
        </p:txBody>
      </p:sp>
      <p:pic>
        <p:nvPicPr>
          <p:cNvPr id="605" name="Google Shape;605;p44" title="Gráfico"/>
          <p:cNvPicPr preferRelativeResize="0"/>
          <p:nvPr/>
        </p:nvPicPr>
        <p:blipFill rotWithShape="1">
          <a:blip r:embed="rId3">
            <a:alphaModFix/>
          </a:blip>
          <a:srcRect b="0" l="-659" r="660" t="0"/>
          <a:stretch/>
        </p:blipFill>
        <p:spPr>
          <a:xfrm>
            <a:off x="540000" y="1687075"/>
            <a:ext cx="3619001" cy="251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5"/>
          <p:cNvSpPr txBox="1"/>
          <p:nvPr>
            <p:ph type="title"/>
          </p:nvPr>
        </p:nvSpPr>
        <p:spPr>
          <a:xfrm>
            <a:off x="540000" y="491400"/>
            <a:ext cx="8100000" cy="572700"/>
          </a:xfrm>
          <a:prstGeom prst="rect">
            <a:avLst/>
          </a:prstGeom>
          <a:solidFill>
            <a:srgbClr val="FFC100"/>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1400"/>
              <a:t>2. How do you characterize the target market segment(s) of Drinkworks? What is its potential target market size?</a:t>
            </a:r>
            <a:endParaRPr sz="1400"/>
          </a:p>
        </p:txBody>
      </p:sp>
      <p:sp>
        <p:nvSpPr>
          <p:cNvPr id="611" name="Google Shape;611;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612" name="Google Shape;612;p45" title="Gráfico"/>
          <p:cNvPicPr preferRelativeResize="0"/>
          <p:nvPr/>
        </p:nvPicPr>
        <p:blipFill>
          <a:blip r:embed="rId3">
            <a:alphaModFix/>
          </a:blip>
          <a:stretch>
            <a:fillRect/>
          </a:stretch>
        </p:blipFill>
        <p:spPr>
          <a:xfrm>
            <a:off x="4463850" y="1381100"/>
            <a:ext cx="4264350" cy="2640343"/>
          </a:xfrm>
          <a:prstGeom prst="rect">
            <a:avLst/>
          </a:prstGeom>
          <a:noFill/>
          <a:ln>
            <a:noFill/>
          </a:ln>
        </p:spPr>
      </p:pic>
      <p:sp>
        <p:nvSpPr>
          <p:cNvPr id="613" name="Google Shape;613;p45"/>
          <p:cNvSpPr txBox="1"/>
          <p:nvPr/>
        </p:nvSpPr>
        <p:spPr>
          <a:xfrm>
            <a:off x="540000" y="1381100"/>
            <a:ext cx="3780600" cy="312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GB">
                <a:latin typeface="Libre Franklin"/>
                <a:ea typeface="Libre Franklin"/>
                <a:cs typeface="Libre Franklin"/>
                <a:sym typeface="Libre Franklin"/>
              </a:rPr>
              <a:t>From the studies carried out by the company (pricing the appliance at $199 and the pods at $4), we can see that the product is more appealing to </a:t>
            </a:r>
            <a:r>
              <a:rPr b="1" lang="en-GB">
                <a:latin typeface="Libre Franklin"/>
                <a:ea typeface="Libre Franklin"/>
                <a:cs typeface="Libre Franklin"/>
                <a:sym typeface="Libre Franklin"/>
              </a:rPr>
              <a:t>weekly drinkers who are also frequent party hosts</a:t>
            </a:r>
            <a:r>
              <a:rPr lang="en-GB">
                <a:latin typeface="Libre Franklin"/>
                <a:ea typeface="Libre Franklin"/>
                <a:cs typeface="Libre Franklin"/>
                <a:sym typeface="Libre Franklin"/>
              </a:rPr>
              <a:t>.</a:t>
            </a:r>
            <a:endParaRPr>
              <a:latin typeface="Libre Franklin"/>
              <a:ea typeface="Libre Franklin"/>
              <a:cs typeface="Libre Franklin"/>
              <a:sym typeface="Libre Franklin"/>
            </a:endParaRPr>
          </a:p>
          <a:p>
            <a:pPr indent="0" lvl="0" marL="0" rtl="0" algn="just">
              <a:lnSpc>
                <a:spcPct val="115000"/>
              </a:lnSpc>
              <a:spcBef>
                <a:spcPts val="0"/>
              </a:spcBef>
              <a:spcAft>
                <a:spcPts val="0"/>
              </a:spcAft>
              <a:buClr>
                <a:schemeClr val="dk1"/>
              </a:buClr>
              <a:buSzPts val="1100"/>
              <a:buFont typeface="Arial"/>
              <a:buNone/>
            </a:pPr>
            <a:r>
              <a:t/>
            </a:r>
            <a:endParaRPr>
              <a:latin typeface="Libre Franklin"/>
              <a:ea typeface="Libre Franklin"/>
              <a:cs typeface="Libre Franklin"/>
              <a:sym typeface="Libre Franklin"/>
            </a:endParaRPr>
          </a:p>
          <a:p>
            <a:pPr indent="0" lvl="0" marL="0" rtl="0" algn="just">
              <a:lnSpc>
                <a:spcPct val="115000"/>
              </a:lnSpc>
              <a:spcBef>
                <a:spcPts val="0"/>
              </a:spcBef>
              <a:spcAft>
                <a:spcPts val="0"/>
              </a:spcAft>
              <a:buClr>
                <a:schemeClr val="dk1"/>
              </a:buClr>
              <a:buSzPts val="1100"/>
              <a:buFont typeface="Arial"/>
              <a:buNone/>
            </a:pPr>
            <a:r>
              <a:rPr lang="en-GB">
                <a:latin typeface="Libre Franklin"/>
                <a:ea typeface="Libre Franklin"/>
                <a:cs typeface="Libre Franklin"/>
                <a:sym typeface="Libre Franklin"/>
              </a:rPr>
              <a:t>This product would target, at most, 23% of the total market (US people, aged 25-64 that consumed any type of alcohol in the last four weeks). This is a small percentage, so we can consider this a </a:t>
            </a:r>
            <a:r>
              <a:rPr b="1" lang="en-GB">
                <a:latin typeface="Libre Franklin"/>
                <a:ea typeface="Libre Franklin"/>
                <a:cs typeface="Libre Franklin"/>
                <a:sym typeface="Libre Franklin"/>
              </a:rPr>
              <a:t>niche</a:t>
            </a:r>
            <a:r>
              <a:rPr lang="en-GB">
                <a:latin typeface="Libre Franklin"/>
                <a:ea typeface="Libre Franklin"/>
                <a:cs typeface="Libre Franklin"/>
                <a:sym typeface="Libre Franklin"/>
              </a:rPr>
              <a:t> business.</a:t>
            </a:r>
            <a:endParaRPr>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