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SemiBold"/>
      <p:regular r:id="rId25"/>
      <p:bold r:id="rId26"/>
      <p:italic r:id="rId27"/>
      <p:boldItalic r:id="rId28"/>
    </p:embeddedFont>
    <p:embeddedFont>
      <p:font typeface="Nunito"/>
      <p:regular r:id="rId29"/>
      <p:bold r:id="rId30"/>
      <p:italic r:id="rId31"/>
      <p:boldItalic r:id="rId32"/>
    </p:embeddedFont>
    <p:embeddedFont>
      <p:font typeface="Work Sans"/>
      <p:regular r:id="rId33"/>
      <p:bold r:id="rId34"/>
      <p:italic r:id="rId35"/>
      <p:boldItalic r:id="rId36"/>
    </p:embeddedFont>
    <p:embeddedFont>
      <p:font typeface="Work Sans SemiBold"/>
      <p:regular r:id="rId37"/>
      <p:bold r:id="rId38"/>
      <p:italic r:id="rId39"/>
      <p:boldItalic r:id="rId40"/>
    </p:embeddedFont>
    <p:embeddedFont>
      <p:font typeface="DM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4697D4-7A0B-4CD7-9E1C-237EAB6F407D}">
  <a:tblStyle styleId="{AD4697D4-7A0B-4CD7-9E1C-237EAB6F40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WorkSansSemiBold-boldItalic.fntdata"/><Relationship Id="rId20" Type="http://schemas.openxmlformats.org/officeDocument/2006/relationships/slide" Target="slides/slide15.xml"/><Relationship Id="rId42" Type="http://schemas.openxmlformats.org/officeDocument/2006/relationships/font" Target="fonts/DMSans-bold.fntdata"/><Relationship Id="rId41" Type="http://schemas.openxmlformats.org/officeDocument/2006/relationships/font" Target="fonts/DMSans-regular.fntdata"/><Relationship Id="rId22" Type="http://schemas.openxmlformats.org/officeDocument/2006/relationships/slide" Target="slides/slide17.xml"/><Relationship Id="rId44" Type="http://schemas.openxmlformats.org/officeDocument/2006/relationships/font" Target="fonts/DMSans-boldItalic.fntdata"/><Relationship Id="rId21" Type="http://schemas.openxmlformats.org/officeDocument/2006/relationships/slide" Target="slides/slide16.xml"/><Relationship Id="rId43" Type="http://schemas.openxmlformats.org/officeDocument/2006/relationships/font" Target="fonts/DM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WorkSans-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WorkSans-italic.fntdata"/><Relationship Id="rId12" Type="http://schemas.openxmlformats.org/officeDocument/2006/relationships/slide" Target="slides/slide7.xml"/><Relationship Id="rId34" Type="http://schemas.openxmlformats.org/officeDocument/2006/relationships/font" Target="fonts/WorkSans-bold.fntdata"/><Relationship Id="rId15" Type="http://schemas.openxmlformats.org/officeDocument/2006/relationships/slide" Target="slides/slide10.xml"/><Relationship Id="rId37" Type="http://schemas.openxmlformats.org/officeDocument/2006/relationships/font" Target="fonts/WorkSansSemiBold-regular.fntdata"/><Relationship Id="rId14" Type="http://schemas.openxmlformats.org/officeDocument/2006/relationships/slide" Target="slides/slide9.xml"/><Relationship Id="rId36" Type="http://schemas.openxmlformats.org/officeDocument/2006/relationships/font" Target="fonts/WorkSans-boldItalic.fntdata"/><Relationship Id="rId17" Type="http://schemas.openxmlformats.org/officeDocument/2006/relationships/slide" Target="slides/slide12.xml"/><Relationship Id="rId39" Type="http://schemas.openxmlformats.org/officeDocument/2006/relationships/font" Target="fonts/WorkSansSemiBold-italic.fntdata"/><Relationship Id="rId16" Type="http://schemas.openxmlformats.org/officeDocument/2006/relationships/slide" Target="slides/slide11.xml"/><Relationship Id="rId38" Type="http://schemas.openxmlformats.org/officeDocument/2006/relationships/font" Target="fonts/WorkSans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863ae5e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863ae5e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3283eaefa9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3283eaefa9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3283eaefa9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3283eaefa9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3283eaefa9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3283eaefa9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3283eaefa9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3283eaefa9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3283eaefa9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3283eaefa9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3283eae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3283eae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3283eaefa9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3283eaefa9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cc8cfa50e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cc8cfa50e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cc8cfa50e2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cc8cfa50e2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cc8cfa50e2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cc8cfa50e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283eaef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3283eaef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3283eaefa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3283eaefa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83eaefa9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83eaefa9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283eaefa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3283eaefa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3283eaefa9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3283eaefa9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3283eaefa9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3283eaefa9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3283eaefa9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3283eaefa9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3283eaefa9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3283eaefa9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7870513" y="3869150"/>
            <a:ext cx="2765700" cy="2765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8108649" y="4107286"/>
            <a:ext cx="2289300" cy="2289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8505753" y="4503562"/>
            <a:ext cx="1495500" cy="1496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1581150" y="-1580275"/>
            <a:ext cx="2943600" cy="2943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1327411" y="-1326536"/>
            <a:ext cx="2436300" cy="24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904778" y="-905027"/>
            <a:ext cx="1591500" cy="1592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932450" y="4444400"/>
            <a:ext cx="1615200" cy="161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1071728" y="4583678"/>
            <a:ext cx="1336800" cy="1336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03703" y="4815037"/>
            <a:ext cx="873300" cy="87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6536525" y="-1117475"/>
            <a:ext cx="1829700" cy="1829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6693914" y="-960086"/>
            <a:ext cx="1514700" cy="1514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6957099" y="-697754"/>
            <a:ext cx="989100" cy="990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746350" y="1570885"/>
            <a:ext cx="5697900" cy="1484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2" name="Google Shape;22;p2"/>
          <p:cNvSpPr txBox="1"/>
          <p:nvPr>
            <p:ph idx="1" type="subTitle"/>
          </p:nvPr>
        </p:nvSpPr>
        <p:spPr>
          <a:xfrm>
            <a:off x="1750925" y="3178413"/>
            <a:ext cx="5697900" cy="3915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11"/>
          <p:cNvSpPr/>
          <p:nvPr/>
        </p:nvSpPr>
        <p:spPr>
          <a:xfrm>
            <a:off x="-1055875" y="721300"/>
            <a:ext cx="11255700" cy="112557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827365" y="949810"/>
            <a:ext cx="10799100" cy="10799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422265" y="1353668"/>
            <a:ext cx="9985800" cy="999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772420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7954219"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8336847"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124835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1018331"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635703"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txBox="1"/>
          <p:nvPr>
            <p:ph hasCustomPrompt="1" type="title"/>
          </p:nvPr>
        </p:nvSpPr>
        <p:spPr>
          <a:xfrm>
            <a:off x="1624952" y="2942275"/>
            <a:ext cx="5894100" cy="74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1" name="Google Shape;121;p11"/>
          <p:cNvSpPr txBox="1"/>
          <p:nvPr>
            <p:ph idx="1" type="subTitle"/>
          </p:nvPr>
        </p:nvSpPr>
        <p:spPr>
          <a:xfrm>
            <a:off x="1624924" y="3687750"/>
            <a:ext cx="5894100" cy="54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123" name="Shape 123"/>
        <p:cNvGrpSpPr/>
        <p:nvPr/>
      </p:nvGrpSpPr>
      <p:grpSpPr>
        <a:xfrm>
          <a:off x="0" y="0"/>
          <a:ext cx="0" cy="0"/>
          <a:chOff x="0" y="0"/>
          <a:chExt cx="0" cy="0"/>
        </a:xfrm>
      </p:grpSpPr>
      <p:sp>
        <p:nvSpPr>
          <p:cNvPr id="124" name="Google Shape;124;p13"/>
          <p:cNvSpPr/>
          <p:nvPr/>
        </p:nvSpPr>
        <p:spPr>
          <a:xfrm>
            <a:off x="-522300" y="-7944900"/>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62564" y="-7585164"/>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92605" y="-7231083"/>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rot="5400000">
            <a:off x="-1626275" y="3435850"/>
            <a:ext cx="3434400" cy="3434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rot="5400000">
            <a:off x="-1330365" y="3731538"/>
            <a:ext cx="2842500" cy="2842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5400000">
            <a:off x="-837783" y="4223344"/>
            <a:ext cx="1856700" cy="1858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5400000">
            <a:off x="7708526" y="1660825"/>
            <a:ext cx="2916600" cy="2916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5400000">
            <a:off x="7959768" y="1912082"/>
            <a:ext cx="2414100" cy="2414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5400000">
            <a:off x="8377913" y="2329813"/>
            <a:ext cx="1577100" cy="157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txBox="1"/>
          <p:nvPr>
            <p:ph type="title"/>
          </p:nvPr>
        </p:nvSpPr>
        <p:spPr>
          <a:xfrm>
            <a:off x="2642550" y="3074775"/>
            <a:ext cx="3858900" cy="79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13"/>
          <p:cNvSpPr txBox="1"/>
          <p:nvPr>
            <p:ph idx="1" type="subTitle"/>
          </p:nvPr>
        </p:nvSpPr>
        <p:spPr>
          <a:xfrm>
            <a:off x="2642550" y="3870675"/>
            <a:ext cx="38589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13"/>
          <p:cNvSpPr txBox="1"/>
          <p:nvPr>
            <p:ph hasCustomPrompt="1" idx="2" type="title"/>
          </p:nvPr>
        </p:nvSpPr>
        <p:spPr>
          <a:xfrm>
            <a:off x="3749850" y="1482700"/>
            <a:ext cx="16443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0" sz="7200">
                <a:latin typeface="Work Sans SemiBold"/>
                <a:ea typeface="Work Sans SemiBold"/>
                <a:cs typeface="Work Sans SemiBold"/>
                <a:sym typeface="Work Sans SemiBold"/>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spTree>
      <p:nvGrpSpPr>
        <p:cNvPr id="136" name="Shape 136"/>
        <p:cNvGrpSpPr/>
        <p:nvPr/>
      </p:nvGrpSpPr>
      <p:grpSpPr>
        <a:xfrm>
          <a:off x="0" y="0"/>
          <a:ext cx="0" cy="0"/>
          <a:chOff x="0" y="0"/>
          <a:chExt cx="0" cy="0"/>
        </a:xfrm>
      </p:grpSpPr>
      <p:sp>
        <p:nvSpPr>
          <p:cNvPr id="137" name="Google Shape;137;p14"/>
          <p:cNvSpPr/>
          <p:nvPr/>
        </p:nvSpPr>
        <p:spPr>
          <a:xfrm>
            <a:off x="-3047525" y="-2522775"/>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687789"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33262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5635050" y="1564350"/>
            <a:ext cx="2014800" cy="2014800"/>
          </a:xfrm>
          <a:prstGeom prst="ellipse">
            <a:avLst/>
          </a:prstGeom>
          <a:gradFill>
            <a:gsLst>
              <a:gs pos="0">
                <a:schemeClr val="l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5819605" y="1748905"/>
            <a:ext cx="1644300" cy="1644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rot="5400000">
            <a:off x="7500000" y="379562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rot="5400000">
            <a:off x="7730019" y="4025507"/>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rot="5400000">
            <a:off x="8112647" y="4407647"/>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rot="5400000">
            <a:off x="8112050" y="-865625"/>
            <a:ext cx="2014800" cy="201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rot="5400000">
            <a:off x="8285582" y="-692057"/>
            <a:ext cx="1667700" cy="1667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rot="5400000">
            <a:off x="8574603" y="-403526"/>
            <a:ext cx="1089300" cy="1090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txBox="1"/>
          <p:nvPr>
            <p:ph type="title"/>
          </p:nvPr>
        </p:nvSpPr>
        <p:spPr>
          <a:xfrm>
            <a:off x="924250" y="1978550"/>
            <a:ext cx="3858900" cy="795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9" name="Google Shape;149;p14"/>
          <p:cNvSpPr txBox="1"/>
          <p:nvPr>
            <p:ph idx="1" type="subTitle"/>
          </p:nvPr>
        </p:nvSpPr>
        <p:spPr>
          <a:xfrm>
            <a:off x="924250" y="2774450"/>
            <a:ext cx="3858900" cy="391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14"/>
          <p:cNvSpPr txBox="1"/>
          <p:nvPr>
            <p:ph hasCustomPrompt="1" idx="2" type="title"/>
          </p:nvPr>
        </p:nvSpPr>
        <p:spPr>
          <a:xfrm>
            <a:off x="5784900" y="2201750"/>
            <a:ext cx="17151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spTree>
      <p:nvGrpSpPr>
        <p:cNvPr id="151" name="Shape 151"/>
        <p:cNvGrpSpPr/>
        <p:nvPr/>
      </p:nvGrpSpPr>
      <p:grpSpPr>
        <a:xfrm>
          <a:off x="0" y="0"/>
          <a:ext cx="0" cy="0"/>
          <a:chOff x="0" y="0"/>
          <a:chExt cx="0" cy="0"/>
        </a:xfrm>
      </p:grpSpPr>
      <p:sp>
        <p:nvSpPr>
          <p:cNvPr id="152" name="Google Shape;152;p15"/>
          <p:cNvSpPr/>
          <p:nvPr/>
        </p:nvSpPr>
        <p:spPr>
          <a:xfrm>
            <a:off x="-803475" y="-804800"/>
            <a:ext cx="1993800" cy="199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631724" y="-633049"/>
            <a:ext cx="1650300" cy="165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345767" y="-347143"/>
            <a:ext cx="1077900" cy="107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7953925" y="-804800"/>
            <a:ext cx="1993800" cy="199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8125676" y="-633049"/>
            <a:ext cx="1650300" cy="165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8411633" y="-347143"/>
            <a:ext cx="1077900" cy="107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txBox="1"/>
          <p:nvPr>
            <p:ph idx="1" type="subTitle"/>
          </p:nvPr>
        </p:nvSpPr>
        <p:spPr>
          <a:xfrm>
            <a:off x="5591875" y="1926312"/>
            <a:ext cx="25332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9" name="Google Shape;159;p15"/>
          <p:cNvSpPr txBox="1"/>
          <p:nvPr>
            <p:ph idx="2" type="subTitle"/>
          </p:nvPr>
        </p:nvSpPr>
        <p:spPr>
          <a:xfrm>
            <a:off x="5591875" y="1505088"/>
            <a:ext cx="25332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18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60" name="Google Shape;160;p15"/>
          <p:cNvSpPr txBox="1"/>
          <p:nvPr>
            <p:ph idx="3" type="subTitle"/>
          </p:nvPr>
        </p:nvSpPr>
        <p:spPr>
          <a:xfrm>
            <a:off x="1600575" y="1796347"/>
            <a:ext cx="2533200" cy="59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1" name="Google Shape;161;p1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15"/>
          <p:cNvSpPr txBox="1"/>
          <p:nvPr>
            <p:ph hasCustomPrompt="1" idx="4" type="title"/>
          </p:nvPr>
        </p:nvSpPr>
        <p:spPr>
          <a:xfrm>
            <a:off x="630900" y="1741750"/>
            <a:ext cx="8517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63" name="Google Shape;163;p15"/>
          <p:cNvSpPr txBox="1"/>
          <p:nvPr>
            <p:ph hasCustomPrompt="1" idx="5" type="title"/>
          </p:nvPr>
        </p:nvSpPr>
        <p:spPr>
          <a:xfrm>
            <a:off x="630704" y="3394278"/>
            <a:ext cx="8517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64" name="Google Shape;164;p15"/>
          <p:cNvSpPr txBox="1"/>
          <p:nvPr>
            <p:ph hasCustomPrompt="1" idx="6" type="title"/>
          </p:nvPr>
        </p:nvSpPr>
        <p:spPr>
          <a:xfrm>
            <a:off x="4700571" y="1735600"/>
            <a:ext cx="774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65" name="Google Shape;165;p15"/>
          <p:cNvSpPr txBox="1"/>
          <p:nvPr>
            <p:ph idx="7" type="subTitle"/>
          </p:nvPr>
        </p:nvSpPr>
        <p:spPr>
          <a:xfrm>
            <a:off x="1600641" y="3584998"/>
            <a:ext cx="25332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 name="Google Shape;166;p15"/>
          <p:cNvSpPr txBox="1"/>
          <p:nvPr>
            <p:ph idx="8" type="subTitle"/>
          </p:nvPr>
        </p:nvSpPr>
        <p:spPr>
          <a:xfrm>
            <a:off x="1600641" y="3163774"/>
            <a:ext cx="25332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18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67" name="Google Shape;167;p15"/>
          <p:cNvSpPr txBox="1"/>
          <p:nvPr>
            <p:ph idx="9" type="subTitle"/>
          </p:nvPr>
        </p:nvSpPr>
        <p:spPr>
          <a:xfrm>
            <a:off x="5591875" y="3584998"/>
            <a:ext cx="25332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8" name="Google Shape;168;p15"/>
          <p:cNvSpPr txBox="1"/>
          <p:nvPr>
            <p:ph idx="13" type="subTitle"/>
          </p:nvPr>
        </p:nvSpPr>
        <p:spPr>
          <a:xfrm>
            <a:off x="5591875" y="3163774"/>
            <a:ext cx="25332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18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69" name="Google Shape;169;p15"/>
          <p:cNvSpPr txBox="1"/>
          <p:nvPr>
            <p:ph idx="14" type="subTitle"/>
          </p:nvPr>
        </p:nvSpPr>
        <p:spPr>
          <a:xfrm>
            <a:off x="1600575" y="1461579"/>
            <a:ext cx="2533200" cy="4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latin typeface="Work Sans"/>
                <a:ea typeface="Work Sans"/>
                <a:cs typeface="Work Sans"/>
                <a:sym typeface="Work Sans"/>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170" name="Google Shape;170;p15"/>
          <p:cNvSpPr txBox="1"/>
          <p:nvPr>
            <p:ph hasCustomPrompt="1" idx="15" type="title"/>
          </p:nvPr>
        </p:nvSpPr>
        <p:spPr>
          <a:xfrm>
            <a:off x="4700571" y="3394275"/>
            <a:ext cx="774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24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71" name="Shape 171"/>
        <p:cNvGrpSpPr/>
        <p:nvPr/>
      </p:nvGrpSpPr>
      <p:grpSpPr>
        <a:xfrm>
          <a:off x="0" y="0"/>
          <a:ext cx="0" cy="0"/>
          <a:chOff x="0" y="0"/>
          <a:chExt cx="0" cy="0"/>
        </a:xfrm>
      </p:grpSpPr>
      <p:sp>
        <p:nvSpPr>
          <p:cNvPr id="172" name="Google Shape;172;p1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16"/>
          <p:cNvSpPr/>
          <p:nvPr/>
        </p:nvSpPr>
        <p:spPr>
          <a:xfrm rot="5400000">
            <a:off x="-815175" y="-992725"/>
            <a:ext cx="2254200" cy="22542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rot="5400000">
            <a:off x="-620862" y="-798538"/>
            <a:ext cx="1865700" cy="1865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rot="5400000">
            <a:off x="-297615" y="-475827"/>
            <a:ext cx="1218600" cy="1219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rot="5400000">
            <a:off x="6619050" y="4234625"/>
            <a:ext cx="1886100" cy="1886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rot="5400000">
            <a:off x="6781769" y="4397106"/>
            <a:ext cx="1560900" cy="1560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rot="5400000">
            <a:off x="7052044" y="4667180"/>
            <a:ext cx="1019700" cy="102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79" name="Shape 179"/>
        <p:cNvGrpSpPr/>
        <p:nvPr/>
      </p:nvGrpSpPr>
      <p:grpSpPr>
        <a:xfrm>
          <a:off x="0" y="0"/>
          <a:ext cx="0" cy="0"/>
          <a:chOff x="0" y="0"/>
          <a:chExt cx="0" cy="0"/>
        </a:xfrm>
      </p:grpSpPr>
      <p:sp>
        <p:nvSpPr>
          <p:cNvPr id="180" name="Google Shape;180;p17"/>
          <p:cNvSpPr/>
          <p:nvPr/>
        </p:nvSpPr>
        <p:spPr>
          <a:xfrm rot="5400000">
            <a:off x="-1667450" y="-1557425"/>
            <a:ext cx="2668500" cy="26685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rot="5400000">
            <a:off x="-1437431" y="-132754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rot="5400000">
            <a:off x="-1054803" y="-94540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rot="5400000">
            <a:off x="8257600" y="1692825"/>
            <a:ext cx="2668500" cy="26685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rot="5400000">
            <a:off x="8487619" y="1922707"/>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rot="5400000">
            <a:off x="8870247" y="2304847"/>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rot="5400000">
            <a:off x="3668400" y="4451775"/>
            <a:ext cx="1807800" cy="18078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rot="5400000">
            <a:off x="3824369" y="4607506"/>
            <a:ext cx="1496100" cy="1496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rot="5400000">
            <a:off x="4083381" y="4866340"/>
            <a:ext cx="977400" cy="97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
    <p:spTree>
      <p:nvGrpSpPr>
        <p:cNvPr id="190" name="Shape 190"/>
        <p:cNvGrpSpPr/>
        <p:nvPr/>
      </p:nvGrpSpPr>
      <p:grpSpPr>
        <a:xfrm>
          <a:off x="0" y="0"/>
          <a:ext cx="0" cy="0"/>
          <a:chOff x="0" y="0"/>
          <a:chExt cx="0" cy="0"/>
        </a:xfrm>
      </p:grpSpPr>
      <p:sp>
        <p:nvSpPr>
          <p:cNvPr id="191" name="Google Shape;191;p18"/>
          <p:cNvSpPr/>
          <p:nvPr/>
        </p:nvSpPr>
        <p:spPr>
          <a:xfrm rot="5400000">
            <a:off x="7428625" y="-1022150"/>
            <a:ext cx="3494100" cy="3494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5400000">
            <a:off x="7729725" y="-721150"/>
            <a:ext cx="2892000" cy="2892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rot="5400000">
            <a:off x="8230817" y="-220752"/>
            <a:ext cx="1889100" cy="189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5400000">
            <a:off x="-953375" y="2926425"/>
            <a:ext cx="3494100" cy="3494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rot="5400000">
            <a:off x="-652275" y="3227425"/>
            <a:ext cx="2892000" cy="2892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rot="5400000">
            <a:off x="-151183" y="3727823"/>
            <a:ext cx="1889100" cy="189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198" name="Shape 198"/>
        <p:cNvGrpSpPr/>
        <p:nvPr/>
      </p:nvGrpSpPr>
      <p:grpSpPr>
        <a:xfrm>
          <a:off x="0" y="0"/>
          <a:ext cx="0" cy="0"/>
          <a:chOff x="0" y="0"/>
          <a:chExt cx="0" cy="0"/>
        </a:xfrm>
      </p:grpSpPr>
      <p:sp>
        <p:nvSpPr>
          <p:cNvPr id="199" name="Google Shape;199;p19"/>
          <p:cNvSpPr txBox="1"/>
          <p:nvPr>
            <p:ph idx="1" type="subTitle"/>
          </p:nvPr>
        </p:nvSpPr>
        <p:spPr>
          <a:xfrm>
            <a:off x="4895400" y="2521871"/>
            <a:ext cx="3535500" cy="113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0" name="Google Shape;200;p19"/>
          <p:cNvSpPr txBox="1"/>
          <p:nvPr>
            <p:ph idx="2" type="subTitle"/>
          </p:nvPr>
        </p:nvSpPr>
        <p:spPr>
          <a:xfrm>
            <a:off x="4895400" y="1998675"/>
            <a:ext cx="35355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800">
                <a:solidFill>
                  <a:schemeClr val="dk1"/>
                </a:solidFill>
                <a:latin typeface="Work Sans"/>
                <a:ea typeface="Work Sans"/>
                <a:cs typeface="Work Sans"/>
                <a:sym typeface="Work Sans"/>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01" name="Google Shape;201;p19"/>
          <p:cNvSpPr/>
          <p:nvPr/>
        </p:nvSpPr>
        <p:spPr>
          <a:xfrm rot="5400000">
            <a:off x="-1505850" y="-1518350"/>
            <a:ext cx="4115700" cy="4115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rot="5400000">
            <a:off x="-1150896" y="-1163804"/>
            <a:ext cx="3406200" cy="3406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rot="5400000">
            <a:off x="-560891" y="-574403"/>
            <a:ext cx="2225100" cy="2226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rot="5400000">
            <a:off x="7399350" y="-494400"/>
            <a:ext cx="2499300" cy="249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rot="5400000">
            <a:off x="7614861" y="-279111"/>
            <a:ext cx="2068500" cy="2068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rot="5400000">
            <a:off x="7973181" y="78733"/>
            <a:ext cx="1351200" cy="1352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rot="5400000">
            <a:off x="4572000" y="4058550"/>
            <a:ext cx="2499300" cy="2499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rot="5400000">
            <a:off x="4787511" y="4273839"/>
            <a:ext cx="2068500" cy="2068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rot="5400000">
            <a:off x="5145831" y="4631683"/>
            <a:ext cx="1351200" cy="1352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_1">
    <p:spTree>
      <p:nvGrpSpPr>
        <p:cNvPr id="210" name="Shape 210"/>
        <p:cNvGrpSpPr/>
        <p:nvPr/>
      </p:nvGrpSpPr>
      <p:grpSpPr>
        <a:xfrm>
          <a:off x="0" y="0"/>
          <a:ext cx="0" cy="0"/>
          <a:chOff x="0" y="0"/>
          <a:chExt cx="0" cy="0"/>
        </a:xfrm>
      </p:grpSpPr>
      <p:sp>
        <p:nvSpPr>
          <p:cNvPr id="211" name="Google Shape;211;p20"/>
          <p:cNvSpPr txBox="1"/>
          <p:nvPr>
            <p:ph idx="1" type="subTitle"/>
          </p:nvPr>
        </p:nvSpPr>
        <p:spPr>
          <a:xfrm>
            <a:off x="713225" y="2451746"/>
            <a:ext cx="3535500" cy="113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2" name="Google Shape;212;p20"/>
          <p:cNvSpPr txBox="1"/>
          <p:nvPr>
            <p:ph idx="2" type="subTitle"/>
          </p:nvPr>
        </p:nvSpPr>
        <p:spPr>
          <a:xfrm>
            <a:off x="713225" y="1928550"/>
            <a:ext cx="35355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800">
                <a:solidFill>
                  <a:schemeClr val="dk1"/>
                </a:solidFill>
                <a:latin typeface="Work Sans"/>
                <a:ea typeface="Work Sans"/>
                <a:cs typeface="Work Sans"/>
                <a:sym typeface="Work Sans"/>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13" name="Google Shape;213;p20"/>
          <p:cNvSpPr/>
          <p:nvPr/>
        </p:nvSpPr>
        <p:spPr>
          <a:xfrm rot="5400000">
            <a:off x="8053150" y="2375550"/>
            <a:ext cx="2267700" cy="2267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rot="5400000">
            <a:off x="8248690" y="2570910"/>
            <a:ext cx="1876800" cy="1876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rot="5400000">
            <a:off x="8573735" y="2895424"/>
            <a:ext cx="1225800" cy="1227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5400000">
            <a:off x="1995650" y="-828500"/>
            <a:ext cx="2511600" cy="251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rot="5400000">
            <a:off x="2212487" y="-612137"/>
            <a:ext cx="2078400" cy="2078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rot="5400000">
            <a:off x="2572319" y="-252804"/>
            <a:ext cx="1357500" cy="1359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rot="5400000">
            <a:off x="713275" y="3888600"/>
            <a:ext cx="2796900" cy="279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rot="5400000">
            <a:off x="954421" y="4129554"/>
            <a:ext cx="2314800" cy="2314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rot="5400000">
            <a:off x="1355217" y="4529830"/>
            <a:ext cx="1512000" cy="1513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p:nvPr/>
        </p:nvSpPr>
        <p:spPr>
          <a:xfrm>
            <a:off x="-7141375" y="-2522775"/>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6781639"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42647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316500" y="1281288"/>
            <a:ext cx="2580900" cy="2580900"/>
          </a:xfrm>
          <a:prstGeom prst="ellipse">
            <a:avLst/>
          </a:prstGeom>
          <a:gradFill>
            <a:gsLst>
              <a:gs pos="0">
                <a:schemeClr val="lt2"/>
              </a:gs>
              <a:gs pos="100000">
                <a:schemeClr val="accen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552899" y="1517686"/>
            <a:ext cx="2106300" cy="210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5211000" y="4029175"/>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5433341" y="4251516"/>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5803528" y="4621636"/>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7198825" y="-1299600"/>
            <a:ext cx="3057900" cy="3057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462254" y="-1036171"/>
            <a:ext cx="2531100" cy="2531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900850" y="-597654"/>
            <a:ext cx="1653300" cy="1654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txBox="1"/>
          <p:nvPr>
            <p:ph type="title"/>
          </p:nvPr>
        </p:nvSpPr>
        <p:spPr>
          <a:xfrm>
            <a:off x="4572000" y="1978550"/>
            <a:ext cx="3858900" cy="795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idx="1" type="subTitle"/>
          </p:nvPr>
        </p:nvSpPr>
        <p:spPr>
          <a:xfrm>
            <a:off x="4572000" y="2774450"/>
            <a:ext cx="3858900" cy="391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3"/>
          <p:cNvSpPr txBox="1"/>
          <p:nvPr>
            <p:ph hasCustomPrompt="1" idx="2" type="title"/>
          </p:nvPr>
        </p:nvSpPr>
        <p:spPr>
          <a:xfrm>
            <a:off x="1748500" y="2201750"/>
            <a:ext cx="17151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4">
    <p:spTree>
      <p:nvGrpSpPr>
        <p:cNvPr id="222" name="Shape 222"/>
        <p:cNvGrpSpPr/>
        <p:nvPr/>
      </p:nvGrpSpPr>
      <p:grpSpPr>
        <a:xfrm>
          <a:off x="0" y="0"/>
          <a:ext cx="0" cy="0"/>
          <a:chOff x="0" y="0"/>
          <a:chExt cx="0" cy="0"/>
        </a:xfrm>
      </p:grpSpPr>
      <p:sp>
        <p:nvSpPr>
          <p:cNvPr id="223" name="Google Shape;223;p21"/>
          <p:cNvSpPr/>
          <p:nvPr/>
        </p:nvSpPr>
        <p:spPr>
          <a:xfrm>
            <a:off x="5029675" y="-2522775"/>
            <a:ext cx="10187100" cy="1018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5389411"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574458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2295900" y="-1299598"/>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2518235" y="-1077263"/>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2888412" y="-707153"/>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1228350" y="3979752"/>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1006015" y="4202087"/>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635838" y="4572197"/>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txBox="1"/>
          <p:nvPr>
            <p:ph idx="1" type="subTitle"/>
          </p:nvPr>
        </p:nvSpPr>
        <p:spPr>
          <a:xfrm>
            <a:off x="713225" y="1935550"/>
            <a:ext cx="3858900" cy="20442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p:txBody>
      </p:sp>
      <p:sp>
        <p:nvSpPr>
          <p:cNvPr id="233" name="Google Shape;233;p21"/>
          <p:cNvSpPr txBox="1"/>
          <p:nvPr>
            <p:ph type="title"/>
          </p:nvPr>
        </p:nvSpPr>
        <p:spPr>
          <a:xfrm>
            <a:off x="1681200" y="334875"/>
            <a:ext cx="5781600" cy="7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1">
  <p:cSld name="CUSTOM_12_1_1">
    <p:spTree>
      <p:nvGrpSpPr>
        <p:cNvPr id="234" name="Shape 234"/>
        <p:cNvGrpSpPr/>
        <p:nvPr/>
      </p:nvGrpSpPr>
      <p:grpSpPr>
        <a:xfrm>
          <a:off x="0" y="0"/>
          <a:ext cx="0" cy="0"/>
          <a:chOff x="0" y="0"/>
          <a:chExt cx="0" cy="0"/>
        </a:xfrm>
      </p:grpSpPr>
      <p:sp>
        <p:nvSpPr>
          <p:cNvPr id="235" name="Google Shape;235;p22"/>
          <p:cNvSpPr/>
          <p:nvPr/>
        </p:nvSpPr>
        <p:spPr>
          <a:xfrm rot="5400000">
            <a:off x="6705600" y="-794600"/>
            <a:ext cx="3059700" cy="3059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rot="5400000">
            <a:off x="6969281" y="-531181"/>
            <a:ext cx="2532300" cy="2532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rot="5400000">
            <a:off x="7408031" y="-92952"/>
            <a:ext cx="1654200" cy="1655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rot="5400000">
            <a:off x="713225" y="376455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rot="5400000">
            <a:off x="943244" y="399443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rot="5400000">
            <a:off x="1325872" y="437657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txBox="1"/>
          <p:nvPr>
            <p:ph idx="1" type="subTitle"/>
          </p:nvPr>
        </p:nvSpPr>
        <p:spPr>
          <a:xfrm>
            <a:off x="933550" y="2038763"/>
            <a:ext cx="2586300" cy="59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2" name="Google Shape;242;p22"/>
          <p:cNvSpPr txBox="1"/>
          <p:nvPr>
            <p:ph idx="2" type="subTitle"/>
          </p:nvPr>
        </p:nvSpPr>
        <p:spPr>
          <a:xfrm>
            <a:off x="933550" y="1667988"/>
            <a:ext cx="25863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43" name="Google Shape;243;p22"/>
          <p:cNvSpPr txBox="1"/>
          <p:nvPr>
            <p:ph idx="3" type="subTitle"/>
          </p:nvPr>
        </p:nvSpPr>
        <p:spPr>
          <a:xfrm>
            <a:off x="5660200" y="3574000"/>
            <a:ext cx="2586300" cy="59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244" name="Google Shape;244;p22"/>
          <p:cNvSpPr txBox="1"/>
          <p:nvPr>
            <p:ph idx="4" type="subTitle"/>
          </p:nvPr>
        </p:nvSpPr>
        <p:spPr>
          <a:xfrm>
            <a:off x="5660208" y="3203200"/>
            <a:ext cx="25863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nSpc>
                <a:spcPct val="100000"/>
              </a:lnSpc>
              <a:spcBef>
                <a:spcPts val="0"/>
              </a:spcBef>
              <a:spcAft>
                <a:spcPts val="0"/>
              </a:spcAft>
              <a:buClr>
                <a:schemeClr val="dk1"/>
              </a:buClr>
              <a:buSzPts val="1800"/>
              <a:buNone/>
              <a:defRPr b="1" sz="1800">
                <a:solidFill>
                  <a:schemeClr val="dk1"/>
                </a:solidFill>
              </a:defRPr>
            </a:lvl2pPr>
            <a:lvl3pPr lvl="2" rtl="0">
              <a:lnSpc>
                <a:spcPct val="100000"/>
              </a:lnSpc>
              <a:spcBef>
                <a:spcPts val="0"/>
              </a:spcBef>
              <a:spcAft>
                <a:spcPts val="0"/>
              </a:spcAft>
              <a:buClr>
                <a:schemeClr val="dk1"/>
              </a:buClr>
              <a:buSzPts val="1800"/>
              <a:buNone/>
              <a:defRPr b="1" sz="1800">
                <a:solidFill>
                  <a:schemeClr val="dk1"/>
                </a:solidFill>
              </a:defRPr>
            </a:lvl3pPr>
            <a:lvl4pPr lvl="3" rtl="0">
              <a:lnSpc>
                <a:spcPct val="100000"/>
              </a:lnSpc>
              <a:spcBef>
                <a:spcPts val="0"/>
              </a:spcBef>
              <a:spcAft>
                <a:spcPts val="0"/>
              </a:spcAft>
              <a:buClr>
                <a:schemeClr val="dk1"/>
              </a:buClr>
              <a:buSzPts val="1800"/>
              <a:buNone/>
              <a:defRPr b="1" sz="1800">
                <a:solidFill>
                  <a:schemeClr val="dk1"/>
                </a:solidFill>
              </a:defRPr>
            </a:lvl4pPr>
            <a:lvl5pPr lvl="4" rtl="0">
              <a:lnSpc>
                <a:spcPct val="100000"/>
              </a:lnSpc>
              <a:spcBef>
                <a:spcPts val="0"/>
              </a:spcBef>
              <a:spcAft>
                <a:spcPts val="0"/>
              </a:spcAft>
              <a:buClr>
                <a:schemeClr val="dk1"/>
              </a:buClr>
              <a:buSzPts val="1800"/>
              <a:buNone/>
              <a:defRPr b="1" sz="1800">
                <a:solidFill>
                  <a:schemeClr val="dk1"/>
                </a:solidFill>
              </a:defRPr>
            </a:lvl5pPr>
            <a:lvl6pPr lvl="5" rtl="0">
              <a:lnSpc>
                <a:spcPct val="100000"/>
              </a:lnSpc>
              <a:spcBef>
                <a:spcPts val="0"/>
              </a:spcBef>
              <a:spcAft>
                <a:spcPts val="0"/>
              </a:spcAft>
              <a:buClr>
                <a:schemeClr val="dk1"/>
              </a:buClr>
              <a:buSzPts val="1800"/>
              <a:buNone/>
              <a:defRPr b="1" sz="1800">
                <a:solidFill>
                  <a:schemeClr val="dk1"/>
                </a:solidFill>
              </a:defRPr>
            </a:lvl6pPr>
            <a:lvl7pPr lvl="6" rtl="0">
              <a:lnSpc>
                <a:spcPct val="100000"/>
              </a:lnSpc>
              <a:spcBef>
                <a:spcPts val="0"/>
              </a:spcBef>
              <a:spcAft>
                <a:spcPts val="0"/>
              </a:spcAft>
              <a:buClr>
                <a:schemeClr val="dk1"/>
              </a:buClr>
              <a:buSzPts val="1800"/>
              <a:buNone/>
              <a:defRPr b="1" sz="1800">
                <a:solidFill>
                  <a:schemeClr val="dk1"/>
                </a:solidFill>
              </a:defRPr>
            </a:lvl7pPr>
            <a:lvl8pPr lvl="7" rtl="0">
              <a:lnSpc>
                <a:spcPct val="100000"/>
              </a:lnSpc>
              <a:spcBef>
                <a:spcPts val="0"/>
              </a:spcBef>
              <a:spcAft>
                <a:spcPts val="0"/>
              </a:spcAft>
              <a:buClr>
                <a:schemeClr val="dk1"/>
              </a:buClr>
              <a:buSzPts val="1800"/>
              <a:buNone/>
              <a:defRPr b="1" sz="1800">
                <a:solidFill>
                  <a:schemeClr val="dk1"/>
                </a:solidFill>
              </a:defRPr>
            </a:lvl8pPr>
            <a:lvl9pPr lvl="8" rtl="0">
              <a:lnSpc>
                <a:spcPct val="100000"/>
              </a:lnSpc>
              <a:spcBef>
                <a:spcPts val="0"/>
              </a:spcBef>
              <a:spcAft>
                <a:spcPts val="0"/>
              </a:spcAft>
              <a:buClr>
                <a:schemeClr val="dk1"/>
              </a:buClr>
              <a:buSzPts val="1800"/>
              <a:buNone/>
              <a:defRPr b="1" sz="1800">
                <a:solidFill>
                  <a:schemeClr val="dk1"/>
                </a:solidFill>
              </a:defRPr>
            </a:lvl9pPr>
          </a:lstStyle>
          <a:p/>
        </p:txBody>
      </p:sp>
      <p:sp>
        <p:nvSpPr>
          <p:cNvPr id="245" name="Google Shape;245;p22"/>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2">
  <p:cSld name="CUSTOM_12_1_1_1">
    <p:spTree>
      <p:nvGrpSpPr>
        <p:cNvPr id="246" name="Shape 246"/>
        <p:cNvGrpSpPr/>
        <p:nvPr/>
      </p:nvGrpSpPr>
      <p:grpSpPr>
        <a:xfrm>
          <a:off x="0" y="0"/>
          <a:ext cx="0" cy="0"/>
          <a:chOff x="0" y="0"/>
          <a:chExt cx="0" cy="0"/>
        </a:xfrm>
      </p:grpSpPr>
      <p:sp>
        <p:nvSpPr>
          <p:cNvPr id="247" name="Google Shape;247;p23"/>
          <p:cNvSpPr/>
          <p:nvPr/>
        </p:nvSpPr>
        <p:spPr>
          <a:xfrm rot="5400000">
            <a:off x="-1487374" y="3421075"/>
            <a:ext cx="3432000" cy="343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rot="5400000">
            <a:off x="-1191731" y="3716732"/>
            <a:ext cx="2840700" cy="2840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5400000">
            <a:off x="-699446" y="4208236"/>
            <a:ext cx="1855500" cy="1857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rot="5400000">
            <a:off x="7694675" y="-130180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rot="5400000">
            <a:off x="7924694" y="-1071918"/>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rot="5400000">
            <a:off x="8307322" y="-689778"/>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3"/>
          <p:cNvSpPr txBox="1"/>
          <p:nvPr>
            <p:ph idx="1" type="subTitle"/>
          </p:nvPr>
        </p:nvSpPr>
        <p:spPr>
          <a:xfrm>
            <a:off x="1225700" y="2955225"/>
            <a:ext cx="28341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5" name="Google Shape;255;p23"/>
          <p:cNvSpPr txBox="1"/>
          <p:nvPr>
            <p:ph idx="2" type="subTitle"/>
          </p:nvPr>
        </p:nvSpPr>
        <p:spPr>
          <a:xfrm>
            <a:off x="1225700" y="2584425"/>
            <a:ext cx="28341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56" name="Google Shape;256;p23"/>
          <p:cNvSpPr txBox="1"/>
          <p:nvPr>
            <p:ph idx="3" type="subTitle"/>
          </p:nvPr>
        </p:nvSpPr>
        <p:spPr>
          <a:xfrm>
            <a:off x="5084325" y="2955225"/>
            <a:ext cx="28341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7" name="Google Shape;257;p23"/>
          <p:cNvSpPr txBox="1"/>
          <p:nvPr>
            <p:ph idx="4" type="subTitle"/>
          </p:nvPr>
        </p:nvSpPr>
        <p:spPr>
          <a:xfrm>
            <a:off x="5084414" y="2584425"/>
            <a:ext cx="28341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1">
  <p:cSld name="CUSTOM">
    <p:spTree>
      <p:nvGrpSpPr>
        <p:cNvPr id="258" name="Shape 258"/>
        <p:cNvGrpSpPr/>
        <p:nvPr/>
      </p:nvGrpSpPr>
      <p:grpSpPr>
        <a:xfrm>
          <a:off x="0" y="0"/>
          <a:ext cx="0" cy="0"/>
          <a:chOff x="0" y="0"/>
          <a:chExt cx="0" cy="0"/>
        </a:xfrm>
      </p:grpSpPr>
      <p:sp>
        <p:nvSpPr>
          <p:cNvPr id="259" name="Google Shape;259;p24"/>
          <p:cNvSpPr/>
          <p:nvPr/>
        </p:nvSpPr>
        <p:spPr>
          <a:xfrm>
            <a:off x="-2249887" y="3065499"/>
            <a:ext cx="4356000" cy="435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1874634" y="3440752"/>
            <a:ext cx="3605700" cy="3605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1249855" y="4065418"/>
            <a:ext cx="2355000" cy="2357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7924838" y="3953052"/>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8147173" y="4175387"/>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8517350" y="4545497"/>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6468897" y="-1184325"/>
            <a:ext cx="1962000" cy="196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6637905" y="-1015316"/>
            <a:ext cx="1623900" cy="162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6919296" y="-733976"/>
            <a:ext cx="1060500" cy="1061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4"/>
          <p:cNvSpPr txBox="1"/>
          <p:nvPr>
            <p:ph idx="1" type="subTitle"/>
          </p:nvPr>
        </p:nvSpPr>
        <p:spPr>
          <a:xfrm>
            <a:off x="503725" y="2679350"/>
            <a:ext cx="24384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0" name="Google Shape;270;p24"/>
          <p:cNvSpPr txBox="1"/>
          <p:nvPr>
            <p:ph idx="2" type="subTitle"/>
          </p:nvPr>
        </p:nvSpPr>
        <p:spPr>
          <a:xfrm>
            <a:off x="503775" y="2169650"/>
            <a:ext cx="24384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71" name="Google Shape;271;p24"/>
          <p:cNvSpPr txBox="1"/>
          <p:nvPr>
            <p:ph idx="3" type="subTitle"/>
          </p:nvPr>
        </p:nvSpPr>
        <p:spPr>
          <a:xfrm>
            <a:off x="3352850" y="3955700"/>
            <a:ext cx="24384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2" name="Google Shape;272;p24"/>
          <p:cNvSpPr txBox="1"/>
          <p:nvPr>
            <p:ph idx="4" type="subTitle"/>
          </p:nvPr>
        </p:nvSpPr>
        <p:spPr>
          <a:xfrm>
            <a:off x="3352850" y="3446000"/>
            <a:ext cx="24384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73" name="Google Shape;273;p24"/>
          <p:cNvSpPr txBox="1"/>
          <p:nvPr>
            <p:ph idx="5" type="subTitle"/>
          </p:nvPr>
        </p:nvSpPr>
        <p:spPr>
          <a:xfrm>
            <a:off x="6212000" y="2679350"/>
            <a:ext cx="24384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4" name="Google Shape;274;p24"/>
          <p:cNvSpPr txBox="1"/>
          <p:nvPr>
            <p:ph idx="6" type="subTitle"/>
          </p:nvPr>
        </p:nvSpPr>
        <p:spPr>
          <a:xfrm>
            <a:off x="6212000" y="2169650"/>
            <a:ext cx="24384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2">
  <p:cSld name="CUSTOM_11">
    <p:spTree>
      <p:nvGrpSpPr>
        <p:cNvPr id="275" name="Shape 275"/>
        <p:cNvGrpSpPr/>
        <p:nvPr/>
      </p:nvGrpSpPr>
      <p:grpSpPr>
        <a:xfrm>
          <a:off x="0" y="0"/>
          <a:ext cx="0" cy="0"/>
          <a:chOff x="0" y="0"/>
          <a:chExt cx="0" cy="0"/>
        </a:xfrm>
      </p:grpSpPr>
      <p:sp>
        <p:nvSpPr>
          <p:cNvPr id="276" name="Google Shape;276;p25"/>
          <p:cNvSpPr/>
          <p:nvPr/>
        </p:nvSpPr>
        <p:spPr>
          <a:xfrm rot="5400000">
            <a:off x="7724200" y="393035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5400000">
            <a:off x="7954219" y="416023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rot="5400000">
            <a:off x="8336847" y="454237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rot="5400000">
            <a:off x="-1248350" y="393035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rot="5400000">
            <a:off x="-1018331" y="416023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rot="5400000">
            <a:off x="-635703" y="454237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rot="5400000">
            <a:off x="6065525" y="-1236800"/>
            <a:ext cx="2147100" cy="214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rot="5400000">
            <a:off x="6250760" y="-1051835"/>
            <a:ext cx="1776900" cy="1776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rot="5400000">
            <a:off x="6558459" y="-744478"/>
            <a:ext cx="1160700" cy="1161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rot="5400000">
            <a:off x="1099325" y="-1236800"/>
            <a:ext cx="2147100" cy="2147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rot="5400000">
            <a:off x="1284560" y="-1051835"/>
            <a:ext cx="1776900" cy="1776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rot="5400000">
            <a:off x="1592259" y="-744478"/>
            <a:ext cx="1160700" cy="1161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9" name="Google Shape;289;p25"/>
          <p:cNvSpPr txBox="1"/>
          <p:nvPr>
            <p:ph idx="1" type="subTitle"/>
          </p:nvPr>
        </p:nvSpPr>
        <p:spPr>
          <a:xfrm>
            <a:off x="435225" y="3809750"/>
            <a:ext cx="26742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0" name="Google Shape;290;p25"/>
          <p:cNvSpPr txBox="1"/>
          <p:nvPr>
            <p:ph idx="2" type="subTitle"/>
          </p:nvPr>
        </p:nvSpPr>
        <p:spPr>
          <a:xfrm>
            <a:off x="435225" y="3323875"/>
            <a:ext cx="26742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91" name="Google Shape;291;p25"/>
          <p:cNvSpPr txBox="1"/>
          <p:nvPr>
            <p:ph idx="3" type="subTitle"/>
          </p:nvPr>
        </p:nvSpPr>
        <p:spPr>
          <a:xfrm>
            <a:off x="3234900" y="3809750"/>
            <a:ext cx="26742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2" name="Google Shape;292;p25"/>
          <p:cNvSpPr txBox="1"/>
          <p:nvPr>
            <p:ph idx="4" type="subTitle"/>
          </p:nvPr>
        </p:nvSpPr>
        <p:spPr>
          <a:xfrm>
            <a:off x="3234900" y="3323875"/>
            <a:ext cx="26742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93" name="Google Shape;293;p25"/>
          <p:cNvSpPr txBox="1"/>
          <p:nvPr>
            <p:ph idx="5" type="subTitle"/>
          </p:nvPr>
        </p:nvSpPr>
        <p:spPr>
          <a:xfrm>
            <a:off x="6034825" y="3809750"/>
            <a:ext cx="26742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4" name="Google Shape;294;p25"/>
          <p:cNvSpPr txBox="1"/>
          <p:nvPr>
            <p:ph idx="6" type="subTitle"/>
          </p:nvPr>
        </p:nvSpPr>
        <p:spPr>
          <a:xfrm>
            <a:off x="6034825" y="3323875"/>
            <a:ext cx="26742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3">
  <p:cSld name="CUSTOM_11_1">
    <p:spTree>
      <p:nvGrpSpPr>
        <p:cNvPr id="295" name="Shape 295"/>
        <p:cNvGrpSpPr/>
        <p:nvPr/>
      </p:nvGrpSpPr>
      <p:grpSpPr>
        <a:xfrm>
          <a:off x="0" y="0"/>
          <a:ext cx="0" cy="0"/>
          <a:chOff x="0" y="0"/>
          <a:chExt cx="0" cy="0"/>
        </a:xfrm>
      </p:grpSpPr>
      <p:sp>
        <p:nvSpPr>
          <p:cNvPr id="296" name="Google Shape;296;p2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7" name="Google Shape;297;p26"/>
          <p:cNvSpPr txBox="1"/>
          <p:nvPr>
            <p:ph idx="1" type="subTitle"/>
          </p:nvPr>
        </p:nvSpPr>
        <p:spPr>
          <a:xfrm>
            <a:off x="5429000" y="1736625"/>
            <a:ext cx="30021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8" name="Google Shape;298;p26"/>
          <p:cNvSpPr txBox="1"/>
          <p:nvPr>
            <p:ph idx="2" type="subTitle"/>
          </p:nvPr>
        </p:nvSpPr>
        <p:spPr>
          <a:xfrm>
            <a:off x="5429000" y="1365825"/>
            <a:ext cx="30021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299" name="Google Shape;299;p26"/>
          <p:cNvSpPr txBox="1"/>
          <p:nvPr>
            <p:ph idx="3" type="subTitle"/>
          </p:nvPr>
        </p:nvSpPr>
        <p:spPr>
          <a:xfrm>
            <a:off x="5429000" y="3010700"/>
            <a:ext cx="30021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0" name="Google Shape;300;p26"/>
          <p:cNvSpPr txBox="1"/>
          <p:nvPr>
            <p:ph idx="4" type="subTitle"/>
          </p:nvPr>
        </p:nvSpPr>
        <p:spPr>
          <a:xfrm>
            <a:off x="5429000" y="2639888"/>
            <a:ext cx="30021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01" name="Google Shape;301;p26"/>
          <p:cNvSpPr txBox="1"/>
          <p:nvPr>
            <p:ph idx="5" type="subTitle"/>
          </p:nvPr>
        </p:nvSpPr>
        <p:spPr>
          <a:xfrm>
            <a:off x="5429000" y="4121425"/>
            <a:ext cx="3002100" cy="45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2" name="Google Shape;302;p26"/>
          <p:cNvSpPr txBox="1"/>
          <p:nvPr>
            <p:ph idx="6" type="subTitle"/>
          </p:nvPr>
        </p:nvSpPr>
        <p:spPr>
          <a:xfrm>
            <a:off x="5429000" y="3750625"/>
            <a:ext cx="3002100" cy="37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03" name="Google Shape;303;p26"/>
          <p:cNvSpPr/>
          <p:nvPr/>
        </p:nvSpPr>
        <p:spPr>
          <a:xfrm rot="5400000">
            <a:off x="-1239075" y="3599600"/>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rot="5400000">
            <a:off x="-1009056" y="3829482"/>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rot="5400000">
            <a:off x="-626428" y="4211622"/>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rot="5400000">
            <a:off x="8110425" y="-984500"/>
            <a:ext cx="2032200" cy="2032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rot="5400000">
            <a:off x="8285758" y="-809433"/>
            <a:ext cx="1681800" cy="168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rot="5400000">
            <a:off x="8576784" y="-518407"/>
            <a:ext cx="1098900" cy="1099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1">
  <p:cSld name="CUSTOM_1">
    <p:spTree>
      <p:nvGrpSpPr>
        <p:cNvPr id="309" name="Shape 309"/>
        <p:cNvGrpSpPr/>
        <p:nvPr/>
      </p:nvGrpSpPr>
      <p:grpSpPr>
        <a:xfrm>
          <a:off x="0" y="0"/>
          <a:ext cx="0" cy="0"/>
          <a:chOff x="0" y="0"/>
          <a:chExt cx="0" cy="0"/>
        </a:xfrm>
      </p:grpSpPr>
      <p:sp>
        <p:nvSpPr>
          <p:cNvPr id="310" name="Google Shape;310;p27"/>
          <p:cNvSpPr/>
          <p:nvPr/>
        </p:nvSpPr>
        <p:spPr>
          <a:xfrm>
            <a:off x="7109200" y="-1128476"/>
            <a:ext cx="3730200" cy="3730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7430543" y="-807132"/>
            <a:ext cx="3087600" cy="3087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965564" y="-272208"/>
            <a:ext cx="2016600" cy="2018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1214165" y="-1077263"/>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843988" y="-707153"/>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6" name="Google Shape;316;p27"/>
          <p:cNvSpPr txBox="1"/>
          <p:nvPr>
            <p:ph idx="1" type="subTitle"/>
          </p:nvPr>
        </p:nvSpPr>
        <p:spPr>
          <a:xfrm>
            <a:off x="1199875" y="2121225"/>
            <a:ext cx="28854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7" name="Google Shape;317;p27"/>
          <p:cNvSpPr txBox="1"/>
          <p:nvPr>
            <p:ph idx="2" type="subTitle"/>
          </p:nvPr>
        </p:nvSpPr>
        <p:spPr>
          <a:xfrm>
            <a:off x="1081550" y="1750425"/>
            <a:ext cx="31221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18" name="Google Shape;318;p27"/>
          <p:cNvSpPr txBox="1"/>
          <p:nvPr>
            <p:ph idx="3" type="subTitle"/>
          </p:nvPr>
        </p:nvSpPr>
        <p:spPr>
          <a:xfrm>
            <a:off x="4938625" y="2121225"/>
            <a:ext cx="31257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9" name="Google Shape;319;p27"/>
          <p:cNvSpPr txBox="1"/>
          <p:nvPr>
            <p:ph idx="4" type="subTitle"/>
          </p:nvPr>
        </p:nvSpPr>
        <p:spPr>
          <a:xfrm>
            <a:off x="4938625" y="1750425"/>
            <a:ext cx="31257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20" name="Google Shape;320;p27"/>
          <p:cNvSpPr txBox="1"/>
          <p:nvPr>
            <p:ph idx="5" type="subTitle"/>
          </p:nvPr>
        </p:nvSpPr>
        <p:spPr>
          <a:xfrm>
            <a:off x="1081625" y="4121424"/>
            <a:ext cx="31221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1" name="Google Shape;321;p27"/>
          <p:cNvSpPr txBox="1"/>
          <p:nvPr>
            <p:ph idx="6" type="subTitle"/>
          </p:nvPr>
        </p:nvSpPr>
        <p:spPr>
          <a:xfrm>
            <a:off x="1081625" y="3750625"/>
            <a:ext cx="31221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22" name="Google Shape;322;p27"/>
          <p:cNvSpPr txBox="1"/>
          <p:nvPr>
            <p:ph idx="7" type="subTitle"/>
          </p:nvPr>
        </p:nvSpPr>
        <p:spPr>
          <a:xfrm>
            <a:off x="4938625" y="4121425"/>
            <a:ext cx="3125700" cy="456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3" name="Google Shape;323;p27"/>
          <p:cNvSpPr txBox="1"/>
          <p:nvPr>
            <p:ph idx="8" type="subTitle"/>
          </p:nvPr>
        </p:nvSpPr>
        <p:spPr>
          <a:xfrm>
            <a:off x="4938625" y="3750625"/>
            <a:ext cx="3125700" cy="370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
  <p:cSld name="CUSTOM_2">
    <p:spTree>
      <p:nvGrpSpPr>
        <p:cNvPr id="324" name="Shape 324"/>
        <p:cNvGrpSpPr/>
        <p:nvPr/>
      </p:nvGrpSpPr>
      <p:grpSpPr>
        <a:xfrm>
          <a:off x="0" y="0"/>
          <a:ext cx="0" cy="0"/>
          <a:chOff x="0" y="0"/>
          <a:chExt cx="0" cy="0"/>
        </a:xfrm>
      </p:grpSpPr>
      <p:sp>
        <p:nvSpPr>
          <p:cNvPr id="325" name="Google Shape;325;p28"/>
          <p:cNvSpPr/>
          <p:nvPr/>
        </p:nvSpPr>
        <p:spPr>
          <a:xfrm rot="5400000">
            <a:off x="6971700" y="-985700"/>
            <a:ext cx="2572500" cy="2572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rot="5400000">
            <a:off x="7193471" y="-764071"/>
            <a:ext cx="2129100" cy="2129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rot="5400000">
            <a:off x="7562236" y="-395970"/>
            <a:ext cx="1390500" cy="1392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rot="5400000">
            <a:off x="-840725" y="-1598875"/>
            <a:ext cx="3372600" cy="33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rot="5400000">
            <a:off x="-473671" y="-1308329"/>
            <a:ext cx="2791200" cy="2791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rot="5400000">
            <a:off x="-66477" y="-825636"/>
            <a:ext cx="1823100" cy="1825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rot="5400000">
            <a:off x="8301775" y="4121425"/>
            <a:ext cx="2017500" cy="2017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rot="5400000">
            <a:off x="8475661" y="4295239"/>
            <a:ext cx="1669800" cy="1669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rot="5400000">
            <a:off x="8764872" y="4583880"/>
            <a:ext cx="1090500" cy="1092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5" name="Google Shape;335;p28"/>
          <p:cNvSpPr txBox="1"/>
          <p:nvPr>
            <p:ph idx="1" type="subTitle"/>
          </p:nvPr>
        </p:nvSpPr>
        <p:spPr>
          <a:xfrm>
            <a:off x="304213" y="2318661"/>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6" name="Google Shape;336;p28"/>
          <p:cNvSpPr txBox="1"/>
          <p:nvPr>
            <p:ph idx="2" type="subTitle"/>
          </p:nvPr>
        </p:nvSpPr>
        <p:spPr>
          <a:xfrm>
            <a:off x="304213" y="1917075"/>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37" name="Google Shape;337;p28"/>
          <p:cNvSpPr txBox="1"/>
          <p:nvPr>
            <p:ph idx="3" type="subTitle"/>
          </p:nvPr>
        </p:nvSpPr>
        <p:spPr>
          <a:xfrm>
            <a:off x="3179875" y="2318660"/>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8" name="Google Shape;338;p28"/>
          <p:cNvSpPr txBox="1"/>
          <p:nvPr>
            <p:ph idx="4" type="subTitle"/>
          </p:nvPr>
        </p:nvSpPr>
        <p:spPr>
          <a:xfrm>
            <a:off x="3179875" y="1917075"/>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39" name="Google Shape;339;p28"/>
          <p:cNvSpPr txBox="1"/>
          <p:nvPr>
            <p:ph idx="5" type="subTitle"/>
          </p:nvPr>
        </p:nvSpPr>
        <p:spPr>
          <a:xfrm>
            <a:off x="6055188" y="2318661"/>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0" name="Google Shape;340;p28"/>
          <p:cNvSpPr txBox="1"/>
          <p:nvPr>
            <p:ph idx="6" type="subTitle"/>
          </p:nvPr>
        </p:nvSpPr>
        <p:spPr>
          <a:xfrm>
            <a:off x="6055188" y="1917075"/>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41" name="Google Shape;341;p28"/>
          <p:cNvSpPr txBox="1"/>
          <p:nvPr>
            <p:ph idx="7" type="subTitle"/>
          </p:nvPr>
        </p:nvSpPr>
        <p:spPr>
          <a:xfrm>
            <a:off x="304213" y="4154652"/>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2" name="Google Shape;342;p28"/>
          <p:cNvSpPr txBox="1"/>
          <p:nvPr>
            <p:ph idx="8" type="subTitle"/>
          </p:nvPr>
        </p:nvSpPr>
        <p:spPr>
          <a:xfrm>
            <a:off x="304213" y="3750629"/>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43" name="Google Shape;343;p28"/>
          <p:cNvSpPr txBox="1"/>
          <p:nvPr>
            <p:ph idx="9" type="subTitle"/>
          </p:nvPr>
        </p:nvSpPr>
        <p:spPr>
          <a:xfrm>
            <a:off x="3179875" y="4154650"/>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4" name="Google Shape;344;p28"/>
          <p:cNvSpPr txBox="1"/>
          <p:nvPr>
            <p:ph idx="13" type="subTitle"/>
          </p:nvPr>
        </p:nvSpPr>
        <p:spPr>
          <a:xfrm>
            <a:off x="3179875" y="3750627"/>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345" name="Google Shape;345;p28"/>
          <p:cNvSpPr txBox="1"/>
          <p:nvPr>
            <p:ph idx="14" type="subTitle"/>
          </p:nvPr>
        </p:nvSpPr>
        <p:spPr>
          <a:xfrm>
            <a:off x="6055188" y="4154652"/>
            <a:ext cx="27843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6" name="Google Shape;346;p28"/>
          <p:cNvSpPr txBox="1"/>
          <p:nvPr>
            <p:ph idx="15" type="subTitle"/>
          </p:nvPr>
        </p:nvSpPr>
        <p:spPr>
          <a:xfrm>
            <a:off x="6055188" y="3750629"/>
            <a:ext cx="27843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347" name="Shape 347"/>
        <p:cNvGrpSpPr/>
        <p:nvPr/>
      </p:nvGrpSpPr>
      <p:grpSpPr>
        <a:xfrm>
          <a:off x="0" y="0"/>
          <a:ext cx="0" cy="0"/>
          <a:chOff x="0" y="0"/>
          <a:chExt cx="0" cy="0"/>
        </a:xfrm>
      </p:grpSpPr>
      <p:sp>
        <p:nvSpPr>
          <p:cNvPr id="348" name="Google Shape;348;p29"/>
          <p:cNvSpPr/>
          <p:nvPr/>
        </p:nvSpPr>
        <p:spPr>
          <a:xfrm rot="5400000">
            <a:off x="2512537" y="3317988"/>
            <a:ext cx="4119000" cy="411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rot="5400000">
            <a:off x="2867494" y="3672831"/>
            <a:ext cx="3409200" cy="3409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rot="5400000">
            <a:off x="3458205" y="4262726"/>
            <a:ext cx="2226900" cy="2228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rot="5400000">
            <a:off x="772420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rot="5400000">
            <a:off x="7954219"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rot="5400000">
            <a:off x="8336847"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rot="5400000">
            <a:off x="-1248350" y="-1195475"/>
            <a:ext cx="2668500" cy="266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rot="5400000">
            <a:off x="-1018331" y="-965593"/>
            <a:ext cx="2208600" cy="2208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rot="5400000">
            <a:off x="-635703" y="-583453"/>
            <a:ext cx="1442700" cy="1443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txBox="1"/>
          <p:nvPr>
            <p:ph hasCustomPrompt="1" type="title"/>
          </p:nvPr>
        </p:nvSpPr>
        <p:spPr>
          <a:xfrm>
            <a:off x="2734563" y="1198108"/>
            <a:ext cx="35985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358" name="Google Shape;358;p29"/>
          <p:cNvSpPr txBox="1"/>
          <p:nvPr>
            <p:ph idx="1" type="subTitle"/>
          </p:nvPr>
        </p:nvSpPr>
        <p:spPr>
          <a:xfrm>
            <a:off x="2734563" y="1684706"/>
            <a:ext cx="3598500" cy="30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59" name="Google Shape;359;p29"/>
          <p:cNvSpPr txBox="1"/>
          <p:nvPr>
            <p:ph hasCustomPrompt="1" idx="2" type="title"/>
          </p:nvPr>
        </p:nvSpPr>
        <p:spPr>
          <a:xfrm>
            <a:off x="511563" y="3118958"/>
            <a:ext cx="35985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360" name="Google Shape;360;p29"/>
          <p:cNvSpPr txBox="1"/>
          <p:nvPr>
            <p:ph idx="3" type="subTitle"/>
          </p:nvPr>
        </p:nvSpPr>
        <p:spPr>
          <a:xfrm>
            <a:off x="511563" y="3605507"/>
            <a:ext cx="3598500" cy="30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61" name="Google Shape;361;p29"/>
          <p:cNvSpPr txBox="1"/>
          <p:nvPr>
            <p:ph hasCustomPrompt="1" idx="4" type="title"/>
          </p:nvPr>
        </p:nvSpPr>
        <p:spPr>
          <a:xfrm>
            <a:off x="5033938" y="3118958"/>
            <a:ext cx="3598500" cy="48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362" name="Google Shape;362;p29"/>
          <p:cNvSpPr txBox="1"/>
          <p:nvPr>
            <p:ph idx="5" type="subTitle"/>
          </p:nvPr>
        </p:nvSpPr>
        <p:spPr>
          <a:xfrm>
            <a:off x="5033938" y="3605507"/>
            <a:ext cx="3598500" cy="30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CUSTOM_9">
    <p:spTree>
      <p:nvGrpSpPr>
        <p:cNvPr id="363" name="Shape 363"/>
        <p:cNvGrpSpPr/>
        <p:nvPr/>
      </p:nvGrpSpPr>
      <p:grpSpPr>
        <a:xfrm>
          <a:off x="0" y="0"/>
          <a:ext cx="0" cy="0"/>
          <a:chOff x="0" y="0"/>
          <a:chExt cx="0" cy="0"/>
        </a:xfrm>
      </p:grpSpPr>
      <p:sp>
        <p:nvSpPr>
          <p:cNvPr id="364" name="Google Shape;364;p30"/>
          <p:cNvSpPr/>
          <p:nvPr/>
        </p:nvSpPr>
        <p:spPr>
          <a:xfrm rot="2700000">
            <a:off x="-2992977" y="-2522795"/>
            <a:ext cx="10187005" cy="10187005"/>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2633289"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2278120"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7932727" y="-1286450"/>
            <a:ext cx="2860800" cy="286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8179181" y="-1039995"/>
            <a:ext cx="2367900" cy="236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8589516" y="-629735"/>
            <a:ext cx="1546800" cy="154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7406225" y="3967900"/>
            <a:ext cx="2283000" cy="2283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rot="10800000">
            <a:off x="7602921" y="4164596"/>
            <a:ext cx="1889700" cy="1889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948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7930373" y="4491989"/>
            <a:ext cx="1234500" cy="1235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txBox="1"/>
          <p:nvPr>
            <p:ph idx="1" type="subTitle"/>
          </p:nvPr>
        </p:nvSpPr>
        <p:spPr>
          <a:xfrm>
            <a:off x="713225" y="1859400"/>
            <a:ext cx="4691700" cy="105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800"/>
              <a:buNone/>
              <a:defRPr sz="18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4" name="Google Shape;374;p30"/>
          <p:cNvSpPr txBox="1"/>
          <p:nvPr>
            <p:ph type="title"/>
          </p:nvPr>
        </p:nvSpPr>
        <p:spPr>
          <a:xfrm>
            <a:off x="713225" y="2913300"/>
            <a:ext cx="4691700" cy="37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p:nvPr/>
        </p:nvSpPr>
        <p:spPr>
          <a:xfrm rot="4290670">
            <a:off x="-882713" y="-804818"/>
            <a:ext cx="1715125" cy="1715125"/>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734910" y="-657060"/>
            <a:ext cx="1419600" cy="1419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88932" y="-411126"/>
            <a:ext cx="927300" cy="92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rot="5400000">
            <a:off x="8311775" y="4204225"/>
            <a:ext cx="1715100" cy="1715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459515" y="4351965"/>
            <a:ext cx="1419600" cy="1419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705493" y="4597899"/>
            <a:ext cx="927300" cy="92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 name="Google Shape;46;p4"/>
          <p:cNvSpPr txBox="1"/>
          <p:nvPr>
            <p:ph idx="1" type="subTitle"/>
          </p:nvPr>
        </p:nvSpPr>
        <p:spPr>
          <a:xfrm>
            <a:off x="713225" y="1152475"/>
            <a:ext cx="7717800" cy="342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75" name="Shape 375"/>
        <p:cNvGrpSpPr/>
        <p:nvPr/>
      </p:nvGrpSpPr>
      <p:grpSpPr>
        <a:xfrm>
          <a:off x="0" y="0"/>
          <a:ext cx="0" cy="0"/>
          <a:chOff x="0" y="0"/>
          <a:chExt cx="0" cy="0"/>
        </a:xfrm>
      </p:grpSpPr>
      <p:sp>
        <p:nvSpPr>
          <p:cNvPr id="376" name="Google Shape;376;p31"/>
          <p:cNvSpPr/>
          <p:nvPr/>
        </p:nvSpPr>
        <p:spPr>
          <a:xfrm rot="5400000">
            <a:off x="7037550" y="1547800"/>
            <a:ext cx="2880000" cy="28800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rot="5400000">
            <a:off x="7285941" y="1795909"/>
            <a:ext cx="2383500" cy="2383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rot="5400000">
            <a:off x="7698677" y="2207947"/>
            <a:ext cx="1556700" cy="1558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rot="5400000">
            <a:off x="569900" y="4296250"/>
            <a:ext cx="2384400" cy="2384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rot="5400000">
            <a:off x="775479" y="4501671"/>
            <a:ext cx="1973400" cy="1973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rot="5400000">
            <a:off x="1117074" y="4842937"/>
            <a:ext cx="1289100" cy="1290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rot="5400000">
            <a:off x="-745475" y="-1400525"/>
            <a:ext cx="3372600" cy="33726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rot="5400000">
            <a:off x="-454621" y="-1109979"/>
            <a:ext cx="2791200" cy="2791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rot="5400000">
            <a:off x="28773" y="-627286"/>
            <a:ext cx="1823100" cy="1825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775650" y="155125"/>
            <a:ext cx="7655400" cy="4422300"/>
          </a:xfrm>
          <a:prstGeom prst="roundRect">
            <a:avLst>
              <a:gd fmla="val 16667" name="adj"/>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957375" y="346725"/>
            <a:ext cx="7292100" cy="4048500"/>
          </a:xfrm>
          <a:prstGeom prst="roundRect">
            <a:avLst>
              <a:gd fmla="val 16667" name="adj"/>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txBox="1"/>
          <p:nvPr>
            <p:ph type="title"/>
          </p:nvPr>
        </p:nvSpPr>
        <p:spPr>
          <a:xfrm>
            <a:off x="713225" y="539500"/>
            <a:ext cx="7717800" cy="61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8" name="Google Shape;388;p31"/>
          <p:cNvSpPr txBox="1"/>
          <p:nvPr>
            <p:ph idx="1" type="subTitle"/>
          </p:nvPr>
        </p:nvSpPr>
        <p:spPr>
          <a:xfrm>
            <a:off x="713100" y="1151850"/>
            <a:ext cx="7717800" cy="14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89" name="Google Shape;389;p31"/>
          <p:cNvSpPr txBox="1"/>
          <p:nvPr>
            <p:ph idx="2" type="subTitle"/>
          </p:nvPr>
        </p:nvSpPr>
        <p:spPr>
          <a:xfrm>
            <a:off x="713100" y="3758750"/>
            <a:ext cx="7717800" cy="39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b="1"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0" name="Google Shape;390;p31"/>
          <p:cNvSpPr txBox="1"/>
          <p:nvPr/>
        </p:nvSpPr>
        <p:spPr>
          <a:xfrm>
            <a:off x="1755450" y="3235700"/>
            <a:ext cx="5633100" cy="396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lang="en" sz="1200">
                <a:solidFill>
                  <a:schemeClr val="dk1"/>
                </a:solidFill>
                <a:latin typeface="DM Sans"/>
                <a:ea typeface="DM Sans"/>
                <a:cs typeface="DM Sans"/>
                <a:sym typeface="DM Sans"/>
              </a:rPr>
              <a:t>CREDITS: 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sz="1200">
              <a:solidFill>
                <a:schemeClr val="dk1"/>
              </a:solidFill>
              <a:latin typeface="Montserrat SemiBold"/>
              <a:ea typeface="Montserrat SemiBold"/>
              <a:cs typeface="Montserrat SemiBold"/>
              <a:sym typeface="Montserrat SemiBo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391" name="Shape 391"/>
        <p:cNvGrpSpPr/>
        <p:nvPr/>
      </p:nvGrpSpPr>
      <p:grpSpPr>
        <a:xfrm>
          <a:off x="0" y="0"/>
          <a:ext cx="0" cy="0"/>
          <a:chOff x="0" y="0"/>
          <a:chExt cx="0" cy="0"/>
        </a:xfrm>
      </p:grpSpPr>
      <p:sp>
        <p:nvSpPr>
          <p:cNvPr id="392" name="Google Shape;392;p32"/>
          <p:cNvSpPr/>
          <p:nvPr/>
        </p:nvSpPr>
        <p:spPr>
          <a:xfrm rot="5400000">
            <a:off x="-2228489" y="327425"/>
            <a:ext cx="4412100" cy="4412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rot="5400000">
            <a:off x="-1848100" y="707536"/>
            <a:ext cx="3651600" cy="3651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rot="5400000">
            <a:off x="-1216051" y="1338900"/>
            <a:ext cx="2385300" cy="238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rot="5400000">
            <a:off x="6960389" y="327425"/>
            <a:ext cx="4412100" cy="44121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rot="5400000">
            <a:off x="7340778" y="707536"/>
            <a:ext cx="3651600" cy="3651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rot="5400000">
            <a:off x="7972827" y="1338900"/>
            <a:ext cx="2385300" cy="2388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
    <p:spTree>
      <p:nvGrpSpPr>
        <p:cNvPr id="398" name="Shape 398"/>
        <p:cNvGrpSpPr/>
        <p:nvPr/>
      </p:nvGrpSpPr>
      <p:grpSpPr>
        <a:xfrm>
          <a:off x="0" y="0"/>
          <a:ext cx="0" cy="0"/>
          <a:chOff x="0" y="0"/>
          <a:chExt cx="0" cy="0"/>
        </a:xfrm>
      </p:grpSpPr>
      <p:sp>
        <p:nvSpPr>
          <p:cNvPr id="399" name="Google Shape;399;p33"/>
          <p:cNvSpPr/>
          <p:nvPr/>
        </p:nvSpPr>
        <p:spPr>
          <a:xfrm rot="5400000">
            <a:off x="-2287450" y="2537575"/>
            <a:ext cx="4859400" cy="4859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rot="5400000">
            <a:off x="-1868503" y="2956227"/>
            <a:ext cx="4021800" cy="402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rot="5400000">
            <a:off x="-1172362" y="3651612"/>
            <a:ext cx="2627100" cy="2630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rot="5400000">
            <a:off x="6572050" y="-2447325"/>
            <a:ext cx="4859400" cy="4859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rot="5400000">
            <a:off x="6990997" y="-2028673"/>
            <a:ext cx="4021800" cy="4021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rot="5400000">
            <a:off x="7687138" y="-1333288"/>
            <a:ext cx="2627100" cy="2630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p:nvPr/>
        </p:nvSpPr>
        <p:spPr>
          <a:xfrm>
            <a:off x="2814625" y="3456974"/>
            <a:ext cx="3514800" cy="351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3117408" y="3759757"/>
            <a:ext cx="2909400" cy="2909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621526" y="4263785"/>
            <a:ext cx="1900200" cy="19017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7675850" y="-1265623"/>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98185" y="-1043288"/>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68362" y="-673178"/>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436500" y="-1265623"/>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214165" y="-1043288"/>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843988" y="-673178"/>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5"/>
          <p:cNvSpPr txBox="1"/>
          <p:nvPr>
            <p:ph idx="1" type="subTitle"/>
          </p:nvPr>
        </p:nvSpPr>
        <p:spPr>
          <a:xfrm>
            <a:off x="1357325" y="3018975"/>
            <a:ext cx="25707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5"/>
          <p:cNvSpPr txBox="1"/>
          <p:nvPr>
            <p:ph idx="2" type="subTitle"/>
          </p:nvPr>
        </p:nvSpPr>
        <p:spPr>
          <a:xfrm>
            <a:off x="1449425" y="2648163"/>
            <a:ext cx="23865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
        <p:nvSpPr>
          <p:cNvPr id="60" name="Google Shape;60;p5"/>
          <p:cNvSpPr txBox="1"/>
          <p:nvPr>
            <p:ph idx="3" type="subTitle"/>
          </p:nvPr>
        </p:nvSpPr>
        <p:spPr>
          <a:xfrm>
            <a:off x="5216100" y="3145650"/>
            <a:ext cx="2570700" cy="45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1" name="Google Shape;61;p5"/>
          <p:cNvSpPr txBox="1"/>
          <p:nvPr>
            <p:ph idx="4" type="subTitle"/>
          </p:nvPr>
        </p:nvSpPr>
        <p:spPr>
          <a:xfrm>
            <a:off x="5308175" y="2648163"/>
            <a:ext cx="2386500" cy="37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b="1" sz="2000">
                <a:solidFill>
                  <a:schemeClr val="dk1"/>
                </a:solidFill>
              </a:defRPr>
            </a:lvl1pPr>
            <a:lvl2pPr lvl="1" rtl="0" algn="ctr">
              <a:lnSpc>
                <a:spcPct val="100000"/>
              </a:lnSpc>
              <a:spcBef>
                <a:spcPts val="0"/>
              </a:spcBef>
              <a:spcAft>
                <a:spcPts val="0"/>
              </a:spcAft>
              <a:buClr>
                <a:schemeClr val="dk1"/>
              </a:buClr>
              <a:buSzPts val="1800"/>
              <a:buNone/>
              <a:defRPr b="1" sz="1800">
                <a:solidFill>
                  <a:schemeClr val="dk1"/>
                </a:solidFill>
              </a:defRPr>
            </a:lvl2pPr>
            <a:lvl3pPr lvl="2" rtl="0" algn="ctr">
              <a:lnSpc>
                <a:spcPct val="100000"/>
              </a:lnSpc>
              <a:spcBef>
                <a:spcPts val="0"/>
              </a:spcBef>
              <a:spcAft>
                <a:spcPts val="0"/>
              </a:spcAft>
              <a:buClr>
                <a:schemeClr val="dk1"/>
              </a:buClr>
              <a:buSzPts val="1800"/>
              <a:buNone/>
              <a:defRPr b="1" sz="1800">
                <a:solidFill>
                  <a:schemeClr val="dk1"/>
                </a:solidFill>
              </a:defRPr>
            </a:lvl3pPr>
            <a:lvl4pPr lvl="3" rtl="0" algn="ctr">
              <a:lnSpc>
                <a:spcPct val="100000"/>
              </a:lnSpc>
              <a:spcBef>
                <a:spcPts val="0"/>
              </a:spcBef>
              <a:spcAft>
                <a:spcPts val="0"/>
              </a:spcAft>
              <a:buClr>
                <a:schemeClr val="dk1"/>
              </a:buClr>
              <a:buSzPts val="1800"/>
              <a:buNone/>
              <a:defRPr b="1" sz="1800">
                <a:solidFill>
                  <a:schemeClr val="dk1"/>
                </a:solidFill>
              </a:defRPr>
            </a:lvl4pPr>
            <a:lvl5pPr lvl="4" rtl="0" algn="ctr">
              <a:lnSpc>
                <a:spcPct val="100000"/>
              </a:lnSpc>
              <a:spcBef>
                <a:spcPts val="0"/>
              </a:spcBef>
              <a:spcAft>
                <a:spcPts val="0"/>
              </a:spcAft>
              <a:buClr>
                <a:schemeClr val="dk1"/>
              </a:buClr>
              <a:buSzPts val="1800"/>
              <a:buNone/>
              <a:defRPr b="1" sz="1800">
                <a:solidFill>
                  <a:schemeClr val="dk1"/>
                </a:solidFill>
              </a:defRPr>
            </a:lvl5pPr>
            <a:lvl6pPr lvl="5" rtl="0" algn="ctr">
              <a:lnSpc>
                <a:spcPct val="100000"/>
              </a:lnSpc>
              <a:spcBef>
                <a:spcPts val="0"/>
              </a:spcBef>
              <a:spcAft>
                <a:spcPts val="0"/>
              </a:spcAft>
              <a:buClr>
                <a:schemeClr val="dk1"/>
              </a:buClr>
              <a:buSzPts val="1800"/>
              <a:buNone/>
              <a:defRPr b="1" sz="1800">
                <a:solidFill>
                  <a:schemeClr val="dk1"/>
                </a:solidFill>
              </a:defRPr>
            </a:lvl6pPr>
            <a:lvl7pPr lvl="6" rtl="0" algn="ctr">
              <a:lnSpc>
                <a:spcPct val="100000"/>
              </a:lnSpc>
              <a:spcBef>
                <a:spcPts val="0"/>
              </a:spcBef>
              <a:spcAft>
                <a:spcPts val="0"/>
              </a:spcAft>
              <a:buClr>
                <a:schemeClr val="dk1"/>
              </a:buClr>
              <a:buSzPts val="1800"/>
              <a:buNone/>
              <a:defRPr b="1" sz="1800">
                <a:solidFill>
                  <a:schemeClr val="dk1"/>
                </a:solidFill>
              </a:defRPr>
            </a:lvl7pPr>
            <a:lvl8pPr lvl="7" rtl="0" algn="ctr">
              <a:lnSpc>
                <a:spcPct val="100000"/>
              </a:lnSpc>
              <a:spcBef>
                <a:spcPts val="0"/>
              </a:spcBef>
              <a:spcAft>
                <a:spcPts val="0"/>
              </a:spcAft>
              <a:buClr>
                <a:schemeClr val="dk1"/>
              </a:buClr>
              <a:buSzPts val="1800"/>
              <a:buNone/>
              <a:defRPr b="1" sz="1800">
                <a:solidFill>
                  <a:schemeClr val="dk1"/>
                </a:solidFill>
              </a:defRPr>
            </a:lvl8pPr>
            <a:lvl9pPr lvl="8" rtl="0" algn="ctr">
              <a:lnSpc>
                <a:spcPct val="100000"/>
              </a:lnSpc>
              <a:spcBef>
                <a:spcPts val="0"/>
              </a:spcBef>
              <a:spcAft>
                <a:spcPts val="0"/>
              </a:spcAft>
              <a:buClr>
                <a:schemeClr val="dk1"/>
              </a:buClr>
              <a:buSzPts val="1800"/>
              <a:buNone/>
              <a:defRPr b="1" sz="1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6"/>
          <p:cNvSpPr/>
          <p:nvPr/>
        </p:nvSpPr>
        <p:spPr>
          <a:xfrm rot="5400000">
            <a:off x="-1514950" y="-1668275"/>
            <a:ext cx="2926500" cy="29265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5400000">
            <a:off x="-1262461" y="-1416164"/>
            <a:ext cx="2421900" cy="2421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5400000">
            <a:off x="-843038" y="-997011"/>
            <a:ext cx="1582200" cy="1583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5400000">
            <a:off x="7797550" y="-1454625"/>
            <a:ext cx="2499300" cy="24993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5400000">
            <a:off x="8013061" y="-1239336"/>
            <a:ext cx="2068500" cy="2068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5400000">
            <a:off x="8371381" y="-881492"/>
            <a:ext cx="1351200" cy="1352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rot="5400000">
            <a:off x="3617850" y="4559650"/>
            <a:ext cx="1908300" cy="19083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rot="5400000">
            <a:off x="3782574" y="4724026"/>
            <a:ext cx="1579200" cy="1579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rot="5400000">
            <a:off x="4055996" y="4997253"/>
            <a:ext cx="1031700" cy="1032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7"/>
          <p:cNvSpPr/>
          <p:nvPr/>
        </p:nvSpPr>
        <p:spPr>
          <a:xfrm>
            <a:off x="7854200" y="4312450"/>
            <a:ext cx="1856100" cy="1856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8014074" y="4472324"/>
            <a:ext cx="1536300" cy="15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8280256" y="4738458"/>
            <a:ext cx="1003500" cy="10041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8221588" y="-1240450"/>
            <a:ext cx="2404200" cy="240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8428683" y="-1033355"/>
            <a:ext cx="1989900" cy="1989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8773486" y="-688613"/>
            <a:ext cx="1299900" cy="13008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txBox="1"/>
          <p:nvPr>
            <p:ph idx="1" type="subTitle"/>
          </p:nvPr>
        </p:nvSpPr>
        <p:spPr>
          <a:xfrm>
            <a:off x="713225" y="1582100"/>
            <a:ext cx="4696500" cy="255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p:txBody>
      </p:sp>
      <p:sp>
        <p:nvSpPr>
          <p:cNvPr id="81" name="Google Shape;81;p7"/>
          <p:cNvSpPr txBox="1"/>
          <p:nvPr>
            <p:ph type="title"/>
          </p:nvPr>
        </p:nvSpPr>
        <p:spPr>
          <a:xfrm>
            <a:off x="713225" y="1017150"/>
            <a:ext cx="4696500" cy="518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8"/>
          <p:cNvSpPr/>
          <p:nvPr/>
        </p:nvSpPr>
        <p:spPr>
          <a:xfrm rot="10800000">
            <a:off x="1861364" y="900933"/>
            <a:ext cx="9112986" cy="3195342"/>
          </a:xfrm>
          <a:prstGeom prst="flowChartTerminator">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10800000">
            <a:off x="2041592" y="1086674"/>
            <a:ext cx="8634708" cy="2823876"/>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963398" y="-1616950"/>
            <a:ext cx="2860800" cy="286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716944" y="-1370495"/>
            <a:ext cx="2367900" cy="23679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06609" y="-960235"/>
            <a:ext cx="1546800" cy="154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568948" y="4144975"/>
            <a:ext cx="2153400" cy="215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754542" y="4330482"/>
            <a:ext cx="1782300" cy="1782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1063288" y="4638890"/>
            <a:ext cx="1164300" cy="1165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960238" y="-1019750"/>
            <a:ext cx="2601600" cy="260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8184355" y="-795633"/>
            <a:ext cx="2153400" cy="21534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8557498" y="-422556"/>
            <a:ext cx="1406700" cy="14076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txBox="1"/>
          <p:nvPr>
            <p:ph type="title"/>
          </p:nvPr>
        </p:nvSpPr>
        <p:spPr>
          <a:xfrm>
            <a:off x="3641173" y="1800200"/>
            <a:ext cx="4461900" cy="1240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rot="2040244">
            <a:off x="5312612" y="-2522881"/>
            <a:ext cx="10187361" cy="10187361"/>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5672736" y="-2163039"/>
            <a:ext cx="9468000" cy="946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6027905" y="-1808958"/>
            <a:ext cx="8754900" cy="8760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6551500" y="-1285875"/>
            <a:ext cx="7710300" cy="7715100"/>
          </a:xfrm>
          <a:prstGeom prst="ellipse">
            <a:avLst/>
          </a:prstGeom>
          <a:gradFill>
            <a:gsLst>
              <a:gs pos="0">
                <a:schemeClr val="lt1"/>
              </a:gs>
              <a:gs pos="100000">
                <a:srgbClr val="F0F0F3"/>
              </a:gs>
            </a:gsLst>
            <a:lin ang="5400700"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1436500" y="-1299598"/>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1214165" y="-1077263"/>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843988" y="-707153"/>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2235725" y="4224902"/>
            <a:ext cx="2580900" cy="258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2458060" y="4447237"/>
            <a:ext cx="2136300" cy="21363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2828237" y="4817347"/>
            <a:ext cx="1395300" cy="13965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txBox="1"/>
          <p:nvPr>
            <p:ph type="title"/>
          </p:nvPr>
        </p:nvSpPr>
        <p:spPr>
          <a:xfrm>
            <a:off x="713225" y="1345875"/>
            <a:ext cx="4103400" cy="1812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07" name="Google Shape;107;p9"/>
          <p:cNvSpPr txBox="1"/>
          <p:nvPr>
            <p:ph idx="1" type="subTitle"/>
          </p:nvPr>
        </p:nvSpPr>
        <p:spPr>
          <a:xfrm>
            <a:off x="713225" y="3322125"/>
            <a:ext cx="4103400" cy="4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10"/>
          <p:cNvSpPr txBox="1"/>
          <p:nvPr>
            <p:ph idx="1" type="body"/>
          </p:nvPr>
        </p:nvSpPr>
        <p:spPr>
          <a:xfrm>
            <a:off x="2590363" y="2269272"/>
            <a:ext cx="39555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b="1" sz="24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BECF0">
            <a:alpha val="4804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8119200" cy="47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Work Sans"/>
              <a:buNone/>
              <a:defRPr b="1" sz="2800">
                <a:solidFill>
                  <a:schemeClr val="dk1"/>
                </a:solidFill>
                <a:latin typeface="Work Sans"/>
                <a:ea typeface="Work Sans"/>
                <a:cs typeface="Work Sans"/>
                <a:sym typeface="Work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indent="-330200" lvl="1" marL="9144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indent="-330200" lvl="2" marL="13716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indent="-330200" lvl="3" marL="18288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indent="-330200" lvl="4" marL="22860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indent="-330200" lvl="5" marL="2743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indent="-330200" lvl="6" marL="32004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indent="-330200" lvl="7" marL="36576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indent="-330200" lvl="8" marL="4114800">
              <a:lnSpc>
                <a:spcPct val="115000"/>
              </a:lnSpc>
              <a:spcBef>
                <a:spcPts val="1600"/>
              </a:spcBef>
              <a:spcAft>
                <a:spcPts val="1600"/>
              </a:spcAft>
              <a:buClr>
                <a:schemeClr val="dk1"/>
              </a:buClr>
              <a:buSzPts val="1600"/>
              <a:buFont typeface="Nunito"/>
              <a:buChar char="■"/>
              <a:defRPr sz="1600">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hyperlink" Target="mailto:up201806551@edu.fe.up.pt" TargetMode="External"/><Relationship Id="rId4" Type="http://schemas.openxmlformats.org/officeDocument/2006/relationships/hyperlink" Target="mailto:up201704334@edu.fe.up.pt" TargetMode="External"/><Relationship Id="rId5" Type="http://schemas.openxmlformats.org/officeDocument/2006/relationships/hyperlink" Target="mailto:up201809694@edu.fe.up.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p:nvPr/>
        </p:nvSpPr>
        <p:spPr>
          <a:xfrm rot="10800000">
            <a:off x="592839" y="950216"/>
            <a:ext cx="8014086" cy="3153384"/>
          </a:xfrm>
          <a:prstGeom prst="flowChartTerminator">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rot="10800000">
            <a:off x="783318" y="1140105"/>
            <a:ext cx="7623882" cy="2761020"/>
          </a:xfrm>
          <a:prstGeom prst="flowChartTerminator">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txBox="1"/>
          <p:nvPr>
            <p:ph idx="1" type="subTitle"/>
          </p:nvPr>
        </p:nvSpPr>
        <p:spPr>
          <a:xfrm>
            <a:off x="1750925" y="3178413"/>
            <a:ext cx="5697900" cy="39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Study Case Report</a:t>
            </a:r>
            <a:endParaRPr/>
          </a:p>
        </p:txBody>
      </p:sp>
      <p:sp>
        <p:nvSpPr>
          <p:cNvPr id="412" name="Google Shape;412;p34"/>
          <p:cNvSpPr txBox="1"/>
          <p:nvPr>
            <p:ph type="ctrTitle"/>
          </p:nvPr>
        </p:nvSpPr>
        <p:spPr>
          <a:xfrm>
            <a:off x="1746350" y="1570885"/>
            <a:ext cx="5697900" cy="1484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Netflix in 2011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3"/>
          <p:cNvSpPr txBox="1"/>
          <p:nvPr>
            <p:ph idx="4294967295" type="subTitle"/>
          </p:nvPr>
        </p:nvSpPr>
        <p:spPr>
          <a:xfrm>
            <a:off x="713225" y="1896713"/>
            <a:ext cx="3858900" cy="2044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 sz="1500">
                <a:solidFill>
                  <a:srgbClr val="000000"/>
                </a:solidFill>
                <a:latin typeface="Work Sans"/>
                <a:ea typeface="Work Sans"/>
                <a:cs typeface="Work Sans"/>
                <a:sym typeface="Work Sans"/>
              </a:rPr>
              <a:t>Turned the disadvantage of the </a:t>
            </a:r>
            <a:r>
              <a:rPr b="1" lang="en" sz="1500">
                <a:solidFill>
                  <a:srgbClr val="000000"/>
                </a:solidFill>
                <a:latin typeface="Work Sans"/>
                <a:ea typeface="Work Sans"/>
                <a:cs typeface="Work Sans"/>
                <a:sym typeface="Work Sans"/>
              </a:rPr>
              <a:t>long delivery</a:t>
            </a:r>
            <a:r>
              <a:rPr lang="en" sz="1500">
                <a:solidFill>
                  <a:srgbClr val="000000"/>
                </a:solidFill>
                <a:latin typeface="Work Sans"/>
                <a:ea typeface="Work Sans"/>
                <a:cs typeface="Work Sans"/>
                <a:sym typeface="Work Sans"/>
              </a:rPr>
              <a:t> time into having movies at home all the time (in the beginning, maximum of 4 movies), which was a </a:t>
            </a:r>
            <a:r>
              <a:rPr b="1" lang="en" sz="1500">
                <a:solidFill>
                  <a:srgbClr val="000000"/>
                </a:solidFill>
                <a:latin typeface="Work Sans"/>
                <a:ea typeface="Work Sans"/>
                <a:cs typeface="Work Sans"/>
                <a:sym typeface="Work Sans"/>
              </a:rPr>
              <a:t>key advantage</a:t>
            </a:r>
            <a:r>
              <a:rPr lang="en" sz="1500">
                <a:solidFill>
                  <a:srgbClr val="000000"/>
                </a:solidFill>
                <a:latin typeface="Work Sans"/>
                <a:ea typeface="Work Sans"/>
                <a:cs typeface="Work Sans"/>
                <a:sym typeface="Work Sans"/>
              </a:rPr>
              <a:t> compared to the competitor companies.</a:t>
            </a:r>
            <a:endParaRPr/>
          </a:p>
        </p:txBody>
      </p:sp>
      <p:pic>
        <p:nvPicPr>
          <p:cNvPr id="542" name="Google Shape;542;p43"/>
          <p:cNvPicPr preferRelativeResize="0"/>
          <p:nvPr/>
        </p:nvPicPr>
        <p:blipFill>
          <a:blip r:embed="rId3">
            <a:alphaModFix/>
          </a:blip>
          <a:stretch>
            <a:fillRect/>
          </a:stretch>
        </p:blipFill>
        <p:spPr>
          <a:xfrm>
            <a:off x="5262100" y="1603738"/>
            <a:ext cx="2630125" cy="2630125"/>
          </a:xfrm>
          <a:prstGeom prst="rect">
            <a:avLst/>
          </a:prstGeom>
          <a:noFill/>
          <a:ln>
            <a:noFill/>
          </a:ln>
        </p:spPr>
      </p:pic>
      <p:sp>
        <p:nvSpPr>
          <p:cNvPr id="543" name="Google Shape;543;p43"/>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1. Changing to a prepaid subscription plan and removing late fees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4"/>
          <p:cNvSpPr txBox="1"/>
          <p:nvPr>
            <p:ph idx="4294967295" type="subTitle"/>
          </p:nvPr>
        </p:nvSpPr>
        <p:spPr>
          <a:xfrm>
            <a:off x="713225" y="1896713"/>
            <a:ext cx="3858900" cy="204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000000"/>
                </a:solidFill>
                <a:latin typeface="Work Sans"/>
                <a:ea typeface="Work Sans"/>
                <a:cs typeface="Work Sans"/>
                <a:sym typeface="Work Sans"/>
              </a:rPr>
              <a:t>Heavily reduced the time it took to ship, but mostly return DVDs.</a:t>
            </a:r>
            <a:endParaRPr sz="1500">
              <a:solidFill>
                <a:srgbClr val="000000"/>
              </a:solidFill>
              <a:latin typeface="Work Sans"/>
              <a:ea typeface="Work Sans"/>
              <a:cs typeface="Work Sans"/>
              <a:sym typeface="Work Sans"/>
            </a:endParaRPr>
          </a:p>
          <a:p>
            <a:pPr indent="0" lvl="0" marL="0" rtl="0" algn="just">
              <a:spcBef>
                <a:spcPts val="1200"/>
              </a:spcBef>
              <a:spcAft>
                <a:spcPts val="1200"/>
              </a:spcAft>
              <a:buNone/>
            </a:pPr>
            <a:r>
              <a:rPr lang="en" sz="1500">
                <a:solidFill>
                  <a:srgbClr val="000000"/>
                </a:solidFill>
                <a:latin typeface="Work Sans"/>
                <a:ea typeface="Work Sans"/>
                <a:cs typeface="Work Sans"/>
                <a:sym typeface="Work Sans"/>
              </a:rPr>
              <a:t>Contributed to the great increase in Netflix subscribers in 2002.</a:t>
            </a:r>
            <a:endParaRPr sz="1500">
              <a:solidFill>
                <a:srgbClr val="000000"/>
              </a:solidFill>
              <a:latin typeface="Work Sans"/>
              <a:ea typeface="Work Sans"/>
              <a:cs typeface="Work Sans"/>
              <a:sym typeface="Work Sans"/>
            </a:endParaRPr>
          </a:p>
        </p:txBody>
      </p:sp>
      <p:sp>
        <p:nvSpPr>
          <p:cNvPr id="549" name="Google Shape;549;p44"/>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2. Adding distribution centers all across the country</a:t>
            </a:r>
            <a:endParaRPr sz="2300"/>
          </a:p>
        </p:txBody>
      </p:sp>
      <p:pic>
        <p:nvPicPr>
          <p:cNvPr id="550" name="Google Shape;550;p44"/>
          <p:cNvPicPr preferRelativeResize="0"/>
          <p:nvPr/>
        </p:nvPicPr>
        <p:blipFill>
          <a:blip r:embed="rId3">
            <a:alphaModFix/>
          </a:blip>
          <a:stretch>
            <a:fillRect/>
          </a:stretch>
        </p:blipFill>
        <p:spPr>
          <a:xfrm>
            <a:off x="5043075" y="1473963"/>
            <a:ext cx="2889725" cy="288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3. Making the recommendation system personalized</a:t>
            </a:r>
            <a:endParaRPr/>
          </a:p>
        </p:txBody>
      </p:sp>
      <p:sp>
        <p:nvSpPr>
          <p:cNvPr id="556" name="Google Shape;556;p45"/>
          <p:cNvSpPr txBox="1"/>
          <p:nvPr/>
        </p:nvSpPr>
        <p:spPr>
          <a:xfrm>
            <a:off x="4646150" y="1553425"/>
            <a:ext cx="3551700" cy="242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latin typeface="Work Sans"/>
                <a:ea typeface="Work Sans"/>
                <a:cs typeface="Work Sans"/>
                <a:sym typeface="Work Sans"/>
              </a:rPr>
              <a:t>This new recommendation system filters the recommendations shown, so it doesn’t suggest movies that are out of stock. </a:t>
            </a:r>
            <a:endParaRPr sz="1500">
              <a:latin typeface="Work Sans"/>
              <a:ea typeface="Work Sans"/>
              <a:cs typeface="Work Sans"/>
              <a:sym typeface="Work Sans"/>
            </a:endParaRPr>
          </a:p>
          <a:p>
            <a:pPr indent="0" lvl="0" marL="0" rtl="0" algn="just">
              <a:lnSpc>
                <a:spcPct val="115000"/>
              </a:lnSpc>
              <a:spcBef>
                <a:spcPts val="1200"/>
              </a:spcBef>
              <a:spcAft>
                <a:spcPts val="1200"/>
              </a:spcAft>
              <a:buNone/>
            </a:pPr>
            <a:r>
              <a:rPr lang="en" sz="1500">
                <a:latin typeface="Work Sans"/>
                <a:ea typeface="Work Sans"/>
                <a:cs typeface="Work Sans"/>
                <a:sym typeface="Work Sans"/>
              </a:rPr>
              <a:t>Increased the utilization of movies already acquired and in stock, rather than requiring the purchase of more copies of newer films. </a:t>
            </a:r>
            <a:endParaRPr sz="1500">
              <a:solidFill>
                <a:schemeClr val="dk1"/>
              </a:solidFill>
              <a:latin typeface="Nunito"/>
              <a:ea typeface="Nunito"/>
              <a:cs typeface="Nunito"/>
              <a:sym typeface="Nunito"/>
            </a:endParaRPr>
          </a:p>
        </p:txBody>
      </p:sp>
      <p:sp>
        <p:nvSpPr>
          <p:cNvPr id="557" name="Google Shape;557;p45"/>
          <p:cNvSpPr/>
          <p:nvPr/>
        </p:nvSpPr>
        <p:spPr>
          <a:xfrm>
            <a:off x="363600" y="1115425"/>
            <a:ext cx="3908100" cy="3410700"/>
          </a:xfrm>
          <a:prstGeom prst="roundRect">
            <a:avLst>
              <a:gd fmla="val 16667" name="adj"/>
            </a:avLst>
          </a:prstGeom>
          <a:gradFill>
            <a:gsLst>
              <a:gs pos="0">
                <a:srgbClr val="1658F1"/>
              </a:gs>
              <a:gs pos="100000">
                <a:srgbClr val="36DBE0"/>
              </a:gs>
            </a:gsLst>
            <a:lin ang="2698631" scaled="0"/>
          </a:gradFill>
          <a:ln>
            <a:noFill/>
          </a:ln>
          <a:effectLst>
            <a:outerShdw blurRad="57150" rotWithShape="0" algn="bl" dir="60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txBox="1"/>
          <p:nvPr>
            <p:ph idx="4294967295" type="subTitle"/>
          </p:nvPr>
        </p:nvSpPr>
        <p:spPr>
          <a:xfrm>
            <a:off x="581100" y="1553425"/>
            <a:ext cx="3473100" cy="2534700"/>
          </a:xfrm>
          <a:prstGeom prst="rect">
            <a:avLst/>
          </a:prstGeom>
          <a:noFill/>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Font typeface="Work Sans"/>
              <a:buAutoNum type="arabicPeriod"/>
            </a:pPr>
            <a:r>
              <a:rPr lang="en" sz="1500">
                <a:solidFill>
                  <a:schemeClr val="lt1"/>
                </a:solidFill>
                <a:latin typeface="Work Sans"/>
                <a:ea typeface="Work Sans"/>
                <a:cs typeface="Work Sans"/>
                <a:sym typeface="Work Sans"/>
              </a:rPr>
              <a:t>When creating a new account, customers took a short survey to identify their favorite movie genres and rate specific movie titles. </a:t>
            </a:r>
            <a:endParaRPr sz="1500">
              <a:solidFill>
                <a:schemeClr val="lt1"/>
              </a:solidFill>
              <a:latin typeface="Work Sans"/>
              <a:ea typeface="Work Sans"/>
              <a:cs typeface="Work Sans"/>
              <a:sym typeface="Work Sans"/>
            </a:endParaRPr>
          </a:p>
          <a:p>
            <a:pPr indent="-323850" lvl="0" marL="457200" rtl="0" algn="l">
              <a:lnSpc>
                <a:spcPct val="115000"/>
              </a:lnSpc>
              <a:spcBef>
                <a:spcPts val="0"/>
              </a:spcBef>
              <a:spcAft>
                <a:spcPts val="0"/>
              </a:spcAft>
              <a:buClr>
                <a:schemeClr val="lt1"/>
              </a:buClr>
              <a:buSzPts val="1500"/>
              <a:buFont typeface="Work Sans"/>
              <a:buAutoNum type="arabicPeriod"/>
            </a:pPr>
            <a:r>
              <a:rPr lang="en" sz="1500">
                <a:solidFill>
                  <a:schemeClr val="lt1"/>
                </a:solidFill>
                <a:latin typeface="Work Sans"/>
                <a:ea typeface="Work Sans"/>
                <a:cs typeface="Work Sans"/>
                <a:sym typeface="Work Sans"/>
              </a:rPr>
              <a:t>The algorithm used these survey results and the respective ratings of millions of similar customers to recommend personalized choices for each user.</a:t>
            </a:r>
            <a:endParaRPr sz="15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6"/>
          <p:cNvSpPr txBox="1"/>
          <p:nvPr>
            <p:ph idx="4294967295" type="subTitle"/>
          </p:nvPr>
        </p:nvSpPr>
        <p:spPr>
          <a:xfrm>
            <a:off x="713225" y="1266449"/>
            <a:ext cx="3858900" cy="3434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500">
                <a:solidFill>
                  <a:srgbClr val="000000"/>
                </a:solidFill>
                <a:latin typeface="Work Sans"/>
                <a:ea typeface="Work Sans"/>
                <a:cs typeface="Work Sans"/>
                <a:sym typeface="Work Sans"/>
              </a:rPr>
              <a:t>This new service provided great content and personalization to the users. Furthermore, customers could also view Netflix’s content on their TV, instead of just on the computer.</a:t>
            </a:r>
            <a:endParaRPr sz="1500">
              <a:solidFill>
                <a:srgbClr val="000000"/>
              </a:solidFill>
              <a:latin typeface="Work Sans"/>
              <a:ea typeface="Work Sans"/>
              <a:cs typeface="Work Sans"/>
              <a:sym typeface="Work Sans"/>
            </a:endParaRPr>
          </a:p>
          <a:p>
            <a:pPr indent="0" lvl="0" marL="0" rtl="0" algn="just">
              <a:spcBef>
                <a:spcPts val="1200"/>
              </a:spcBef>
              <a:spcAft>
                <a:spcPts val="1200"/>
              </a:spcAft>
              <a:buNone/>
            </a:pPr>
            <a:r>
              <a:rPr lang="en" sz="1500">
                <a:solidFill>
                  <a:srgbClr val="000000"/>
                </a:solidFill>
                <a:latin typeface="Work Sans"/>
                <a:ea typeface="Work Sans"/>
                <a:cs typeface="Work Sans"/>
                <a:sym typeface="Work Sans"/>
              </a:rPr>
              <a:t>Customers started shifting from DVDs to online streaming (in 2010, more people would watch shows and films through the streaming service than through DVDs)</a:t>
            </a:r>
            <a:endParaRPr sz="1500">
              <a:solidFill>
                <a:srgbClr val="000000"/>
              </a:solidFill>
              <a:latin typeface="Work Sans"/>
              <a:ea typeface="Work Sans"/>
              <a:cs typeface="Work Sans"/>
              <a:sym typeface="Work Sans"/>
            </a:endParaRPr>
          </a:p>
        </p:txBody>
      </p:sp>
      <p:sp>
        <p:nvSpPr>
          <p:cNvPr id="564" name="Google Shape;564;p4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4. Streaming on-demand</a:t>
            </a:r>
            <a:endParaRPr sz="2300"/>
          </a:p>
        </p:txBody>
      </p:sp>
      <p:pic>
        <p:nvPicPr>
          <p:cNvPr id="565" name="Google Shape;565;p46"/>
          <p:cNvPicPr preferRelativeResize="0"/>
          <p:nvPr/>
        </p:nvPicPr>
        <p:blipFill>
          <a:blip r:embed="rId3">
            <a:alphaModFix/>
          </a:blip>
          <a:stretch>
            <a:fillRect/>
          </a:stretch>
        </p:blipFill>
        <p:spPr>
          <a:xfrm>
            <a:off x="4965375" y="1180975"/>
            <a:ext cx="3210600" cy="321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7"/>
          <p:cNvSpPr txBox="1"/>
          <p:nvPr>
            <p:ph type="title"/>
          </p:nvPr>
        </p:nvSpPr>
        <p:spPr>
          <a:xfrm>
            <a:off x="3076075" y="1566650"/>
            <a:ext cx="5472600" cy="18384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100"/>
              <a:t>How different would you say Netflix’s DVD-by-mail and streaming business models are? Does Netflix’s role change in streaming compared to DVD-by-mail?</a:t>
            </a:r>
            <a:endParaRPr sz="2100"/>
          </a:p>
        </p:txBody>
      </p:sp>
      <p:sp>
        <p:nvSpPr>
          <p:cNvPr id="571" name="Google Shape;571;p47"/>
          <p:cNvSpPr/>
          <p:nvPr/>
        </p:nvSpPr>
        <p:spPr>
          <a:xfrm>
            <a:off x="486400" y="1503075"/>
            <a:ext cx="1995900" cy="2051400"/>
          </a:xfrm>
          <a:prstGeom prst="ellipse">
            <a:avLst/>
          </a:prstGeom>
          <a:gradFill>
            <a:gsLst>
              <a:gs pos="0">
                <a:srgbClr val="1658F1"/>
              </a:gs>
              <a:gs pos="100000">
                <a:srgbClr val="36DBE0"/>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7"/>
          <p:cNvSpPr txBox="1"/>
          <p:nvPr/>
        </p:nvSpPr>
        <p:spPr>
          <a:xfrm>
            <a:off x="890650" y="1720425"/>
            <a:ext cx="1187400" cy="16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chemeClr val="lt1"/>
                </a:solidFill>
                <a:latin typeface="Work Sans"/>
                <a:ea typeface="Work Sans"/>
                <a:cs typeface="Work Sans"/>
                <a:sym typeface="Work Sans"/>
              </a:rPr>
              <a:t>4</a:t>
            </a:r>
            <a:endParaRPr sz="10000">
              <a:solidFill>
                <a:schemeClr val="lt1"/>
              </a:solidFill>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8"/>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Netflix DVD-by-mail vs. Streaming</a:t>
            </a:r>
            <a:endParaRPr/>
          </a:p>
        </p:txBody>
      </p:sp>
      <p:graphicFrame>
        <p:nvGraphicFramePr>
          <p:cNvPr id="578" name="Google Shape;578;p48"/>
          <p:cNvGraphicFramePr/>
          <p:nvPr/>
        </p:nvGraphicFramePr>
        <p:xfrm>
          <a:off x="952500" y="1809750"/>
          <a:ext cx="3000000" cy="3000000"/>
        </p:xfrm>
        <a:graphic>
          <a:graphicData uri="http://schemas.openxmlformats.org/drawingml/2006/table">
            <a:tbl>
              <a:tblPr>
                <a:noFill/>
                <a:tableStyleId>{AD4697D4-7A0B-4CD7-9E1C-237EAB6F407D}</a:tableStyleId>
              </a:tblPr>
              <a:tblGrid>
                <a:gridCol w="1862150"/>
                <a:gridCol w="2563225"/>
                <a:gridCol w="2813625"/>
              </a:tblGrid>
              <a:tr h="381000">
                <a:tc>
                  <a:txBody>
                    <a:bodyPr/>
                    <a:lstStyle/>
                    <a:p>
                      <a:pPr indent="0" lvl="0" marL="0" rtl="0" algn="l">
                        <a:spcBef>
                          <a:spcPts val="0"/>
                        </a:spcBef>
                        <a:spcAft>
                          <a:spcPts val="0"/>
                        </a:spcAft>
                        <a:buNone/>
                      </a:pPr>
                      <a:r>
                        <a:t/>
                      </a:r>
                      <a:endParaRPr sz="1000"/>
                    </a:p>
                  </a:txBody>
                  <a:tcPr marT="91425" marB="91425" marR="91425" marL="91425">
                    <a:lnL cap="flat" cmpd="sng" w="9525">
                      <a:solidFill>
                        <a:srgbClr val="C2C2C2">
                          <a:alpha val="0"/>
                        </a:srgbClr>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alpha val="0"/>
                        </a:srgbClr>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chemeClr val="lt1"/>
                          </a:solidFill>
                          <a:latin typeface="Work Sans"/>
                          <a:ea typeface="Work Sans"/>
                          <a:cs typeface="Work Sans"/>
                          <a:sym typeface="Work Sans"/>
                        </a:rPr>
                        <a:t>Netflix DVD-by-mail</a:t>
                      </a:r>
                      <a:endParaRPr sz="200">
                        <a:solidFill>
                          <a:schemeClr val="lt1"/>
                        </a:solidFill>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rgbClr val="1658F1"/>
                        </a:gs>
                        <a:gs pos="100000">
                          <a:srgbClr val="36DBE0"/>
                        </a:gs>
                      </a:gsLst>
                      <a:lin ang="2698631" scaled="0"/>
                    </a:gradFill>
                  </a:tcPr>
                </a:tc>
                <a:tc>
                  <a:txBody>
                    <a:bodyPr/>
                    <a:lstStyle/>
                    <a:p>
                      <a:pPr indent="0" lvl="0" marL="0" rtl="0" algn="ctr">
                        <a:spcBef>
                          <a:spcPts val="0"/>
                        </a:spcBef>
                        <a:spcAft>
                          <a:spcPts val="0"/>
                        </a:spcAft>
                        <a:buNone/>
                      </a:pPr>
                      <a:r>
                        <a:rPr b="1" lang="en" sz="900">
                          <a:solidFill>
                            <a:schemeClr val="lt1"/>
                          </a:solidFill>
                          <a:latin typeface="Work Sans"/>
                          <a:ea typeface="Work Sans"/>
                          <a:cs typeface="Work Sans"/>
                          <a:sym typeface="Work Sans"/>
                        </a:rPr>
                        <a:t>Netflix Streaming</a:t>
                      </a:r>
                      <a:endParaRPr sz="1000"/>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rgbClr val="1658F1"/>
                        </a:gs>
                        <a:gs pos="100000">
                          <a:srgbClr val="36DBE0"/>
                        </a:gs>
                      </a:gsLst>
                      <a:lin ang="2698631" scaled="0"/>
                    </a:gradFill>
                  </a:tcPr>
                </a:tc>
              </a:tr>
              <a:tr h="381000">
                <a:tc>
                  <a:txBody>
                    <a:bodyPr/>
                    <a:lstStyle/>
                    <a:p>
                      <a:pPr indent="0" lvl="0" marL="0" rtl="0" algn="l">
                        <a:spcBef>
                          <a:spcPts val="0"/>
                        </a:spcBef>
                        <a:spcAft>
                          <a:spcPts val="0"/>
                        </a:spcAft>
                        <a:buNone/>
                      </a:pPr>
                      <a:r>
                        <a:rPr b="1" lang="en" sz="900">
                          <a:solidFill>
                            <a:schemeClr val="lt1"/>
                          </a:solidFill>
                          <a:latin typeface="Work Sans"/>
                          <a:ea typeface="Work Sans"/>
                          <a:cs typeface="Work Sans"/>
                          <a:sym typeface="Work Sans"/>
                        </a:rPr>
                        <a:t>Client Access to Movies</a:t>
                      </a:r>
                      <a:endParaRPr b="1" sz="9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spcBef>
                          <a:spcPts val="0"/>
                        </a:spcBef>
                        <a:spcAft>
                          <a:spcPts val="0"/>
                        </a:spcAft>
                        <a:buNone/>
                      </a:pPr>
                      <a:r>
                        <a:rPr lang="en" sz="1000">
                          <a:latin typeface="Work Sans"/>
                          <a:ea typeface="Work Sans"/>
                          <a:cs typeface="Work Sans"/>
                          <a:sym typeface="Work Sans"/>
                        </a:rPr>
                        <a:t>Only access to 3 movies at a time and has to wait for the movie to come in the mail</a:t>
                      </a:r>
                      <a:endParaRPr sz="1000">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Work Sans"/>
                          <a:ea typeface="Work Sans"/>
                          <a:cs typeface="Work Sans"/>
                          <a:sym typeface="Work Sans"/>
                        </a:rPr>
                        <a:t>Instant access to all the movies available on the platform</a:t>
                      </a:r>
                      <a:endParaRPr sz="1000">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900">
                          <a:solidFill>
                            <a:schemeClr val="lt1"/>
                          </a:solidFill>
                          <a:latin typeface="Work Sans"/>
                          <a:ea typeface="Work Sans"/>
                          <a:cs typeface="Work Sans"/>
                          <a:sym typeface="Work Sans"/>
                        </a:rPr>
                        <a:t>Infrastructure</a:t>
                      </a:r>
                      <a:endParaRPr b="1" sz="9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spcBef>
                          <a:spcPts val="0"/>
                        </a:spcBef>
                        <a:spcAft>
                          <a:spcPts val="0"/>
                        </a:spcAft>
                        <a:buNone/>
                      </a:pPr>
                      <a:r>
                        <a:rPr lang="en" sz="1000">
                          <a:latin typeface="Work Sans"/>
                          <a:ea typeface="Work Sans"/>
                          <a:cs typeface="Work Sans"/>
                          <a:sym typeface="Work Sans"/>
                        </a:rPr>
                        <a:t>Big physical </a:t>
                      </a:r>
                      <a:r>
                        <a:rPr lang="en" sz="1000">
                          <a:latin typeface="Work Sans"/>
                          <a:ea typeface="Work Sans"/>
                          <a:cs typeface="Work Sans"/>
                          <a:sym typeface="Work Sans"/>
                        </a:rPr>
                        <a:t>infrastructure</a:t>
                      </a:r>
                      <a:r>
                        <a:rPr lang="en" sz="1000">
                          <a:latin typeface="Work Sans"/>
                          <a:ea typeface="Work Sans"/>
                          <a:cs typeface="Work Sans"/>
                          <a:sym typeface="Work Sans"/>
                        </a:rPr>
                        <a:t>, including distribution centers and warehouses</a:t>
                      </a:r>
                      <a:endParaRPr sz="1000">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00">
                          <a:latin typeface="Work Sans"/>
                          <a:ea typeface="Work Sans"/>
                          <a:cs typeface="Work Sans"/>
                          <a:sym typeface="Work Sans"/>
                        </a:rPr>
                        <a:t>Doesn’t require such a big physical infrastructure, but needs a huge cloud backend</a:t>
                      </a:r>
                      <a:endParaRPr sz="1000">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900">
                          <a:solidFill>
                            <a:schemeClr val="lt1"/>
                          </a:solidFill>
                          <a:latin typeface="Work Sans"/>
                          <a:ea typeface="Work Sans"/>
                          <a:cs typeface="Work Sans"/>
                          <a:sym typeface="Work Sans"/>
                        </a:rPr>
                        <a:t>Employees</a:t>
                      </a:r>
                      <a:endParaRPr b="1" sz="9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lnSpc>
                          <a:spcPct val="115000"/>
                        </a:lnSpc>
                        <a:spcBef>
                          <a:spcPts val="1200"/>
                        </a:spcBef>
                        <a:spcAft>
                          <a:spcPts val="1200"/>
                        </a:spcAft>
                        <a:buNone/>
                      </a:pPr>
                      <a:r>
                        <a:rPr lang="en" sz="1000">
                          <a:latin typeface="Work Sans"/>
                          <a:ea typeface="Work Sans"/>
                          <a:cs typeface="Work Sans"/>
                          <a:sym typeface="Work Sans"/>
                        </a:rPr>
                        <a:t>to package and ship the DVDs</a:t>
                      </a:r>
                      <a:endParaRPr sz="1000">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000">
                          <a:latin typeface="Work Sans"/>
                          <a:ea typeface="Work Sans"/>
                          <a:cs typeface="Work Sans"/>
                          <a:sym typeface="Work Sans"/>
                        </a:rPr>
                        <a:t>to work on developing Netflix’s online platforms (higher qualifications)</a:t>
                      </a:r>
                      <a:endParaRPr sz="1000">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bl>
          </a:graphicData>
        </a:graphic>
      </p:graphicFrame>
      <p:sp>
        <p:nvSpPr>
          <p:cNvPr id="579" name="Google Shape;579;p48"/>
          <p:cNvSpPr txBox="1"/>
          <p:nvPr/>
        </p:nvSpPr>
        <p:spPr>
          <a:xfrm>
            <a:off x="952500" y="1158900"/>
            <a:ext cx="72390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latin typeface="Work Sans"/>
                <a:ea typeface="Work Sans"/>
                <a:cs typeface="Work Sans"/>
                <a:sym typeface="Work Sans"/>
              </a:rPr>
              <a:t>The business models are similar in premise but different in the operation side of things. In both of the cases the client pays a subscription in order to be able to watch movies at home.</a:t>
            </a:r>
            <a:endParaRPr>
              <a:latin typeface="Work Sans"/>
              <a:ea typeface="Work Sans"/>
              <a:cs typeface="Work Sans"/>
              <a:sym typeface="Work Sans"/>
            </a:endParaRPr>
          </a:p>
        </p:txBody>
      </p:sp>
      <p:sp>
        <p:nvSpPr>
          <p:cNvPr id="580" name="Google Shape;580;p48"/>
          <p:cNvSpPr txBox="1"/>
          <p:nvPr/>
        </p:nvSpPr>
        <p:spPr>
          <a:xfrm>
            <a:off x="2424900" y="4163450"/>
            <a:ext cx="5766600" cy="7434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1200"/>
              </a:spcAft>
              <a:buNone/>
            </a:pPr>
            <a:r>
              <a:rPr lang="en" sz="1100">
                <a:latin typeface="Work Sans"/>
                <a:ea typeface="Work Sans"/>
                <a:cs typeface="Work Sans"/>
                <a:sym typeface="Work Sans"/>
              </a:rPr>
              <a:t>The role doesn't change in streaming compared to DVD-by-mail because Netflix continues to be a distributor. But Netflix gains one more role in streaming, it is also a creator of content.</a:t>
            </a:r>
            <a:endParaRPr sz="1100">
              <a:latin typeface="Work Sans"/>
              <a:ea typeface="Work Sans"/>
              <a:cs typeface="Work Sans"/>
              <a:sym typeface="Work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9"/>
          <p:cNvSpPr txBox="1"/>
          <p:nvPr>
            <p:ph type="title"/>
          </p:nvPr>
        </p:nvSpPr>
        <p:spPr>
          <a:xfrm>
            <a:off x="3076075" y="1566650"/>
            <a:ext cx="5472600" cy="183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100"/>
              <a:t>Did Reed Hastings make the right move in trying to separate the DVD-by-mail business from the streaming business? How do you think he should proceed now?</a:t>
            </a:r>
            <a:endParaRPr sz="2100"/>
          </a:p>
        </p:txBody>
      </p:sp>
      <p:sp>
        <p:nvSpPr>
          <p:cNvPr id="586" name="Google Shape;586;p49"/>
          <p:cNvSpPr/>
          <p:nvPr/>
        </p:nvSpPr>
        <p:spPr>
          <a:xfrm>
            <a:off x="486400" y="1503075"/>
            <a:ext cx="1995900" cy="2051400"/>
          </a:xfrm>
          <a:prstGeom prst="ellipse">
            <a:avLst/>
          </a:prstGeom>
          <a:gradFill>
            <a:gsLst>
              <a:gs pos="0">
                <a:srgbClr val="1658F1"/>
              </a:gs>
              <a:gs pos="100000">
                <a:srgbClr val="36DBE0"/>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9"/>
          <p:cNvSpPr txBox="1"/>
          <p:nvPr/>
        </p:nvSpPr>
        <p:spPr>
          <a:xfrm>
            <a:off x="890650" y="1720425"/>
            <a:ext cx="1187400" cy="16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chemeClr val="lt1"/>
                </a:solidFill>
                <a:latin typeface="Work Sans"/>
                <a:ea typeface="Work Sans"/>
                <a:cs typeface="Work Sans"/>
                <a:sym typeface="Work Sans"/>
              </a:rPr>
              <a:t>5</a:t>
            </a:r>
            <a:endParaRPr sz="10000">
              <a:solidFill>
                <a:schemeClr val="lt1"/>
              </a:solidFill>
              <a:latin typeface="Work Sans"/>
              <a:ea typeface="Work Sans"/>
              <a:cs typeface="Work Sans"/>
              <a:sym typeface="Work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0"/>
          <p:cNvSpPr txBox="1"/>
          <p:nvPr>
            <p:ph type="title"/>
          </p:nvPr>
        </p:nvSpPr>
        <p:spPr>
          <a:xfrm>
            <a:off x="713425" y="201275"/>
            <a:ext cx="7717800" cy="615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Splitting the company- right move?</a:t>
            </a:r>
            <a:endParaRPr/>
          </a:p>
        </p:txBody>
      </p:sp>
      <p:sp>
        <p:nvSpPr>
          <p:cNvPr id="593" name="Google Shape;593;p50"/>
          <p:cNvSpPr/>
          <p:nvPr/>
        </p:nvSpPr>
        <p:spPr>
          <a:xfrm>
            <a:off x="3423625" y="1488600"/>
            <a:ext cx="2297400" cy="2297400"/>
          </a:xfrm>
          <a:prstGeom prst="ellipse">
            <a:avLst/>
          </a:prstGeom>
          <a:gradFill>
            <a:gsLst>
              <a:gs pos="0">
                <a:schemeClr val="lt2"/>
              </a:gs>
              <a:gs pos="100000">
                <a:schemeClr val="accent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3555102" y="1620077"/>
            <a:ext cx="2032200" cy="20322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3723289" y="1788264"/>
            <a:ext cx="1698000" cy="1698000"/>
          </a:xfrm>
          <a:prstGeom prst="ellipse">
            <a:avLst/>
          </a:prstGeom>
          <a:gradFill>
            <a:gsLst>
              <a:gs pos="0">
                <a:schemeClr val="lt1"/>
              </a:gs>
              <a:gs pos="100000">
                <a:srgbClr val="F0F0F3"/>
              </a:gs>
            </a:gsLst>
            <a:lin ang="5400700"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5116162" y="1620094"/>
            <a:ext cx="378000" cy="37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5188859" y="1692819"/>
            <a:ext cx="232500" cy="232800"/>
          </a:xfrm>
          <a:prstGeom prst="ellipse">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5116162" y="3274487"/>
            <a:ext cx="378000" cy="37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0"/>
          <p:cNvSpPr/>
          <p:nvPr/>
        </p:nvSpPr>
        <p:spPr>
          <a:xfrm>
            <a:off x="5188859" y="3347212"/>
            <a:ext cx="232500" cy="232800"/>
          </a:xfrm>
          <a:prstGeom prst="ellipse">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0"/>
          <p:cNvSpPr/>
          <p:nvPr/>
        </p:nvSpPr>
        <p:spPr>
          <a:xfrm>
            <a:off x="3659191" y="1620094"/>
            <a:ext cx="378000" cy="37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a:off x="3731888" y="1692819"/>
            <a:ext cx="232500" cy="232800"/>
          </a:xfrm>
          <a:prstGeom prst="ellipse">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3659191" y="3274487"/>
            <a:ext cx="378000" cy="378000"/>
          </a:xfrm>
          <a:prstGeom prst="ellipse">
            <a:avLst/>
          </a:prstGeom>
          <a:gradFill>
            <a:gsLst>
              <a:gs pos="0">
                <a:schemeClr val="lt1"/>
              </a:gs>
              <a:gs pos="100000">
                <a:srgbClr val="F0F0F3"/>
              </a:gs>
            </a:gsLst>
            <a:path path="circle">
              <a:fillToRect b="50%" l="50%" r="50%" t="50%"/>
            </a:path>
            <a:tileRect/>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a:off x="3731888" y="3347212"/>
            <a:ext cx="232500" cy="232800"/>
          </a:xfrm>
          <a:prstGeom prst="ellipse">
            <a:avLst/>
          </a:prstGeom>
          <a:gradFill>
            <a:gsLst>
              <a:gs pos="0">
                <a:schemeClr val="lt2"/>
              </a:gs>
              <a:gs pos="100000">
                <a:schemeClr val="accent1"/>
              </a:gs>
            </a:gsLst>
            <a:lin ang="2698631" scaled="0"/>
          </a:gra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txBox="1"/>
          <p:nvPr/>
        </p:nvSpPr>
        <p:spPr>
          <a:xfrm>
            <a:off x="713625" y="1640098"/>
            <a:ext cx="2568600" cy="456000"/>
          </a:xfrm>
          <a:prstGeom prst="rect">
            <a:avLst/>
          </a:prstGeom>
          <a:noFill/>
          <a:ln>
            <a:noFill/>
          </a:ln>
        </p:spPr>
        <p:txBody>
          <a:bodyPr anchorCtr="0" anchor="ctr" bIns="91425" lIns="91425" spcFirstLastPara="1" rIns="91425" wrap="square" tIns="91425">
            <a:noAutofit/>
          </a:bodyPr>
          <a:lstStyle/>
          <a:p>
            <a:pPr indent="50800" lvl="0" marL="0" rtl="0" algn="r">
              <a:spcBef>
                <a:spcPts val="0"/>
              </a:spcBef>
              <a:spcAft>
                <a:spcPts val="0"/>
              </a:spcAft>
              <a:buNone/>
            </a:pPr>
            <a:r>
              <a:rPr lang="en" sz="1200">
                <a:solidFill>
                  <a:srgbClr val="595F6B"/>
                </a:solidFill>
                <a:latin typeface="Nunito"/>
                <a:ea typeface="Nunito"/>
                <a:cs typeface="Nunito"/>
                <a:sym typeface="Nunito"/>
              </a:rPr>
              <a:t>Streaming and DVD require different </a:t>
            </a:r>
            <a:r>
              <a:rPr lang="en" sz="1200">
                <a:solidFill>
                  <a:srgbClr val="595F6B"/>
                </a:solidFill>
                <a:latin typeface="Nunito"/>
                <a:ea typeface="Nunito"/>
                <a:cs typeface="Nunito"/>
                <a:sym typeface="Nunito"/>
              </a:rPr>
              <a:t>infrastructures</a:t>
            </a:r>
            <a:r>
              <a:rPr lang="en" sz="1200">
                <a:solidFill>
                  <a:srgbClr val="595F6B"/>
                </a:solidFill>
                <a:latin typeface="Nunito"/>
                <a:ea typeface="Nunito"/>
                <a:cs typeface="Nunito"/>
                <a:sym typeface="Nunito"/>
              </a:rPr>
              <a:t> </a:t>
            </a:r>
            <a:endParaRPr sz="1200">
              <a:solidFill>
                <a:srgbClr val="595F6B"/>
              </a:solidFill>
              <a:latin typeface="Nunito"/>
              <a:ea typeface="Nunito"/>
              <a:cs typeface="Nunito"/>
              <a:sym typeface="Nunito"/>
            </a:endParaRPr>
          </a:p>
        </p:txBody>
      </p:sp>
      <p:sp>
        <p:nvSpPr>
          <p:cNvPr id="605" name="Google Shape;605;p50"/>
          <p:cNvSpPr txBox="1"/>
          <p:nvPr/>
        </p:nvSpPr>
        <p:spPr>
          <a:xfrm>
            <a:off x="536050" y="1269300"/>
            <a:ext cx="2746200" cy="37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rgbClr val="595F6B"/>
                </a:solidFill>
                <a:latin typeface="Nunito"/>
                <a:ea typeface="Nunito"/>
                <a:cs typeface="Nunito"/>
                <a:sym typeface="Nunito"/>
              </a:rPr>
              <a:t>Different Operations</a:t>
            </a:r>
            <a:endParaRPr b="1" sz="2000">
              <a:solidFill>
                <a:srgbClr val="595F6B"/>
              </a:solidFill>
              <a:latin typeface="Nunito"/>
              <a:ea typeface="Nunito"/>
              <a:cs typeface="Nunito"/>
              <a:sym typeface="Nunito"/>
            </a:endParaRPr>
          </a:p>
        </p:txBody>
      </p:sp>
      <p:sp>
        <p:nvSpPr>
          <p:cNvPr id="606" name="Google Shape;606;p50"/>
          <p:cNvSpPr txBox="1"/>
          <p:nvPr/>
        </p:nvSpPr>
        <p:spPr>
          <a:xfrm>
            <a:off x="5862425" y="1640098"/>
            <a:ext cx="2568600" cy="456000"/>
          </a:xfrm>
          <a:prstGeom prst="rect">
            <a:avLst/>
          </a:prstGeom>
          <a:noFill/>
          <a:ln>
            <a:noFill/>
          </a:ln>
        </p:spPr>
        <p:txBody>
          <a:bodyPr anchorCtr="0" anchor="ctr" bIns="91425" lIns="91425" spcFirstLastPara="1" rIns="91425" wrap="square" tIns="91425">
            <a:noAutofit/>
          </a:bodyPr>
          <a:lstStyle/>
          <a:p>
            <a:pPr indent="25400" lvl="0" marL="0" rtl="0" algn="l">
              <a:spcBef>
                <a:spcPts val="0"/>
              </a:spcBef>
              <a:spcAft>
                <a:spcPts val="0"/>
              </a:spcAft>
              <a:buNone/>
            </a:pPr>
            <a:r>
              <a:rPr lang="en" sz="1200">
                <a:solidFill>
                  <a:srgbClr val="595F6B"/>
                </a:solidFill>
                <a:latin typeface="Nunito"/>
                <a:ea typeface="Nunito"/>
                <a:cs typeface="Nunito"/>
                <a:sym typeface="Nunito"/>
              </a:rPr>
              <a:t>One </a:t>
            </a:r>
            <a:r>
              <a:rPr lang="en" sz="1200">
                <a:solidFill>
                  <a:srgbClr val="595F6B"/>
                </a:solidFill>
                <a:latin typeface="Nunito"/>
                <a:ea typeface="Nunito"/>
                <a:cs typeface="Nunito"/>
                <a:sym typeface="Nunito"/>
              </a:rPr>
              <a:t>technology will probably</a:t>
            </a:r>
            <a:r>
              <a:rPr lang="en" sz="1200">
                <a:solidFill>
                  <a:srgbClr val="595F6B"/>
                </a:solidFill>
                <a:latin typeface="Nunito"/>
                <a:ea typeface="Nunito"/>
                <a:cs typeface="Nunito"/>
                <a:sym typeface="Nunito"/>
              </a:rPr>
              <a:t> take over the other </a:t>
            </a:r>
            <a:endParaRPr sz="1200">
              <a:solidFill>
                <a:srgbClr val="595F6B"/>
              </a:solidFill>
              <a:latin typeface="Nunito"/>
              <a:ea typeface="Nunito"/>
              <a:cs typeface="Nunito"/>
              <a:sym typeface="Nunito"/>
            </a:endParaRPr>
          </a:p>
        </p:txBody>
      </p:sp>
      <p:sp>
        <p:nvSpPr>
          <p:cNvPr id="607" name="Google Shape;607;p50"/>
          <p:cNvSpPr txBox="1"/>
          <p:nvPr/>
        </p:nvSpPr>
        <p:spPr>
          <a:xfrm>
            <a:off x="5862425" y="1269300"/>
            <a:ext cx="2867400" cy="37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Nunito"/>
                <a:ea typeface="Nunito"/>
                <a:cs typeface="Nunito"/>
                <a:sym typeface="Nunito"/>
              </a:rPr>
              <a:t>Different Technologies</a:t>
            </a:r>
            <a:endParaRPr b="1" sz="2000">
              <a:solidFill>
                <a:srgbClr val="595F6B"/>
              </a:solidFill>
              <a:latin typeface="Nunito"/>
              <a:ea typeface="Nunito"/>
              <a:cs typeface="Nunito"/>
              <a:sym typeface="Nunito"/>
            </a:endParaRPr>
          </a:p>
        </p:txBody>
      </p:sp>
      <p:sp>
        <p:nvSpPr>
          <p:cNvPr id="608" name="Google Shape;608;p50"/>
          <p:cNvSpPr txBox="1"/>
          <p:nvPr/>
        </p:nvSpPr>
        <p:spPr>
          <a:xfrm>
            <a:off x="713625" y="4023350"/>
            <a:ext cx="2568600" cy="456000"/>
          </a:xfrm>
          <a:prstGeom prst="rect">
            <a:avLst/>
          </a:prstGeom>
          <a:noFill/>
          <a:ln>
            <a:noFill/>
          </a:ln>
        </p:spPr>
        <p:txBody>
          <a:bodyPr anchorCtr="0" anchor="ctr" bIns="91425" lIns="91425" spcFirstLastPara="1" rIns="91425" wrap="square" tIns="91425">
            <a:noAutofit/>
          </a:bodyPr>
          <a:lstStyle/>
          <a:p>
            <a:pPr indent="50800" lvl="0" marL="0" rtl="0" algn="r">
              <a:spcBef>
                <a:spcPts val="0"/>
              </a:spcBef>
              <a:spcAft>
                <a:spcPts val="0"/>
              </a:spcAft>
              <a:buNone/>
            </a:pPr>
            <a:r>
              <a:rPr lang="en" sz="1200">
                <a:solidFill>
                  <a:srgbClr val="595F6B"/>
                </a:solidFill>
                <a:latin typeface="Nunito"/>
                <a:ea typeface="Nunito"/>
                <a:cs typeface="Nunito"/>
                <a:sym typeface="Nunito"/>
              </a:rPr>
              <a:t>Streaming and DVD appeal to different customers</a:t>
            </a:r>
            <a:endParaRPr sz="1200">
              <a:solidFill>
                <a:srgbClr val="595F6B"/>
              </a:solidFill>
              <a:latin typeface="Nunito"/>
              <a:ea typeface="Nunito"/>
              <a:cs typeface="Nunito"/>
              <a:sym typeface="Nunito"/>
            </a:endParaRPr>
          </a:p>
        </p:txBody>
      </p:sp>
      <p:sp>
        <p:nvSpPr>
          <p:cNvPr id="609" name="Google Shape;609;p50"/>
          <p:cNvSpPr txBox="1"/>
          <p:nvPr/>
        </p:nvSpPr>
        <p:spPr>
          <a:xfrm>
            <a:off x="536175" y="3652550"/>
            <a:ext cx="2746200" cy="37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700">
                <a:solidFill>
                  <a:srgbClr val="595F6B"/>
                </a:solidFill>
                <a:latin typeface="Nunito"/>
                <a:ea typeface="Nunito"/>
                <a:cs typeface="Nunito"/>
                <a:sym typeface="Nunito"/>
              </a:rPr>
              <a:t>Different Customer Base</a:t>
            </a:r>
            <a:endParaRPr b="1" sz="1700">
              <a:solidFill>
                <a:srgbClr val="595F6B"/>
              </a:solidFill>
              <a:latin typeface="Nunito"/>
              <a:ea typeface="Nunito"/>
              <a:cs typeface="Nunito"/>
              <a:sym typeface="Nunito"/>
            </a:endParaRPr>
          </a:p>
        </p:txBody>
      </p:sp>
      <p:sp>
        <p:nvSpPr>
          <p:cNvPr id="610" name="Google Shape;610;p50"/>
          <p:cNvSpPr txBox="1"/>
          <p:nvPr/>
        </p:nvSpPr>
        <p:spPr>
          <a:xfrm>
            <a:off x="5862425" y="4023350"/>
            <a:ext cx="2568600" cy="456000"/>
          </a:xfrm>
          <a:prstGeom prst="rect">
            <a:avLst/>
          </a:prstGeom>
          <a:noFill/>
          <a:ln>
            <a:noFill/>
          </a:ln>
        </p:spPr>
        <p:txBody>
          <a:bodyPr anchorCtr="0" anchor="ctr" bIns="91425" lIns="91425" spcFirstLastPara="1" rIns="91425" wrap="square" tIns="91425">
            <a:noAutofit/>
          </a:bodyPr>
          <a:lstStyle/>
          <a:p>
            <a:pPr indent="25400" lvl="0" marL="0" rtl="0" algn="l">
              <a:spcBef>
                <a:spcPts val="0"/>
              </a:spcBef>
              <a:spcAft>
                <a:spcPts val="0"/>
              </a:spcAft>
              <a:buNone/>
            </a:pPr>
            <a:r>
              <a:rPr lang="en" sz="1200">
                <a:solidFill>
                  <a:schemeClr val="dk1"/>
                </a:solidFill>
                <a:latin typeface="Nunito"/>
                <a:ea typeface="Nunito"/>
                <a:cs typeface="Nunito"/>
                <a:sym typeface="Nunito"/>
              </a:rPr>
              <a:t>Each company has its own selling points</a:t>
            </a:r>
            <a:endParaRPr sz="1600">
              <a:solidFill>
                <a:srgbClr val="595F6B"/>
              </a:solidFill>
              <a:latin typeface="Nunito"/>
              <a:ea typeface="Nunito"/>
              <a:cs typeface="Nunito"/>
              <a:sym typeface="Nunito"/>
            </a:endParaRPr>
          </a:p>
        </p:txBody>
      </p:sp>
      <p:sp>
        <p:nvSpPr>
          <p:cNvPr id="611" name="Google Shape;611;p50"/>
          <p:cNvSpPr txBox="1"/>
          <p:nvPr/>
        </p:nvSpPr>
        <p:spPr>
          <a:xfrm>
            <a:off x="5862425" y="3652550"/>
            <a:ext cx="2944200" cy="37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Nunito"/>
                <a:ea typeface="Nunito"/>
                <a:cs typeface="Nunito"/>
                <a:sym typeface="Nunito"/>
              </a:rPr>
              <a:t>Different Branding</a:t>
            </a:r>
            <a:endParaRPr b="1" sz="2000">
              <a:solidFill>
                <a:srgbClr val="595F6B"/>
              </a:solidFill>
              <a:latin typeface="Nunito"/>
              <a:ea typeface="Nunito"/>
              <a:cs typeface="Nunito"/>
              <a:sym typeface="Nunito"/>
            </a:endParaRPr>
          </a:p>
        </p:txBody>
      </p:sp>
      <p:cxnSp>
        <p:nvCxnSpPr>
          <p:cNvPr id="612" name="Google Shape;612;p50"/>
          <p:cNvCxnSpPr>
            <a:stCxn id="597" idx="0"/>
            <a:endCxn id="607" idx="1"/>
          </p:cNvCxnSpPr>
          <p:nvPr/>
        </p:nvCxnSpPr>
        <p:spPr>
          <a:xfrm rot="-5400000">
            <a:off x="5464709" y="1295019"/>
            <a:ext cx="238200" cy="557400"/>
          </a:xfrm>
          <a:prstGeom prst="bentConnector2">
            <a:avLst/>
          </a:prstGeom>
          <a:noFill/>
          <a:ln cap="flat" cmpd="sng" w="28575">
            <a:solidFill>
              <a:schemeClr val="accent1"/>
            </a:solidFill>
            <a:prstDash val="solid"/>
            <a:round/>
            <a:headEnd len="med" w="med" type="none"/>
            <a:tailEnd len="med" w="med" type="oval"/>
          </a:ln>
        </p:spPr>
      </p:cxnSp>
      <p:cxnSp>
        <p:nvCxnSpPr>
          <p:cNvPr id="613" name="Google Shape;613;p50"/>
          <p:cNvCxnSpPr>
            <a:stCxn id="601" idx="0"/>
            <a:endCxn id="605" idx="3"/>
          </p:cNvCxnSpPr>
          <p:nvPr/>
        </p:nvCxnSpPr>
        <p:spPr>
          <a:xfrm flipH="1" rot="5400000">
            <a:off x="3446138" y="1290819"/>
            <a:ext cx="238200" cy="565800"/>
          </a:xfrm>
          <a:prstGeom prst="bentConnector2">
            <a:avLst/>
          </a:prstGeom>
          <a:noFill/>
          <a:ln cap="flat" cmpd="sng" w="28575">
            <a:solidFill>
              <a:schemeClr val="accent1"/>
            </a:solidFill>
            <a:prstDash val="solid"/>
            <a:round/>
            <a:headEnd len="med" w="med" type="none"/>
            <a:tailEnd len="med" w="med" type="oval"/>
          </a:ln>
        </p:spPr>
      </p:cxnSp>
      <p:cxnSp>
        <p:nvCxnSpPr>
          <p:cNvPr id="614" name="Google Shape;614;p50"/>
          <p:cNvCxnSpPr>
            <a:stCxn id="603" idx="4"/>
            <a:endCxn id="609" idx="3"/>
          </p:cNvCxnSpPr>
          <p:nvPr/>
        </p:nvCxnSpPr>
        <p:spPr>
          <a:xfrm rot="5400000">
            <a:off x="3436238" y="3426112"/>
            <a:ext cx="258000" cy="565800"/>
          </a:xfrm>
          <a:prstGeom prst="bentConnector2">
            <a:avLst/>
          </a:prstGeom>
          <a:noFill/>
          <a:ln cap="flat" cmpd="sng" w="28575">
            <a:solidFill>
              <a:schemeClr val="accent1"/>
            </a:solidFill>
            <a:prstDash val="solid"/>
            <a:round/>
            <a:headEnd len="med" w="med" type="none"/>
            <a:tailEnd len="med" w="med" type="oval"/>
          </a:ln>
        </p:spPr>
      </p:cxnSp>
      <p:cxnSp>
        <p:nvCxnSpPr>
          <p:cNvPr id="615" name="Google Shape;615;p50"/>
          <p:cNvCxnSpPr>
            <a:stCxn id="599" idx="4"/>
            <a:endCxn id="611" idx="1"/>
          </p:cNvCxnSpPr>
          <p:nvPr/>
        </p:nvCxnSpPr>
        <p:spPr>
          <a:xfrm flipH="1" rot="-5400000">
            <a:off x="5454809" y="3430312"/>
            <a:ext cx="258000" cy="557400"/>
          </a:xfrm>
          <a:prstGeom prst="bentConnector2">
            <a:avLst/>
          </a:prstGeom>
          <a:noFill/>
          <a:ln cap="flat" cmpd="sng" w="28575">
            <a:solidFill>
              <a:schemeClr val="accent1"/>
            </a:solidFill>
            <a:prstDash val="solid"/>
            <a:round/>
            <a:headEnd len="med" w="med" type="none"/>
            <a:tailEnd len="med" w="med" type="oval"/>
          </a:ln>
        </p:spPr>
      </p:cxnSp>
      <p:sp>
        <p:nvSpPr>
          <p:cNvPr id="616" name="Google Shape;616;p50"/>
          <p:cNvSpPr txBox="1"/>
          <p:nvPr/>
        </p:nvSpPr>
        <p:spPr>
          <a:xfrm>
            <a:off x="3979675" y="2228438"/>
            <a:ext cx="11853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latin typeface="Nunito"/>
                <a:ea typeface="Nunito"/>
                <a:cs typeface="Nunito"/>
                <a:sym typeface="Nunito"/>
              </a:rPr>
              <a:t>YES</a:t>
            </a:r>
            <a:endParaRPr b="1" sz="41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1"/>
          <p:cNvSpPr txBox="1"/>
          <p:nvPr>
            <p:ph idx="1" type="subTitle"/>
          </p:nvPr>
        </p:nvSpPr>
        <p:spPr>
          <a:xfrm>
            <a:off x="350975" y="1098375"/>
            <a:ext cx="4620900" cy="3246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Invest in deals with entertainment companies;</a:t>
            </a:r>
            <a:endParaRPr sz="1400"/>
          </a:p>
          <a:p>
            <a:pPr indent="-317500" lvl="0" marL="457200" rtl="0" algn="l">
              <a:spcBef>
                <a:spcPts val="0"/>
              </a:spcBef>
              <a:spcAft>
                <a:spcPts val="0"/>
              </a:spcAft>
              <a:buSzPts val="1400"/>
              <a:buChar char="●"/>
            </a:pPr>
            <a:r>
              <a:rPr lang="en" sz="1400"/>
              <a:t>Improve the online streaming platform</a:t>
            </a:r>
            <a:endParaRPr sz="1400"/>
          </a:p>
          <a:p>
            <a:pPr indent="-317500" lvl="0" marL="457200" rtl="0" algn="l">
              <a:spcBef>
                <a:spcPts val="0"/>
              </a:spcBef>
              <a:spcAft>
                <a:spcPts val="0"/>
              </a:spcAft>
              <a:buSzPts val="1400"/>
              <a:buChar char="●"/>
            </a:pPr>
            <a:r>
              <a:rPr lang="en" sz="1400"/>
              <a:t>Make more original content in order to gain and keep customers;</a:t>
            </a:r>
            <a:endParaRPr sz="1400"/>
          </a:p>
          <a:p>
            <a:pPr indent="-317500" lvl="0" marL="457200" rtl="0" algn="l">
              <a:spcBef>
                <a:spcPts val="0"/>
              </a:spcBef>
              <a:spcAft>
                <a:spcPts val="0"/>
              </a:spcAft>
              <a:buSzPts val="1400"/>
              <a:buChar char="●"/>
            </a:pPr>
            <a:r>
              <a:rPr lang="en" sz="1400"/>
              <a:t>Continue investment into the DVD-by-mail since it’s the main profit origin</a:t>
            </a:r>
            <a:endParaRPr sz="1400"/>
          </a:p>
          <a:p>
            <a:pPr indent="-317500" lvl="0" marL="457200" rtl="0" algn="l">
              <a:spcBef>
                <a:spcPts val="0"/>
              </a:spcBef>
              <a:spcAft>
                <a:spcPts val="0"/>
              </a:spcAft>
              <a:buSzPts val="1400"/>
              <a:buChar char="●"/>
            </a:pPr>
            <a:r>
              <a:rPr lang="en" sz="1400"/>
              <a:t>Slowly transfer investments into prominent technology</a:t>
            </a:r>
            <a:endParaRPr sz="1400"/>
          </a:p>
        </p:txBody>
      </p:sp>
      <p:sp>
        <p:nvSpPr>
          <p:cNvPr id="622" name="Google Shape;622;p51"/>
          <p:cNvSpPr txBox="1"/>
          <p:nvPr>
            <p:ph type="title"/>
          </p:nvPr>
        </p:nvSpPr>
        <p:spPr>
          <a:xfrm>
            <a:off x="1681200" y="334875"/>
            <a:ext cx="5781600" cy="7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pic>
        <p:nvPicPr>
          <p:cNvPr id="623" name="Google Shape;623;p51"/>
          <p:cNvPicPr preferRelativeResize="0"/>
          <p:nvPr/>
        </p:nvPicPr>
        <p:blipFill>
          <a:blip r:embed="rId3">
            <a:alphaModFix/>
          </a:blip>
          <a:stretch>
            <a:fillRect/>
          </a:stretch>
        </p:blipFill>
        <p:spPr>
          <a:xfrm>
            <a:off x="5948625" y="1225150"/>
            <a:ext cx="2993350" cy="299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2"/>
          <p:cNvSpPr/>
          <p:nvPr/>
        </p:nvSpPr>
        <p:spPr>
          <a:xfrm>
            <a:off x="980050" y="343375"/>
            <a:ext cx="7275300" cy="4049100"/>
          </a:xfrm>
          <a:prstGeom prst="roundRect">
            <a:avLst>
              <a:gd fmla="val 16667" name="adj"/>
            </a:avLst>
          </a:prstGeom>
          <a:gradFill>
            <a:gsLst>
              <a:gs pos="0">
                <a:schemeClr val="lt1"/>
              </a:gs>
              <a:gs pos="100000">
                <a:srgbClr val="F0F0F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2"/>
          <p:cNvSpPr txBox="1"/>
          <p:nvPr>
            <p:ph type="title"/>
          </p:nvPr>
        </p:nvSpPr>
        <p:spPr>
          <a:xfrm>
            <a:off x="713213" y="539500"/>
            <a:ext cx="7717800" cy="61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30" name="Google Shape;630;p52"/>
          <p:cNvSpPr txBox="1"/>
          <p:nvPr>
            <p:ph idx="1" type="subTitle"/>
          </p:nvPr>
        </p:nvSpPr>
        <p:spPr>
          <a:xfrm>
            <a:off x="1428125" y="1374925"/>
            <a:ext cx="6288000" cy="273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Class 3, Group 4</a:t>
            </a:r>
            <a:endParaRPr b="1"/>
          </a:p>
          <a:p>
            <a:pPr indent="-317500" lvl="0" marL="457200" rtl="0" algn="l">
              <a:lnSpc>
                <a:spcPct val="100000"/>
              </a:lnSpc>
              <a:spcBef>
                <a:spcPts val="1000"/>
              </a:spcBef>
              <a:spcAft>
                <a:spcPts val="0"/>
              </a:spcAft>
              <a:buClr>
                <a:srgbClr val="000000"/>
              </a:buClr>
              <a:buSzPts val="1400"/>
              <a:buFont typeface="Lato"/>
              <a:buChar char="-"/>
            </a:pPr>
            <a:r>
              <a:rPr lang="en"/>
              <a:t>Beatriz Mendes, </a:t>
            </a:r>
            <a:r>
              <a:rPr lang="en">
                <a:uFill>
                  <a:noFill/>
                </a:uFill>
                <a:hlinkClick r:id="rId3"/>
              </a:rPr>
              <a:t>up201806551@edu.fe.up.pt</a:t>
            </a:r>
            <a:endParaRPr/>
          </a:p>
          <a:p>
            <a:pPr indent="-317500" lvl="0" marL="457200" rtl="0" algn="l">
              <a:lnSpc>
                <a:spcPct val="100000"/>
              </a:lnSpc>
              <a:spcBef>
                <a:spcPts val="1000"/>
              </a:spcBef>
              <a:spcAft>
                <a:spcPts val="0"/>
              </a:spcAft>
              <a:buClr>
                <a:srgbClr val="000000"/>
              </a:buClr>
              <a:buSzPts val="1400"/>
              <a:buFont typeface="Lato"/>
              <a:buChar char="-"/>
            </a:pPr>
            <a:r>
              <a:rPr lang="en"/>
              <a:t>Bernardo Ramalho, </a:t>
            </a:r>
            <a:r>
              <a:rPr lang="en">
                <a:uFill>
                  <a:noFill/>
                </a:uFill>
                <a:hlinkClick r:id="rId4"/>
              </a:rPr>
              <a:t>up201704334@edu.fe.up.pt</a:t>
            </a:r>
            <a:endParaRPr/>
          </a:p>
          <a:p>
            <a:pPr indent="-317500" lvl="0" marL="457200" rtl="0" algn="l">
              <a:lnSpc>
                <a:spcPct val="100000"/>
              </a:lnSpc>
              <a:spcBef>
                <a:spcPts val="1000"/>
              </a:spcBef>
              <a:spcAft>
                <a:spcPts val="0"/>
              </a:spcAft>
              <a:buClr>
                <a:srgbClr val="000000"/>
              </a:buClr>
              <a:buSzPts val="1400"/>
              <a:buFont typeface="Lato"/>
              <a:buChar char="-"/>
            </a:pPr>
            <a:r>
              <a:rPr lang="en"/>
              <a:t>Pedro Azevedo, up201806728@edu.fe.up.pt</a:t>
            </a:r>
            <a:endParaRPr/>
          </a:p>
          <a:p>
            <a:pPr indent="-317500" lvl="0" marL="457200" rtl="0" algn="l">
              <a:lnSpc>
                <a:spcPct val="100000"/>
              </a:lnSpc>
              <a:spcBef>
                <a:spcPts val="1000"/>
              </a:spcBef>
              <a:spcAft>
                <a:spcPts val="0"/>
              </a:spcAft>
              <a:buClr>
                <a:srgbClr val="000000"/>
              </a:buClr>
              <a:buSzPts val="1400"/>
              <a:buFont typeface="Lato"/>
              <a:buChar char="-"/>
            </a:pPr>
            <a:r>
              <a:rPr lang="en"/>
              <a:t>Pedro Ponte, </a:t>
            </a:r>
            <a:r>
              <a:rPr lang="en">
                <a:uFill>
                  <a:noFill/>
                </a:uFill>
                <a:hlinkClick r:id="rId5"/>
              </a:rPr>
              <a:t>up201809694@edu.fe.up.pt</a:t>
            </a:r>
            <a:endParaRPr/>
          </a:p>
          <a:p>
            <a:pPr indent="-317500" lvl="0" marL="457200" rtl="0" algn="l">
              <a:lnSpc>
                <a:spcPct val="100000"/>
              </a:lnSpc>
              <a:spcBef>
                <a:spcPts val="1000"/>
              </a:spcBef>
              <a:spcAft>
                <a:spcPts val="0"/>
              </a:spcAft>
              <a:buClr>
                <a:srgbClr val="000000"/>
              </a:buClr>
              <a:buSzPts val="1400"/>
              <a:buFont typeface="Lato"/>
              <a:buChar char="-"/>
            </a:pPr>
            <a:r>
              <a:rPr lang="en"/>
              <a:t>Tomás Fontes, up201806252@edu.fe.up.pt</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idx="4294967295" type="subTitle"/>
          </p:nvPr>
        </p:nvSpPr>
        <p:spPr>
          <a:xfrm>
            <a:off x="898325" y="1131775"/>
            <a:ext cx="7347600" cy="2479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Netflix was founded by Reed Hastings, and although it is one of the </a:t>
            </a:r>
            <a:r>
              <a:rPr lang="en"/>
              <a:t>most successful streaming companies nowadays, it all started, in 1997, as a competitor of Blockbuster by distributing movies by mail that were ordered online.</a:t>
            </a:r>
            <a:endParaRPr/>
          </a:p>
          <a:p>
            <a:pPr indent="0" lvl="0" marL="0" rtl="0" algn="just">
              <a:spcBef>
                <a:spcPts val="1600"/>
              </a:spcBef>
              <a:spcAft>
                <a:spcPts val="1600"/>
              </a:spcAft>
              <a:buNone/>
            </a:pPr>
            <a:r>
              <a:rPr lang="en"/>
              <a:t>In this presentation we will study the evolution of Netflix over time and compare it to its main competitor in the early days. In addition to this, we will also make some recommendations near the end.</a:t>
            </a:r>
            <a:endParaRPr/>
          </a:p>
        </p:txBody>
      </p:sp>
      <p:sp>
        <p:nvSpPr>
          <p:cNvPr id="418" name="Google Shape;418;p35"/>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pic>
        <p:nvPicPr>
          <p:cNvPr id="419" name="Google Shape;419;p35"/>
          <p:cNvPicPr preferRelativeResize="0"/>
          <p:nvPr/>
        </p:nvPicPr>
        <p:blipFill>
          <a:blip r:embed="rId3">
            <a:alphaModFix/>
          </a:blip>
          <a:stretch>
            <a:fillRect/>
          </a:stretch>
        </p:blipFill>
        <p:spPr>
          <a:xfrm>
            <a:off x="5638900" y="3903848"/>
            <a:ext cx="2373926" cy="641675"/>
          </a:xfrm>
          <a:prstGeom prst="rect">
            <a:avLst/>
          </a:prstGeom>
          <a:noFill/>
          <a:ln>
            <a:noFill/>
          </a:ln>
        </p:spPr>
      </p:pic>
      <p:pic>
        <p:nvPicPr>
          <p:cNvPr id="420" name="Google Shape;420;p35"/>
          <p:cNvPicPr preferRelativeResize="0"/>
          <p:nvPr/>
        </p:nvPicPr>
        <p:blipFill>
          <a:blip r:embed="rId4">
            <a:alphaModFix/>
          </a:blip>
          <a:stretch>
            <a:fillRect/>
          </a:stretch>
        </p:blipFill>
        <p:spPr>
          <a:xfrm>
            <a:off x="1412275" y="3610988"/>
            <a:ext cx="2184450" cy="122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6"/>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Identification</a:t>
            </a:r>
            <a:endParaRPr/>
          </a:p>
        </p:txBody>
      </p:sp>
      <p:sp>
        <p:nvSpPr>
          <p:cNvPr id="426" name="Google Shape;426;p36"/>
          <p:cNvSpPr txBox="1"/>
          <p:nvPr>
            <p:ph idx="4294967295" type="subTitle"/>
          </p:nvPr>
        </p:nvSpPr>
        <p:spPr>
          <a:xfrm>
            <a:off x="713225" y="1380550"/>
            <a:ext cx="4932300" cy="2867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The problem we identified is if the splitting of Netflix DVD-by-mail and Netflix streaming was a good option.</a:t>
            </a:r>
            <a:endParaRPr/>
          </a:p>
          <a:p>
            <a:pPr indent="0" lvl="0" marL="0" rtl="0" algn="just">
              <a:spcBef>
                <a:spcPts val="1600"/>
              </a:spcBef>
              <a:spcAft>
                <a:spcPts val="1600"/>
              </a:spcAft>
              <a:buNone/>
            </a:pPr>
            <a:r>
              <a:rPr lang="en"/>
              <a:t>To answer this, we will analyse all the information given and read some more articles from the same year from when the case was published (2011), both from Netflix and from the competitor company, Blockbuster. </a:t>
            </a:r>
            <a:endParaRPr/>
          </a:p>
        </p:txBody>
      </p:sp>
      <p:pic>
        <p:nvPicPr>
          <p:cNvPr id="427" name="Google Shape;427;p36"/>
          <p:cNvPicPr preferRelativeResize="0"/>
          <p:nvPr/>
        </p:nvPicPr>
        <p:blipFill>
          <a:blip r:embed="rId3">
            <a:alphaModFix/>
          </a:blip>
          <a:stretch>
            <a:fillRect/>
          </a:stretch>
        </p:blipFill>
        <p:spPr>
          <a:xfrm>
            <a:off x="5787375" y="1230475"/>
            <a:ext cx="3017775" cy="301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7"/>
          <p:cNvSpPr/>
          <p:nvPr/>
        </p:nvSpPr>
        <p:spPr>
          <a:xfrm>
            <a:off x="486400" y="1503075"/>
            <a:ext cx="1995900" cy="2051400"/>
          </a:xfrm>
          <a:prstGeom prst="ellipse">
            <a:avLst/>
          </a:prstGeom>
          <a:gradFill>
            <a:gsLst>
              <a:gs pos="0">
                <a:srgbClr val="1658F1"/>
              </a:gs>
              <a:gs pos="100000">
                <a:srgbClr val="36DBE0"/>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txBox="1"/>
          <p:nvPr>
            <p:ph type="title"/>
          </p:nvPr>
        </p:nvSpPr>
        <p:spPr>
          <a:xfrm>
            <a:off x="3076075" y="1566650"/>
            <a:ext cx="5472600" cy="1838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700"/>
              <a:t>How would you characterize Netflix’s business model for DVD-by-mail business?</a:t>
            </a:r>
            <a:endParaRPr sz="2700"/>
          </a:p>
        </p:txBody>
      </p:sp>
      <p:sp>
        <p:nvSpPr>
          <p:cNvPr id="434" name="Google Shape;434;p37"/>
          <p:cNvSpPr txBox="1"/>
          <p:nvPr/>
        </p:nvSpPr>
        <p:spPr>
          <a:xfrm>
            <a:off x="890650" y="1720425"/>
            <a:ext cx="1187400" cy="16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chemeClr val="lt1"/>
                </a:solidFill>
                <a:latin typeface="Work Sans"/>
                <a:ea typeface="Work Sans"/>
                <a:cs typeface="Work Sans"/>
                <a:sym typeface="Work Sans"/>
              </a:rPr>
              <a:t>1</a:t>
            </a:r>
            <a:endParaRPr sz="10000">
              <a:solidFill>
                <a:schemeClr val="lt1"/>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p:nvPr/>
        </p:nvSpPr>
        <p:spPr>
          <a:xfrm>
            <a:off x="505325" y="987225"/>
            <a:ext cx="8133600" cy="4038000"/>
          </a:xfrm>
          <a:prstGeom prst="roundRect">
            <a:avLst>
              <a:gd fmla="val 4235" name="adj"/>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236075" y="715425"/>
            <a:ext cx="8613000" cy="4309800"/>
          </a:xfrm>
          <a:prstGeom prst="roundRect">
            <a:avLst>
              <a:gd fmla="val 4235" name="adj"/>
            </a:avLst>
          </a:prstGeom>
          <a:solidFill>
            <a:schemeClr val="lt1"/>
          </a:solidFill>
          <a:ln cap="flat" cmpd="sng" w="28575">
            <a:solidFill>
              <a:srgbClr val="D9D9D9"/>
            </a:solidFill>
            <a:prstDash val="solid"/>
            <a:round/>
            <a:headEnd len="sm" w="sm" type="none"/>
            <a:tailEnd len="sm" w="sm" type="none"/>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txBox="1"/>
          <p:nvPr>
            <p:ph type="title"/>
          </p:nvPr>
        </p:nvSpPr>
        <p:spPr>
          <a:xfrm>
            <a:off x="297425" y="239025"/>
            <a:ext cx="85515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Netflix DVD-by-mail </a:t>
            </a:r>
            <a:r>
              <a:rPr lang="en" sz="2600"/>
              <a:t>Business Model Canvas</a:t>
            </a:r>
            <a:r>
              <a:rPr lang="en"/>
              <a:t> </a:t>
            </a:r>
            <a:endParaRPr/>
          </a:p>
        </p:txBody>
      </p:sp>
      <p:graphicFrame>
        <p:nvGraphicFramePr>
          <p:cNvPr id="442" name="Google Shape;442;p38"/>
          <p:cNvGraphicFramePr/>
          <p:nvPr/>
        </p:nvGraphicFramePr>
        <p:xfrm>
          <a:off x="236075" y="715413"/>
          <a:ext cx="3000000" cy="3000000"/>
        </p:xfrm>
        <a:graphic>
          <a:graphicData uri="http://schemas.openxmlformats.org/drawingml/2006/table">
            <a:tbl>
              <a:tblPr>
                <a:noFill/>
                <a:tableStyleId>{AD4697D4-7A0B-4CD7-9E1C-237EAB6F407D}</a:tableStyleId>
              </a:tblPr>
              <a:tblGrid>
                <a:gridCol w="1076600"/>
                <a:gridCol w="1076600"/>
                <a:gridCol w="1524850"/>
                <a:gridCol w="628425"/>
                <a:gridCol w="1076600"/>
                <a:gridCol w="1524850"/>
                <a:gridCol w="628425"/>
                <a:gridCol w="1076600"/>
              </a:tblGrid>
              <a:tr h="421700">
                <a:tc gridSpan="2" rowSpan="6">
                  <a:txBody>
                    <a:bodyPr/>
                    <a:lstStyle/>
                    <a:p>
                      <a:pPr indent="0" lvl="0" marL="0" rtl="0" algn="l">
                        <a:lnSpc>
                          <a:spcPct val="100000"/>
                        </a:lnSpc>
                        <a:spcBef>
                          <a:spcPts val="0"/>
                        </a:spcBef>
                        <a:spcAft>
                          <a:spcPts val="0"/>
                        </a:spcAft>
                        <a:buNone/>
                      </a:pPr>
                      <a:r>
                        <a:rPr b="1" lang="en" sz="1200">
                          <a:solidFill>
                            <a:schemeClr val="dk1"/>
                          </a:solidFill>
                          <a:latin typeface="Work Sans"/>
                          <a:ea typeface="Work Sans"/>
                          <a:cs typeface="Work Sans"/>
                          <a:sym typeface="Work Sans"/>
                        </a:rPr>
                        <a:t>Key </a:t>
                      </a:r>
                      <a:endParaRPr b="1" sz="1200">
                        <a:solidFill>
                          <a:schemeClr val="dk1"/>
                        </a:solidFill>
                        <a:latin typeface="Work Sans"/>
                        <a:ea typeface="Work Sans"/>
                        <a:cs typeface="Work Sans"/>
                        <a:sym typeface="Work Sans"/>
                      </a:endParaRPr>
                    </a:p>
                    <a:p>
                      <a:pPr indent="0" lvl="0" marL="0" rtl="0" algn="l">
                        <a:lnSpc>
                          <a:spcPct val="100000"/>
                        </a:lnSpc>
                        <a:spcBef>
                          <a:spcPts val="0"/>
                        </a:spcBef>
                        <a:spcAft>
                          <a:spcPts val="0"/>
                        </a:spcAft>
                        <a:buNone/>
                      </a:pPr>
                      <a:r>
                        <a:rPr b="1" lang="en" sz="1200">
                          <a:solidFill>
                            <a:schemeClr val="dk1"/>
                          </a:solidFill>
                          <a:latin typeface="Work Sans"/>
                          <a:ea typeface="Work Sans"/>
                          <a:cs typeface="Work Sans"/>
                          <a:sym typeface="Work Sans"/>
                        </a:rPr>
                        <a:t>Partners</a:t>
                      </a:r>
                      <a:endParaRPr b="1" sz="12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en" sz="800">
                          <a:solidFill>
                            <a:schemeClr val="dk1"/>
                          </a:solidFill>
                          <a:latin typeface="Nunito"/>
                          <a:ea typeface="Nunito"/>
                          <a:cs typeface="Nunito"/>
                          <a:sym typeface="Nunito"/>
                        </a:rPr>
                        <a:t>U.S. Postal Service (USPS)</a:t>
                      </a:r>
                      <a:endParaRPr b="1"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 the USPS helped Netflix with the distribution of DVDs by mail</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lang="en" sz="800">
                          <a:solidFill>
                            <a:schemeClr val="dk1"/>
                          </a:solidFill>
                          <a:latin typeface="Nunito"/>
                          <a:ea typeface="Nunito"/>
                          <a:cs typeface="Nunito"/>
                          <a:sym typeface="Nunito"/>
                        </a:rPr>
                        <a:t>   - Netflix was USPS's fastest growing first-class customer</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b="1" lang="en" sz="800">
                          <a:solidFill>
                            <a:schemeClr val="dk1"/>
                          </a:solidFill>
                          <a:latin typeface="Nunito"/>
                          <a:ea typeface="Nunito"/>
                          <a:cs typeface="Nunito"/>
                          <a:sym typeface="Nunito"/>
                        </a:rPr>
                        <a:t>Movie Distributors</a:t>
                      </a:r>
                      <a:endParaRPr b="1"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lang="en" sz="800">
                          <a:solidFill>
                            <a:schemeClr val="dk1"/>
                          </a:solidFill>
                          <a:latin typeface="Nunito"/>
                          <a:ea typeface="Nunito"/>
                          <a:cs typeface="Nunito"/>
                          <a:sym typeface="Nunito"/>
                        </a:rPr>
                        <a:t>   - In the beginning, Netflix filled its film library through a small number of distributors</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b="1" lang="en" sz="800">
                          <a:solidFill>
                            <a:schemeClr val="dk1"/>
                          </a:solidFill>
                          <a:latin typeface="Nunito"/>
                          <a:ea typeface="Nunito"/>
                          <a:cs typeface="Nunito"/>
                          <a:sym typeface="Nunito"/>
                        </a:rPr>
                        <a:t>Small and Independent Film Studios</a:t>
                      </a:r>
                      <a:endParaRPr b="1"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lang="en" sz="800">
                          <a:solidFill>
                            <a:schemeClr val="dk1"/>
                          </a:solidFill>
                          <a:latin typeface="Nunito"/>
                          <a:ea typeface="Nunito"/>
                          <a:cs typeface="Nunito"/>
                          <a:sym typeface="Nunito"/>
                        </a:rPr>
                        <a:t>   - Netflix became their main distribution channel</a:t>
                      </a:r>
                      <a:endParaRPr sz="800">
                        <a:solidFill>
                          <a:schemeClr val="dk1"/>
                        </a:solidFill>
                        <a:latin typeface="Nunito"/>
                        <a:ea typeface="Nunito"/>
                        <a:cs typeface="Nunito"/>
                        <a:sym typeface="Nunito"/>
                      </a:endParaRPr>
                    </a:p>
                  </a:txBody>
                  <a:tcPr marT="91425" marB="91425" marR="91425" marL="91425">
                    <a:lnL cap="flat" cmpd="sng" w="28575">
                      <a:solidFill>
                        <a:srgbClr val="D9D9D9">
                          <a:alpha val="0"/>
                        </a:srgbClr>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alpha val="0"/>
                        </a:srgbClr>
                      </a:solidFill>
                      <a:prstDash val="solid"/>
                      <a:round/>
                      <a:headEnd len="sm" w="sm" type="none"/>
                      <a:tailEnd len="sm" w="sm" type="none"/>
                    </a:lnT>
                    <a:lnB cap="flat" cmpd="sng" w="28575">
                      <a:solidFill>
                        <a:srgbClr val="D9D9D9"/>
                      </a:solidFill>
                      <a:prstDash val="solid"/>
                      <a:round/>
                      <a:headEnd len="sm" w="sm" type="none"/>
                      <a:tailEnd len="sm" w="sm" type="none"/>
                    </a:lnB>
                  </a:tcPr>
                </a:tc>
                <a:tc rowSpan="6" hMerge="1"/>
                <a:tc rowSpan="3">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Key </a:t>
                      </a:r>
                      <a:endParaRPr b="1" sz="1000">
                        <a:solidFill>
                          <a:schemeClr val="dk1"/>
                        </a:solidFill>
                        <a:latin typeface="Work Sans"/>
                        <a:ea typeface="Work Sans"/>
                        <a:cs typeface="Work Sans"/>
                        <a:sym typeface="Work Sans"/>
                      </a:endParaRPr>
                    </a:p>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Activities</a:t>
                      </a:r>
                      <a:endParaRPr sz="1000">
                        <a:solidFill>
                          <a:schemeClr val="dk1"/>
                        </a:solidFill>
                        <a:latin typeface="Nunito"/>
                        <a:ea typeface="Nunito"/>
                        <a:cs typeface="Nunito"/>
                        <a:sym typeface="Nunito"/>
                      </a:endParaRPr>
                    </a:p>
                    <a:p>
                      <a:pPr indent="0" lvl="0" marL="0" rtl="0" algn="l">
                        <a:spcBef>
                          <a:spcPts val="0"/>
                        </a:spcBef>
                        <a:spcAft>
                          <a:spcPts val="0"/>
                        </a:spcAft>
                        <a:buNone/>
                      </a:pPr>
                      <a:r>
                        <a:t/>
                      </a:r>
                      <a:endParaRPr sz="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Development of the Proprietary Recommendation System;</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Building the Film Library;</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Customer Retention;</a:t>
                      </a:r>
                      <a:endParaRPr sz="1200">
                        <a:solidFill>
                          <a:srgbClr val="808080"/>
                        </a:solidFill>
                        <a:highlight>
                          <a:srgbClr val="FFFFFF"/>
                        </a:highlight>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rowSpan="6">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Value </a:t>
                      </a:r>
                      <a:endParaRPr b="1" sz="1000">
                        <a:solidFill>
                          <a:schemeClr val="dk1"/>
                        </a:solidFill>
                        <a:latin typeface="Work Sans"/>
                        <a:ea typeface="Work Sans"/>
                        <a:cs typeface="Work Sans"/>
                        <a:sym typeface="Work Sans"/>
                      </a:endParaRPr>
                    </a:p>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Propositions</a:t>
                      </a:r>
                      <a:endParaRPr sz="1000">
                        <a:solidFill>
                          <a:schemeClr val="dk1"/>
                        </a:solidFill>
                        <a:latin typeface="Nunito"/>
                        <a:ea typeface="Nunito"/>
                        <a:cs typeface="Nunito"/>
                        <a:sym typeface="Nunito"/>
                      </a:endParaRPr>
                    </a:p>
                    <a:p>
                      <a:pPr indent="0" lvl="0" marL="0" rtl="0" algn="l">
                        <a:spcBef>
                          <a:spcPts val="0"/>
                        </a:spcBef>
                        <a:spcAft>
                          <a:spcPts val="0"/>
                        </a:spcAft>
                        <a:buNone/>
                      </a:pPr>
                      <a:r>
                        <a:t/>
                      </a:r>
                      <a:endParaRPr sz="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Proprietary recommendation system;</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Mail Delivered DVDs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Subscribers can keep 3 movies at a time;</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Subscribers can exchange DVDs as frequently as they liked.</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Efficiency in mailing the DVDs;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The product is new (DVDs hadn't been around for long)</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DVD recommendations are always personalised to the customer</a:t>
                      </a:r>
                      <a:endParaRPr sz="8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rowSpan="6" hMerge="1"/>
                <a:tc rowSpan="3">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Customer Relationship</a:t>
                      </a:r>
                      <a:endParaRPr b="1" sz="10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Customers could unsubscribe online from Netflix as easily as they had been able to join.</a:t>
                      </a:r>
                      <a:endParaRPr sz="6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rowSpan="6">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Customer</a:t>
                      </a:r>
                      <a:endParaRPr b="1" sz="1000">
                        <a:solidFill>
                          <a:schemeClr val="dk1"/>
                        </a:solidFill>
                        <a:latin typeface="Work Sans"/>
                        <a:ea typeface="Work Sans"/>
                        <a:cs typeface="Work Sans"/>
                        <a:sym typeface="Work Sans"/>
                      </a:endParaRPr>
                    </a:p>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Segments</a:t>
                      </a:r>
                      <a:endParaRPr sz="10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Mass market</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Film enjoyers</a:t>
                      </a:r>
                      <a:endParaRPr sz="1200">
                        <a:solidFill>
                          <a:srgbClr val="808080"/>
                        </a:solidFill>
                        <a:highlight>
                          <a:srgbClr val="FFFFFF"/>
                        </a:highlight>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alpha val="0"/>
                        </a:srgbClr>
                      </a:solidFill>
                      <a:prstDash val="solid"/>
                      <a:round/>
                      <a:headEnd len="sm" w="sm" type="none"/>
                      <a:tailEnd len="sm" w="sm" type="none"/>
                    </a:lnR>
                    <a:lnT cap="flat" cmpd="sng" w="28575">
                      <a:solidFill>
                        <a:srgbClr val="D9D9D9">
                          <a:alpha val="0"/>
                        </a:srgbClr>
                      </a:solidFill>
                      <a:prstDash val="solid"/>
                      <a:round/>
                      <a:headEnd len="sm" w="sm" type="none"/>
                      <a:tailEnd len="sm" w="sm" type="none"/>
                    </a:lnT>
                    <a:lnB cap="flat" cmpd="sng" w="28575">
                      <a:solidFill>
                        <a:srgbClr val="D9D9D9"/>
                      </a:solidFill>
                      <a:prstDash val="solid"/>
                      <a:round/>
                      <a:headEnd len="sm" w="sm" type="none"/>
                      <a:tailEnd len="sm" w="sm" type="none"/>
                    </a:lnB>
                  </a:tcPr>
                </a:tc>
                <a:tc rowSpan="6" hMerge="1"/>
              </a:tr>
              <a:tr h="421700">
                <a:tc gridSpan="2" vMerge="1"/>
                <a:tc hMerge="1" vMerge="1"/>
                <a:tc vMerge="1"/>
                <a:tc gridSpan="2" vMerge="1"/>
                <a:tc hMerge="1" vMerge="1"/>
                <a:tc vMerge="1"/>
                <a:tc gridSpan="2" vMerge="1"/>
                <a:tc hMerge="1" vMerge="1"/>
              </a:tr>
              <a:tr h="635700">
                <a:tc gridSpan="2" vMerge="1"/>
                <a:tc hMerge="1" vMerge="1"/>
                <a:tc vMerge="1"/>
                <a:tc gridSpan="2" vMerge="1"/>
                <a:tc hMerge="1" vMerge="1"/>
                <a:tc vMerge="1"/>
                <a:tc gridSpan="2" vMerge="1"/>
                <a:tc hMerge="1" vMerge="1"/>
              </a:tr>
              <a:tr h="421700">
                <a:tc gridSpan="2" vMerge="1"/>
                <a:tc hMerge="1" vMerge="1"/>
                <a:tc rowSpan="3">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Key Resources</a:t>
                      </a:r>
                      <a:endParaRPr b="1" sz="10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Distribution Center for storing the DVDs;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IT infrastructures for the website and database;</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Recommendation Algorithm;</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Film Library</a:t>
                      </a:r>
                      <a:endParaRPr sz="8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vMerge="1"/>
                <a:tc hMerge="1" vMerge="1"/>
                <a:tc rowSpan="3">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Channels</a:t>
                      </a:r>
                      <a:endParaRPr sz="10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DVDs were distributed by mail (through USPS)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Rentals were done through a website</a:t>
                      </a:r>
                      <a:endParaRPr sz="6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vMerge="1"/>
                <a:tc hMerge="1" vMerge="1"/>
              </a:tr>
              <a:tr h="421700">
                <a:tc gridSpan="2" vMerge="1"/>
                <a:tc hMerge="1" vMerge="1"/>
                <a:tc vMerge="1"/>
                <a:tc gridSpan="2" vMerge="1"/>
                <a:tc hMerge="1" vMerge="1"/>
                <a:tc vMerge="1"/>
                <a:tc gridSpan="2" vMerge="1"/>
                <a:tc hMerge="1" vMerge="1"/>
              </a:tr>
              <a:tr h="541325">
                <a:tc gridSpan="2" vMerge="1"/>
                <a:tc hMerge="1" vMerge="1"/>
                <a:tc vMerge="1"/>
                <a:tc gridSpan="2" vMerge="1"/>
                <a:tc hMerge="1" vMerge="1"/>
                <a:tc vMerge="1"/>
                <a:tc gridSpan="2" vMerge="1"/>
                <a:tc hMerge="1" vMerge="1"/>
              </a:tr>
              <a:tr h="421700">
                <a:tc gridSpan="4" rowSpan="2">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Cost Structure</a:t>
                      </a:r>
                      <a:endParaRPr b="1" sz="10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a:t>
                      </a:r>
                      <a:r>
                        <a:rPr b="1" lang="en" sz="800">
                          <a:solidFill>
                            <a:schemeClr val="dk1"/>
                          </a:solidFill>
                          <a:latin typeface="Nunito"/>
                          <a:ea typeface="Nunito"/>
                          <a:cs typeface="Nunito"/>
                          <a:sym typeface="Nunito"/>
                        </a:rPr>
                        <a:t>$100 to $200</a:t>
                      </a:r>
                      <a:r>
                        <a:rPr lang="en" sz="800">
                          <a:solidFill>
                            <a:schemeClr val="dk1"/>
                          </a:solidFill>
                          <a:latin typeface="Nunito"/>
                          <a:ea typeface="Nunito"/>
                          <a:cs typeface="Nunito"/>
                          <a:sym typeface="Nunito"/>
                        </a:rPr>
                        <a:t> customer acquisition cost</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a:t>
                      </a:r>
                      <a:r>
                        <a:rPr b="1" lang="en" sz="800">
                          <a:solidFill>
                            <a:schemeClr val="dk1"/>
                          </a:solidFill>
                          <a:latin typeface="Nunito"/>
                          <a:ea typeface="Nunito"/>
                          <a:cs typeface="Nunito"/>
                          <a:sym typeface="Nunito"/>
                        </a:rPr>
                        <a:t>Top film releases were the most expensive to buy,</a:t>
                      </a:r>
                      <a:r>
                        <a:rPr lang="en" sz="800">
                          <a:solidFill>
                            <a:schemeClr val="dk1"/>
                          </a:solidFill>
                          <a:latin typeface="Nunito"/>
                          <a:ea typeface="Nunito"/>
                          <a:cs typeface="Nunito"/>
                          <a:sym typeface="Nunito"/>
                        </a:rPr>
                        <a:t> while smaller films were cheaper</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a:t>
                      </a:r>
                      <a:r>
                        <a:rPr b="1" lang="en" sz="800">
                          <a:solidFill>
                            <a:schemeClr val="dk1"/>
                          </a:solidFill>
                          <a:latin typeface="Nunito"/>
                          <a:ea typeface="Nunito"/>
                          <a:cs typeface="Nunito"/>
                          <a:sym typeface="Nunito"/>
                        </a:rPr>
                        <a:t>$60000</a:t>
                      </a:r>
                      <a:r>
                        <a:rPr lang="en" sz="800">
                          <a:solidFill>
                            <a:schemeClr val="dk1"/>
                          </a:solidFill>
                          <a:latin typeface="Nunito"/>
                          <a:ea typeface="Nunito"/>
                          <a:cs typeface="Nunito"/>
                          <a:sym typeface="Nunito"/>
                        </a:rPr>
                        <a:t> to convert an existing warehouse to Netflix's needs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a:t>
                      </a:r>
                      <a:r>
                        <a:rPr b="1" lang="en" sz="800">
                          <a:solidFill>
                            <a:schemeClr val="dk1"/>
                          </a:solidFill>
                          <a:latin typeface="Nunito"/>
                          <a:ea typeface="Nunito"/>
                          <a:cs typeface="Nunito"/>
                          <a:sym typeface="Nunito"/>
                        </a:rPr>
                        <a:t>Initially, $18-$20 per DVD</a:t>
                      </a:r>
                      <a:r>
                        <a:rPr lang="en" sz="800">
                          <a:solidFill>
                            <a:schemeClr val="dk1"/>
                          </a:solidFill>
                          <a:latin typeface="Nunito"/>
                          <a:ea typeface="Nunito"/>
                          <a:cs typeface="Nunito"/>
                          <a:sym typeface="Nunito"/>
                        </a:rPr>
                        <a:t>, which was later</a:t>
                      </a:r>
                      <a:r>
                        <a:rPr b="1" lang="en" sz="800">
                          <a:solidFill>
                            <a:schemeClr val="dk1"/>
                          </a:solidFill>
                          <a:latin typeface="Nunito"/>
                          <a:ea typeface="Nunito"/>
                          <a:cs typeface="Nunito"/>
                          <a:sym typeface="Nunito"/>
                        </a:rPr>
                        <a:t> converted into a smaller upfront cost</a:t>
                      </a:r>
                      <a:r>
                        <a:rPr lang="en" sz="800">
                          <a:solidFill>
                            <a:schemeClr val="dk1"/>
                          </a:solidFill>
                          <a:latin typeface="Nunito"/>
                          <a:ea typeface="Nunito"/>
                          <a:cs typeface="Nunito"/>
                          <a:sym typeface="Nunito"/>
                        </a:rPr>
                        <a:t>, but studios would receive a fee based on the title's total number of rentings</a:t>
                      </a:r>
                      <a:endParaRPr sz="1200">
                        <a:solidFill>
                          <a:srgbClr val="808080"/>
                        </a:solidFill>
                        <a:highlight>
                          <a:srgbClr val="FFFFFF"/>
                        </a:highlight>
                      </a:endParaRPr>
                    </a:p>
                    <a:p>
                      <a:pPr indent="0" lvl="0" marL="0" rtl="0" algn="l">
                        <a:spcBef>
                          <a:spcPts val="0"/>
                        </a:spcBef>
                        <a:spcAft>
                          <a:spcPts val="0"/>
                        </a:spcAft>
                        <a:buNone/>
                      </a:pPr>
                      <a:r>
                        <a:t/>
                      </a:r>
                      <a:endParaRPr sz="600">
                        <a:solidFill>
                          <a:schemeClr val="dk1"/>
                        </a:solidFill>
                        <a:latin typeface="Nunito"/>
                        <a:ea typeface="Nunito"/>
                        <a:cs typeface="Nunito"/>
                        <a:sym typeface="Nunito"/>
                      </a:endParaRPr>
                    </a:p>
                  </a:txBody>
                  <a:tcPr marT="91425" marB="91425" marR="91425" marL="91425">
                    <a:lnL cap="flat" cmpd="sng" w="28575">
                      <a:solidFill>
                        <a:srgbClr val="D9D9D9">
                          <a:alpha val="0"/>
                        </a:srgbClr>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alpha val="0"/>
                        </a:srgbClr>
                      </a:solidFill>
                      <a:prstDash val="solid"/>
                      <a:round/>
                      <a:headEnd len="sm" w="sm" type="none"/>
                      <a:tailEnd len="sm" w="sm" type="none"/>
                    </a:lnB>
                  </a:tcPr>
                </a:tc>
                <a:tc rowSpan="2" hMerge="1"/>
                <a:tc rowSpan="2" hMerge="1"/>
                <a:tc rowSpan="2" hMerge="1"/>
                <a:tc gridSpan="4" rowSpan="2">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Revenue Streams</a:t>
                      </a:r>
                      <a:endParaRPr b="1" sz="10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In the beginning, $4 per movie rented + $2 for shipping and handling + extended rental fees if the movie was not returned in time</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Moved to a subscription model in 1999 and removed the extended rental fees -&gt; customers would receive 4 new films each month</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Soon changed its pricing model again and allowed customers to rent unlimited films. They could keep up to 3 films at home and exchange them as frequently as they wanted</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Subscription plans ranging from $8.99 (only one movie at a time) and $23.99 (up to 4 movies at a time) </a:t>
                      </a:r>
                      <a:endParaRPr sz="8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alpha val="0"/>
                        </a:srgbClr>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alpha val="0"/>
                        </a:srgbClr>
                      </a:solidFill>
                      <a:prstDash val="solid"/>
                      <a:round/>
                      <a:headEnd len="sm" w="sm" type="none"/>
                      <a:tailEnd len="sm" w="sm" type="none"/>
                    </a:lnB>
                  </a:tcPr>
                </a:tc>
                <a:tc rowSpan="2" hMerge="1"/>
                <a:tc rowSpan="2" hMerge="1"/>
                <a:tc rowSpan="2" hMerge="1"/>
              </a:tr>
              <a:tr h="1024275">
                <a:tc gridSpan="4" vMerge="1"/>
                <a:tc hMerge="1" vMerge="1"/>
                <a:tc hMerge="1" vMerge="1"/>
                <a:tc hMerge="1" vMerge="1"/>
                <a:tc gridSpan="4" vMerge="1"/>
                <a:tc hMerge="1" vMerge="1"/>
                <a:tc hMerge="1" vMerge="1"/>
                <a:tc hMerge="1" vMerge="1"/>
              </a:tr>
            </a:tbl>
          </a:graphicData>
        </a:graphic>
      </p:graphicFrame>
      <p:sp>
        <p:nvSpPr>
          <p:cNvPr id="443" name="Google Shape;443;p38"/>
          <p:cNvSpPr/>
          <p:nvPr/>
        </p:nvSpPr>
        <p:spPr>
          <a:xfrm>
            <a:off x="2137375" y="848687"/>
            <a:ext cx="142723" cy="138526"/>
          </a:xfrm>
          <a:custGeom>
            <a:rect b="b" l="l" r="r" t="t"/>
            <a:pathLst>
              <a:path extrusionOk="0" h="13729" w="14145">
                <a:moveTo>
                  <a:pt x="5645" y="821"/>
                </a:moveTo>
                <a:cubicBezTo>
                  <a:pt x="5661" y="821"/>
                  <a:pt x="5676" y="822"/>
                  <a:pt x="5691" y="822"/>
                </a:cubicBezTo>
                <a:cubicBezTo>
                  <a:pt x="5846" y="834"/>
                  <a:pt x="6013" y="918"/>
                  <a:pt x="6132" y="1037"/>
                </a:cubicBezTo>
                <a:lnTo>
                  <a:pt x="7394" y="2299"/>
                </a:lnTo>
                <a:cubicBezTo>
                  <a:pt x="7715" y="2608"/>
                  <a:pt x="7668" y="3156"/>
                  <a:pt x="7263" y="3406"/>
                </a:cubicBezTo>
                <a:cubicBezTo>
                  <a:pt x="7156" y="3466"/>
                  <a:pt x="7025" y="3513"/>
                  <a:pt x="6906" y="3513"/>
                </a:cubicBezTo>
                <a:cubicBezTo>
                  <a:pt x="6715" y="3513"/>
                  <a:pt x="6537" y="3442"/>
                  <a:pt x="6394" y="3311"/>
                </a:cubicBezTo>
                <a:lnTo>
                  <a:pt x="5120" y="2025"/>
                </a:lnTo>
                <a:cubicBezTo>
                  <a:pt x="4858" y="1763"/>
                  <a:pt x="4858" y="1311"/>
                  <a:pt x="5120" y="1037"/>
                </a:cubicBezTo>
                <a:cubicBezTo>
                  <a:pt x="5263" y="893"/>
                  <a:pt x="5448" y="821"/>
                  <a:pt x="5645" y="821"/>
                </a:cubicBezTo>
                <a:close/>
                <a:moveTo>
                  <a:pt x="4036" y="2418"/>
                </a:moveTo>
                <a:cubicBezTo>
                  <a:pt x="4227" y="2418"/>
                  <a:pt x="4405" y="2489"/>
                  <a:pt x="4536" y="2620"/>
                </a:cubicBezTo>
                <a:lnTo>
                  <a:pt x="5822" y="3906"/>
                </a:lnTo>
                <a:lnTo>
                  <a:pt x="6132" y="4216"/>
                </a:lnTo>
                <a:cubicBezTo>
                  <a:pt x="6263" y="4347"/>
                  <a:pt x="6346" y="4525"/>
                  <a:pt x="6346" y="4728"/>
                </a:cubicBezTo>
                <a:cubicBezTo>
                  <a:pt x="6346" y="4918"/>
                  <a:pt x="6263" y="5097"/>
                  <a:pt x="6132" y="5228"/>
                </a:cubicBezTo>
                <a:cubicBezTo>
                  <a:pt x="6001" y="5359"/>
                  <a:pt x="5822" y="5442"/>
                  <a:pt x="5632" y="5442"/>
                </a:cubicBezTo>
                <a:cubicBezTo>
                  <a:pt x="5429" y="5442"/>
                  <a:pt x="5251" y="5359"/>
                  <a:pt x="5120" y="5228"/>
                </a:cubicBezTo>
                <a:lnTo>
                  <a:pt x="4810" y="4918"/>
                </a:lnTo>
                <a:lnTo>
                  <a:pt x="3524" y="3620"/>
                </a:lnTo>
                <a:cubicBezTo>
                  <a:pt x="3262" y="3335"/>
                  <a:pt x="3262" y="2894"/>
                  <a:pt x="3524" y="2620"/>
                </a:cubicBezTo>
                <a:cubicBezTo>
                  <a:pt x="3667" y="2489"/>
                  <a:pt x="3846" y="2418"/>
                  <a:pt x="4036" y="2418"/>
                </a:cubicBezTo>
                <a:close/>
                <a:moveTo>
                  <a:pt x="2441" y="4013"/>
                </a:moveTo>
                <a:cubicBezTo>
                  <a:pt x="2631" y="4013"/>
                  <a:pt x="2810" y="4085"/>
                  <a:pt x="2953" y="4216"/>
                </a:cubicBezTo>
                <a:lnTo>
                  <a:pt x="4227" y="5502"/>
                </a:lnTo>
                <a:cubicBezTo>
                  <a:pt x="4513" y="5775"/>
                  <a:pt x="4501" y="6228"/>
                  <a:pt x="4227" y="6490"/>
                </a:cubicBezTo>
                <a:cubicBezTo>
                  <a:pt x="4096" y="6633"/>
                  <a:pt x="3917" y="6704"/>
                  <a:pt x="3727" y="6704"/>
                </a:cubicBezTo>
                <a:cubicBezTo>
                  <a:pt x="3524" y="6704"/>
                  <a:pt x="3346" y="6633"/>
                  <a:pt x="3215" y="6490"/>
                </a:cubicBezTo>
                <a:lnTo>
                  <a:pt x="1953" y="5228"/>
                </a:lnTo>
                <a:cubicBezTo>
                  <a:pt x="1810" y="5097"/>
                  <a:pt x="1738" y="4918"/>
                  <a:pt x="1738" y="4728"/>
                </a:cubicBezTo>
                <a:cubicBezTo>
                  <a:pt x="1726" y="4525"/>
                  <a:pt x="1798" y="4347"/>
                  <a:pt x="1941" y="4216"/>
                </a:cubicBezTo>
                <a:cubicBezTo>
                  <a:pt x="2072" y="4085"/>
                  <a:pt x="2250" y="4013"/>
                  <a:pt x="2441" y="4013"/>
                </a:cubicBezTo>
                <a:close/>
                <a:moveTo>
                  <a:pt x="1657" y="6405"/>
                </a:moveTo>
                <a:cubicBezTo>
                  <a:pt x="1842" y="6405"/>
                  <a:pt x="2008" y="6483"/>
                  <a:pt x="2143" y="6609"/>
                </a:cubicBezTo>
                <a:lnTo>
                  <a:pt x="3096" y="7561"/>
                </a:lnTo>
                <a:cubicBezTo>
                  <a:pt x="3381" y="7847"/>
                  <a:pt x="3381" y="8300"/>
                  <a:pt x="3096" y="8561"/>
                </a:cubicBezTo>
                <a:cubicBezTo>
                  <a:pt x="2965" y="8692"/>
                  <a:pt x="2786" y="8776"/>
                  <a:pt x="2596" y="8776"/>
                </a:cubicBezTo>
                <a:lnTo>
                  <a:pt x="2477" y="8776"/>
                </a:lnTo>
                <a:cubicBezTo>
                  <a:pt x="2322" y="8740"/>
                  <a:pt x="2191" y="8681"/>
                  <a:pt x="2084" y="8573"/>
                </a:cubicBezTo>
                <a:lnTo>
                  <a:pt x="1143" y="7621"/>
                </a:lnTo>
                <a:cubicBezTo>
                  <a:pt x="833" y="7311"/>
                  <a:pt x="869" y="6787"/>
                  <a:pt x="1238" y="6537"/>
                </a:cubicBezTo>
                <a:cubicBezTo>
                  <a:pt x="1322" y="6478"/>
                  <a:pt x="1417" y="6454"/>
                  <a:pt x="1524" y="6418"/>
                </a:cubicBezTo>
                <a:cubicBezTo>
                  <a:pt x="1569" y="6409"/>
                  <a:pt x="1614" y="6405"/>
                  <a:pt x="1657" y="6405"/>
                </a:cubicBezTo>
                <a:close/>
                <a:moveTo>
                  <a:pt x="11835" y="9919"/>
                </a:moveTo>
                <a:lnTo>
                  <a:pt x="12180" y="10252"/>
                </a:lnTo>
                <a:cubicBezTo>
                  <a:pt x="12359" y="10443"/>
                  <a:pt x="12299" y="10836"/>
                  <a:pt x="12025" y="11097"/>
                </a:cubicBezTo>
                <a:lnTo>
                  <a:pt x="10418" y="12693"/>
                </a:lnTo>
                <a:cubicBezTo>
                  <a:pt x="10287" y="12830"/>
                  <a:pt x="10108" y="12898"/>
                  <a:pt x="9930" y="12898"/>
                </a:cubicBezTo>
                <a:cubicBezTo>
                  <a:pt x="9751" y="12898"/>
                  <a:pt x="9573" y="12830"/>
                  <a:pt x="9442" y="12693"/>
                </a:cubicBezTo>
                <a:lnTo>
                  <a:pt x="8989" y="12252"/>
                </a:lnTo>
                <a:cubicBezTo>
                  <a:pt x="9573" y="12002"/>
                  <a:pt x="10097" y="11657"/>
                  <a:pt x="10537" y="11205"/>
                </a:cubicBezTo>
                <a:lnTo>
                  <a:pt x="11835" y="9919"/>
                </a:lnTo>
                <a:close/>
                <a:moveTo>
                  <a:pt x="8477" y="773"/>
                </a:moveTo>
                <a:cubicBezTo>
                  <a:pt x="8489" y="773"/>
                  <a:pt x="8501" y="774"/>
                  <a:pt x="8513" y="775"/>
                </a:cubicBezTo>
                <a:cubicBezTo>
                  <a:pt x="8965" y="822"/>
                  <a:pt x="9239" y="1156"/>
                  <a:pt x="9239" y="1513"/>
                </a:cubicBezTo>
                <a:cubicBezTo>
                  <a:pt x="9239" y="1703"/>
                  <a:pt x="9168" y="1882"/>
                  <a:pt x="9037" y="2013"/>
                </a:cubicBezTo>
                <a:cubicBezTo>
                  <a:pt x="8965" y="2084"/>
                  <a:pt x="8918" y="2204"/>
                  <a:pt x="8918" y="2311"/>
                </a:cubicBezTo>
                <a:cubicBezTo>
                  <a:pt x="8918" y="2418"/>
                  <a:pt x="8965" y="2525"/>
                  <a:pt x="9037" y="2608"/>
                </a:cubicBezTo>
                <a:cubicBezTo>
                  <a:pt x="9120" y="2692"/>
                  <a:pt x="9227" y="2733"/>
                  <a:pt x="9333" y="2733"/>
                </a:cubicBezTo>
                <a:cubicBezTo>
                  <a:pt x="9439" y="2733"/>
                  <a:pt x="9543" y="2692"/>
                  <a:pt x="9620" y="2608"/>
                </a:cubicBezTo>
                <a:cubicBezTo>
                  <a:pt x="9757" y="2465"/>
                  <a:pt x="9939" y="2394"/>
                  <a:pt x="10119" y="2394"/>
                </a:cubicBezTo>
                <a:cubicBezTo>
                  <a:pt x="10299" y="2394"/>
                  <a:pt x="10478" y="2465"/>
                  <a:pt x="10609" y="2608"/>
                </a:cubicBezTo>
                <a:cubicBezTo>
                  <a:pt x="10894" y="2894"/>
                  <a:pt x="10894" y="3335"/>
                  <a:pt x="10609" y="3608"/>
                </a:cubicBezTo>
                <a:cubicBezTo>
                  <a:pt x="10537" y="3680"/>
                  <a:pt x="10489" y="3799"/>
                  <a:pt x="10489" y="3906"/>
                </a:cubicBezTo>
                <a:cubicBezTo>
                  <a:pt x="10489" y="4013"/>
                  <a:pt x="10537" y="4109"/>
                  <a:pt x="10609" y="4204"/>
                </a:cubicBezTo>
                <a:cubicBezTo>
                  <a:pt x="10692" y="4287"/>
                  <a:pt x="10802" y="4329"/>
                  <a:pt x="10909" y="4329"/>
                </a:cubicBezTo>
                <a:cubicBezTo>
                  <a:pt x="11016" y="4329"/>
                  <a:pt x="11120" y="4287"/>
                  <a:pt x="11192" y="4204"/>
                </a:cubicBezTo>
                <a:cubicBezTo>
                  <a:pt x="11323" y="4073"/>
                  <a:pt x="11501" y="3989"/>
                  <a:pt x="11704" y="3989"/>
                </a:cubicBezTo>
                <a:cubicBezTo>
                  <a:pt x="11894" y="3989"/>
                  <a:pt x="12073" y="4073"/>
                  <a:pt x="12204" y="4204"/>
                </a:cubicBezTo>
                <a:cubicBezTo>
                  <a:pt x="12335" y="4335"/>
                  <a:pt x="12418" y="4513"/>
                  <a:pt x="12418" y="4704"/>
                </a:cubicBezTo>
                <a:cubicBezTo>
                  <a:pt x="12418" y="4906"/>
                  <a:pt x="12335" y="5061"/>
                  <a:pt x="12204" y="5204"/>
                </a:cubicBezTo>
                <a:lnTo>
                  <a:pt x="11609" y="5799"/>
                </a:lnTo>
                <a:cubicBezTo>
                  <a:pt x="11466" y="5942"/>
                  <a:pt x="11442" y="6180"/>
                  <a:pt x="11585" y="6347"/>
                </a:cubicBezTo>
                <a:lnTo>
                  <a:pt x="11668" y="6466"/>
                </a:lnTo>
                <a:cubicBezTo>
                  <a:pt x="11726" y="6538"/>
                  <a:pt x="11813" y="6575"/>
                  <a:pt x="11902" y="6575"/>
                </a:cubicBezTo>
                <a:cubicBezTo>
                  <a:pt x="11961" y="6575"/>
                  <a:pt x="12021" y="6559"/>
                  <a:pt x="12073" y="6525"/>
                </a:cubicBezTo>
                <a:cubicBezTo>
                  <a:pt x="12202" y="6424"/>
                  <a:pt x="12352" y="6375"/>
                  <a:pt x="12502" y="6375"/>
                </a:cubicBezTo>
                <a:cubicBezTo>
                  <a:pt x="12686" y="6375"/>
                  <a:pt x="12870" y="6448"/>
                  <a:pt x="13014" y="6585"/>
                </a:cubicBezTo>
                <a:cubicBezTo>
                  <a:pt x="13287" y="6871"/>
                  <a:pt x="13287" y="7311"/>
                  <a:pt x="13014" y="7585"/>
                </a:cubicBezTo>
                <a:lnTo>
                  <a:pt x="12061" y="8538"/>
                </a:lnTo>
                <a:lnTo>
                  <a:pt x="10013" y="10574"/>
                </a:lnTo>
                <a:cubicBezTo>
                  <a:pt x="9180" y="11371"/>
                  <a:pt x="8118" y="11798"/>
                  <a:pt x="7049" y="11798"/>
                </a:cubicBezTo>
                <a:cubicBezTo>
                  <a:pt x="6698" y="11798"/>
                  <a:pt x="6346" y="11751"/>
                  <a:pt x="6001" y="11657"/>
                </a:cubicBezTo>
                <a:cubicBezTo>
                  <a:pt x="5989" y="11657"/>
                  <a:pt x="5965" y="11657"/>
                  <a:pt x="5965" y="11645"/>
                </a:cubicBezTo>
                <a:lnTo>
                  <a:pt x="5775" y="11645"/>
                </a:lnTo>
                <a:cubicBezTo>
                  <a:pt x="5775" y="11645"/>
                  <a:pt x="5763" y="11645"/>
                  <a:pt x="5763" y="11657"/>
                </a:cubicBezTo>
                <a:lnTo>
                  <a:pt x="5751" y="11657"/>
                </a:lnTo>
                <a:cubicBezTo>
                  <a:pt x="5751" y="11657"/>
                  <a:pt x="5727" y="11657"/>
                  <a:pt x="5727" y="11669"/>
                </a:cubicBezTo>
                <a:cubicBezTo>
                  <a:pt x="5727" y="11669"/>
                  <a:pt x="5715" y="11669"/>
                  <a:pt x="5715" y="11693"/>
                </a:cubicBezTo>
                <a:cubicBezTo>
                  <a:pt x="5715" y="11693"/>
                  <a:pt x="5703" y="11693"/>
                  <a:pt x="5703" y="11705"/>
                </a:cubicBezTo>
                <a:lnTo>
                  <a:pt x="5691" y="11717"/>
                </a:lnTo>
                <a:cubicBezTo>
                  <a:pt x="5691" y="11717"/>
                  <a:pt x="5667" y="11717"/>
                  <a:pt x="5667" y="11729"/>
                </a:cubicBezTo>
                <a:lnTo>
                  <a:pt x="5656" y="11752"/>
                </a:lnTo>
                <a:lnTo>
                  <a:pt x="5644" y="11752"/>
                </a:lnTo>
                <a:lnTo>
                  <a:pt x="4584" y="12800"/>
                </a:lnTo>
                <a:cubicBezTo>
                  <a:pt x="4489" y="12901"/>
                  <a:pt x="4367" y="12952"/>
                  <a:pt x="4245" y="12952"/>
                </a:cubicBezTo>
                <a:cubicBezTo>
                  <a:pt x="4123" y="12952"/>
                  <a:pt x="4001" y="12901"/>
                  <a:pt x="3905" y="12800"/>
                </a:cubicBezTo>
                <a:lnTo>
                  <a:pt x="2143" y="11050"/>
                </a:lnTo>
                <a:cubicBezTo>
                  <a:pt x="2012" y="10919"/>
                  <a:pt x="1917" y="10740"/>
                  <a:pt x="1917" y="10562"/>
                </a:cubicBezTo>
                <a:cubicBezTo>
                  <a:pt x="1905" y="10395"/>
                  <a:pt x="1965" y="10240"/>
                  <a:pt x="2072" y="10145"/>
                </a:cubicBezTo>
                <a:lnTo>
                  <a:pt x="2655" y="9562"/>
                </a:lnTo>
                <a:lnTo>
                  <a:pt x="2679" y="9562"/>
                </a:lnTo>
                <a:cubicBezTo>
                  <a:pt x="3096" y="9562"/>
                  <a:pt x="3489" y="9395"/>
                  <a:pt x="3762" y="9109"/>
                </a:cubicBezTo>
                <a:cubicBezTo>
                  <a:pt x="4215" y="8669"/>
                  <a:pt x="4334" y="8014"/>
                  <a:pt x="4108" y="7466"/>
                </a:cubicBezTo>
                <a:cubicBezTo>
                  <a:pt x="4393" y="7407"/>
                  <a:pt x="4655" y="7252"/>
                  <a:pt x="4882" y="7049"/>
                </a:cubicBezTo>
                <a:cubicBezTo>
                  <a:pt x="5120" y="6811"/>
                  <a:pt x="5275" y="6490"/>
                  <a:pt x="5310" y="6180"/>
                </a:cubicBezTo>
                <a:cubicBezTo>
                  <a:pt x="5429" y="6216"/>
                  <a:pt x="5572" y="6228"/>
                  <a:pt x="5703" y="6228"/>
                </a:cubicBezTo>
                <a:cubicBezTo>
                  <a:pt x="6120" y="6228"/>
                  <a:pt x="6501" y="6061"/>
                  <a:pt x="6787" y="5775"/>
                </a:cubicBezTo>
                <a:cubicBezTo>
                  <a:pt x="7084" y="5478"/>
                  <a:pt x="7239" y="5109"/>
                  <a:pt x="7239" y="4692"/>
                </a:cubicBezTo>
                <a:cubicBezTo>
                  <a:pt x="7239" y="4561"/>
                  <a:pt x="7215" y="4442"/>
                  <a:pt x="7191" y="4311"/>
                </a:cubicBezTo>
                <a:cubicBezTo>
                  <a:pt x="7513" y="4263"/>
                  <a:pt x="7811" y="4109"/>
                  <a:pt x="8049" y="3870"/>
                </a:cubicBezTo>
                <a:cubicBezTo>
                  <a:pt x="8644" y="3275"/>
                  <a:pt x="8644" y="2299"/>
                  <a:pt x="8049" y="1703"/>
                </a:cubicBezTo>
                <a:lnTo>
                  <a:pt x="7691" y="1346"/>
                </a:lnTo>
                <a:lnTo>
                  <a:pt x="8108" y="930"/>
                </a:lnTo>
                <a:cubicBezTo>
                  <a:pt x="8206" y="831"/>
                  <a:pt x="8344" y="773"/>
                  <a:pt x="8477" y="773"/>
                </a:cubicBezTo>
                <a:close/>
                <a:moveTo>
                  <a:pt x="5656" y="1"/>
                </a:moveTo>
                <a:cubicBezTo>
                  <a:pt x="5239" y="1"/>
                  <a:pt x="4858" y="168"/>
                  <a:pt x="4572" y="453"/>
                </a:cubicBezTo>
                <a:cubicBezTo>
                  <a:pt x="4262" y="763"/>
                  <a:pt x="4108" y="1180"/>
                  <a:pt x="4120" y="1596"/>
                </a:cubicBezTo>
                <a:lnTo>
                  <a:pt x="4060" y="1596"/>
                </a:lnTo>
                <a:cubicBezTo>
                  <a:pt x="3643" y="1596"/>
                  <a:pt x="3262" y="1763"/>
                  <a:pt x="2977" y="2037"/>
                </a:cubicBezTo>
                <a:cubicBezTo>
                  <a:pt x="2667" y="2358"/>
                  <a:pt x="2512" y="2775"/>
                  <a:pt x="2536" y="3192"/>
                </a:cubicBezTo>
                <a:lnTo>
                  <a:pt x="2477" y="3192"/>
                </a:lnTo>
                <a:cubicBezTo>
                  <a:pt x="2060" y="3192"/>
                  <a:pt x="1667" y="3358"/>
                  <a:pt x="1381" y="3632"/>
                </a:cubicBezTo>
                <a:cubicBezTo>
                  <a:pt x="1084" y="3930"/>
                  <a:pt x="941" y="4323"/>
                  <a:pt x="941" y="4716"/>
                </a:cubicBezTo>
                <a:cubicBezTo>
                  <a:pt x="941" y="5049"/>
                  <a:pt x="1048" y="5371"/>
                  <a:pt x="1238" y="5633"/>
                </a:cubicBezTo>
                <a:cubicBezTo>
                  <a:pt x="1000" y="5704"/>
                  <a:pt x="774" y="5835"/>
                  <a:pt x="595" y="6014"/>
                </a:cubicBezTo>
                <a:cubicBezTo>
                  <a:pt x="0" y="6609"/>
                  <a:pt x="0" y="7597"/>
                  <a:pt x="595" y="8192"/>
                </a:cubicBezTo>
                <a:lnTo>
                  <a:pt x="1548" y="9145"/>
                </a:lnTo>
                <a:cubicBezTo>
                  <a:pt x="1607" y="9204"/>
                  <a:pt x="1667" y="9252"/>
                  <a:pt x="1726" y="9288"/>
                </a:cubicBezTo>
                <a:lnTo>
                  <a:pt x="1441" y="9573"/>
                </a:lnTo>
                <a:cubicBezTo>
                  <a:pt x="1179" y="9835"/>
                  <a:pt x="1024" y="10216"/>
                  <a:pt x="1060" y="10633"/>
                </a:cubicBezTo>
                <a:cubicBezTo>
                  <a:pt x="1072" y="11014"/>
                  <a:pt x="1250" y="11395"/>
                  <a:pt x="1536" y="11669"/>
                </a:cubicBezTo>
                <a:lnTo>
                  <a:pt x="3143" y="13276"/>
                </a:lnTo>
                <a:cubicBezTo>
                  <a:pt x="3441" y="13574"/>
                  <a:pt x="3822" y="13729"/>
                  <a:pt x="4227" y="13729"/>
                </a:cubicBezTo>
                <a:cubicBezTo>
                  <a:pt x="4632" y="13729"/>
                  <a:pt x="5013" y="13574"/>
                  <a:pt x="5310" y="13276"/>
                </a:cubicBezTo>
                <a:lnTo>
                  <a:pt x="6060" y="12538"/>
                </a:lnTo>
                <a:cubicBezTo>
                  <a:pt x="6406" y="12610"/>
                  <a:pt x="6739" y="12633"/>
                  <a:pt x="7096" y="12633"/>
                </a:cubicBezTo>
                <a:cubicBezTo>
                  <a:pt x="7441" y="12633"/>
                  <a:pt x="7799" y="12610"/>
                  <a:pt x="8144" y="12538"/>
                </a:cubicBezTo>
                <a:lnTo>
                  <a:pt x="8882" y="13276"/>
                </a:lnTo>
                <a:cubicBezTo>
                  <a:pt x="9180" y="13574"/>
                  <a:pt x="9573" y="13729"/>
                  <a:pt x="9977" y="13729"/>
                </a:cubicBezTo>
                <a:cubicBezTo>
                  <a:pt x="10358" y="13729"/>
                  <a:pt x="10763" y="13574"/>
                  <a:pt x="11061" y="13276"/>
                </a:cubicBezTo>
                <a:lnTo>
                  <a:pt x="12668" y="11669"/>
                </a:lnTo>
                <a:cubicBezTo>
                  <a:pt x="13264" y="11074"/>
                  <a:pt x="13335" y="10169"/>
                  <a:pt x="12811" y="9657"/>
                </a:cubicBezTo>
                <a:lnTo>
                  <a:pt x="12478" y="9323"/>
                </a:lnTo>
                <a:lnTo>
                  <a:pt x="12597" y="9145"/>
                </a:lnTo>
                <a:lnTo>
                  <a:pt x="13549" y="8192"/>
                </a:lnTo>
                <a:cubicBezTo>
                  <a:pt x="14145" y="7597"/>
                  <a:pt x="14145" y="6609"/>
                  <a:pt x="13549" y="6002"/>
                </a:cubicBezTo>
                <a:cubicBezTo>
                  <a:pt x="13371" y="5823"/>
                  <a:pt x="13145" y="5692"/>
                  <a:pt x="12906" y="5609"/>
                </a:cubicBezTo>
                <a:cubicBezTo>
                  <a:pt x="13097" y="5347"/>
                  <a:pt x="13204" y="5037"/>
                  <a:pt x="13204" y="4704"/>
                </a:cubicBezTo>
                <a:cubicBezTo>
                  <a:pt x="13204" y="4287"/>
                  <a:pt x="13037" y="3906"/>
                  <a:pt x="12752" y="3620"/>
                </a:cubicBezTo>
                <a:cubicBezTo>
                  <a:pt x="12454" y="3323"/>
                  <a:pt x="12073" y="3168"/>
                  <a:pt x="11668" y="3168"/>
                </a:cubicBezTo>
                <a:lnTo>
                  <a:pt x="11621" y="3168"/>
                </a:lnTo>
                <a:cubicBezTo>
                  <a:pt x="11644" y="2763"/>
                  <a:pt x="11490" y="2334"/>
                  <a:pt x="11180" y="2025"/>
                </a:cubicBezTo>
                <a:cubicBezTo>
                  <a:pt x="10891" y="1736"/>
                  <a:pt x="10509" y="1582"/>
                  <a:pt x="10121" y="1582"/>
                </a:cubicBezTo>
                <a:cubicBezTo>
                  <a:pt x="10093" y="1582"/>
                  <a:pt x="10065" y="1583"/>
                  <a:pt x="10037" y="1584"/>
                </a:cubicBezTo>
                <a:lnTo>
                  <a:pt x="10037" y="1537"/>
                </a:lnTo>
                <a:cubicBezTo>
                  <a:pt x="10037" y="1120"/>
                  <a:pt x="9870" y="727"/>
                  <a:pt x="9585" y="453"/>
                </a:cubicBezTo>
                <a:cubicBezTo>
                  <a:pt x="9287" y="156"/>
                  <a:pt x="8894" y="7"/>
                  <a:pt x="8498" y="7"/>
                </a:cubicBezTo>
                <a:cubicBezTo>
                  <a:pt x="8102" y="7"/>
                  <a:pt x="7703" y="156"/>
                  <a:pt x="7394" y="453"/>
                </a:cubicBezTo>
                <a:lnTo>
                  <a:pt x="7072" y="775"/>
                </a:lnTo>
                <a:lnTo>
                  <a:pt x="6739" y="453"/>
                </a:lnTo>
                <a:cubicBezTo>
                  <a:pt x="6441" y="156"/>
                  <a:pt x="6060" y="1"/>
                  <a:pt x="5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8"/>
          <p:cNvGrpSpPr/>
          <p:nvPr/>
        </p:nvGrpSpPr>
        <p:grpSpPr>
          <a:xfrm>
            <a:off x="3690250" y="848684"/>
            <a:ext cx="159769" cy="94476"/>
            <a:chOff x="2936600" y="1130634"/>
            <a:chExt cx="159769" cy="94476"/>
          </a:xfrm>
        </p:grpSpPr>
        <p:sp>
          <p:nvSpPr>
            <p:cNvPr id="445" name="Google Shape;445;p38"/>
            <p:cNvSpPr/>
            <p:nvPr/>
          </p:nvSpPr>
          <p:spPr>
            <a:xfrm>
              <a:off x="2936600" y="1155423"/>
              <a:ext cx="159769" cy="69686"/>
            </a:xfrm>
            <a:custGeom>
              <a:rect b="b" l="l" r="r" t="t"/>
              <a:pathLst>
                <a:path extrusionOk="0" h="6061" w="13896">
                  <a:moveTo>
                    <a:pt x="12395" y="822"/>
                  </a:moveTo>
                  <a:cubicBezTo>
                    <a:pt x="12764" y="822"/>
                    <a:pt x="13086" y="1131"/>
                    <a:pt x="13086" y="1500"/>
                  </a:cubicBezTo>
                  <a:lnTo>
                    <a:pt x="13086" y="4560"/>
                  </a:lnTo>
                  <a:cubicBezTo>
                    <a:pt x="13086" y="4929"/>
                    <a:pt x="12788" y="5239"/>
                    <a:pt x="12395" y="5239"/>
                  </a:cubicBezTo>
                  <a:lnTo>
                    <a:pt x="1501" y="5239"/>
                  </a:lnTo>
                  <a:cubicBezTo>
                    <a:pt x="1132" y="5239"/>
                    <a:pt x="823" y="4929"/>
                    <a:pt x="823" y="4560"/>
                  </a:cubicBezTo>
                  <a:lnTo>
                    <a:pt x="823" y="1500"/>
                  </a:lnTo>
                  <a:cubicBezTo>
                    <a:pt x="823" y="1131"/>
                    <a:pt x="1132" y="822"/>
                    <a:pt x="1501" y="822"/>
                  </a:cubicBezTo>
                  <a:close/>
                  <a:moveTo>
                    <a:pt x="1501" y="0"/>
                  </a:moveTo>
                  <a:cubicBezTo>
                    <a:pt x="668" y="0"/>
                    <a:pt x="1" y="667"/>
                    <a:pt x="1" y="1500"/>
                  </a:cubicBezTo>
                  <a:lnTo>
                    <a:pt x="1" y="4560"/>
                  </a:lnTo>
                  <a:cubicBezTo>
                    <a:pt x="1" y="5394"/>
                    <a:pt x="668" y="6060"/>
                    <a:pt x="1501" y="6060"/>
                  </a:cubicBezTo>
                  <a:lnTo>
                    <a:pt x="12395" y="6060"/>
                  </a:lnTo>
                  <a:cubicBezTo>
                    <a:pt x="13229" y="6060"/>
                    <a:pt x="13896" y="5394"/>
                    <a:pt x="13896" y="4560"/>
                  </a:cubicBezTo>
                  <a:lnTo>
                    <a:pt x="13896" y="1500"/>
                  </a:lnTo>
                  <a:cubicBezTo>
                    <a:pt x="13896" y="667"/>
                    <a:pt x="13229" y="0"/>
                    <a:pt x="12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2936875" y="1130634"/>
              <a:ext cx="9324" cy="9187"/>
            </a:xfrm>
            <a:custGeom>
              <a:rect b="b" l="l" r="r" t="t"/>
              <a:pathLst>
                <a:path extrusionOk="0" h="799" w="811">
                  <a:moveTo>
                    <a:pt x="406" y="1"/>
                  </a:moveTo>
                  <a:cubicBezTo>
                    <a:pt x="298" y="1"/>
                    <a:pt x="203" y="49"/>
                    <a:pt x="120" y="120"/>
                  </a:cubicBezTo>
                  <a:cubicBezTo>
                    <a:pt x="48" y="191"/>
                    <a:pt x="1" y="299"/>
                    <a:pt x="1" y="406"/>
                  </a:cubicBezTo>
                  <a:cubicBezTo>
                    <a:pt x="1" y="501"/>
                    <a:pt x="48" y="608"/>
                    <a:pt x="120" y="680"/>
                  </a:cubicBezTo>
                  <a:cubicBezTo>
                    <a:pt x="203" y="763"/>
                    <a:pt x="298" y="799"/>
                    <a:pt x="406" y="799"/>
                  </a:cubicBezTo>
                  <a:cubicBezTo>
                    <a:pt x="513" y="799"/>
                    <a:pt x="620" y="763"/>
                    <a:pt x="691" y="680"/>
                  </a:cubicBezTo>
                  <a:cubicBezTo>
                    <a:pt x="763" y="608"/>
                    <a:pt x="810" y="501"/>
                    <a:pt x="810" y="406"/>
                  </a:cubicBezTo>
                  <a:cubicBezTo>
                    <a:pt x="810" y="299"/>
                    <a:pt x="763" y="191"/>
                    <a:pt x="691" y="120"/>
                  </a:cubicBezTo>
                  <a:cubicBezTo>
                    <a:pt x="620" y="49"/>
                    <a:pt x="513" y="1"/>
                    <a:pt x="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2957008" y="1130634"/>
              <a:ext cx="9175" cy="9187"/>
            </a:xfrm>
            <a:custGeom>
              <a:rect b="b" l="l" r="r" t="t"/>
              <a:pathLst>
                <a:path extrusionOk="0" h="799" w="798">
                  <a:moveTo>
                    <a:pt x="393" y="1"/>
                  </a:moveTo>
                  <a:cubicBezTo>
                    <a:pt x="298" y="1"/>
                    <a:pt x="191" y="49"/>
                    <a:pt x="119" y="120"/>
                  </a:cubicBezTo>
                  <a:cubicBezTo>
                    <a:pt x="36" y="191"/>
                    <a:pt x="0" y="299"/>
                    <a:pt x="0" y="406"/>
                  </a:cubicBezTo>
                  <a:cubicBezTo>
                    <a:pt x="0" y="501"/>
                    <a:pt x="36" y="608"/>
                    <a:pt x="119" y="680"/>
                  </a:cubicBezTo>
                  <a:cubicBezTo>
                    <a:pt x="191" y="763"/>
                    <a:pt x="298" y="799"/>
                    <a:pt x="393" y="799"/>
                  </a:cubicBezTo>
                  <a:cubicBezTo>
                    <a:pt x="500" y="799"/>
                    <a:pt x="607" y="763"/>
                    <a:pt x="679" y="680"/>
                  </a:cubicBezTo>
                  <a:cubicBezTo>
                    <a:pt x="750" y="608"/>
                    <a:pt x="798" y="501"/>
                    <a:pt x="798" y="406"/>
                  </a:cubicBezTo>
                  <a:cubicBezTo>
                    <a:pt x="798" y="299"/>
                    <a:pt x="750" y="191"/>
                    <a:pt x="679" y="120"/>
                  </a:cubicBezTo>
                  <a:cubicBezTo>
                    <a:pt x="607" y="49"/>
                    <a:pt x="500" y="1"/>
                    <a:pt x="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2976992" y="1130634"/>
              <a:ext cx="9187" cy="9187"/>
            </a:xfrm>
            <a:custGeom>
              <a:rect b="b" l="l" r="r" t="t"/>
              <a:pathLst>
                <a:path extrusionOk="0" h="799" w="799">
                  <a:moveTo>
                    <a:pt x="405" y="1"/>
                  </a:moveTo>
                  <a:cubicBezTo>
                    <a:pt x="298" y="1"/>
                    <a:pt x="191" y="49"/>
                    <a:pt x="119" y="120"/>
                  </a:cubicBezTo>
                  <a:cubicBezTo>
                    <a:pt x="48" y="191"/>
                    <a:pt x="0" y="299"/>
                    <a:pt x="0" y="406"/>
                  </a:cubicBezTo>
                  <a:cubicBezTo>
                    <a:pt x="0" y="501"/>
                    <a:pt x="48" y="608"/>
                    <a:pt x="119" y="680"/>
                  </a:cubicBezTo>
                  <a:cubicBezTo>
                    <a:pt x="191" y="763"/>
                    <a:pt x="298" y="799"/>
                    <a:pt x="405" y="799"/>
                  </a:cubicBezTo>
                  <a:cubicBezTo>
                    <a:pt x="500" y="799"/>
                    <a:pt x="608" y="763"/>
                    <a:pt x="679" y="680"/>
                  </a:cubicBezTo>
                  <a:cubicBezTo>
                    <a:pt x="750" y="608"/>
                    <a:pt x="798" y="501"/>
                    <a:pt x="798" y="406"/>
                  </a:cubicBezTo>
                  <a:cubicBezTo>
                    <a:pt x="798" y="299"/>
                    <a:pt x="750" y="191"/>
                    <a:pt x="679" y="120"/>
                  </a:cubicBezTo>
                  <a:cubicBezTo>
                    <a:pt x="608" y="49"/>
                    <a:pt x="500"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2957135" y="1175821"/>
              <a:ext cx="119252" cy="29296"/>
            </a:xfrm>
            <a:custGeom>
              <a:rect b="b" l="l" r="r" t="t"/>
              <a:pathLst>
                <a:path extrusionOk="0" h="2548" w="10372">
                  <a:moveTo>
                    <a:pt x="1727" y="798"/>
                  </a:moveTo>
                  <a:lnTo>
                    <a:pt x="1727" y="1726"/>
                  </a:lnTo>
                  <a:lnTo>
                    <a:pt x="799" y="1726"/>
                  </a:lnTo>
                  <a:lnTo>
                    <a:pt x="799" y="798"/>
                  </a:lnTo>
                  <a:close/>
                  <a:moveTo>
                    <a:pt x="3466" y="798"/>
                  </a:moveTo>
                  <a:lnTo>
                    <a:pt x="3466" y="1726"/>
                  </a:lnTo>
                  <a:lnTo>
                    <a:pt x="2549" y="1726"/>
                  </a:lnTo>
                  <a:lnTo>
                    <a:pt x="2549" y="798"/>
                  </a:lnTo>
                  <a:close/>
                  <a:moveTo>
                    <a:pt x="5192" y="798"/>
                  </a:moveTo>
                  <a:lnTo>
                    <a:pt x="5192" y="1726"/>
                  </a:lnTo>
                  <a:lnTo>
                    <a:pt x="4275" y="1726"/>
                  </a:lnTo>
                  <a:lnTo>
                    <a:pt x="4275" y="798"/>
                  </a:lnTo>
                  <a:close/>
                  <a:moveTo>
                    <a:pt x="9574" y="798"/>
                  </a:moveTo>
                  <a:lnTo>
                    <a:pt x="9574" y="1726"/>
                  </a:lnTo>
                  <a:lnTo>
                    <a:pt x="6014" y="1726"/>
                  </a:lnTo>
                  <a:lnTo>
                    <a:pt x="6014" y="798"/>
                  </a:lnTo>
                  <a:close/>
                  <a:moveTo>
                    <a:pt x="394" y="0"/>
                  </a:moveTo>
                  <a:cubicBezTo>
                    <a:pt x="180" y="0"/>
                    <a:pt x="1" y="179"/>
                    <a:pt x="1" y="405"/>
                  </a:cubicBezTo>
                  <a:lnTo>
                    <a:pt x="1" y="2143"/>
                  </a:lnTo>
                  <a:cubicBezTo>
                    <a:pt x="1" y="2369"/>
                    <a:pt x="180" y="2548"/>
                    <a:pt x="394" y="2548"/>
                  </a:cubicBezTo>
                  <a:lnTo>
                    <a:pt x="9966" y="2548"/>
                  </a:lnTo>
                  <a:cubicBezTo>
                    <a:pt x="10193" y="2548"/>
                    <a:pt x="10371" y="2369"/>
                    <a:pt x="10371" y="2143"/>
                  </a:cubicBezTo>
                  <a:lnTo>
                    <a:pt x="10371" y="405"/>
                  </a:lnTo>
                  <a:cubicBezTo>
                    <a:pt x="10371" y="179"/>
                    <a:pt x="10193" y="0"/>
                    <a:pt x="9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38"/>
          <p:cNvGrpSpPr/>
          <p:nvPr/>
        </p:nvGrpSpPr>
        <p:grpSpPr>
          <a:xfrm>
            <a:off x="5352750" y="846588"/>
            <a:ext cx="142712" cy="142712"/>
            <a:chOff x="4434575" y="1130550"/>
            <a:chExt cx="142712" cy="142712"/>
          </a:xfrm>
        </p:grpSpPr>
        <p:sp>
          <p:nvSpPr>
            <p:cNvPr id="451" name="Google Shape;451;p38"/>
            <p:cNvSpPr/>
            <p:nvPr/>
          </p:nvSpPr>
          <p:spPr>
            <a:xfrm>
              <a:off x="4434575" y="1130550"/>
              <a:ext cx="142712" cy="142712"/>
            </a:xfrm>
            <a:custGeom>
              <a:rect b="b" l="l" r="r" t="t"/>
              <a:pathLst>
                <a:path extrusionOk="0" h="13896" w="13896">
                  <a:moveTo>
                    <a:pt x="7371" y="834"/>
                  </a:moveTo>
                  <a:cubicBezTo>
                    <a:pt x="8192" y="893"/>
                    <a:pt x="8966" y="1096"/>
                    <a:pt x="9657" y="1441"/>
                  </a:cubicBezTo>
                  <a:lnTo>
                    <a:pt x="8978" y="2632"/>
                  </a:lnTo>
                  <a:cubicBezTo>
                    <a:pt x="8490" y="2406"/>
                    <a:pt x="7930" y="2263"/>
                    <a:pt x="7371" y="2203"/>
                  </a:cubicBezTo>
                  <a:lnTo>
                    <a:pt x="7371" y="834"/>
                  </a:lnTo>
                  <a:close/>
                  <a:moveTo>
                    <a:pt x="10359" y="1858"/>
                  </a:moveTo>
                  <a:cubicBezTo>
                    <a:pt x="11026" y="2310"/>
                    <a:pt x="11597" y="2882"/>
                    <a:pt x="12038" y="3537"/>
                  </a:cubicBezTo>
                  <a:lnTo>
                    <a:pt x="10847" y="4227"/>
                  </a:lnTo>
                  <a:cubicBezTo>
                    <a:pt x="10526" y="3763"/>
                    <a:pt x="10133" y="3358"/>
                    <a:pt x="9681" y="3048"/>
                  </a:cubicBezTo>
                  <a:lnTo>
                    <a:pt x="10359" y="1858"/>
                  </a:lnTo>
                  <a:close/>
                  <a:moveTo>
                    <a:pt x="12455" y="4251"/>
                  </a:moveTo>
                  <a:cubicBezTo>
                    <a:pt x="12800" y="4953"/>
                    <a:pt x="13026" y="5727"/>
                    <a:pt x="13074" y="6549"/>
                  </a:cubicBezTo>
                  <a:lnTo>
                    <a:pt x="11705" y="6549"/>
                  </a:lnTo>
                  <a:cubicBezTo>
                    <a:pt x="11657" y="5977"/>
                    <a:pt x="11502" y="5430"/>
                    <a:pt x="11264" y="4942"/>
                  </a:cubicBezTo>
                  <a:lnTo>
                    <a:pt x="12455" y="4251"/>
                  </a:lnTo>
                  <a:close/>
                  <a:moveTo>
                    <a:pt x="6549" y="834"/>
                  </a:moveTo>
                  <a:lnTo>
                    <a:pt x="6549" y="2203"/>
                  </a:lnTo>
                  <a:cubicBezTo>
                    <a:pt x="4108" y="2406"/>
                    <a:pt x="2192" y="4465"/>
                    <a:pt x="2192" y="6954"/>
                  </a:cubicBezTo>
                  <a:cubicBezTo>
                    <a:pt x="2192" y="7668"/>
                    <a:pt x="2334" y="8347"/>
                    <a:pt x="2632" y="8978"/>
                  </a:cubicBezTo>
                  <a:lnTo>
                    <a:pt x="1465" y="9656"/>
                  </a:lnTo>
                  <a:cubicBezTo>
                    <a:pt x="1060" y="8835"/>
                    <a:pt x="834" y="7918"/>
                    <a:pt x="834" y="6954"/>
                  </a:cubicBezTo>
                  <a:cubicBezTo>
                    <a:pt x="822" y="3703"/>
                    <a:pt x="3370" y="1060"/>
                    <a:pt x="6549" y="834"/>
                  </a:cubicBezTo>
                  <a:close/>
                  <a:moveTo>
                    <a:pt x="13074" y="7370"/>
                  </a:moveTo>
                  <a:cubicBezTo>
                    <a:pt x="13014" y="8180"/>
                    <a:pt x="12800" y="8954"/>
                    <a:pt x="12455" y="9656"/>
                  </a:cubicBezTo>
                  <a:lnTo>
                    <a:pt x="11264" y="8978"/>
                  </a:lnTo>
                  <a:cubicBezTo>
                    <a:pt x="11502" y="8478"/>
                    <a:pt x="11657" y="7930"/>
                    <a:pt x="11705" y="7370"/>
                  </a:cubicBezTo>
                  <a:close/>
                  <a:moveTo>
                    <a:pt x="6954" y="3013"/>
                  </a:moveTo>
                  <a:cubicBezTo>
                    <a:pt x="9121" y="3013"/>
                    <a:pt x="10895" y="4787"/>
                    <a:pt x="10895" y="6966"/>
                  </a:cubicBezTo>
                  <a:cubicBezTo>
                    <a:pt x="10895" y="9133"/>
                    <a:pt x="9133" y="10907"/>
                    <a:pt x="6954" y="10907"/>
                  </a:cubicBezTo>
                  <a:cubicBezTo>
                    <a:pt x="6252" y="10907"/>
                    <a:pt x="5585" y="10728"/>
                    <a:pt x="5001" y="10407"/>
                  </a:cubicBezTo>
                  <a:cubicBezTo>
                    <a:pt x="4990" y="10407"/>
                    <a:pt x="4990" y="10383"/>
                    <a:pt x="4978" y="10383"/>
                  </a:cubicBezTo>
                  <a:cubicBezTo>
                    <a:pt x="4978" y="10383"/>
                    <a:pt x="4954" y="10371"/>
                    <a:pt x="4942" y="10371"/>
                  </a:cubicBezTo>
                  <a:cubicBezTo>
                    <a:pt x="4656" y="10204"/>
                    <a:pt x="4394" y="10002"/>
                    <a:pt x="4156" y="9764"/>
                  </a:cubicBezTo>
                  <a:cubicBezTo>
                    <a:pt x="3918" y="9525"/>
                    <a:pt x="3704" y="9252"/>
                    <a:pt x="3549" y="8978"/>
                  </a:cubicBezTo>
                  <a:cubicBezTo>
                    <a:pt x="3549" y="8954"/>
                    <a:pt x="3525" y="8954"/>
                    <a:pt x="3525" y="8942"/>
                  </a:cubicBezTo>
                  <a:cubicBezTo>
                    <a:pt x="3525" y="8930"/>
                    <a:pt x="3513" y="8930"/>
                    <a:pt x="3513" y="8906"/>
                  </a:cubicBezTo>
                  <a:cubicBezTo>
                    <a:pt x="3180" y="8335"/>
                    <a:pt x="3013" y="7668"/>
                    <a:pt x="3013" y="6966"/>
                  </a:cubicBezTo>
                  <a:cubicBezTo>
                    <a:pt x="3013" y="4787"/>
                    <a:pt x="4775" y="3013"/>
                    <a:pt x="6954" y="3013"/>
                  </a:cubicBezTo>
                  <a:close/>
                  <a:moveTo>
                    <a:pt x="3037" y="9668"/>
                  </a:moveTo>
                  <a:cubicBezTo>
                    <a:pt x="3204" y="9895"/>
                    <a:pt x="3382" y="10121"/>
                    <a:pt x="3573" y="10311"/>
                  </a:cubicBezTo>
                  <a:cubicBezTo>
                    <a:pt x="3763" y="10502"/>
                    <a:pt x="3989" y="10692"/>
                    <a:pt x="4216" y="10847"/>
                  </a:cubicBezTo>
                  <a:lnTo>
                    <a:pt x="3525" y="12026"/>
                  </a:lnTo>
                  <a:cubicBezTo>
                    <a:pt x="2894" y="11609"/>
                    <a:pt x="2311" y="11026"/>
                    <a:pt x="1858" y="10359"/>
                  </a:cubicBezTo>
                  <a:lnTo>
                    <a:pt x="3037" y="9668"/>
                  </a:lnTo>
                  <a:close/>
                  <a:moveTo>
                    <a:pt x="10847" y="9668"/>
                  </a:moveTo>
                  <a:lnTo>
                    <a:pt x="12038" y="10359"/>
                  </a:lnTo>
                  <a:cubicBezTo>
                    <a:pt x="11597" y="11026"/>
                    <a:pt x="11026" y="11609"/>
                    <a:pt x="10359" y="12038"/>
                  </a:cubicBezTo>
                  <a:lnTo>
                    <a:pt x="9681" y="10847"/>
                  </a:lnTo>
                  <a:cubicBezTo>
                    <a:pt x="10133" y="10526"/>
                    <a:pt x="10538" y="10133"/>
                    <a:pt x="10847" y="9668"/>
                  </a:cubicBezTo>
                  <a:close/>
                  <a:moveTo>
                    <a:pt x="4942" y="11276"/>
                  </a:moveTo>
                  <a:cubicBezTo>
                    <a:pt x="5430" y="11502"/>
                    <a:pt x="5990" y="11657"/>
                    <a:pt x="6549" y="11692"/>
                  </a:cubicBezTo>
                  <a:lnTo>
                    <a:pt x="6549" y="13062"/>
                  </a:lnTo>
                  <a:cubicBezTo>
                    <a:pt x="5728" y="13002"/>
                    <a:pt x="4954" y="12800"/>
                    <a:pt x="4263" y="12454"/>
                  </a:cubicBezTo>
                  <a:lnTo>
                    <a:pt x="4942" y="11276"/>
                  </a:lnTo>
                  <a:close/>
                  <a:moveTo>
                    <a:pt x="8978" y="11264"/>
                  </a:moveTo>
                  <a:lnTo>
                    <a:pt x="9657" y="12454"/>
                  </a:lnTo>
                  <a:cubicBezTo>
                    <a:pt x="8954" y="12800"/>
                    <a:pt x="8192" y="13026"/>
                    <a:pt x="7371" y="13062"/>
                  </a:cubicBezTo>
                  <a:lnTo>
                    <a:pt x="7371" y="11692"/>
                  </a:lnTo>
                  <a:cubicBezTo>
                    <a:pt x="7930" y="11657"/>
                    <a:pt x="8490" y="11502"/>
                    <a:pt x="8978" y="11264"/>
                  </a:cubicBezTo>
                  <a:close/>
                  <a:moveTo>
                    <a:pt x="6954" y="0"/>
                  </a:moveTo>
                  <a:cubicBezTo>
                    <a:pt x="5085" y="0"/>
                    <a:pt x="3346" y="727"/>
                    <a:pt x="2037" y="2036"/>
                  </a:cubicBezTo>
                  <a:cubicBezTo>
                    <a:pt x="727" y="3346"/>
                    <a:pt x="1" y="5084"/>
                    <a:pt x="1" y="6954"/>
                  </a:cubicBezTo>
                  <a:cubicBezTo>
                    <a:pt x="1" y="8811"/>
                    <a:pt x="727" y="10549"/>
                    <a:pt x="2037" y="11859"/>
                  </a:cubicBezTo>
                  <a:cubicBezTo>
                    <a:pt x="3346" y="13169"/>
                    <a:pt x="5085" y="13895"/>
                    <a:pt x="6954" y="13895"/>
                  </a:cubicBezTo>
                  <a:cubicBezTo>
                    <a:pt x="8811" y="13895"/>
                    <a:pt x="10550" y="13169"/>
                    <a:pt x="11859" y="11859"/>
                  </a:cubicBezTo>
                  <a:cubicBezTo>
                    <a:pt x="13169" y="10549"/>
                    <a:pt x="13895" y="8811"/>
                    <a:pt x="13895" y="6954"/>
                  </a:cubicBezTo>
                  <a:cubicBezTo>
                    <a:pt x="13895" y="5084"/>
                    <a:pt x="13169" y="3346"/>
                    <a:pt x="11859" y="2036"/>
                  </a:cubicBezTo>
                  <a:cubicBezTo>
                    <a:pt x="10550" y="727"/>
                    <a:pt x="8811" y="0"/>
                    <a:pt x="6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4485447" y="1181977"/>
              <a:ext cx="40854" cy="40176"/>
            </a:xfrm>
            <a:custGeom>
              <a:rect b="b" l="l" r="r" t="t"/>
              <a:pathLst>
                <a:path extrusionOk="0" h="3912" w="3978">
                  <a:moveTo>
                    <a:pt x="3540" y="0"/>
                  </a:moveTo>
                  <a:cubicBezTo>
                    <a:pt x="3439" y="0"/>
                    <a:pt x="3335" y="42"/>
                    <a:pt x="3251" y="125"/>
                  </a:cubicBezTo>
                  <a:lnTo>
                    <a:pt x="167" y="3209"/>
                  </a:lnTo>
                  <a:cubicBezTo>
                    <a:pt x="1" y="3375"/>
                    <a:pt x="1" y="3625"/>
                    <a:pt x="167" y="3792"/>
                  </a:cubicBezTo>
                  <a:cubicBezTo>
                    <a:pt x="239" y="3864"/>
                    <a:pt x="346" y="3911"/>
                    <a:pt x="453" y="3911"/>
                  </a:cubicBezTo>
                  <a:cubicBezTo>
                    <a:pt x="560" y="3911"/>
                    <a:pt x="656" y="3864"/>
                    <a:pt x="739" y="3792"/>
                  </a:cubicBezTo>
                  <a:lnTo>
                    <a:pt x="3811" y="708"/>
                  </a:lnTo>
                  <a:cubicBezTo>
                    <a:pt x="3977" y="542"/>
                    <a:pt x="3977" y="292"/>
                    <a:pt x="3811" y="125"/>
                  </a:cubicBezTo>
                  <a:cubicBezTo>
                    <a:pt x="3739" y="42"/>
                    <a:pt x="3641" y="0"/>
                    <a:pt x="3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4514555" y="1210530"/>
              <a:ext cx="8206" cy="8195"/>
            </a:xfrm>
            <a:custGeom>
              <a:rect b="b" l="l" r="r" t="t"/>
              <a:pathLst>
                <a:path extrusionOk="0" h="798" w="799">
                  <a:moveTo>
                    <a:pt x="405" y="0"/>
                  </a:moveTo>
                  <a:cubicBezTo>
                    <a:pt x="298" y="0"/>
                    <a:pt x="191" y="36"/>
                    <a:pt x="120" y="119"/>
                  </a:cubicBezTo>
                  <a:cubicBezTo>
                    <a:pt x="48" y="191"/>
                    <a:pt x="0" y="298"/>
                    <a:pt x="0" y="393"/>
                  </a:cubicBezTo>
                  <a:cubicBezTo>
                    <a:pt x="0" y="500"/>
                    <a:pt x="48" y="607"/>
                    <a:pt x="120" y="679"/>
                  </a:cubicBezTo>
                  <a:cubicBezTo>
                    <a:pt x="191" y="750"/>
                    <a:pt x="298" y="798"/>
                    <a:pt x="405" y="798"/>
                  </a:cubicBezTo>
                  <a:cubicBezTo>
                    <a:pt x="501" y="798"/>
                    <a:pt x="608" y="750"/>
                    <a:pt x="679" y="679"/>
                  </a:cubicBezTo>
                  <a:cubicBezTo>
                    <a:pt x="751" y="607"/>
                    <a:pt x="798" y="500"/>
                    <a:pt x="798" y="393"/>
                  </a:cubicBezTo>
                  <a:cubicBezTo>
                    <a:pt x="798" y="298"/>
                    <a:pt x="751" y="191"/>
                    <a:pt x="679" y="119"/>
                  </a:cubicBezTo>
                  <a:cubicBezTo>
                    <a:pt x="608" y="36"/>
                    <a:pt x="50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4489114" y="1185212"/>
              <a:ext cx="8329" cy="8329"/>
            </a:xfrm>
            <a:custGeom>
              <a:rect b="b" l="l" r="r" t="t"/>
              <a:pathLst>
                <a:path extrusionOk="0" h="811" w="811">
                  <a:moveTo>
                    <a:pt x="406" y="1"/>
                  </a:moveTo>
                  <a:cubicBezTo>
                    <a:pt x="299" y="1"/>
                    <a:pt x="203" y="48"/>
                    <a:pt x="120" y="120"/>
                  </a:cubicBezTo>
                  <a:cubicBezTo>
                    <a:pt x="49" y="203"/>
                    <a:pt x="1" y="298"/>
                    <a:pt x="1" y="405"/>
                  </a:cubicBezTo>
                  <a:cubicBezTo>
                    <a:pt x="1" y="513"/>
                    <a:pt x="49" y="620"/>
                    <a:pt x="120" y="691"/>
                  </a:cubicBezTo>
                  <a:cubicBezTo>
                    <a:pt x="203" y="763"/>
                    <a:pt x="299" y="810"/>
                    <a:pt x="406" y="810"/>
                  </a:cubicBezTo>
                  <a:cubicBezTo>
                    <a:pt x="513" y="810"/>
                    <a:pt x="620" y="763"/>
                    <a:pt x="692" y="691"/>
                  </a:cubicBezTo>
                  <a:cubicBezTo>
                    <a:pt x="763" y="620"/>
                    <a:pt x="811" y="513"/>
                    <a:pt x="811" y="405"/>
                  </a:cubicBezTo>
                  <a:cubicBezTo>
                    <a:pt x="811" y="298"/>
                    <a:pt x="763" y="203"/>
                    <a:pt x="692" y="120"/>
                  </a:cubicBezTo>
                  <a:cubicBezTo>
                    <a:pt x="620" y="48"/>
                    <a:pt x="513" y="1"/>
                    <a:pt x="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38"/>
          <p:cNvGrpSpPr/>
          <p:nvPr/>
        </p:nvGrpSpPr>
        <p:grpSpPr>
          <a:xfrm>
            <a:off x="6904125" y="846663"/>
            <a:ext cx="142686" cy="142573"/>
            <a:chOff x="5714500" y="1130625"/>
            <a:chExt cx="142686" cy="142573"/>
          </a:xfrm>
        </p:grpSpPr>
        <p:sp>
          <p:nvSpPr>
            <p:cNvPr id="456" name="Google Shape;456;p38"/>
            <p:cNvSpPr/>
            <p:nvPr/>
          </p:nvSpPr>
          <p:spPr>
            <a:xfrm>
              <a:off x="5747971" y="1152861"/>
              <a:ext cx="75503" cy="75503"/>
            </a:xfrm>
            <a:custGeom>
              <a:rect b="b" l="l" r="r" t="t"/>
              <a:pathLst>
                <a:path extrusionOk="0" h="7359" w="7359">
                  <a:moveTo>
                    <a:pt x="3680" y="822"/>
                  </a:moveTo>
                  <a:cubicBezTo>
                    <a:pt x="5251" y="822"/>
                    <a:pt x="6537" y="2096"/>
                    <a:pt x="6537" y="3679"/>
                  </a:cubicBezTo>
                  <a:cubicBezTo>
                    <a:pt x="6537" y="5251"/>
                    <a:pt x="5251" y="6537"/>
                    <a:pt x="3680" y="6537"/>
                  </a:cubicBezTo>
                  <a:cubicBezTo>
                    <a:pt x="2096" y="6537"/>
                    <a:pt x="822" y="5251"/>
                    <a:pt x="822" y="3679"/>
                  </a:cubicBezTo>
                  <a:cubicBezTo>
                    <a:pt x="822" y="2096"/>
                    <a:pt x="2096" y="822"/>
                    <a:pt x="3680" y="822"/>
                  </a:cubicBezTo>
                  <a:close/>
                  <a:moveTo>
                    <a:pt x="3680" y="0"/>
                  </a:moveTo>
                  <a:cubicBezTo>
                    <a:pt x="1656" y="0"/>
                    <a:pt x="1" y="1655"/>
                    <a:pt x="1" y="3679"/>
                  </a:cubicBezTo>
                  <a:cubicBezTo>
                    <a:pt x="1" y="5704"/>
                    <a:pt x="1656" y="7359"/>
                    <a:pt x="3680" y="7359"/>
                  </a:cubicBezTo>
                  <a:cubicBezTo>
                    <a:pt x="5704" y="7359"/>
                    <a:pt x="7359" y="5704"/>
                    <a:pt x="7359" y="3679"/>
                  </a:cubicBezTo>
                  <a:cubicBezTo>
                    <a:pt x="7359" y="1655"/>
                    <a:pt x="5704" y="0"/>
                    <a:pt x="3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5764830" y="1186455"/>
              <a:ext cx="41789" cy="25055"/>
            </a:xfrm>
            <a:custGeom>
              <a:rect b="b" l="l" r="r" t="t"/>
              <a:pathLst>
                <a:path extrusionOk="0" h="2442" w="4073">
                  <a:moveTo>
                    <a:pt x="3192" y="822"/>
                  </a:moveTo>
                  <a:cubicBezTo>
                    <a:pt x="3037" y="1298"/>
                    <a:pt x="2573" y="1644"/>
                    <a:pt x="2037" y="1644"/>
                  </a:cubicBezTo>
                  <a:cubicBezTo>
                    <a:pt x="1501" y="1644"/>
                    <a:pt x="1037" y="1298"/>
                    <a:pt x="870" y="822"/>
                  </a:cubicBezTo>
                  <a:close/>
                  <a:moveTo>
                    <a:pt x="394" y="1"/>
                  </a:moveTo>
                  <a:cubicBezTo>
                    <a:pt x="179" y="1"/>
                    <a:pt x="1" y="179"/>
                    <a:pt x="1" y="405"/>
                  </a:cubicBezTo>
                  <a:cubicBezTo>
                    <a:pt x="1" y="1537"/>
                    <a:pt x="906" y="2441"/>
                    <a:pt x="2037" y="2441"/>
                  </a:cubicBezTo>
                  <a:cubicBezTo>
                    <a:pt x="3168" y="2441"/>
                    <a:pt x="4073" y="1525"/>
                    <a:pt x="4073" y="405"/>
                  </a:cubicBezTo>
                  <a:cubicBezTo>
                    <a:pt x="4073" y="179"/>
                    <a:pt x="3894" y="1"/>
                    <a:pt x="3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5792689" y="1172038"/>
              <a:ext cx="8321" cy="8198"/>
            </a:xfrm>
            <a:custGeom>
              <a:rect b="b" l="l" r="r" t="t"/>
              <a:pathLst>
                <a:path extrusionOk="0" h="799" w="811">
                  <a:moveTo>
                    <a:pt x="405" y="1"/>
                  </a:moveTo>
                  <a:cubicBezTo>
                    <a:pt x="298" y="1"/>
                    <a:pt x="191" y="36"/>
                    <a:pt x="120" y="120"/>
                  </a:cubicBezTo>
                  <a:cubicBezTo>
                    <a:pt x="48" y="191"/>
                    <a:pt x="0" y="298"/>
                    <a:pt x="0" y="394"/>
                  </a:cubicBezTo>
                  <a:cubicBezTo>
                    <a:pt x="0" y="501"/>
                    <a:pt x="48" y="608"/>
                    <a:pt x="120" y="679"/>
                  </a:cubicBezTo>
                  <a:cubicBezTo>
                    <a:pt x="191" y="751"/>
                    <a:pt x="298" y="798"/>
                    <a:pt x="405" y="798"/>
                  </a:cubicBezTo>
                  <a:cubicBezTo>
                    <a:pt x="512" y="798"/>
                    <a:pt x="620" y="751"/>
                    <a:pt x="691" y="679"/>
                  </a:cubicBezTo>
                  <a:cubicBezTo>
                    <a:pt x="762" y="608"/>
                    <a:pt x="810" y="501"/>
                    <a:pt x="810" y="394"/>
                  </a:cubicBezTo>
                  <a:cubicBezTo>
                    <a:pt x="810" y="298"/>
                    <a:pt x="762" y="191"/>
                    <a:pt x="691" y="120"/>
                  </a:cubicBezTo>
                  <a:cubicBezTo>
                    <a:pt x="620" y="36"/>
                    <a:pt x="51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5770453" y="1172038"/>
              <a:ext cx="8198" cy="8198"/>
            </a:xfrm>
            <a:custGeom>
              <a:rect b="b" l="l" r="r" t="t"/>
              <a:pathLst>
                <a:path extrusionOk="0" h="799" w="799">
                  <a:moveTo>
                    <a:pt x="405" y="1"/>
                  </a:moveTo>
                  <a:cubicBezTo>
                    <a:pt x="298" y="1"/>
                    <a:pt x="191" y="36"/>
                    <a:pt x="120" y="120"/>
                  </a:cubicBezTo>
                  <a:cubicBezTo>
                    <a:pt x="48" y="191"/>
                    <a:pt x="1" y="298"/>
                    <a:pt x="1" y="394"/>
                  </a:cubicBezTo>
                  <a:cubicBezTo>
                    <a:pt x="1" y="501"/>
                    <a:pt x="48" y="608"/>
                    <a:pt x="120" y="679"/>
                  </a:cubicBezTo>
                  <a:cubicBezTo>
                    <a:pt x="191" y="751"/>
                    <a:pt x="298" y="798"/>
                    <a:pt x="405" y="798"/>
                  </a:cubicBezTo>
                  <a:cubicBezTo>
                    <a:pt x="501" y="798"/>
                    <a:pt x="608" y="751"/>
                    <a:pt x="679" y="679"/>
                  </a:cubicBezTo>
                  <a:cubicBezTo>
                    <a:pt x="763" y="608"/>
                    <a:pt x="798" y="501"/>
                    <a:pt x="798" y="394"/>
                  </a:cubicBezTo>
                  <a:cubicBezTo>
                    <a:pt x="798" y="298"/>
                    <a:pt x="763" y="191"/>
                    <a:pt x="679" y="120"/>
                  </a:cubicBezTo>
                  <a:cubicBezTo>
                    <a:pt x="608" y="36"/>
                    <a:pt x="501"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5714500" y="1130625"/>
              <a:ext cx="142686" cy="142573"/>
            </a:xfrm>
            <a:custGeom>
              <a:rect b="b" l="l" r="r" t="t"/>
              <a:pathLst>
                <a:path extrusionOk="0" h="13896" w="13907">
                  <a:moveTo>
                    <a:pt x="12407" y="810"/>
                  </a:moveTo>
                  <a:cubicBezTo>
                    <a:pt x="12776" y="810"/>
                    <a:pt x="13085" y="1132"/>
                    <a:pt x="13085" y="1501"/>
                  </a:cubicBezTo>
                  <a:lnTo>
                    <a:pt x="13085" y="10228"/>
                  </a:lnTo>
                  <a:cubicBezTo>
                    <a:pt x="13085" y="10597"/>
                    <a:pt x="12776" y="10907"/>
                    <a:pt x="12407" y="10907"/>
                  </a:cubicBezTo>
                  <a:lnTo>
                    <a:pt x="8037" y="10907"/>
                  </a:lnTo>
                  <a:cubicBezTo>
                    <a:pt x="7894" y="10907"/>
                    <a:pt x="7740" y="11002"/>
                    <a:pt x="7680" y="11133"/>
                  </a:cubicBezTo>
                  <a:lnTo>
                    <a:pt x="6954" y="12585"/>
                  </a:lnTo>
                  <a:lnTo>
                    <a:pt x="6227" y="11133"/>
                  </a:lnTo>
                  <a:cubicBezTo>
                    <a:pt x="6156" y="11002"/>
                    <a:pt x="6013" y="10907"/>
                    <a:pt x="5870" y="10907"/>
                  </a:cubicBezTo>
                  <a:lnTo>
                    <a:pt x="1513" y="10907"/>
                  </a:lnTo>
                  <a:cubicBezTo>
                    <a:pt x="1132" y="10907"/>
                    <a:pt x="822" y="10597"/>
                    <a:pt x="822" y="10228"/>
                  </a:cubicBezTo>
                  <a:lnTo>
                    <a:pt x="822" y="1501"/>
                  </a:lnTo>
                  <a:cubicBezTo>
                    <a:pt x="822" y="1132"/>
                    <a:pt x="1132" y="810"/>
                    <a:pt x="1513" y="810"/>
                  </a:cubicBezTo>
                  <a:close/>
                  <a:moveTo>
                    <a:pt x="1513" y="1"/>
                  </a:moveTo>
                  <a:cubicBezTo>
                    <a:pt x="679" y="1"/>
                    <a:pt x="0" y="667"/>
                    <a:pt x="0" y="1501"/>
                  </a:cubicBezTo>
                  <a:lnTo>
                    <a:pt x="0" y="10228"/>
                  </a:lnTo>
                  <a:cubicBezTo>
                    <a:pt x="0" y="11061"/>
                    <a:pt x="679" y="11728"/>
                    <a:pt x="1513" y="11728"/>
                  </a:cubicBezTo>
                  <a:lnTo>
                    <a:pt x="5620" y="11728"/>
                  </a:lnTo>
                  <a:lnTo>
                    <a:pt x="6597" y="13681"/>
                  </a:lnTo>
                  <a:cubicBezTo>
                    <a:pt x="6668" y="13812"/>
                    <a:pt x="6811" y="13895"/>
                    <a:pt x="6954" y="13895"/>
                  </a:cubicBezTo>
                  <a:cubicBezTo>
                    <a:pt x="7109" y="13895"/>
                    <a:pt x="7251" y="13812"/>
                    <a:pt x="7311" y="13681"/>
                  </a:cubicBezTo>
                  <a:lnTo>
                    <a:pt x="8299" y="11728"/>
                  </a:lnTo>
                  <a:lnTo>
                    <a:pt x="12407" y="11728"/>
                  </a:lnTo>
                  <a:cubicBezTo>
                    <a:pt x="13240" y="11728"/>
                    <a:pt x="13907" y="11061"/>
                    <a:pt x="13907" y="10228"/>
                  </a:cubicBezTo>
                  <a:lnTo>
                    <a:pt x="13907" y="1501"/>
                  </a:lnTo>
                  <a:cubicBezTo>
                    <a:pt x="13895" y="667"/>
                    <a:pt x="13216" y="1"/>
                    <a:pt x="12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8"/>
          <p:cNvGrpSpPr/>
          <p:nvPr/>
        </p:nvGrpSpPr>
        <p:grpSpPr>
          <a:xfrm>
            <a:off x="8568100" y="858225"/>
            <a:ext cx="142675" cy="119457"/>
            <a:chOff x="7210250" y="1106525"/>
            <a:chExt cx="142675" cy="119457"/>
          </a:xfrm>
        </p:grpSpPr>
        <p:sp>
          <p:nvSpPr>
            <p:cNvPr id="462" name="Google Shape;462;p38"/>
            <p:cNvSpPr/>
            <p:nvPr/>
          </p:nvSpPr>
          <p:spPr>
            <a:xfrm>
              <a:off x="7248371" y="1129986"/>
              <a:ext cx="63086" cy="70692"/>
            </a:xfrm>
            <a:custGeom>
              <a:rect b="b" l="l" r="r" t="t"/>
              <a:pathLst>
                <a:path extrusionOk="0" h="7286" w="6502">
                  <a:moveTo>
                    <a:pt x="3418" y="999"/>
                  </a:moveTo>
                  <a:lnTo>
                    <a:pt x="5025" y="2607"/>
                  </a:lnTo>
                  <a:cubicBezTo>
                    <a:pt x="5454" y="3035"/>
                    <a:pt x="5692" y="3595"/>
                    <a:pt x="5692" y="4214"/>
                  </a:cubicBezTo>
                  <a:cubicBezTo>
                    <a:pt x="5680" y="4595"/>
                    <a:pt x="5597" y="4964"/>
                    <a:pt x="5418" y="5297"/>
                  </a:cubicBezTo>
                  <a:cubicBezTo>
                    <a:pt x="5418" y="4786"/>
                    <a:pt x="5216" y="4274"/>
                    <a:pt x="4835" y="3881"/>
                  </a:cubicBezTo>
                  <a:lnTo>
                    <a:pt x="3704" y="2750"/>
                  </a:lnTo>
                  <a:cubicBezTo>
                    <a:pt x="3632" y="2678"/>
                    <a:pt x="3525" y="2630"/>
                    <a:pt x="3418" y="2630"/>
                  </a:cubicBezTo>
                  <a:cubicBezTo>
                    <a:pt x="3311" y="2630"/>
                    <a:pt x="3203" y="2678"/>
                    <a:pt x="3132" y="2750"/>
                  </a:cubicBezTo>
                  <a:lnTo>
                    <a:pt x="2001" y="3881"/>
                  </a:lnTo>
                  <a:cubicBezTo>
                    <a:pt x="1632" y="4250"/>
                    <a:pt x="1418" y="4762"/>
                    <a:pt x="1418" y="5297"/>
                  </a:cubicBezTo>
                  <a:cubicBezTo>
                    <a:pt x="1239" y="4964"/>
                    <a:pt x="1144" y="4595"/>
                    <a:pt x="1144" y="4214"/>
                  </a:cubicBezTo>
                  <a:cubicBezTo>
                    <a:pt x="1144" y="3595"/>
                    <a:pt x="1382" y="3035"/>
                    <a:pt x="1810" y="2607"/>
                  </a:cubicBezTo>
                  <a:lnTo>
                    <a:pt x="3418" y="999"/>
                  </a:lnTo>
                  <a:close/>
                  <a:moveTo>
                    <a:pt x="3406" y="3631"/>
                  </a:moveTo>
                  <a:lnTo>
                    <a:pt x="4239" y="4464"/>
                  </a:lnTo>
                  <a:cubicBezTo>
                    <a:pt x="4692" y="4928"/>
                    <a:pt x="4692" y="5678"/>
                    <a:pt x="4239" y="6143"/>
                  </a:cubicBezTo>
                  <a:cubicBezTo>
                    <a:pt x="4013" y="6369"/>
                    <a:pt x="3715" y="6488"/>
                    <a:pt x="3406" y="6488"/>
                  </a:cubicBezTo>
                  <a:lnTo>
                    <a:pt x="3346" y="6488"/>
                  </a:lnTo>
                  <a:cubicBezTo>
                    <a:pt x="3061" y="6452"/>
                    <a:pt x="2775" y="6333"/>
                    <a:pt x="2572" y="6131"/>
                  </a:cubicBezTo>
                  <a:cubicBezTo>
                    <a:pt x="2346" y="5905"/>
                    <a:pt x="2227" y="5607"/>
                    <a:pt x="2227" y="5297"/>
                  </a:cubicBezTo>
                  <a:cubicBezTo>
                    <a:pt x="2227" y="4988"/>
                    <a:pt x="2346" y="4690"/>
                    <a:pt x="2572" y="4464"/>
                  </a:cubicBezTo>
                  <a:lnTo>
                    <a:pt x="3406" y="3631"/>
                  </a:lnTo>
                  <a:close/>
                  <a:moveTo>
                    <a:pt x="3415" y="0"/>
                  </a:moveTo>
                  <a:cubicBezTo>
                    <a:pt x="3331" y="0"/>
                    <a:pt x="3245" y="26"/>
                    <a:pt x="3168" y="83"/>
                  </a:cubicBezTo>
                  <a:lnTo>
                    <a:pt x="3156" y="83"/>
                  </a:lnTo>
                  <a:lnTo>
                    <a:pt x="870" y="2357"/>
                  </a:lnTo>
                  <a:cubicBezTo>
                    <a:pt x="846" y="2392"/>
                    <a:pt x="810" y="2416"/>
                    <a:pt x="798" y="2452"/>
                  </a:cubicBezTo>
                  <a:cubicBezTo>
                    <a:pt x="1" y="3845"/>
                    <a:pt x="239" y="5381"/>
                    <a:pt x="1215" y="6381"/>
                  </a:cubicBezTo>
                  <a:cubicBezTo>
                    <a:pt x="1799" y="6964"/>
                    <a:pt x="2572" y="7286"/>
                    <a:pt x="3406" y="7286"/>
                  </a:cubicBezTo>
                  <a:cubicBezTo>
                    <a:pt x="4227" y="7286"/>
                    <a:pt x="5013" y="6964"/>
                    <a:pt x="5597" y="6381"/>
                  </a:cubicBezTo>
                  <a:cubicBezTo>
                    <a:pt x="6168" y="5798"/>
                    <a:pt x="6502" y="5024"/>
                    <a:pt x="6502" y="4190"/>
                  </a:cubicBezTo>
                  <a:cubicBezTo>
                    <a:pt x="6502" y="3369"/>
                    <a:pt x="6168" y="2583"/>
                    <a:pt x="5597" y="1999"/>
                  </a:cubicBezTo>
                  <a:lnTo>
                    <a:pt x="3704" y="118"/>
                  </a:lnTo>
                  <a:cubicBezTo>
                    <a:pt x="3629" y="44"/>
                    <a:pt x="3524" y="0"/>
                    <a:pt x="3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7210250" y="1106525"/>
              <a:ext cx="142675" cy="119457"/>
            </a:xfrm>
            <a:custGeom>
              <a:rect b="b" l="l" r="r" t="t"/>
              <a:pathLst>
                <a:path extrusionOk="0" h="12312" w="14705">
                  <a:moveTo>
                    <a:pt x="10073" y="822"/>
                  </a:moveTo>
                  <a:cubicBezTo>
                    <a:pt x="10978" y="822"/>
                    <a:pt x="11847" y="1179"/>
                    <a:pt x="12490" y="1822"/>
                  </a:cubicBezTo>
                  <a:cubicBezTo>
                    <a:pt x="13812" y="3143"/>
                    <a:pt x="13812" y="5322"/>
                    <a:pt x="12466" y="6656"/>
                  </a:cubicBezTo>
                  <a:lnTo>
                    <a:pt x="7823" y="11299"/>
                  </a:lnTo>
                  <a:cubicBezTo>
                    <a:pt x="7692" y="11430"/>
                    <a:pt x="7525" y="11490"/>
                    <a:pt x="7347" y="11490"/>
                  </a:cubicBezTo>
                  <a:cubicBezTo>
                    <a:pt x="7168" y="11490"/>
                    <a:pt x="6990" y="11418"/>
                    <a:pt x="6871" y="11299"/>
                  </a:cubicBezTo>
                  <a:lnTo>
                    <a:pt x="2227" y="6656"/>
                  </a:lnTo>
                  <a:cubicBezTo>
                    <a:pt x="882" y="5322"/>
                    <a:pt x="882" y="3143"/>
                    <a:pt x="2227" y="1822"/>
                  </a:cubicBezTo>
                  <a:cubicBezTo>
                    <a:pt x="2870" y="1179"/>
                    <a:pt x="3727" y="822"/>
                    <a:pt x="4656" y="822"/>
                  </a:cubicBezTo>
                  <a:cubicBezTo>
                    <a:pt x="5561" y="822"/>
                    <a:pt x="6418" y="1179"/>
                    <a:pt x="7073" y="1822"/>
                  </a:cubicBezTo>
                  <a:cubicBezTo>
                    <a:pt x="7156" y="1893"/>
                    <a:pt x="7252" y="1941"/>
                    <a:pt x="7359" y="1941"/>
                  </a:cubicBezTo>
                  <a:cubicBezTo>
                    <a:pt x="7466" y="1941"/>
                    <a:pt x="7573" y="1893"/>
                    <a:pt x="7644" y="1822"/>
                  </a:cubicBezTo>
                  <a:cubicBezTo>
                    <a:pt x="8287" y="1179"/>
                    <a:pt x="9145" y="822"/>
                    <a:pt x="10073" y="822"/>
                  </a:cubicBezTo>
                  <a:close/>
                  <a:moveTo>
                    <a:pt x="4644" y="0"/>
                  </a:moveTo>
                  <a:cubicBezTo>
                    <a:pt x="3513" y="0"/>
                    <a:pt x="2441" y="453"/>
                    <a:pt x="1644" y="1238"/>
                  </a:cubicBezTo>
                  <a:cubicBezTo>
                    <a:pt x="1" y="2893"/>
                    <a:pt x="1" y="5584"/>
                    <a:pt x="1644" y="7239"/>
                  </a:cubicBezTo>
                  <a:lnTo>
                    <a:pt x="6287" y="11883"/>
                  </a:lnTo>
                  <a:cubicBezTo>
                    <a:pt x="6573" y="12157"/>
                    <a:pt x="6942" y="12311"/>
                    <a:pt x="7347" y="12311"/>
                  </a:cubicBezTo>
                  <a:cubicBezTo>
                    <a:pt x="7752" y="12311"/>
                    <a:pt x="8121" y="12157"/>
                    <a:pt x="8406" y="11883"/>
                  </a:cubicBezTo>
                  <a:lnTo>
                    <a:pt x="13050" y="7239"/>
                  </a:lnTo>
                  <a:cubicBezTo>
                    <a:pt x="14705" y="5572"/>
                    <a:pt x="14705" y="2893"/>
                    <a:pt x="13050" y="1238"/>
                  </a:cubicBezTo>
                  <a:cubicBezTo>
                    <a:pt x="12240" y="441"/>
                    <a:pt x="11193" y="0"/>
                    <a:pt x="10061" y="0"/>
                  </a:cubicBezTo>
                  <a:cubicBezTo>
                    <a:pt x="9061" y="0"/>
                    <a:pt x="8109" y="346"/>
                    <a:pt x="7347" y="988"/>
                  </a:cubicBezTo>
                  <a:cubicBezTo>
                    <a:pt x="6585" y="346"/>
                    <a:pt x="5632" y="0"/>
                    <a:pt x="46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38"/>
          <p:cNvGrpSpPr/>
          <p:nvPr/>
        </p:nvGrpSpPr>
        <p:grpSpPr>
          <a:xfrm>
            <a:off x="3698800" y="2279500"/>
            <a:ext cx="142674" cy="142674"/>
            <a:chOff x="2945150" y="2597900"/>
            <a:chExt cx="142674" cy="142674"/>
          </a:xfrm>
        </p:grpSpPr>
        <p:sp>
          <p:nvSpPr>
            <p:cNvPr id="465" name="Google Shape;465;p38"/>
            <p:cNvSpPr/>
            <p:nvPr/>
          </p:nvSpPr>
          <p:spPr>
            <a:xfrm>
              <a:off x="2945150" y="2597900"/>
              <a:ext cx="142674" cy="142674"/>
            </a:xfrm>
            <a:custGeom>
              <a:rect b="b" l="l" r="r" t="t"/>
              <a:pathLst>
                <a:path extrusionOk="0" h="13872" w="13872">
                  <a:moveTo>
                    <a:pt x="5858" y="810"/>
                  </a:moveTo>
                  <a:cubicBezTo>
                    <a:pt x="8632" y="810"/>
                    <a:pt x="10895" y="3072"/>
                    <a:pt x="10895" y="5846"/>
                  </a:cubicBezTo>
                  <a:cubicBezTo>
                    <a:pt x="10895" y="8632"/>
                    <a:pt x="8632" y="10895"/>
                    <a:pt x="5858" y="10895"/>
                  </a:cubicBezTo>
                  <a:cubicBezTo>
                    <a:pt x="3072" y="10895"/>
                    <a:pt x="810" y="8632"/>
                    <a:pt x="810" y="5846"/>
                  </a:cubicBezTo>
                  <a:cubicBezTo>
                    <a:pt x="810" y="3072"/>
                    <a:pt x="3072" y="810"/>
                    <a:pt x="5858" y="810"/>
                  </a:cubicBezTo>
                  <a:close/>
                  <a:moveTo>
                    <a:pt x="10442" y="9478"/>
                  </a:moveTo>
                  <a:lnTo>
                    <a:pt x="12859" y="11907"/>
                  </a:lnTo>
                  <a:cubicBezTo>
                    <a:pt x="13002" y="12038"/>
                    <a:pt x="13050" y="12204"/>
                    <a:pt x="13050" y="12383"/>
                  </a:cubicBezTo>
                  <a:cubicBezTo>
                    <a:pt x="13050" y="12561"/>
                    <a:pt x="13002" y="12740"/>
                    <a:pt x="12859" y="12871"/>
                  </a:cubicBezTo>
                  <a:cubicBezTo>
                    <a:pt x="12728" y="13008"/>
                    <a:pt x="12553" y="13076"/>
                    <a:pt x="12377" y="13076"/>
                  </a:cubicBezTo>
                  <a:cubicBezTo>
                    <a:pt x="12201" y="13076"/>
                    <a:pt x="12026" y="13008"/>
                    <a:pt x="11895" y="12871"/>
                  </a:cubicBezTo>
                  <a:lnTo>
                    <a:pt x="9466" y="10454"/>
                  </a:lnTo>
                  <a:cubicBezTo>
                    <a:pt x="9644" y="10311"/>
                    <a:pt x="9811" y="10156"/>
                    <a:pt x="9978" y="9990"/>
                  </a:cubicBezTo>
                  <a:cubicBezTo>
                    <a:pt x="10145" y="9823"/>
                    <a:pt x="10287" y="9656"/>
                    <a:pt x="10442" y="9478"/>
                  </a:cubicBezTo>
                  <a:close/>
                  <a:moveTo>
                    <a:pt x="5858" y="0"/>
                  </a:moveTo>
                  <a:cubicBezTo>
                    <a:pt x="4287" y="0"/>
                    <a:pt x="2822" y="608"/>
                    <a:pt x="1715" y="1715"/>
                  </a:cubicBezTo>
                  <a:cubicBezTo>
                    <a:pt x="620" y="2810"/>
                    <a:pt x="0" y="4287"/>
                    <a:pt x="0" y="5846"/>
                  </a:cubicBezTo>
                  <a:cubicBezTo>
                    <a:pt x="0" y="7418"/>
                    <a:pt x="620" y="8882"/>
                    <a:pt x="1715" y="9990"/>
                  </a:cubicBezTo>
                  <a:cubicBezTo>
                    <a:pt x="2822" y="11085"/>
                    <a:pt x="4287" y="11704"/>
                    <a:pt x="5858" y="11704"/>
                  </a:cubicBezTo>
                  <a:cubicBezTo>
                    <a:pt x="6906" y="11704"/>
                    <a:pt x="7906" y="11418"/>
                    <a:pt x="8799" y="10906"/>
                  </a:cubicBezTo>
                  <a:lnTo>
                    <a:pt x="11335" y="13443"/>
                  </a:lnTo>
                  <a:cubicBezTo>
                    <a:pt x="11633" y="13740"/>
                    <a:pt x="12002" y="13871"/>
                    <a:pt x="12383" y="13871"/>
                  </a:cubicBezTo>
                  <a:cubicBezTo>
                    <a:pt x="12776" y="13871"/>
                    <a:pt x="13145" y="13728"/>
                    <a:pt x="13443" y="13443"/>
                  </a:cubicBezTo>
                  <a:cubicBezTo>
                    <a:pt x="13728" y="13157"/>
                    <a:pt x="13871" y="12788"/>
                    <a:pt x="13871" y="12383"/>
                  </a:cubicBezTo>
                  <a:cubicBezTo>
                    <a:pt x="13871" y="12002"/>
                    <a:pt x="13728" y="11609"/>
                    <a:pt x="13443" y="11323"/>
                  </a:cubicBezTo>
                  <a:lnTo>
                    <a:pt x="10918" y="8799"/>
                  </a:lnTo>
                  <a:cubicBezTo>
                    <a:pt x="11430" y="7918"/>
                    <a:pt x="11704" y="6906"/>
                    <a:pt x="11704" y="5846"/>
                  </a:cubicBezTo>
                  <a:cubicBezTo>
                    <a:pt x="11704" y="4287"/>
                    <a:pt x="11097" y="2810"/>
                    <a:pt x="9990" y="1715"/>
                  </a:cubicBezTo>
                  <a:cubicBezTo>
                    <a:pt x="8894" y="608"/>
                    <a:pt x="7418" y="0"/>
                    <a:pt x="5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2967563" y="2620313"/>
              <a:ext cx="75564" cy="75564"/>
            </a:xfrm>
            <a:custGeom>
              <a:rect b="b" l="l" r="r" t="t"/>
              <a:pathLst>
                <a:path extrusionOk="0" h="7347" w="7347">
                  <a:moveTo>
                    <a:pt x="3679" y="810"/>
                  </a:moveTo>
                  <a:cubicBezTo>
                    <a:pt x="5251" y="810"/>
                    <a:pt x="6537" y="2096"/>
                    <a:pt x="6537" y="3667"/>
                  </a:cubicBezTo>
                  <a:cubicBezTo>
                    <a:pt x="6537" y="5251"/>
                    <a:pt x="5251" y="6525"/>
                    <a:pt x="3679" y="6525"/>
                  </a:cubicBezTo>
                  <a:cubicBezTo>
                    <a:pt x="2096" y="6525"/>
                    <a:pt x="822" y="5251"/>
                    <a:pt x="822" y="3667"/>
                  </a:cubicBezTo>
                  <a:cubicBezTo>
                    <a:pt x="822" y="2096"/>
                    <a:pt x="2096" y="810"/>
                    <a:pt x="3679" y="810"/>
                  </a:cubicBezTo>
                  <a:close/>
                  <a:moveTo>
                    <a:pt x="3679" y="0"/>
                  </a:moveTo>
                  <a:cubicBezTo>
                    <a:pt x="1655" y="0"/>
                    <a:pt x="0" y="1643"/>
                    <a:pt x="0" y="3667"/>
                  </a:cubicBezTo>
                  <a:cubicBezTo>
                    <a:pt x="0" y="5691"/>
                    <a:pt x="1655" y="7346"/>
                    <a:pt x="3679" y="7346"/>
                  </a:cubicBezTo>
                  <a:cubicBezTo>
                    <a:pt x="5703" y="7346"/>
                    <a:pt x="7346" y="5691"/>
                    <a:pt x="7346" y="3667"/>
                  </a:cubicBezTo>
                  <a:cubicBezTo>
                    <a:pt x="7334" y="1643"/>
                    <a:pt x="5703" y="0"/>
                    <a:pt x="3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2986540" y="2642962"/>
              <a:ext cx="37602" cy="32830"/>
            </a:xfrm>
            <a:custGeom>
              <a:rect b="b" l="l" r="r" t="t"/>
              <a:pathLst>
                <a:path extrusionOk="0" h="3192" w="3656">
                  <a:moveTo>
                    <a:pt x="2382" y="811"/>
                  </a:moveTo>
                  <a:cubicBezTo>
                    <a:pt x="2465" y="811"/>
                    <a:pt x="2572" y="858"/>
                    <a:pt x="2632" y="918"/>
                  </a:cubicBezTo>
                  <a:cubicBezTo>
                    <a:pt x="2751" y="1049"/>
                    <a:pt x="2751" y="1287"/>
                    <a:pt x="2620" y="1430"/>
                  </a:cubicBezTo>
                  <a:lnTo>
                    <a:pt x="1834" y="2215"/>
                  </a:lnTo>
                  <a:lnTo>
                    <a:pt x="1037" y="1430"/>
                  </a:lnTo>
                  <a:cubicBezTo>
                    <a:pt x="906" y="1287"/>
                    <a:pt x="906" y="1049"/>
                    <a:pt x="1037" y="918"/>
                  </a:cubicBezTo>
                  <a:cubicBezTo>
                    <a:pt x="1120" y="846"/>
                    <a:pt x="1203" y="811"/>
                    <a:pt x="1298" y="811"/>
                  </a:cubicBezTo>
                  <a:cubicBezTo>
                    <a:pt x="1382" y="811"/>
                    <a:pt x="1489" y="858"/>
                    <a:pt x="1549" y="918"/>
                  </a:cubicBezTo>
                  <a:cubicBezTo>
                    <a:pt x="1632" y="1001"/>
                    <a:pt x="1736" y="1043"/>
                    <a:pt x="1840" y="1043"/>
                  </a:cubicBezTo>
                  <a:cubicBezTo>
                    <a:pt x="1944" y="1043"/>
                    <a:pt x="2049" y="1001"/>
                    <a:pt x="2132" y="918"/>
                  </a:cubicBezTo>
                  <a:cubicBezTo>
                    <a:pt x="2203" y="846"/>
                    <a:pt x="2287" y="811"/>
                    <a:pt x="2382" y="811"/>
                  </a:cubicBezTo>
                  <a:close/>
                  <a:moveTo>
                    <a:pt x="1287" y="1"/>
                  </a:moveTo>
                  <a:cubicBezTo>
                    <a:pt x="977" y="1"/>
                    <a:pt x="679" y="120"/>
                    <a:pt x="453" y="334"/>
                  </a:cubicBezTo>
                  <a:cubicBezTo>
                    <a:pt x="1" y="799"/>
                    <a:pt x="1" y="1549"/>
                    <a:pt x="453" y="1989"/>
                  </a:cubicBezTo>
                  <a:lnTo>
                    <a:pt x="1549" y="3073"/>
                  </a:lnTo>
                  <a:cubicBezTo>
                    <a:pt x="1620" y="3156"/>
                    <a:pt x="1727" y="3192"/>
                    <a:pt x="1822" y="3192"/>
                  </a:cubicBezTo>
                  <a:cubicBezTo>
                    <a:pt x="1930" y="3192"/>
                    <a:pt x="2037" y="3156"/>
                    <a:pt x="2108" y="3073"/>
                  </a:cubicBezTo>
                  <a:lnTo>
                    <a:pt x="3192" y="1989"/>
                  </a:lnTo>
                  <a:cubicBezTo>
                    <a:pt x="3656" y="1525"/>
                    <a:pt x="3656" y="787"/>
                    <a:pt x="3192" y="334"/>
                  </a:cubicBezTo>
                  <a:cubicBezTo>
                    <a:pt x="2977" y="132"/>
                    <a:pt x="2680" y="1"/>
                    <a:pt x="2370" y="1"/>
                  </a:cubicBezTo>
                  <a:cubicBezTo>
                    <a:pt x="2168" y="1"/>
                    <a:pt x="1989" y="37"/>
                    <a:pt x="1834" y="132"/>
                  </a:cubicBezTo>
                  <a:cubicBezTo>
                    <a:pt x="1668" y="37"/>
                    <a:pt x="1477"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8"/>
          <p:cNvGrpSpPr/>
          <p:nvPr/>
        </p:nvGrpSpPr>
        <p:grpSpPr>
          <a:xfrm>
            <a:off x="6904125" y="2269166"/>
            <a:ext cx="142675" cy="163334"/>
            <a:chOff x="5714500" y="2587566"/>
            <a:chExt cx="142675" cy="163334"/>
          </a:xfrm>
        </p:grpSpPr>
        <p:sp>
          <p:nvSpPr>
            <p:cNvPr id="469" name="Google Shape;469;p38"/>
            <p:cNvSpPr/>
            <p:nvPr/>
          </p:nvSpPr>
          <p:spPr>
            <a:xfrm>
              <a:off x="5749915" y="2612864"/>
              <a:ext cx="81537" cy="81525"/>
            </a:xfrm>
            <a:custGeom>
              <a:rect b="b" l="l" r="r" t="t"/>
              <a:pathLst>
                <a:path extrusionOk="0" h="6906" w="6907">
                  <a:moveTo>
                    <a:pt x="3453" y="810"/>
                  </a:moveTo>
                  <a:cubicBezTo>
                    <a:pt x="4918" y="810"/>
                    <a:pt x="6085" y="2000"/>
                    <a:pt x="6085" y="3441"/>
                  </a:cubicBezTo>
                  <a:cubicBezTo>
                    <a:pt x="6085" y="4894"/>
                    <a:pt x="4918" y="6084"/>
                    <a:pt x="3453" y="6084"/>
                  </a:cubicBezTo>
                  <a:cubicBezTo>
                    <a:pt x="2001" y="6084"/>
                    <a:pt x="822" y="4894"/>
                    <a:pt x="822" y="3441"/>
                  </a:cubicBezTo>
                  <a:cubicBezTo>
                    <a:pt x="822" y="1989"/>
                    <a:pt x="2013" y="810"/>
                    <a:pt x="3453" y="810"/>
                  </a:cubicBezTo>
                  <a:close/>
                  <a:moveTo>
                    <a:pt x="3453" y="0"/>
                  </a:moveTo>
                  <a:cubicBezTo>
                    <a:pt x="1548" y="0"/>
                    <a:pt x="1" y="1548"/>
                    <a:pt x="1" y="3453"/>
                  </a:cubicBezTo>
                  <a:cubicBezTo>
                    <a:pt x="1" y="5358"/>
                    <a:pt x="1548" y="6906"/>
                    <a:pt x="3453" y="6906"/>
                  </a:cubicBezTo>
                  <a:cubicBezTo>
                    <a:pt x="5358" y="6906"/>
                    <a:pt x="6906" y="5358"/>
                    <a:pt x="6906" y="3453"/>
                  </a:cubicBezTo>
                  <a:cubicBezTo>
                    <a:pt x="6906" y="1548"/>
                    <a:pt x="5358" y="0"/>
                    <a:pt x="3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5771707" y="2639650"/>
              <a:ext cx="37811" cy="27895"/>
            </a:xfrm>
            <a:custGeom>
              <a:rect b="b" l="l" r="r" t="t"/>
              <a:pathLst>
                <a:path extrusionOk="0" h="2363" w="3203">
                  <a:moveTo>
                    <a:pt x="2756" y="1"/>
                  </a:moveTo>
                  <a:cubicBezTo>
                    <a:pt x="2655" y="1"/>
                    <a:pt x="2553" y="42"/>
                    <a:pt x="2477" y="124"/>
                  </a:cubicBezTo>
                  <a:lnTo>
                    <a:pt x="1226" y="1375"/>
                  </a:lnTo>
                  <a:lnTo>
                    <a:pt x="738" y="898"/>
                  </a:lnTo>
                  <a:cubicBezTo>
                    <a:pt x="661" y="815"/>
                    <a:pt x="560" y="773"/>
                    <a:pt x="457" y="773"/>
                  </a:cubicBezTo>
                  <a:cubicBezTo>
                    <a:pt x="354" y="773"/>
                    <a:pt x="250" y="815"/>
                    <a:pt x="167" y="898"/>
                  </a:cubicBezTo>
                  <a:cubicBezTo>
                    <a:pt x="0" y="1065"/>
                    <a:pt x="0" y="1315"/>
                    <a:pt x="167" y="1470"/>
                  </a:cubicBezTo>
                  <a:lnTo>
                    <a:pt x="941" y="2256"/>
                  </a:lnTo>
                  <a:cubicBezTo>
                    <a:pt x="1012" y="2327"/>
                    <a:pt x="1119" y="2363"/>
                    <a:pt x="1226" y="2363"/>
                  </a:cubicBezTo>
                  <a:cubicBezTo>
                    <a:pt x="1322" y="2363"/>
                    <a:pt x="1429" y="2327"/>
                    <a:pt x="1500" y="2256"/>
                  </a:cubicBezTo>
                  <a:lnTo>
                    <a:pt x="3036" y="720"/>
                  </a:lnTo>
                  <a:cubicBezTo>
                    <a:pt x="3203" y="553"/>
                    <a:pt x="3203" y="303"/>
                    <a:pt x="3036" y="136"/>
                  </a:cubicBezTo>
                  <a:cubicBezTo>
                    <a:pt x="2964" y="45"/>
                    <a:pt x="2860" y="1"/>
                    <a:pt x="2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5714500" y="2587566"/>
              <a:ext cx="142675" cy="163334"/>
            </a:xfrm>
            <a:custGeom>
              <a:rect b="b" l="l" r="r" t="t"/>
              <a:pathLst>
                <a:path extrusionOk="0" h="13836" w="12086">
                  <a:moveTo>
                    <a:pt x="6453" y="810"/>
                  </a:moveTo>
                  <a:cubicBezTo>
                    <a:pt x="9120" y="810"/>
                    <a:pt x="11275" y="2977"/>
                    <a:pt x="11275" y="5620"/>
                  </a:cubicBezTo>
                  <a:cubicBezTo>
                    <a:pt x="11275" y="7465"/>
                    <a:pt x="10156" y="9192"/>
                    <a:pt x="8466" y="9966"/>
                  </a:cubicBezTo>
                  <a:cubicBezTo>
                    <a:pt x="8311" y="10025"/>
                    <a:pt x="8227" y="10180"/>
                    <a:pt x="8227" y="10335"/>
                  </a:cubicBezTo>
                  <a:lnTo>
                    <a:pt x="8227" y="12335"/>
                  </a:lnTo>
                  <a:cubicBezTo>
                    <a:pt x="8227" y="12704"/>
                    <a:pt x="7930" y="13014"/>
                    <a:pt x="7537" y="13014"/>
                  </a:cubicBezTo>
                  <a:lnTo>
                    <a:pt x="4477" y="13014"/>
                  </a:lnTo>
                  <a:cubicBezTo>
                    <a:pt x="4108" y="13014"/>
                    <a:pt x="3786" y="12716"/>
                    <a:pt x="3786" y="12335"/>
                  </a:cubicBezTo>
                  <a:lnTo>
                    <a:pt x="3786" y="11906"/>
                  </a:lnTo>
                  <a:cubicBezTo>
                    <a:pt x="3786" y="11085"/>
                    <a:pt x="3120" y="10418"/>
                    <a:pt x="2298" y="10418"/>
                  </a:cubicBezTo>
                  <a:cubicBezTo>
                    <a:pt x="1929" y="10418"/>
                    <a:pt x="1620" y="10097"/>
                    <a:pt x="1620" y="9727"/>
                  </a:cubicBezTo>
                  <a:lnTo>
                    <a:pt x="1620" y="8656"/>
                  </a:lnTo>
                  <a:cubicBezTo>
                    <a:pt x="1620" y="8430"/>
                    <a:pt x="1441" y="8251"/>
                    <a:pt x="1215" y="8251"/>
                  </a:cubicBezTo>
                  <a:lnTo>
                    <a:pt x="834" y="8251"/>
                  </a:lnTo>
                  <a:cubicBezTo>
                    <a:pt x="834" y="8168"/>
                    <a:pt x="834" y="8001"/>
                    <a:pt x="917" y="7763"/>
                  </a:cubicBezTo>
                  <a:lnTo>
                    <a:pt x="1620" y="5751"/>
                  </a:lnTo>
                  <a:cubicBezTo>
                    <a:pt x="1631" y="5715"/>
                    <a:pt x="1631" y="5667"/>
                    <a:pt x="1631" y="5620"/>
                  </a:cubicBezTo>
                  <a:cubicBezTo>
                    <a:pt x="1631" y="2977"/>
                    <a:pt x="3786" y="810"/>
                    <a:pt x="6453" y="810"/>
                  </a:cubicBezTo>
                  <a:close/>
                  <a:moveTo>
                    <a:pt x="6453" y="0"/>
                  </a:moveTo>
                  <a:cubicBezTo>
                    <a:pt x="3370" y="0"/>
                    <a:pt x="869" y="2477"/>
                    <a:pt x="846" y="5548"/>
                  </a:cubicBezTo>
                  <a:lnTo>
                    <a:pt x="179" y="7501"/>
                  </a:lnTo>
                  <a:cubicBezTo>
                    <a:pt x="0" y="8037"/>
                    <a:pt x="0" y="8513"/>
                    <a:pt x="203" y="8787"/>
                  </a:cubicBezTo>
                  <a:cubicBezTo>
                    <a:pt x="322" y="8965"/>
                    <a:pt x="512" y="9061"/>
                    <a:pt x="727" y="9061"/>
                  </a:cubicBezTo>
                  <a:lnTo>
                    <a:pt x="846" y="9061"/>
                  </a:lnTo>
                  <a:lnTo>
                    <a:pt x="846" y="9739"/>
                  </a:lnTo>
                  <a:cubicBezTo>
                    <a:pt x="846" y="10561"/>
                    <a:pt x="1512" y="11228"/>
                    <a:pt x="2334" y="11228"/>
                  </a:cubicBezTo>
                  <a:cubicBezTo>
                    <a:pt x="2703" y="11228"/>
                    <a:pt x="3013" y="11549"/>
                    <a:pt x="3013" y="11918"/>
                  </a:cubicBezTo>
                  <a:lnTo>
                    <a:pt x="3013" y="12347"/>
                  </a:lnTo>
                  <a:cubicBezTo>
                    <a:pt x="3013" y="13168"/>
                    <a:pt x="3691" y="13835"/>
                    <a:pt x="4501" y="13835"/>
                  </a:cubicBezTo>
                  <a:lnTo>
                    <a:pt x="7537" y="13835"/>
                  </a:lnTo>
                  <a:cubicBezTo>
                    <a:pt x="8358" y="13835"/>
                    <a:pt x="9025" y="13168"/>
                    <a:pt x="9025" y="12347"/>
                  </a:cubicBezTo>
                  <a:lnTo>
                    <a:pt x="9025" y="10609"/>
                  </a:lnTo>
                  <a:cubicBezTo>
                    <a:pt x="9894" y="10156"/>
                    <a:pt x="10621" y="9501"/>
                    <a:pt x="11156" y="8692"/>
                  </a:cubicBezTo>
                  <a:cubicBezTo>
                    <a:pt x="11752" y="7775"/>
                    <a:pt x="12061" y="6703"/>
                    <a:pt x="12061" y="5620"/>
                  </a:cubicBezTo>
                  <a:cubicBezTo>
                    <a:pt x="12085" y="2512"/>
                    <a:pt x="9549" y="0"/>
                    <a:pt x="6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38"/>
          <p:cNvGrpSpPr/>
          <p:nvPr/>
        </p:nvGrpSpPr>
        <p:grpSpPr>
          <a:xfrm>
            <a:off x="8568100" y="3675575"/>
            <a:ext cx="142671" cy="185297"/>
            <a:chOff x="7210250" y="3872500"/>
            <a:chExt cx="142671" cy="185297"/>
          </a:xfrm>
        </p:grpSpPr>
        <p:sp>
          <p:nvSpPr>
            <p:cNvPr id="473" name="Google Shape;473;p38"/>
            <p:cNvSpPr/>
            <p:nvPr/>
          </p:nvSpPr>
          <p:spPr>
            <a:xfrm>
              <a:off x="7210250" y="3958859"/>
              <a:ext cx="142671" cy="98939"/>
            </a:xfrm>
            <a:custGeom>
              <a:rect b="b" l="l" r="r" t="t"/>
              <a:pathLst>
                <a:path extrusionOk="0" h="7407" w="10681">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7239357" y="3872500"/>
              <a:ext cx="84313" cy="80011"/>
            </a:xfrm>
            <a:custGeom>
              <a:rect b="b" l="l" r="r" t="t"/>
              <a:pathLst>
                <a:path extrusionOk="0" h="5990" w="6312">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8"/>
          <p:cNvSpPr/>
          <p:nvPr/>
        </p:nvSpPr>
        <p:spPr>
          <a:xfrm>
            <a:off x="4246775" y="3698600"/>
            <a:ext cx="142667" cy="139248"/>
          </a:xfrm>
          <a:custGeom>
            <a:rect b="b" l="l" r="r" t="t"/>
            <a:pathLst>
              <a:path extrusionOk="0" h="13562" w="13895">
                <a:moveTo>
                  <a:pt x="6930" y="6691"/>
                </a:moveTo>
                <a:cubicBezTo>
                  <a:pt x="7620" y="6691"/>
                  <a:pt x="8204" y="7275"/>
                  <a:pt x="8204" y="7977"/>
                </a:cubicBezTo>
                <a:cubicBezTo>
                  <a:pt x="8204" y="8680"/>
                  <a:pt x="7620" y="9251"/>
                  <a:pt x="6930" y="9251"/>
                </a:cubicBezTo>
                <a:cubicBezTo>
                  <a:pt x="6227" y="9251"/>
                  <a:pt x="5644" y="8668"/>
                  <a:pt x="5644" y="7977"/>
                </a:cubicBezTo>
                <a:cubicBezTo>
                  <a:pt x="5644" y="7275"/>
                  <a:pt x="6227" y="6691"/>
                  <a:pt x="6930" y="6691"/>
                </a:cubicBezTo>
                <a:close/>
                <a:moveTo>
                  <a:pt x="6930" y="1322"/>
                </a:moveTo>
                <a:lnTo>
                  <a:pt x="8573" y="4667"/>
                </a:lnTo>
                <a:cubicBezTo>
                  <a:pt x="8632" y="4786"/>
                  <a:pt x="8751" y="4882"/>
                  <a:pt x="8894" y="4894"/>
                </a:cubicBezTo>
                <a:lnTo>
                  <a:pt x="12585" y="5429"/>
                </a:lnTo>
                <a:lnTo>
                  <a:pt x="9906" y="8037"/>
                </a:lnTo>
                <a:cubicBezTo>
                  <a:pt x="9811" y="8120"/>
                  <a:pt x="9764" y="8263"/>
                  <a:pt x="9787" y="8394"/>
                </a:cubicBezTo>
                <a:lnTo>
                  <a:pt x="10406" y="12073"/>
                </a:lnTo>
                <a:lnTo>
                  <a:pt x="9049" y="11359"/>
                </a:lnTo>
                <a:cubicBezTo>
                  <a:pt x="9037" y="10656"/>
                  <a:pt x="8692" y="10025"/>
                  <a:pt x="8156" y="9644"/>
                </a:cubicBezTo>
                <a:cubicBezTo>
                  <a:pt x="8668" y="9251"/>
                  <a:pt x="9013" y="8644"/>
                  <a:pt x="9013" y="7965"/>
                </a:cubicBezTo>
                <a:cubicBezTo>
                  <a:pt x="9013" y="6810"/>
                  <a:pt x="8073" y="5882"/>
                  <a:pt x="6930" y="5882"/>
                </a:cubicBezTo>
                <a:cubicBezTo>
                  <a:pt x="5775" y="5882"/>
                  <a:pt x="4846" y="6810"/>
                  <a:pt x="4846" y="7965"/>
                </a:cubicBezTo>
                <a:cubicBezTo>
                  <a:pt x="4846" y="8644"/>
                  <a:pt x="5168" y="9251"/>
                  <a:pt x="5692" y="9644"/>
                </a:cubicBezTo>
                <a:cubicBezTo>
                  <a:pt x="5156" y="10025"/>
                  <a:pt x="4799" y="10656"/>
                  <a:pt x="4799" y="11359"/>
                </a:cubicBezTo>
                <a:lnTo>
                  <a:pt x="3441" y="12073"/>
                </a:lnTo>
                <a:lnTo>
                  <a:pt x="4072" y="8394"/>
                </a:lnTo>
                <a:cubicBezTo>
                  <a:pt x="4096" y="8263"/>
                  <a:pt x="4049" y="8120"/>
                  <a:pt x="3953" y="8037"/>
                </a:cubicBezTo>
                <a:lnTo>
                  <a:pt x="1274" y="5429"/>
                </a:lnTo>
                <a:lnTo>
                  <a:pt x="4965" y="4894"/>
                </a:lnTo>
                <a:cubicBezTo>
                  <a:pt x="5096" y="4882"/>
                  <a:pt x="5215" y="4786"/>
                  <a:pt x="5275" y="4667"/>
                </a:cubicBezTo>
                <a:lnTo>
                  <a:pt x="6930" y="1322"/>
                </a:lnTo>
                <a:close/>
                <a:moveTo>
                  <a:pt x="6928" y="10061"/>
                </a:moveTo>
                <a:cubicBezTo>
                  <a:pt x="7668" y="10061"/>
                  <a:pt x="8263" y="10663"/>
                  <a:pt x="8263" y="11394"/>
                </a:cubicBezTo>
                <a:lnTo>
                  <a:pt x="8263" y="11621"/>
                </a:lnTo>
                <a:lnTo>
                  <a:pt x="8263" y="12740"/>
                </a:lnTo>
                <a:lnTo>
                  <a:pt x="5596" y="12740"/>
                </a:lnTo>
                <a:lnTo>
                  <a:pt x="5596" y="12728"/>
                </a:lnTo>
                <a:lnTo>
                  <a:pt x="5596" y="11609"/>
                </a:lnTo>
                <a:lnTo>
                  <a:pt x="5596" y="11418"/>
                </a:lnTo>
                <a:cubicBezTo>
                  <a:pt x="5596" y="10680"/>
                  <a:pt x="6180" y="10073"/>
                  <a:pt x="6906" y="10061"/>
                </a:cubicBezTo>
                <a:cubicBezTo>
                  <a:pt x="6913" y="10061"/>
                  <a:pt x="6920" y="10061"/>
                  <a:pt x="6928" y="10061"/>
                </a:cubicBezTo>
                <a:close/>
                <a:moveTo>
                  <a:pt x="6942" y="0"/>
                </a:moveTo>
                <a:cubicBezTo>
                  <a:pt x="6787" y="0"/>
                  <a:pt x="6644" y="83"/>
                  <a:pt x="6585" y="226"/>
                </a:cubicBezTo>
                <a:lnTo>
                  <a:pt x="4668" y="4120"/>
                </a:lnTo>
                <a:lnTo>
                  <a:pt x="381" y="4751"/>
                </a:lnTo>
                <a:cubicBezTo>
                  <a:pt x="227" y="4763"/>
                  <a:pt x="96" y="4882"/>
                  <a:pt x="48" y="5025"/>
                </a:cubicBezTo>
                <a:cubicBezTo>
                  <a:pt x="0" y="5179"/>
                  <a:pt x="36" y="5346"/>
                  <a:pt x="155" y="5441"/>
                </a:cubicBezTo>
                <a:lnTo>
                  <a:pt x="3263" y="8477"/>
                </a:lnTo>
                <a:lnTo>
                  <a:pt x="2536" y="12764"/>
                </a:lnTo>
                <a:cubicBezTo>
                  <a:pt x="2501" y="12918"/>
                  <a:pt x="2560" y="13085"/>
                  <a:pt x="2703" y="13168"/>
                </a:cubicBezTo>
                <a:cubicBezTo>
                  <a:pt x="2775" y="13216"/>
                  <a:pt x="2846" y="13240"/>
                  <a:pt x="2941" y="13240"/>
                </a:cubicBezTo>
                <a:cubicBezTo>
                  <a:pt x="3001" y="13240"/>
                  <a:pt x="3072" y="13228"/>
                  <a:pt x="3132" y="13204"/>
                </a:cubicBezTo>
                <a:lnTo>
                  <a:pt x="4822" y="12311"/>
                </a:lnTo>
                <a:lnTo>
                  <a:pt x="4822" y="13157"/>
                </a:lnTo>
                <a:cubicBezTo>
                  <a:pt x="4822" y="13383"/>
                  <a:pt x="5001" y="13561"/>
                  <a:pt x="5227" y="13561"/>
                </a:cubicBezTo>
                <a:lnTo>
                  <a:pt x="8692" y="13561"/>
                </a:lnTo>
                <a:cubicBezTo>
                  <a:pt x="8918" y="13561"/>
                  <a:pt x="9097" y="13383"/>
                  <a:pt x="9097" y="13157"/>
                </a:cubicBezTo>
                <a:lnTo>
                  <a:pt x="9097" y="12275"/>
                </a:lnTo>
                <a:lnTo>
                  <a:pt x="10799" y="13168"/>
                </a:lnTo>
                <a:cubicBezTo>
                  <a:pt x="10855" y="13199"/>
                  <a:pt x="10918" y="13214"/>
                  <a:pt x="10982" y="13214"/>
                </a:cubicBezTo>
                <a:cubicBezTo>
                  <a:pt x="11067" y="13214"/>
                  <a:pt x="11153" y="13187"/>
                  <a:pt x="11228" y="13133"/>
                </a:cubicBezTo>
                <a:cubicBezTo>
                  <a:pt x="11347" y="13049"/>
                  <a:pt x="11418" y="12895"/>
                  <a:pt x="11395" y="12740"/>
                </a:cubicBezTo>
                <a:lnTo>
                  <a:pt x="10656" y="8454"/>
                </a:lnTo>
                <a:lnTo>
                  <a:pt x="13776" y="5417"/>
                </a:lnTo>
                <a:cubicBezTo>
                  <a:pt x="13847" y="5322"/>
                  <a:pt x="13895" y="5167"/>
                  <a:pt x="13835" y="5013"/>
                </a:cubicBezTo>
                <a:cubicBezTo>
                  <a:pt x="13788" y="4870"/>
                  <a:pt x="13645" y="4763"/>
                  <a:pt x="13502" y="4727"/>
                </a:cubicBezTo>
                <a:lnTo>
                  <a:pt x="9216" y="4108"/>
                </a:lnTo>
                <a:lnTo>
                  <a:pt x="7299" y="226"/>
                </a:lnTo>
                <a:cubicBezTo>
                  <a:pt x="7227" y="83"/>
                  <a:pt x="7085" y="0"/>
                  <a:pt x="6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9"/>
          <p:cNvSpPr txBox="1"/>
          <p:nvPr>
            <p:ph type="title"/>
          </p:nvPr>
        </p:nvSpPr>
        <p:spPr>
          <a:xfrm>
            <a:off x="3076075" y="1566650"/>
            <a:ext cx="5472600" cy="18384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000"/>
              <a:t>How would you characterize Blockbuster’s business model? And how would you characterize the differences between Blockbuster’s and Netflix’s DVD-by-mail business models?</a:t>
            </a:r>
            <a:endParaRPr sz="2000"/>
          </a:p>
        </p:txBody>
      </p:sp>
      <p:sp>
        <p:nvSpPr>
          <p:cNvPr id="481" name="Google Shape;481;p39"/>
          <p:cNvSpPr/>
          <p:nvPr/>
        </p:nvSpPr>
        <p:spPr>
          <a:xfrm>
            <a:off x="486400" y="1503075"/>
            <a:ext cx="1995900" cy="2051400"/>
          </a:xfrm>
          <a:prstGeom prst="ellipse">
            <a:avLst/>
          </a:prstGeom>
          <a:gradFill>
            <a:gsLst>
              <a:gs pos="0">
                <a:srgbClr val="1658F1"/>
              </a:gs>
              <a:gs pos="100000">
                <a:srgbClr val="36DBE0"/>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txBox="1"/>
          <p:nvPr/>
        </p:nvSpPr>
        <p:spPr>
          <a:xfrm>
            <a:off x="890650" y="1720425"/>
            <a:ext cx="1187400" cy="16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chemeClr val="lt1"/>
                </a:solidFill>
                <a:latin typeface="Work Sans"/>
                <a:ea typeface="Work Sans"/>
                <a:cs typeface="Work Sans"/>
                <a:sym typeface="Work Sans"/>
              </a:rPr>
              <a:t>2</a:t>
            </a:r>
            <a:endParaRPr sz="10000">
              <a:solidFill>
                <a:schemeClr val="lt1"/>
              </a:solidFill>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p:nvPr/>
        </p:nvSpPr>
        <p:spPr>
          <a:xfrm>
            <a:off x="505325" y="987225"/>
            <a:ext cx="8133600" cy="4038000"/>
          </a:xfrm>
          <a:prstGeom prst="roundRect">
            <a:avLst>
              <a:gd fmla="val 4235" name="adj"/>
            </a:avLst>
          </a:prstGeom>
          <a:solidFill>
            <a:schemeClr val="lt1"/>
          </a:solidFill>
          <a:ln>
            <a:noFill/>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a:off x="236075" y="715425"/>
            <a:ext cx="8613000" cy="4309800"/>
          </a:xfrm>
          <a:prstGeom prst="roundRect">
            <a:avLst>
              <a:gd fmla="val 4235" name="adj"/>
            </a:avLst>
          </a:prstGeom>
          <a:solidFill>
            <a:schemeClr val="lt1"/>
          </a:solidFill>
          <a:ln cap="flat" cmpd="sng" w="28575">
            <a:solidFill>
              <a:srgbClr val="D9D9D9"/>
            </a:solidFill>
            <a:prstDash val="solid"/>
            <a:round/>
            <a:headEnd len="sm" w="sm" type="none"/>
            <a:tailEnd len="sm" w="sm" type="none"/>
          </a:ln>
          <a:effectLst>
            <a:outerShdw blurRad="571500" rotWithShape="0" algn="bl" dir="5100000" dist="1428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txBox="1"/>
          <p:nvPr>
            <p:ph type="title"/>
          </p:nvPr>
        </p:nvSpPr>
        <p:spPr>
          <a:xfrm>
            <a:off x="713225" y="239025"/>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Blockbuster </a:t>
            </a:r>
            <a:r>
              <a:rPr lang="en"/>
              <a:t>Business Model Canvas </a:t>
            </a:r>
            <a:endParaRPr/>
          </a:p>
        </p:txBody>
      </p:sp>
      <p:graphicFrame>
        <p:nvGraphicFramePr>
          <p:cNvPr id="490" name="Google Shape;490;p40"/>
          <p:cNvGraphicFramePr/>
          <p:nvPr/>
        </p:nvGraphicFramePr>
        <p:xfrm>
          <a:off x="236075" y="715413"/>
          <a:ext cx="3000000" cy="3000000"/>
        </p:xfrm>
        <a:graphic>
          <a:graphicData uri="http://schemas.openxmlformats.org/drawingml/2006/table">
            <a:tbl>
              <a:tblPr>
                <a:noFill/>
                <a:tableStyleId>{AD4697D4-7A0B-4CD7-9E1C-237EAB6F407D}</a:tableStyleId>
              </a:tblPr>
              <a:tblGrid>
                <a:gridCol w="1076600"/>
                <a:gridCol w="1076600"/>
                <a:gridCol w="1524850"/>
                <a:gridCol w="628425"/>
                <a:gridCol w="1076600"/>
                <a:gridCol w="1524850"/>
                <a:gridCol w="628425"/>
                <a:gridCol w="1076600"/>
              </a:tblGrid>
              <a:tr h="407850">
                <a:tc gridSpan="2" rowSpan="6">
                  <a:txBody>
                    <a:bodyPr/>
                    <a:lstStyle/>
                    <a:p>
                      <a:pPr indent="0" lvl="0" marL="0" rtl="0" algn="l">
                        <a:lnSpc>
                          <a:spcPct val="100000"/>
                        </a:lnSpc>
                        <a:spcBef>
                          <a:spcPts val="0"/>
                        </a:spcBef>
                        <a:spcAft>
                          <a:spcPts val="0"/>
                        </a:spcAft>
                        <a:buNone/>
                      </a:pPr>
                      <a:r>
                        <a:rPr b="1" lang="en" sz="1200">
                          <a:solidFill>
                            <a:schemeClr val="dk1"/>
                          </a:solidFill>
                          <a:latin typeface="Work Sans"/>
                          <a:ea typeface="Work Sans"/>
                          <a:cs typeface="Work Sans"/>
                          <a:sym typeface="Work Sans"/>
                        </a:rPr>
                        <a:t>Key </a:t>
                      </a:r>
                      <a:endParaRPr b="1" sz="1200">
                        <a:solidFill>
                          <a:schemeClr val="dk1"/>
                        </a:solidFill>
                        <a:latin typeface="Work Sans"/>
                        <a:ea typeface="Work Sans"/>
                        <a:cs typeface="Work Sans"/>
                        <a:sym typeface="Work Sans"/>
                      </a:endParaRPr>
                    </a:p>
                    <a:p>
                      <a:pPr indent="0" lvl="0" marL="0" rtl="0" algn="l">
                        <a:lnSpc>
                          <a:spcPct val="100000"/>
                        </a:lnSpc>
                        <a:spcBef>
                          <a:spcPts val="0"/>
                        </a:spcBef>
                        <a:spcAft>
                          <a:spcPts val="0"/>
                        </a:spcAft>
                        <a:buNone/>
                      </a:pPr>
                      <a:r>
                        <a:rPr b="1" lang="en" sz="1200">
                          <a:solidFill>
                            <a:schemeClr val="dk1"/>
                          </a:solidFill>
                          <a:latin typeface="Work Sans"/>
                          <a:ea typeface="Work Sans"/>
                          <a:cs typeface="Work Sans"/>
                          <a:sym typeface="Work Sans"/>
                        </a:rPr>
                        <a:t>Partners</a:t>
                      </a:r>
                      <a:endParaRPr b="1" sz="12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6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b="1" lang="en" sz="800">
                          <a:solidFill>
                            <a:schemeClr val="dk1"/>
                          </a:solidFill>
                          <a:latin typeface="Nunito"/>
                          <a:ea typeface="Nunito"/>
                          <a:cs typeface="Nunito"/>
                          <a:sym typeface="Nunito"/>
                        </a:rPr>
                        <a:t>Film Studios</a:t>
                      </a:r>
                      <a:endParaRPr b="1"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lang="en" sz="800">
                          <a:solidFill>
                            <a:schemeClr val="dk1"/>
                          </a:solidFill>
                          <a:latin typeface="Nunito"/>
                          <a:ea typeface="Nunito"/>
                          <a:cs typeface="Nunito"/>
                          <a:sym typeface="Nunito"/>
                        </a:rPr>
                        <a:t>   - Blockbuster would buy the films directly to the studios</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lang="en" sz="800">
                          <a:solidFill>
                            <a:schemeClr val="dk1"/>
                          </a:solidFill>
                          <a:latin typeface="Nunito"/>
                          <a:ea typeface="Nunito"/>
                          <a:cs typeface="Nunito"/>
                          <a:sym typeface="Nunito"/>
                        </a:rPr>
                        <a:t>Dish Network acquired all the assets associated with BlockBuster in 2011</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t/>
                      </a:r>
                      <a:endParaRPr sz="800">
                        <a:solidFill>
                          <a:schemeClr val="dk1"/>
                        </a:solidFill>
                        <a:latin typeface="Nunito"/>
                        <a:ea typeface="Nunito"/>
                        <a:cs typeface="Nunito"/>
                        <a:sym typeface="Nunito"/>
                      </a:endParaRPr>
                    </a:p>
                    <a:p>
                      <a:pPr indent="0" lvl="0" marL="0" marR="0" rtl="0" algn="l">
                        <a:lnSpc>
                          <a:spcPct val="115000"/>
                        </a:lnSpc>
                        <a:spcBef>
                          <a:spcPts val="0"/>
                        </a:spcBef>
                        <a:spcAft>
                          <a:spcPts val="0"/>
                        </a:spcAft>
                        <a:buNone/>
                      </a:pPr>
                      <a:r>
                        <a:rPr lang="en" sz="800">
                          <a:solidFill>
                            <a:schemeClr val="dk1"/>
                          </a:solidFill>
                          <a:latin typeface="Nunito"/>
                          <a:ea typeface="Nunito"/>
                          <a:cs typeface="Nunito"/>
                          <a:sym typeface="Nunito"/>
                        </a:rPr>
                        <a:t>Hastings offered to sell Netflix to BlockBuster in 2000 for $50 million, but the deal was not accepted</a:t>
                      </a:r>
                      <a:endParaRPr sz="800">
                        <a:solidFill>
                          <a:schemeClr val="dk1"/>
                        </a:solidFill>
                        <a:latin typeface="Nunito"/>
                        <a:ea typeface="Nunito"/>
                        <a:cs typeface="Nunito"/>
                        <a:sym typeface="Nunito"/>
                      </a:endParaRPr>
                    </a:p>
                  </a:txBody>
                  <a:tcPr marT="91425" marB="91425" marR="91425" marL="91425">
                    <a:lnL cap="flat" cmpd="sng" w="28575">
                      <a:solidFill>
                        <a:srgbClr val="D9D9D9">
                          <a:alpha val="0"/>
                        </a:srgbClr>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alpha val="0"/>
                        </a:srgbClr>
                      </a:solidFill>
                      <a:prstDash val="solid"/>
                      <a:round/>
                      <a:headEnd len="sm" w="sm" type="none"/>
                      <a:tailEnd len="sm" w="sm" type="none"/>
                    </a:lnT>
                    <a:lnB cap="flat" cmpd="sng" w="28575">
                      <a:solidFill>
                        <a:srgbClr val="D9D9D9"/>
                      </a:solidFill>
                      <a:prstDash val="solid"/>
                      <a:round/>
                      <a:headEnd len="sm" w="sm" type="none"/>
                      <a:tailEnd len="sm" w="sm" type="none"/>
                    </a:lnB>
                  </a:tcPr>
                </a:tc>
                <a:tc rowSpan="6" hMerge="1"/>
                <a:tc rowSpan="3">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Key </a:t>
                      </a:r>
                      <a:endParaRPr b="1" sz="1000">
                        <a:solidFill>
                          <a:schemeClr val="dk1"/>
                        </a:solidFill>
                        <a:latin typeface="Work Sans"/>
                        <a:ea typeface="Work Sans"/>
                        <a:cs typeface="Work Sans"/>
                        <a:sym typeface="Work Sans"/>
                      </a:endParaRPr>
                    </a:p>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Activities</a:t>
                      </a:r>
                      <a:endParaRPr sz="1000">
                        <a:solidFill>
                          <a:schemeClr val="dk1"/>
                        </a:solidFill>
                        <a:latin typeface="Nunito"/>
                        <a:ea typeface="Nunito"/>
                        <a:cs typeface="Nunito"/>
                        <a:sym typeface="Nunito"/>
                      </a:endParaRPr>
                    </a:p>
                    <a:p>
                      <a:pPr indent="0" lvl="0" marL="0" rtl="0" algn="l">
                        <a:spcBef>
                          <a:spcPts val="0"/>
                        </a:spcBef>
                        <a:spcAft>
                          <a:spcPts val="0"/>
                        </a:spcAft>
                        <a:buNone/>
                      </a:pPr>
                      <a:r>
                        <a:t/>
                      </a:r>
                      <a:endParaRPr sz="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Renting and selling films both in DVD and VHS format</a:t>
                      </a:r>
                      <a:endParaRPr sz="1200">
                        <a:solidFill>
                          <a:srgbClr val="808080"/>
                        </a:solidFill>
                        <a:highlight>
                          <a:srgbClr val="FFFFFF"/>
                        </a:highlight>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rowSpan="6">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Value </a:t>
                      </a:r>
                      <a:endParaRPr b="1" sz="1000">
                        <a:solidFill>
                          <a:schemeClr val="dk1"/>
                        </a:solidFill>
                        <a:latin typeface="Work Sans"/>
                        <a:ea typeface="Work Sans"/>
                        <a:cs typeface="Work Sans"/>
                        <a:sym typeface="Work Sans"/>
                      </a:endParaRPr>
                    </a:p>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Propositions</a:t>
                      </a:r>
                      <a:endParaRPr sz="1000">
                        <a:solidFill>
                          <a:schemeClr val="dk1"/>
                        </a:solidFill>
                        <a:latin typeface="Nunito"/>
                        <a:ea typeface="Nunito"/>
                        <a:cs typeface="Nunito"/>
                        <a:sym typeface="Nunito"/>
                      </a:endParaRPr>
                    </a:p>
                    <a:p>
                      <a:pPr indent="0" lvl="0" marL="0" rtl="0" algn="l">
                        <a:spcBef>
                          <a:spcPts val="0"/>
                        </a:spcBef>
                        <a:spcAft>
                          <a:spcPts val="0"/>
                        </a:spcAft>
                        <a:buNone/>
                      </a:pPr>
                      <a:r>
                        <a:t/>
                      </a:r>
                      <a:endParaRPr sz="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High variety of titles per store</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- 3$ to 4$ per rent </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Rental period between two days and one week</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Most people live within a 10-minute drive of a Blockbuster.”</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High proximity to customers and high availability</a:t>
                      </a:r>
                      <a:endParaRPr sz="8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rowSpan="6" hMerge="1"/>
                <a:tc rowSpan="3">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Customer Relationship</a:t>
                      </a:r>
                      <a:endParaRPr b="1" sz="10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Online/In-store promotions (renting movies online would give in-store coupons)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Customers could exchange DVDs both online and in store</a:t>
                      </a:r>
                      <a:endParaRPr sz="8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rowSpan="6">
                  <a:txBody>
                    <a:bodyPr/>
                    <a:lstStyle/>
                    <a:p>
                      <a:pPr indent="0" lvl="0" marL="0" rtl="0" algn="l">
                        <a:lnSpc>
                          <a:spcPct val="100000"/>
                        </a:lnSpc>
                        <a:spcBef>
                          <a:spcPts val="0"/>
                        </a:spcBef>
                        <a:spcAft>
                          <a:spcPts val="0"/>
                        </a:spcAft>
                        <a:buNone/>
                      </a:pPr>
                      <a:r>
                        <a:rPr b="1" lang="en" sz="1000">
                          <a:solidFill>
                            <a:schemeClr val="dk1"/>
                          </a:solidFill>
                          <a:latin typeface="Work Sans"/>
                          <a:ea typeface="Work Sans"/>
                          <a:cs typeface="Work Sans"/>
                          <a:sym typeface="Work Sans"/>
                        </a:rPr>
                        <a:t>Customer</a:t>
                      </a:r>
                      <a:endParaRPr b="1" sz="1000">
                        <a:solidFill>
                          <a:schemeClr val="dk1"/>
                        </a:solidFill>
                        <a:latin typeface="Work Sans"/>
                        <a:ea typeface="Work Sans"/>
                        <a:cs typeface="Work Sans"/>
                        <a:sym typeface="Work Sans"/>
                      </a:endParaRPr>
                    </a:p>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Segments</a:t>
                      </a:r>
                      <a:endParaRPr sz="10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Mass market</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Film enjoyers who don’t want to buy Dvds in order to watch films</a:t>
                      </a:r>
                      <a:endParaRPr sz="1200">
                        <a:solidFill>
                          <a:srgbClr val="808080"/>
                        </a:solidFill>
                        <a:highlight>
                          <a:srgbClr val="FFFFFF"/>
                        </a:highlight>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alpha val="0"/>
                        </a:srgbClr>
                      </a:solidFill>
                      <a:prstDash val="solid"/>
                      <a:round/>
                      <a:headEnd len="sm" w="sm" type="none"/>
                      <a:tailEnd len="sm" w="sm" type="none"/>
                    </a:lnR>
                    <a:lnT cap="flat" cmpd="sng" w="28575">
                      <a:solidFill>
                        <a:srgbClr val="D9D9D9">
                          <a:alpha val="0"/>
                        </a:srgbClr>
                      </a:solidFill>
                      <a:prstDash val="solid"/>
                      <a:round/>
                      <a:headEnd len="sm" w="sm" type="none"/>
                      <a:tailEnd len="sm" w="sm" type="none"/>
                    </a:lnT>
                    <a:lnB cap="flat" cmpd="sng" w="28575">
                      <a:solidFill>
                        <a:srgbClr val="D9D9D9"/>
                      </a:solidFill>
                      <a:prstDash val="solid"/>
                      <a:round/>
                      <a:headEnd len="sm" w="sm" type="none"/>
                      <a:tailEnd len="sm" w="sm" type="none"/>
                    </a:lnB>
                  </a:tcPr>
                </a:tc>
                <a:tc rowSpan="6" hMerge="1"/>
              </a:tr>
              <a:tr h="407850">
                <a:tc gridSpan="2" vMerge="1"/>
                <a:tc hMerge="1" vMerge="1"/>
                <a:tc vMerge="1"/>
                <a:tc gridSpan="2" vMerge="1"/>
                <a:tc hMerge="1" vMerge="1"/>
                <a:tc vMerge="1"/>
                <a:tc gridSpan="2" vMerge="1"/>
                <a:tc hMerge="1" vMerge="1"/>
              </a:tr>
              <a:tr h="614825">
                <a:tc gridSpan="2" vMerge="1"/>
                <a:tc hMerge="1" vMerge="1"/>
                <a:tc vMerge="1"/>
                <a:tc gridSpan="2" vMerge="1"/>
                <a:tc hMerge="1" vMerge="1"/>
                <a:tc vMerge="1"/>
                <a:tc gridSpan="2" vMerge="1"/>
                <a:tc hMerge="1" vMerge="1"/>
              </a:tr>
              <a:tr h="407850">
                <a:tc gridSpan="2" vMerge="1"/>
                <a:tc hMerge="1" vMerge="1"/>
                <a:tc rowSpan="3">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Key Resources</a:t>
                      </a:r>
                      <a:endParaRPr b="1" sz="10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Physical Stores for people to rent the movies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Physical Stores distributed evenly throughout the US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Large amount of hit movies</a:t>
                      </a:r>
                      <a:endParaRPr sz="1200">
                        <a:solidFill>
                          <a:srgbClr val="808080"/>
                        </a:solidFill>
                        <a:highlight>
                          <a:srgbClr val="FFFFFF"/>
                        </a:highlight>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vMerge="1"/>
                <a:tc hMerge="1" vMerge="1"/>
                <a:tc rowSpan="3">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Channels</a:t>
                      </a:r>
                      <a:endParaRPr sz="10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Physical Stores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Mail (but only later, not in the beginning)</a:t>
                      </a:r>
                      <a:endParaRPr sz="6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2" vMerge="1"/>
                <a:tc hMerge="1" vMerge="1"/>
              </a:tr>
              <a:tr h="407850">
                <a:tc gridSpan="2" vMerge="1"/>
                <a:tc hMerge="1" vMerge="1"/>
                <a:tc vMerge="1"/>
                <a:tc gridSpan="2" vMerge="1"/>
                <a:tc hMerge="1" vMerge="1"/>
                <a:tc vMerge="1"/>
                <a:tc gridSpan="2" vMerge="1"/>
                <a:tc hMerge="1" vMerge="1"/>
              </a:tr>
              <a:tr h="446725">
                <a:tc gridSpan="2" vMerge="1"/>
                <a:tc hMerge="1" vMerge="1"/>
                <a:tc vMerge="1"/>
                <a:tc gridSpan="2" vMerge="1"/>
                <a:tc hMerge="1" vMerge="1"/>
                <a:tc vMerge="1"/>
                <a:tc gridSpan="2" vMerge="1"/>
                <a:tc hMerge="1" vMerge="1"/>
              </a:tr>
              <a:tr h="407850">
                <a:tc gridSpan="4" rowSpan="2">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Cost Structure</a:t>
                      </a:r>
                      <a:endParaRPr b="1" sz="10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occupancy and payroll for staff members (10 per store + 1 manager)</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Each store would purchase 100 copies of hit movies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Two inventory acquisition models: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a:t>
                      </a:r>
                      <a:r>
                        <a:rPr b="1" lang="en" sz="800">
                          <a:solidFill>
                            <a:schemeClr val="dk1"/>
                          </a:solidFill>
                          <a:latin typeface="Nunito"/>
                          <a:ea typeface="Nunito"/>
                          <a:cs typeface="Nunito"/>
                          <a:sym typeface="Nunito"/>
                        </a:rPr>
                        <a:t> purchase model</a:t>
                      </a:r>
                      <a:r>
                        <a:rPr lang="en" sz="800">
                          <a:solidFill>
                            <a:schemeClr val="dk1"/>
                          </a:solidFill>
                          <a:latin typeface="Nunito"/>
                          <a:ea typeface="Nunito"/>
                          <a:cs typeface="Nunito"/>
                          <a:sym typeface="Nunito"/>
                        </a:rPr>
                        <a:t>: $15 to $18 per DVD, rent it 9-10 times, resell the DVD for $8</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 </a:t>
                      </a:r>
                      <a:r>
                        <a:rPr b="1" lang="en" sz="800">
                          <a:solidFill>
                            <a:schemeClr val="dk1"/>
                          </a:solidFill>
                          <a:latin typeface="Nunito"/>
                          <a:ea typeface="Nunito"/>
                          <a:cs typeface="Nunito"/>
                          <a:sym typeface="Nunito"/>
                        </a:rPr>
                        <a:t>revenue share model</a:t>
                      </a:r>
                      <a:r>
                        <a:rPr lang="en" sz="800">
                          <a:solidFill>
                            <a:schemeClr val="dk1"/>
                          </a:solidFill>
                          <a:latin typeface="Nunito"/>
                          <a:ea typeface="Nunito"/>
                          <a:cs typeface="Nunito"/>
                          <a:sym typeface="Nunito"/>
                        </a:rPr>
                        <a:t>: $5 per DVD, rent it 9 times sharing 30% of the revenues with the studio, resell the DVD for $8</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$300k to set up a store</a:t>
                      </a:r>
                      <a:endParaRPr sz="600">
                        <a:solidFill>
                          <a:schemeClr val="dk1"/>
                        </a:solidFill>
                        <a:latin typeface="Nunito"/>
                        <a:ea typeface="Nunito"/>
                        <a:cs typeface="Nunito"/>
                        <a:sym typeface="Nunito"/>
                      </a:endParaRPr>
                    </a:p>
                  </a:txBody>
                  <a:tcPr marT="91425" marB="91425" marR="91425" marL="91425">
                    <a:lnL cap="flat" cmpd="sng" w="28575">
                      <a:solidFill>
                        <a:srgbClr val="D9D9D9">
                          <a:alpha val="0"/>
                        </a:srgbClr>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alpha val="0"/>
                        </a:srgbClr>
                      </a:solidFill>
                      <a:prstDash val="solid"/>
                      <a:round/>
                      <a:headEnd len="sm" w="sm" type="none"/>
                      <a:tailEnd len="sm" w="sm" type="none"/>
                    </a:lnB>
                  </a:tcPr>
                </a:tc>
                <a:tc rowSpan="2" hMerge="1"/>
                <a:tc rowSpan="2" hMerge="1"/>
                <a:tc rowSpan="2" hMerge="1"/>
                <a:tc gridSpan="4" rowSpan="2">
                  <a:txBody>
                    <a:bodyPr/>
                    <a:lstStyle/>
                    <a:p>
                      <a:pPr indent="0" lvl="0" marL="0" rtl="0" algn="l">
                        <a:lnSpc>
                          <a:spcPct val="150000"/>
                        </a:lnSpc>
                        <a:spcBef>
                          <a:spcPts val="0"/>
                        </a:spcBef>
                        <a:spcAft>
                          <a:spcPts val="0"/>
                        </a:spcAft>
                        <a:buNone/>
                      </a:pPr>
                      <a:r>
                        <a:rPr b="1" lang="en" sz="1000">
                          <a:solidFill>
                            <a:schemeClr val="dk1"/>
                          </a:solidFill>
                          <a:latin typeface="Work Sans"/>
                          <a:ea typeface="Work Sans"/>
                          <a:cs typeface="Work Sans"/>
                          <a:sym typeface="Work Sans"/>
                        </a:rPr>
                        <a:t>Revenue Streams</a:t>
                      </a:r>
                      <a:endParaRPr b="1" sz="10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$3 to $4 dollars per rented movie + late fee if the movie was not returned in time</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Late fees represented 10% of blockbuster's revenues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Newly released movies represented over 70% of total rentals</a:t>
                      </a:r>
                      <a:endParaRPr sz="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en" sz="800">
                          <a:solidFill>
                            <a:schemeClr val="dk1"/>
                          </a:solidFill>
                          <a:latin typeface="Nunito"/>
                          <a:ea typeface="Nunito"/>
                          <a:cs typeface="Nunito"/>
                          <a:sym typeface="Nunito"/>
                        </a:rPr>
                        <a:t>- Later started offering a subscription service similar to Netflix's (started at $19.99, then was reduced to $17.49 and later to $14.99) without late fees</a:t>
                      </a:r>
                      <a:endParaRPr sz="800">
                        <a:solidFill>
                          <a:schemeClr val="dk1"/>
                        </a:solidFill>
                        <a:latin typeface="Nunito"/>
                        <a:ea typeface="Nunito"/>
                        <a:cs typeface="Nunito"/>
                        <a:sym typeface="Nunito"/>
                      </a:endParaRPr>
                    </a:p>
                  </a:txBody>
                  <a:tcPr marT="91425" marB="91425" marR="91425" marL="91425">
                    <a:lnL cap="flat" cmpd="sng" w="28575">
                      <a:solidFill>
                        <a:srgbClr val="D9D9D9"/>
                      </a:solidFill>
                      <a:prstDash val="solid"/>
                      <a:round/>
                      <a:headEnd len="sm" w="sm" type="none"/>
                      <a:tailEnd len="sm" w="sm" type="none"/>
                    </a:lnL>
                    <a:lnR cap="flat" cmpd="sng" w="28575">
                      <a:solidFill>
                        <a:srgbClr val="D9D9D9">
                          <a:alpha val="0"/>
                        </a:srgbClr>
                      </a:solidFill>
                      <a:prstDash val="solid"/>
                      <a:round/>
                      <a:headEnd len="sm" w="sm" type="none"/>
                      <a:tailEnd len="sm" w="sm" type="none"/>
                    </a:lnR>
                    <a:lnT cap="flat" cmpd="sng" w="28575">
                      <a:solidFill>
                        <a:srgbClr val="D9D9D9"/>
                      </a:solidFill>
                      <a:prstDash val="solid"/>
                      <a:round/>
                      <a:headEnd len="sm" w="sm" type="none"/>
                      <a:tailEnd len="sm" w="sm" type="none"/>
                    </a:lnT>
                    <a:lnB cap="flat" cmpd="sng" w="28575">
                      <a:solidFill>
                        <a:srgbClr val="D9D9D9">
                          <a:alpha val="0"/>
                        </a:srgbClr>
                      </a:solidFill>
                      <a:prstDash val="solid"/>
                      <a:round/>
                      <a:headEnd len="sm" w="sm" type="none"/>
                      <a:tailEnd len="sm" w="sm" type="none"/>
                    </a:lnB>
                  </a:tcPr>
                </a:tc>
                <a:tc rowSpan="2" hMerge="1"/>
                <a:tc rowSpan="2" hMerge="1"/>
                <a:tc rowSpan="2" hMerge="1"/>
              </a:tr>
              <a:tr h="1208925">
                <a:tc gridSpan="4" vMerge="1"/>
                <a:tc hMerge="1" vMerge="1"/>
                <a:tc hMerge="1" vMerge="1"/>
                <a:tc hMerge="1" vMerge="1"/>
                <a:tc gridSpan="4" vMerge="1"/>
                <a:tc hMerge="1" vMerge="1"/>
                <a:tc hMerge="1" vMerge="1"/>
                <a:tc hMerge="1" vMerge="1"/>
              </a:tr>
            </a:tbl>
          </a:graphicData>
        </a:graphic>
      </p:graphicFrame>
      <p:sp>
        <p:nvSpPr>
          <p:cNvPr id="491" name="Google Shape;491;p40"/>
          <p:cNvSpPr/>
          <p:nvPr/>
        </p:nvSpPr>
        <p:spPr>
          <a:xfrm>
            <a:off x="2137375" y="848687"/>
            <a:ext cx="142723" cy="138526"/>
          </a:xfrm>
          <a:custGeom>
            <a:rect b="b" l="l" r="r" t="t"/>
            <a:pathLst>
              <a:path extrusionOk="0" h="13729" w="14145">
                <a:moveTo>
                  <a:pt x="5645" y="821"/>
                </a:moveTo>
                <a:cubicBezTo>
                  <a:pt x="5661" y="821"/>
                  <a:pt x="5676" y="822"/>
                  <a:pt x="5691" y="822"/>
                </a:cubicBezTo>
                <a:cubicBezTo>
                  <a:pt x="5846" y="834"/>
                  <a:pt x="6013" y="918"/>
                  <a:pt x="6132" y="1037"/>
                </a:cubicBezTo>
                <a:lnTo>
                  <a:pt x="7394" y="2299"/>
                </a:lnTo>
                <a:cubicBezTo>
                  <a:pt x="7715" y="2608"/>
                  <a:pt x="7668" y="3156"/>
                  <a:pt x="7263" y="3406"/>
                </a:cubicBezTo>
                <a:cubicBezTo>
                  <a:pt x="7156" y="3466"/>
                  <a:pt x="7025" y="3513"/>
                  <a:pt x="6906" y="3513"/>
                </a:cubicBezTo>
                <a:cubicBezTo>
                  <a:pt x="6715" y="3513"/>
                  <a:pt x="6537" y="3442"/>
                  <a:pt x="6394" y="3311"/>
                </a:cubicBezTo>
                <a:lnTo>
                  <a:pt x="5120" y="2025"/>
                </a:lnTo>
                <a:cubicBezTo>
                  <a:pt x="4858" y="1763"/>
                  <a:pt x="4858" y="1311"/>
                  <a:pt x="5120" y="1037"/>
                </a:cubicBezTo>
                <a:cubicBezTo>
                  <a:pt x="5263" y="893"/>
                  <a:pt x="5448" y="821"/>
                  <a:pt x="5645" y="821"/>
                </a:cubicBezTo>
                <a:close/>
                <a:moveTo>
                  <a:pt x="4036" y="2418"/>
                </a:moveTo>
                <a:cubicBezTo>
                  <a:pt x="4227" y="2418"/>
                  <a:pt x="4405" y="2489"/>
                  <a:pt x="4536" y="2620"/>
                </a:cubicBezTo>
                <a:lnTo>
                  <a:pt x="5822" y="3906"/>
                </a:lnTo>
                <a:lnTo>
                  <a:pt x="6132" y="4216"/>
                </a:lnTo>
                <a:cubicBezTo>
                  <a:pt x="6263" y="4347"/>
                  <a:pt x="6346" y="4525"/>
                  <a:pt x="6346" y="4728"/>
                </a:cubicBezTo>
                <a:cubicBezTo>
                  <a:pt x="6346" y="4918"/>
                  <a:pt x="6263" y="5097"/>
                  <a:pt x="6132" y="5228"/>
                </a:cubicBezTo>
                <a:cubicBezTo>
                  <a:pt x="6001" y="5359"/>
                  <a:pt x="5822" y="5442"/>
                  <a:pt x="5632" y="5442"/>
                </a:cubicBezTo>
                <a:cubicBezTo>
                  <a:pt x="5429" y="5442"/>
                  <a:pt x="5251" y="5359"/>
                  <a:pt x="5120" y="5228"/>
                </a:cubicBezTo>
                <a:lnTo>
                  <a:pt x="4810" y="4918"/>
                </a:lnTo>
                <a:lnTo>
                  <a:pt x="3524" y="3620"/>
                </a:lnTo>
                <a:cubicBezTo>
                  <a:pt x="3262" y="3335"/>
                  <a:pt x="3262" y="2894"/>
                  <a:pt x="3524" y="2620"/>
                </a:cubicBezTo>
                <a:cubicBezTo>
                  <a:pt x="3667" y="2489"/>
                  <a:pt x="3846" y="2418"/>
                  <a:pt x="4036" y="2418"/>
                </a:cubicBezTo>
                <a:close/>
                <a:moveTo>
                  <a:pt x="2441" y="4013"/>
                </a:moveTo>
                <a:cubicBezTo>
                  <a:pt x="2631" y="4013"/>
                  <a:pt x="2810" y="4085"/>
                  <a:pt x="2953" y="4216"/>
                </a:cubicBezTo>
                <a:lnTo>
                  <a:pt x="4227" y="5502"/>
                </a:lnTo>
                <a:cubicBezTo>
                  <a:pt x="4513" y="5775"/>
                  <a:pt x="4501" y="6228"/>
                  <a:pt x="4227" y="6490"/>
                </a:cubicBezTo>
                <a:cubicBezTo>
                  <a:pt x="4096" y="6633"/>
                  <a:pt x="3917" y="6704"/>
                  <a:pt x="3727" y="6704"/>
                </a:cubicBezTo>
                <a:cubicBezTo>
                  <a:pt x="3524" y="6704"/>
                  <a:pt x="3346" y="6633"/>
                  <a:pt x="3215" y="6490"/>
                </a:cubicBezTo>
                <a:lnTo>
                  <a:pt x="1953" y="5228"/>
                </a:lnTo>
                <a:cubicBezTo>
                  <a:pt x="1810" y="5097"/>
                  <a:pt x="1738" y="4918"/>
                  <a:pt x="1738" y="4728"/>
                </a:cubicBezTo>
                <a:cubicBezTo>
                  <a:pt x="1726" y="4525"/>
                  <a:pt x="1798" y="4347"/>
                  <a:pt x="1941" y="4216"/>
                </a:cubicBezTo>
                <a:cubicBezTo>
                  <a:pt x="2072" y="4085"/>
                  <a:pt x="2250" y="4013"/>
                  <a:pt x="2441" y="4013"/>
                </a:cubicBezTo>
                <a:close/>
                <a:moveTo>
                  <a:pt x="1657" y="6405"/>
                </a:moveTo>
                <a:cubicBezTo>
                  <a:pt x="1842" y="6405"/>
                  <a:pt x="2008" y="6483"/>
                  <a:pt x="2143" y="6609"/>
                </a:cubicBezTo>
                <a:lnTo>
                  <a:pt x="3096" y="7561"/>
                </a:lnTo>
                <a:cubicBezTo>
                  <a:pt x="3381" y="7847"/>
                  <a:pt x="3381" y="8300"/>
                  <a:pt x="3096" y="8561"/>
                </a:cubicBezTo>
                <a:cubicBezTo>
                  <a:pt x="2965" y="8692"/>
                  <a:pt x="2786" y="8776"/>
                  <a:pt x="2596" y="8776"/>
                </a:cubicBezTo>
                <a:lnTo>
                  <a:pt x="2477" y="8776"/>
                </a:lnTo>
                <a:cubicBezTo>
                  <a:pt x="2322" y="8740"/>
                  <a:pt x="2191" y="8681"/>
                  <a:pt x="2084" y="8573"/>
                </a:cubicBezTo>
                <a:lnTo>
                  <a:pt x="1143" y="7621"/>
                </a:lnTo>
                <a:cubicBezTo>
                  <a:pt x="833" y="7311"/>
                  <a:pt x="869" y="6787"/>
                  <a:pt x="1238" y="6537"/>
                </a:cubicBezTo>
                <a:cubicBezTo>
                  <a:pt x="1322" y="6478"/>
                  <a:pt x="1417" y="6454"/>
                  <a:pt x="1524" y="6418"/>
                </a:cubicBezTo>
                <a:cubicBezTo>
                  <a:pt x="1569" y="6409"/>
                  <a:pt x="1614" y="6405"/>
                  <a:pt x="1657" y="6405"/>
                </a:cubicBezTo>
                <a:close/>
                <a:moveTo>
                  <a:pt x="11835" y="9919"/>
                </a:moveTo>
                <a:lnTo>
                  <a:pt x="12180" y="10252"/>
                </a:lnTo>
                <a:cubicBezTo>
                  <a:pt x="12359" y="10443"/>
                  <a:pt x="12299" y="10836"/>
                  <a:pt x="12025" y="11097"/>
                </a:cubicBezTo>
                <a:lnTo>
                  <a:pt x="10418" y="12693"/>
                </a:lnTo>
                <a:cubicBezTo>
                  <a:pt x="10287" y="12830"/>
                  <a:pt x="10108" y="12898"/>
                  <a:pt x="9930" y="12898"/>
                </a:cubicBezTo>
                <a:cubicBezTo>
                  <a:pt x="9751" y="12898"/>
                  <a:pt x="9573" y="12830"/>
                  <a:pt x="9442" y="12693"/>
                </a:cubicBezTo>
                <a:lnTo>
                  <a:pt x="8989" y="12252"/>
                </a:lnTo>
                <a:cubicBezTo>
                  <a:pt x="9573" y="12002"/>
                  <a:pt x="10097" y="11657"/>
                  <a:pt x="10537" y="11205"/>
                </a:cubicBezTo>
                <a:lnTo>
                  <a:pt x="11835" y="9919"/>
                </a:lnTo>
                <a:close/>
                <a:moveTo>
                  <a:pt x="8477" y="773"/>
                </a:moveTo>
                <a:cubicBezTo>
                  <a:pt x="8489" y="773"/>
                  <a:pt x="8501" y="774"/>
                  <a:pt x="8513" y="775"/>
                </a:cubicBezTo>
                <a:cubicBezTo>
                  <a:pt x="8965" y="822"/>
                  <a:pt x="9239" y="1156"/>
                  <a:pt x="9239" y="1513"/>
                </a:cubicBezTo>
                <a:cubicBezTo>
                  <a:pt x="9239" y="1703"/>
                  <a:pt x="9168" y="1882"/>
                  <a:pt x="9037" y="2013"/>
                </a:cubicBezTo>
                <a:cubicBezTo>
                  <a:pt x="8965" y="2084"/>
                  <a:pt x="8918" y="2204"/>
                  <a:pt x="8918" y="2311"/>
                </a:cubicBezTo>
                <a:cubicBezTo>
                  <a:pt x="8918" y="2418"/>
                  <a:pt x="8965" y="2525"/>
                  <a:pt x="9037" y="2608"/>
                </a:cubicBezTo>
                <a:cubicBezTo>
                  <a:pt x="9120" y="2692"/>
                  <a:pt x="9227" y="2733"/>
                  <a:pt x="9333" y="2733"/>
                </a:cubicBezTo>
                <a:cubicBezTo>
                  <a:pt x="9439" y="2733"/>
                  <a:pt x="9543" y="2692"/>
                  <a:pt x="9620" y="2608"/>
                </a:cubicBezTo>
                <a:cubicBezTo>
                  <a:pt x="9757" y="2465"/>
                  <a:pt x="9939" y="2394"/>
                  <a:pt x="10119" y="2394"/>
                </a:cubicBezTo>
                <a:cubicBezTo>
                  <a:pt x="10299" y="2394"/>
                  <a:pt x="10478" y="2465"/>
                  <a:pt x="10609" y="2608"/>
                </a:cubicBezTo>
                <a:cubicBezTo>
                  <a:pt x="10894" y="2894"/>
                  <a:pt x="10894" y="3335"/>
                  <a:pt x="10609" y="3608"/>
                </a:cubicBezTo>
                <a:cubicBezTo>
                  <a:pt x="10537" y="3680"/>
                  <a:pt x="10489" y="3799"/>
                  <a:pt x="10489" y="3906"/>
                </a:cubicBezTo>
                <a:cubicBezTo>
                  <a:pt x="10489" y="4013"/>
                  <a:pt x="10537" y="4109"/>
                  <a:pt x="10609" y="4204"/>
                </a:cubicBezTo>
                <a:cubicBezTo>
                  <a:pt x="10692" y="4287"/>
                  <a:pt x="10802" y="4329"/>
                  <a:pt x="10909" y="4329"/>
                </a:cubicBezTo>
                <a:cubicBezTo>
                  <a:pt x="11016" y="4329"/>
                  <a:pt x="11120" y="4287"/>
                  <a:pt x="11192" y="4204"/>
                </a:cubicBezTo>
                <a:cubicBezTo>
                  <a:pt x="11323" y="4073"/>
                  <a:pt x="11501" y="3989"/>
                  <a:pt x="11704" y="3989"/>
                </a:cubicBezTo>
                <a:cubicBezTo>
                  <a:pt x="11894" y="3989"/>
                  <a:pt x="12073" y="4073"/>
                  <a:pt x="12204" y="4204"/>
                </a:cubicBezTo>
                <a:cubicBezTo>
                  <a:pt x="12335" y="4335"/>
                  <a:pt x="12418" y="4513"/>
                  <a:pt x="12418" y="4704"/>
                </a:cubicBezTo>
                <a:cubicBezTo>
                  <a:pt x="12418" y="4906"/>
                  <a:pt x="12335" y="5061"/>
                  <a:pt x="12204" y="5204"/>
                </a:cubicBezTo>
                <a:lnTo>
                  <a:pt x="11609" y="5799"/>
                </a:lnTo>
                <a:cubicBezTo>
                  <a:pt x="11466" y="5942"/>
                  <a:pt x="11442" y="6180"/>
                  <a:pt x="11585" y="6347"/>
                </a:cubicBezTo>
                <a:lnTo>
                  <a:pt x="11668" y="6466"/>
                </a:lnTo>
                <a:cubicBezTo>
                  <a:pt x="11726" y="6538"/>
                  <a:pt x="11813" y="6575"/>
                  <a:pt x="11902" y="6575"/>
                </a:cubicBezTo>
                <a:cubicBezTo>
                  <a:pt x="11961" y="6575"/>
                  <a:pt x="12021" y="6559"/>
                  <a:pt x="12073" y="6525"/>
                </a:cubicBezTo>
                <a:cubicBezTo>
                  <a:pt x="12202" y="6424"/>
                  <a:pt x="12352" y="6375"/>
                  <a:pt x="12502" y="6375"/>
                </a:cubicBezTo>
                <a:cubicBezTo>
                  <a:pt x="12686" y="6375"/>
                  <a:pt x="12870" y="6448"/>
                  <a:pt x="13014" y="6585"/>
                </a:cubicBezTo>
                <a:cubicBezTo>
                  <a:pt x="13287" y="6871"/>
                  <a:pt x="13287" y="7311"/>
                  <a:pt x="13014" y="7585"/>
                </a:cubicBezTo>
                <a:lnTo>
                  <a:pt x="12061" y="8538"/>
                </a:lnTo>
                <a:lnTo>
                  <a:pt x="10013" y="10574"/>
                </a:lnTo>
                <a:cubicBezTo>
                  <a:pt x="9180" y="11371"/>
                  <a:pt x="8118" y="11798"/>
                  <a:pt x="7049" y="11798"/>
                </a:cubicBezTo>
                <a:cubicBezTo>
                  <a:pt x="6698" y="11798"/>
                  <a:pt x="6346" y="11751"/>
                  <a:pt x="6001" y="11657"/>
                </a:cubicBezTo>
                <a:cubicBezTo>
                  <a:pt x="5989" y="11657"/>
                  <a:pt x="5965" y="11657"/>
                  <a:pt x="5965" y="11645"/>
                </a:cubicBezTo>
                <a:lnTo>
                  <a:pt x="5775" y="11645"/>
                </a:lnTo>
                <a:cubicBezTo>
                  <a:pt x="5775" y="11645"/>
                  <a:pt x="5763" y="11645"/>
                  <a:pt x="5763" y="11657"/>
                </a:cubicBezTo>
                <a:lnTo>
                  <a:pt x="5751" y="11657"/>
                </a:lnTo>
                <a:cubicBezTo>
                  <a:pt x="5751" y="11657"/>
                  <a:pt x="5727" y="11657"/>
                  <a:pt x="5727" y="11669"/>
                </a:cubicBezTo>
                <a:cubicBezTo>
                  <a:pt x="5727" y="11669"/>
                  <a:pt x="5715" y="11669"/>
                  <a:pt x="5715" y="11693"/>
                </a:cubicBezTo>
                <a:cubicBezTo>
                  <a:pt x="5715" y="11693"/>
                  <a:pt x="5703" y="11693"/>
                  <a:pt x="5703" y="11705"/>
                </a:cubicBezTo>
                <a:lnTo>
                  <a:pt x="5691" y="11717"/>
                </a:lnTo>
                <a:cubicBezTo>
                  <a:pt x="5691" y="11717"/>
                  <a:pt x="5667" y="11717"/>
                  <a:pt x="5667" y="11729"/>
                </a:cubicBezTo>
                <a:lnTo>
                  <a:pt x="5656" y="11752"/>
                </a:lnTo>
                <a:lnTo>
                  <a:pt x="5644" y="11752"/>
                </a:lnTo>
                <a:lnTo>
                  <a:pt x="4584" y="12800"/>
                </a:lnTo>
                <a:cubicBezTo>
                  <a:pt x="4489" y="12901"/>
                  <a:pt x="4367" y="12952"/>
                  <a:pt x="4245" y="12952"/>
                </a:cubicBezTo>
                <a:cubicBezTo>
                  <a:pt x="4123" y="12952"/>
                  <a:pt x="4001" y="12901"/>
                  <a:pt x="3905" y="12800"/>
                </a:cubicBezTo>
                <a:lnTo>
                  <a:pt x="2143" y="11050"/>
                </a:lnTo>
                <a:cubicBezTo>
                  <a:pt x="2012" y="10919"/>
                  <a:pt x="1917" y="10740"/>
                  <a:pt x="1917" y="10562"/>
                </a:cubicBezTo>
                <a:cubicBezTo>
                  <a:pt x="1905" y="10395"/>
                  <a:pt x="1965" y="10240"/>
                  <a:pt x="2072" y="10145"/>
                </a:cubicBezTo>
                <a:lnTo>
                  <a:pt x="2655" y="9562"/>
                </a:lnTo>
                <a:lnTo>
                  <a:pt x="2679" y="9562"/>
                </a:lnTo>
                <a:cubicBezTo>
                  <a:pt x="3096" y="9562"/>
                  <a:pt x="3489" y="9395"/>
                  <a:pt x="3762" y="9109"/>
                </a:cubicBezTo>
                <a:cubicBezTo>
                  <a:pt x="4215" y="8669"/>
                  <a:pt x="4334" y="8014"/>
                  <a:pt x="4108" y="7466"/>
                </a:cubicBezTo>
                <a:cubicBezTo>
                  <a:pt x="4393" y="7407"/>
                  <a:pt x="4655" y="7252"/>
                  <a:pt x="4882" y="7049"/>
                </a:cubicBezTo>
                <a:cubicBezTo>
                  <a:pt x="5120" y="6811"/>
                  <a:pt x="5275" y="6490"/>
                  <a:pt x="5310" y="6180"/>
                </a:cubicBezTo>
                <a:cubicBezTo>
                  <a:pt x="5429" y="6216"/>
                  <a:pt x="5572" y="6228"/>
                  <a:pt x="5703" y="6228"/>
                </a:cubicBezTo>
                <a:cubicBezTo>
                  <a:pt x="6120" y="6228"/>
                  <a:pt x="6501" y="6061"/>
                  <a:pt x="6787" y="5775"/>
                </a:cubicBezTo>
                <a:cubicBezTo>
                  <a:pt x="7084" y="5478"/>
                  <a:pt x="7239" y="5109"/>
                  <a:pt x="7239" y="4692"/>
                </a:cubicBezTo>
                <a:cubicBezTo>
                  <a:pt x="7239" y="4561"/>
                  <a:pt x="7215" y="4442"/>
                  <a:pt x="7191" y="4311"/>
                </a:cubicBezTo>
                <a:cubicBezTo>
                  <a:pt x="7513" y="4263"/>
                  <a:pt x="7811" y="4109"/>
                  <a:pt x="8049" y="3870"/>
                </a:cubicBezTo>
                <a:cubicBezTo>
                  <a:pt x="8644" y="3275"/>
                  <a:pt x="8644" y="2299"/>
                  <a:pt x="8049" y="1703"/>
                </a:cubicBezTo>
                <a:lnTo>
                  <a:pt x="7691" y="1346"/>
                </a:lnTo>
                <a:lnTo>
                  <a:pt x="8108" y="930"/>
                </a:lnTo>
                <a:cubicBezTo>
                  <a:pt x="8206" y="831"/>
                  <a:pt x="8344" y="773"/>
                  <a:pt x="8477" y="773"/>
                </a:cubicBezTo>
                <a:close/>
                <a:moveTo>
                  <a:pt x="5656" y="1"/>
                </a:moveTo>
                <a:cubicBezTo>
                  <a:pt x="5239" y="1"/>
                  <a:pt x="4858" y="168"/>
                  <a:pt x="4572" y="453"/>
                </a:cubicBezTo>
                <a:cubicBezTo>
                  <a:pt x="4262" y="763"/>
                  <a:pt x="4108" y="1180"/>
                  <a:pt x="4120" y="1596"/>
                </a:cubicBezTo>
                <a:lnTo>
                  <a:pt x="4060" y="1596"/>
                </a:lnTo>
                <a:cubicBezTo>
                  <a:pt x="3643" y="1596"/>
                  <a:pt x="3262" y="1763"/>
                  <a:pt x="2977" y="2037"/>
                </a:cubicBezTo>
                <a:cubicBezTo>
                  <a:pt x="2667" y="2358"/>
                  <a:pt x="2512" y="2775"/>
                  <a:pt x="2536" y="3192"/>
                </a:cubicBezTo>
                <a:lnTo>
                  <a:pt x="2477" y="3192"/>
                </a:lnTo>
                <a:cubicBezTo>
                  <a:pt x="2060" y="3192"/>
                  <a:pt x="1667" y="3358"/>
                  <a:pt x="1381" y="3632"/>
                </a:cubicBezTo>
                <a:cubicBezTo>
                  <a:pt x="1084" y="3930"/>
                  <a:pt x="941" y="4323"/>
                  <a:pt x="941" y="4716"/>
                </a:cubicBezTo>
                <a:cubicBezTo>
                  <a:pt x="941" y="5049"/>
                  <a:pt x="1048" y="5371"/>
                  <a:pt x="1238" y="5633"/>
                </a:cubicBezTo>
                <a:cubicBezTo>
                  <a:pt x="1000" y="5704"/>
                  <a:pt x="774" y="5835"/>
                  <a:pt x="595" y="6014"/>
                </a:cubicBezTo>
                <a:cubicBezTo>
                  <a:pt x="0" y="6609"/>
                  <a:pt x="0" y="7597"/>
                  <a:pt x="595" y="8192"/>
                </a:cubicBezTo>
                <a:lnTo>
                  <a:pt x="1548" y="9145"/>
                </a:lnTo>
                <a:cubicBezTo>
                  <a:pt x="1607" y="9204"/>
                  <a:pt x="1667" y="9252"/>
                  <a:pt x="1726" y="9288"/>
                </a:cubicBezTo>
                <a:lnTo>
                  <a:pt x="1441" y="9573"/>
                </a:lnTo>
                <a:cubicBezTo>
                  <a:pt x="1179" y="9835"/>
                  <a:pt x="1024" y="10216"/>
                  <a:pt x="1060" y="10633"/>
                </a:cubicBezTo>
                <a:cubicBezTo>
                  <a:pt x="1072" y="11014"/>
                  <a:pt x="1250" y="11395"/>
                  <a:pt x="1536" y="11669"/>
                </a:cubicBezTo>
                <a:lnTo>
                  <a:pt x="3143" y="13276"/>
                </a:lnTo>
                <a:cubicBezTo>
                  <a:pt x="3441" y="13574"/>
                  <a:pt x="3822" y="13729"/>
                  <a:pt x="4227" y="13729"/>
                </a:cubicBezTo>
                <a:cubicBezTo>
                  <a:pt x="4632" y="13729"/>
                  <a:pt x="5013" y="13574"/>
                  <a:pt x="5310" y="13276"/>
                </a:cubicBezTo>
                <a:lnTo>
                  <a:pt x="6060" y="12538"/>
                </a:lnTo>
                <a:cubicBezTo>
                  <a:pt x="6406" y="12610"/>
                  <a:pt x="6739" y="12633"/>
                  <a:pt x="7096" y="12633"/>
                </a:cubicBezTo>
                <a:cubicBezTo>
                  <a:pt x="7441" y="12633"/>
                  <a:pt x="7799" y="12610"/>
                  <a:pt x="8144" y="12538"/>
                </a:cubicBezTo>
                <a:lnTo>
                  <a:pt x="8882" y="13276"/>
                </a:lnTo>
                <a:cubicBezTo>
                  <a:pt x="9180" y="13574"/>
                  <a:pt x="9573" y="13729"/>
                  <a:pt x="9977" y="13729"/>
                </a:cubicBezTo>
                <a:cubicBezTo>
                  <a:pt x="10358" y="13729"/>
                  <a:pt x="10763" y="13574"/>
                  <a:pt x="11061" y="13276"/>
                </a:cubicBezTo>
                <a:lnTo>
                  <a:pt x="12668" y="11669"/>
                </a:lnTo>
                <a:cubicBezTo>
                  <a:pt x="13264" y="11074"/>
                  <a:pt x="13335" y="10169"/>
                  <a:pt x="12811" y="9657"/>
                </a:cubicBezTo>
                <a:lnTo>
                  <a:pt x="12478" y="9323"/>
                </a:lnTo>
                <a:lnTo>
                  <a:pt x="12597" y="9145"/>
                </a:lnTo>
                <a:lnTo>
                  <a:pt x="13549" y="8192"/>
                </a:lnTo>
                <a:cubicBezTo>
                  <a:pt x="14145" y="7597"/>
                  <a:pt x="14145" y="6609"/>
                  <a:pt x="13549" y="6002"/>
                </a:cubicBezTo>
                <a:cubicBezTo>
                  <a:pt x="13371" y="5823"/>
                  <a:pt x="13145" y="5692"/>
                  <a:pt x="12906" y="5609"/>
                </a:cubicBezTo>
                <a:cubicBezTo>
                  <a:pt x="13097" y="5347"/>
                  <a:pt x="13204" y="5037"/>
                  <a:pt x="13204" y="4704"/>
                </a:cubicBezTo>
                <a:cubicBezTo>
                  <a:pt x="13204" y="4287"/>
                  <a:pt x="13037" y="3906"/>
                  <a:pt x="12752" y="3620"/>
                </a:cubicBezTo>
                <a:cubicBezTo>
                  <a:pt x="12454" y="3323"/>
                  <a:pt x="12073" y="3168"/>
                  <a:pt x="11668" y="3168"/>
                </a:cubicBezTo>
                <a:lnTo>
                  <a:pt x="11621" y="3168"/>
                </a:lnTo>
                <a:cubicBezTo>
                  <a:pt x="11644" y="2763"/>
                  <a:pt x="11490" y="2334"/>
                  <a:pt x="11180" y="2025"/>
                </a:cubicBezTo>
                <a:cubicBezTo>
                  <a:pt x="10891" y="1736"/>
                  <a:pt x="10509" y="1582"/>
                  <a:pt x="10121" y="1582"/>
                </a:cubicBezTo>
                <a:cubicBezTo>
                  <a:pt x="10093" y="1582"/>
                  <a:pt x="10065" y="1583"/>
                  <a:pt x="10037" y="1584"/>
                </a:cubicBezTo>
                <a:lnTo>
                  <a:pt x="10037" y="1537"/>
                </a:lnTo>
                <a:cubicBezTo>
                  <a:pt x="10037" y="1120"/>
                  <a:pt x="9870" y="727"/>
                  <a:pt x="9585" y="453"/>
                </a:cubicBezTo>
                <a:cubicBezTo>
                  <a:pt x="9287" y="156"/>
                  <a:pt x="8894" y="7"/>
                  <a:pt x="8498" y="7"/>
                </a:cubicBezTo>
                <a:cubicBezTo>
                  <a:pt x="8102" y="7"/>
                  <a:pt x="7703" y="156"/>
                  <a:pt x="7394" y="453"/>
                </a:cubicBezTo>
                <a:lnTo>
                  <a:pt x="7072" y="775"/>
                </a:lnTo>
                <a:lnTo>
                  <a:pt x="6739" y="453"/>
                </a:lnTo>
                <a:cubicBezTo>
                  <a:pt x="6441" y="156"/>
                  <a:pt x="6060" y="1"/>
                  <a:pt x="56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40"/>
          <p:cNvGrpSpPr/>
          <p:nvPr/>
        </p:nvGrpSpPr>
        <p:grpSpPr>
          <a:xfrm>
            <a:off x="3690250" y="848684"/>
            <a:ext cx="159769" cy="94476"/>
            <a:chOff x="2936600" y="1130634"/>
            <a:chExt cx="159769" cy="94476"/>
          </a:xfrm>
        </p:grpSpPr>
        <p:sp>
          <p:nvSpPr>
            <p:cNvPr id="493" name="Google Shape;493;p40"/>
            <p:cNvSpPr/>
            <p:nvPr/>
          </p:nvSpPr>
          <p:spPr>
            <a:xfrm>
              <a:off x="2936600" y="1155423"/>
              <a:ext cx="159769" cy="69686"/>
            </a:xfrm>
            <a:custGeom>
              <a:rect b="b" l="l" r="r" t="t"/>
              <a:pathLst>
                <a:path extrusionOk="0" h="6061" w="13896">
                  <a:moveTo>
                    <a:pt x="12395" y="822"/>
                  </a:moveTo>
                  <a:cubicBezTo>
                    <a:pt x="12764" y="822"/>
                    <a:pt x="13086" y="1131"/>
                    <a:pt x="13086" y="1500"/>
                  </a:cubicBezTo>
                  <a:lnTo>
                    <a:pt x="13086" y="4560"/>
                  </a:lnTo>
                  <a:cubicBezTo>
                    <a:pt x="13086" y="4929"/>
                    <a:pt x="12788" y="5239"/>
                    <a:pt x="12395" y="5239"/>
                  </a:cubicBezTo>
                  <a:lnTo>
                    <a:pt x="1501" y="5239"/>
                  </a:lnTo>
                  <a:cubicBezTo>
                    <a:pt x="1132" y="5239"/>
                    <a:pt x="823" y="4929"/>
                    <a:pt x="823" y="4560"/>
                  </a:cubicBezTo>
                  <a:lnTo>
                    <a:pt x="823" y="1500"/>
                  </a:lnTo>
                  <a:cubicBezTo>
                    <a:pt x="823" y="1131"/>
                    <a:pt x="1132" y="822"/>
                    <a:pt x="1501" y="822"/>
                  </a:cubicBezTo>
                  <a:close/>
                  <a:moveTo>
                    <a:pt x="1501" y="0"/>
                  </a:moveTo>
                  <a:cubicBezTo>
                    <a:pt x="668" y="0"/>
                    <a:pt x="1" y="667"/>
                    <a:pt x="1" y="1500"/>
                  </a:cubicBezTo>
                  <a:lnTo>
                    <a:pt x="1" y="4560"/>
                  </a:lnTo>
                  <a:cubicBezTo>
                    <a:pt x="1" y="5394"/>
                    <a:pt x="668" y="6060"/>
                    <a:pt x="1501" y="6060"/>
                  </a:cubicBezTo>
                  <a:lnTo>
                    <a:pt x="12395" y="6060"/>
                  </a:lnTo>
                  <a:cubicBezTo>
                    <a:pt x="13229" y="6060"/>
                    <a:pt x="13896" y="5394"/>
                    <a:pt x="13896" y="4560"/>
                  </a:cubicBezTo>
                  <a:lnTo>
                    <a:pt x="13896" y="1500"/>
                  </a:lnTo>
                  <a:cubicBezTo>
                    <a:pt x="13896" y="667"/>
                    <a:pt x="13229" y="0"/>
                    <a:pt x="12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p:nvPr/>
          </p:nvSpPr>
          <p:spPr>
            <a:xfrm>
              <a:off x="2936875" y="1130634"/>
              <a:ext cx="9324" cy="9187"/>
            </a:xfrm>
            <a:custGeom>
              <a:rect b="b" l="l" r="r" t="t"/>
              <a:pathLst>
                <a:path extrusionOk="0" h="799" w="811">
                  <a:moveTo>
                    <a:pt x="406" y="1"/>
                  </a:moveTo>
                  <a:cubicBezTo>
                    <a:pt x="298" y="1"/>
                    <a:pt x="203" y="49"/>
                    <a:pt x="120" y="120"/>
                  </a:cubicBezTo>
                  <a:cubicBezTo>
                    <a:pt x="48" y="191"/>
                    <a:pt x="1" y="299"/>
                    <a:pt x="1" y="406"/>
                  </a:cubicBezTo>
                  <a:cubicBezTo>
                    <a:pt x="1" y="501"/>
                    <a:pt x="48" y="608"/>
                    <a:pt x="120" y="680"/>
                  </a:cubicBezTo>
                  <a:cubicBezTo>
                    <a:pt x="203" y="763"/>
                    <a:pt x="298" y="799"/>
                    <a:pt x="406" y="799"/>
                  </a:cubicBezTo>
                  <a:cubicBezTo>
                    <a:pt x="513" y="799"/>
                    <a:pt x="620" y="763"/>
                    <a:pt x="691" y="680"/>
                  </a:cubicBezTo>
                  <a:cubicBezTo>
                    <a:pt x="763" y="608"/>
                    <a:pt x="810" y="501"/>
                    <a:pt x="810" y="406"/>
                  </a:cubicBezTo>
                  <a:cubicBezTo>
                    <a:pt x="810" y="299"/>
                    <a:pt x="763" y="191"/>
                    <a:pt x="691" y="120"/>
                  </a:cubicBezTo>
                  <a:cubicBezTo>
                    <a:pt x="620" y="49"/>
                    <a:pt x="513" y="1"/>
                    <a:pt x="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2957008" y="1130634"/>
              <a:ext cx="9175" cy="9187"/>
            </a:xfrm>
            <a:custGeom>
              <a:rect b="b" l="l" r="r" t="t"/>
              <a:pathLst>
                <a:path extrusionOk="0" h="799" w="798">
                  <a:moveTo>
                    <a:pt x="393" y="1"/>
                  </a:moveTo>
                  <a:cubicBezTo>
                    <a:pt x="298" y="1"/>
                    <a:pt x="191" y="49"/>
                    <a:pt x="119" y="120"/>
                  </a:cubicBezTo>
                  <a:cubicBezTo>
                    <a:pt x="36" y="191"/>
                    <a:pt x="0" y="299"/>
                    <a:pt x="0" y="406"/>
                  </a:cubicBezTo>
                  <a:cubicBezTo>
                    <a:pt x="0" y="501"/>
                    <a:pt x="36" y="608"/>
                    <a:pt x="119" y="680"/>
                  </a:cubicBezTo>
                  <a:cubicBezTo>
                    <a:pt x="191" y="763"/>
                    <a:pt x="298" y="799"/>
                    <a:pt x="393" y="799"/>
                  </a:cubicBezTo>
                  <a:cubicBezTo>
                    <a:pt x="500" y="799"/>
                    <a:pt x="607" y="763"/>
                    <a:pt x="679" y="680"/>
                  </a:cubicBezTo>
                  <a:cubicBezTo>
                    <a:pt x="750" y="608"/>
                    <a:pt x="798" y="501"/>
                    <a:pt x="798" y="406"/>
                  </a:cubicBezTo>
                  <a:cubicBezTo>
                    <a:pt x="798" y="299"/>
                    <a:pt x="750" y="191"/>
                    <a:pt x="679" y="120"/>
                  </a:cubicBezTo>
                  <a:cubicBezTo>
                    <a:pt x="607" y="49"/>
                    <a:pt x="500" y="1"/>
                    <a:pt x="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2976992" y="1130634"/>
              <a:ext cx="9187" cy="9187"/>
            </a:xfrm>
            <a:custGeom>
              <a:rect b="b" l="l" r="r" t="t"/>
              <a:pathLst>
                <a:path extrusionOk="0" h="799" w="799">
                  <a:moveTo>
                    <a:pt x="405" y="1"/>
                  </a:moveTo>
                  <a:cubicBezTo>
                    <a:pt x="298" y="1"/>
                    <a:pt x="191" y="49"/>
                    <a:pt x="119" y="120"/>
                  </a:cubicBezTo>
                  <a:cubicBezTo>
                    <a:pt x="48" y="191"/>
                    <a:pt x="0" y="299"/>
                    <a:pt x="0" y="406"/>
                  </a:cubicBezTo>
                  <a:cubicBezTo>
                    <a:pt x="0" y="501"/>
                    <a:pt x="48" y="608"/>
                    <a:pt x="119" y="680"/>
                  </a:cubicBezTo>
                  <a:cubicBezTo>
                    <a:pt x="191" y="763"/>
                    <a:pt x="298" y="799"/>
                    <a:pt x="405" y="799"/>
                  </a:cubicBezTo>
                  <a:cubicBezTo>
                    <a:pt x="500" y="799"/>
                    <a:pt x="608" y="763"/>
                    <a:pt x="679" y="680"/>
                  </a:cubicBezTo>
                  <a:cubicBezTo>
                    <a:pt x="750" y="608"/>
                    <a:pt x="798" y="501"/>
                    <a:pt x="798" y="406"/>
                  </a:cubicBezTo>
                  <a:cubicBezTo>
                    <a:pt x="798" y="299"/>
                    <a:pt x="750" y="191"/>
                    <a:pt x="679" y="120"/>
                  </a:cubicBezTo>
                  <a:cubicBezTo>
                    <a:pt x="608" y="49"/>
                    <a:pt x="500"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2957135" y="1175821"/>
              <a:ext cx="119252" cy="29296"/>
            </a:xfrm>
            <a:custGeom>
              <a:rect b="b" l="l" r="r" t="t"/>
              <a:pathLst>
                <a:path extrusionOk="0" h="2548" w="10372">
                  <a:moveTo>
                    <a:pt x="1727" y="798"/>
                  </a:moveTo>
                  <a:lnTo>
                    <a:pt x="1727" y="1726"/>
                  </a:lnTo>
                  <a:lnTo>
                    <a:pt x="799" y="1726"/>
                  </a:lnTo>
                  <a:lnTo>
                    <a:pt x="799" y="798"/>
                  </a:lnTo>
                  <a:close/>
                  <a:moveTo>
                    <a:pt x="3466" y="798"/>
                  </a:moveTo>
                  <a:lnTo>
                    <a:pt x="3466" y="1726"/>
                  </a:lnTo>
                  <a:lnTo>
                    <a:pt x="2549" y="1726"/>
                  </a:lnTo>
                  <a:lnTo>
                    <a:pt x="2549" y="798"/>
                  </a:lnTo>
                  <a:close/>
                  <a:moveTo>
                    <a:pt x="5192" y="798"/>
                  </a:moveTo>
                  <a:lnTo>
                    <a:pt x="5192" y="1726"/>
                  </a:lnTo>
                  <a:lnTo>
                    <a:pt x="4275" y="1726"/>
                  </a:lnTo>
                  <a:lnTo>
                    <a:pt x="4275" y="798"/>
                  </a:lnTo>
                  <a:close/>
                  <a:moveTo>
                    <a:pt x="9574" y="798"/>
                  </a:moveTo>
                  <a:lnTo>
                    <a:pt x="9574" y="1726"/>
                  </a:lnTo>
                  <a:lnTo>
                    <a:pt x="6014" y="1726"/>
                  </a:lnTo>
                  <a:lnTo>
                    <a:pt x="6014" y="798"/>
                  </a:lnTo>
                  <a:close/>
                  <a:moveTo>
                    <a:pt x="394" y="0"/>
                  </a:moveTo>
                  <a:cubicBezTo>
                    <a:pt x="180" y="0"/>
                    <a:pt x="1" y="179"/>
                    <a:pt x="1" y="405"/>
                  </a:cubicBezTo>
                  <a:lnTo>
                    <a:pt x="1" y="2143"/>
                  </a:lnTo>
                  <a:cubicBezTo>
                    <a:pt x="1" y="2369"/>
                    <a:pt x="180" y="2548"/>
                    <a:pt x="394" y="2548"/>
                  </a:cubicBezTo>
                  <a:lnTo>
                    <a:pt x="9966" y="2548"/>
                  </a:lnTo>
                  <a:cubicBezTo>
                    <a:pt x="10193" y="2548"/>
                    <a:pt x="10371" y="2369"/>
                    <a:pt x="10371" y="2143"/>
                  </a:cubicBezTo>
                  <a:lnTo>
                    <a:pt x="10371" y="405"/>
                  </a:lnTo>
                  <a:cubicBezTo>
                    <a:pt x="10371" y="179"/>
                    <a:pt x="10193" y="0"/>
                    <a:pt x="9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40"/>
          <p:cNvGrpSpPr/>
          <p:nvPr/>
        </p:nvGrpSpPr>
        <p:grpSpPr>
          <a:xfrm>
            <a:off x="5352750" y="846588"/>
            <a:ext cx="142712" cy="142712"/>
            <a:chOff x="4434575" y="1130550"/>
            <a:chExt cx="142712" cy="142712"/>
          </a:xfrm>
        </p:grpSpPr>
        <p:sp>
          <p:nvSpPr>
            <p:cNvPr id="499" name="Google Shape;499;p40"/>
            <p:cNvSpPr/>
            <p:nvPr/>
          </p:nvSpPr>
          <p:spPr>
            <a:xfrm>
              <a:off x="4434575" y="1130550"/>
              <a:ext cx="142712" cy="142712"/>
            </a:xfrm>
            <a:custGeom>
              <a:rect b="b" l="l" r="r" t="t"/>
              <a:pathLst>
                <a:path extrusionOk="0" h="13896" w="13896">
                  <a:moveTo>
                    <a:pt x="7371" y="834"/>
                  </a:moveTo>
                  <a:cubicBezTo>
                    <a:pt x="8192" y="893"/>
                    <a:pt x="8966" y="1096"/>
                    <a:pt x="9657" y="1441"/>
                  </a:cubicBezTo>
                  <a:lnTo>
                    <a:pt x="8978" y="2632"/>
                  </a:lnTo>
                  <a:cubicBezTo>
                    <a:pt x="8490" y="2406"/>
                    <a:pt x="7930" y="2263"/>
                    <a:pt x="7371" y="2203"/>
                  </a:cubicBezTo>
                  <a:lnTo>
                    <a:pt x="7371" y="834"/>
                  </a:lnTo>
                  <a:close/>
                  <a:moveTo>
                    <a:pt x="10359" y="1858"/>
                  </a:moveTo>
                  <a:cubicBezTo>
                    <a:pt x="11026" y="2310"/>
                    <a:pt x="11597" y="2882"/>
                    <a:pt x="12038" y="3537"/>
                  </a:cubicBezTo>
                  <a:lnTo>
                    <a:pt x="10847" y="4227"/>
                  </a:lnTo>
                  <a:cubicBezTo>
                    <a:pt x="10526" y="3763"/>
                    <a:pt x="10133" y="3358"/>
                    <a:pt x="9681" y="3048"/>
                  </a:cubicBezTo>
                  <a:lnTo>
                    <a:pt x="10359" y="1858"/>
                  </a:lnTo>
                  <a:close/>
                  <a:moveTo>
                    <a:pt x="12455" y="4251"/>
                  </a:moveTo>
                  <a:cubicBezTo>
                    <a:pt x="12800" y="4953"/>
                    <a:pt x="13026" y="5727"/>
                    <a:pt x="13074" y="6549"/>
                  </a:cubicBezTo>
                  <a:lnTo>
                    <a:pt x="11705" y="6549"/>
                  </a:lnTo>
                  <a:cubicBezTo>
                    <a:pt x="11657" y="5977"/>
                    <a:pt x="11502" y="5430"/>
                    <a:pt x="11264" y="4942"/>
                  </a:cubicBezTo>
                  <a:lnTo>
                    <a:pt x="12455" y="4251"/>
                  </a:lnTo>
                  <a:close/>
                  <a:moveTo>
                    <a:pt x="6549" y="834"/>
                  </a:moveTo>
                  <a:lnTo>
                    <a:pt x="6549" y="2203"/>
                  </a:lnTo>
                  <a:cubicBezTo>
                    <a:pt x="4108" y="2406"/>
                    <a:pt x="2192" y="4465"/>
                    <a:pt x="2192" y="6954"/>
                  </a:cubicBezTo>
                  <a:cubicBezTo>
                    <a:pt x="2192" y="7668"/>
                    <a:pt x="2334" y="8347"/>
                    <a:pt x="2632" y="8978"/>
                  </a:cubicBezTo>
                  <a:lnTo>
                    <a:pt x="1465" y="9656"/>
                  </a:lnTo>
                  <a:cubicBezTo>
                    <a:pt x="1060" y="8835"/>
                    <a:pt x="834" y="7918"/>
                    <a:pt x="834" y="6954"/>
                  </a:cubicBezTo>
                  <a:cubicBezTo>
                    <a:pt x="822" y="3703"/>
                    <a:pt x="3370" y="1060"/>
                    <a:pt x="6549" y="834"/>
                  </a:cubicBezTo>
                  <a:close/>
                  <a:moveTo>
                    <a:pt x="13074" y="7370"/>
                  </a:moveTo>
                  <a:cubicBezTo>
                    <a:pt x="13014" y="8180"/>
                    <a:pt x="12800" y="8954"/>
                    <a:pt x="12455" y="9656"/>
                  </a:cubicBezTo>
                  <a:lnTo>
                    <a:pt x="11264" y="8978"/>
                  </a:lnTo>
                  <a:cubicBezTo>
                    <a:pt x="11502" y="8478"/>
                    <a:pt x="11657" y="7930"/>
                    <a:pt x="11705" y="7370"/>
                  </a:cubicBezTo>
                  <a:close/>
                  <a:moveTo>
                    <a:pt x="6954" y="3013"/>
                  </a:moveTo>
                  <a:cubicBezTo>
                    <a:pt x="9121" y="3013"/>
                    <a:pt x="10895" y="4787"/>
                    <a:pt x="10895" y="6966"/>
                  </a:cubicBezTo>
                  <a:cubicBezTo>
                    <a:pt x="10895" y="9133"/>
                    <a:pt x="9133" y="10907"/>
                    <a:pt x="6954" y="10907"/>
                  </a:cubicBezTo>
                  <a:cubicBezTo>
                    <a:pt x="6252" y="10907"/>
                    <a:pt x="5585" y="10728"/>
                    <a:pt x="5001" y="10407"/>
                  </a:cubicBezTo>
                  <a:cubicBezTo>
                    <a:pt x="4990" y="10407"/>
                    <a:pt x="4990" y="10383"/>
                    <a:pt x="4978" y="10383"/>
                  </a:cubicBezTo>
                  <a:cubicBezTo>
                    <a:pt x="4978" y="10383"/>
                    <a:pt x="4954" y="10371"/>
                    <a:pt x="4942" y="10371"/>
                  </a:cubicBezTo>
                  <a:cubicBezTo>
                    <a:pt x="4656" y="10204"/>
                    <a:pt x="4394" y="10002"/>
                    <a:pt x="4156" y="9764"/>
                  </a:cubicBezTo>
                  <a:cubicBezTo>
                    <a:pt x="3918" y="9525"/>
                    <a:pt x="3704" y="9252"/>
                    <a:pt x="3549" y="8978"/>
                  </a:cubicBezTo>
                  <a:cubicBezTo>
                    <a:pt x="3549" y="8954"/>
                    <a:pt x="3525" y="8954"/>
                    <a:pt x="3525" y="8942"/>
                  </a:cubicBezTo>
                  <a:cubicBezTo>
                    <a:pt x="3525" y="8930"/>
                    <a:pt x="3513" y="8930"/>
                    <a:pt x="3513" y="8906"/>
                  </a:cubicBezTo>
                  <a:cubicBezTo>
                    <a:pt x="3180" y="8335"/>
                    <a:pt x="3013" y="7668"/>
                    <a:pt x="3013" y="6966"/>
                  </a:cubicBezTo>
                  <a:cubicBezTo>
                    <a:pt x="3013" y="4787"/>
                    <a:pt x="4775" y="3013"/>
                    <a:pt x="6954" y="3013"/>
                  </a:cubicBezTo>
                  <a:close/>
                  <a:moveTo>
                    <a:pt x="3037" y="9668"/>
                  </a:moveTo>
                  <a:cubicBezTo>
                    <a:pt x="3204" y="9895"/>
                    <a:pt x="3382" y="10121"/>
                    <a:pt x="3573" y="10311"/>
                  </a:cubicBezTo>
                  <a:cubicBezTo>
                    <a:pt x="3763" y="10502"/>
                    <a:pt x="3989" y="10692"/>
                    <a:pt x="4216" y="10847"/>
                  </a:cubicBezTo>
                  <a:lnTo>
                    <a:pt x="3525" y="12026"/>
                  </a:lnTo>
                  <a:cubicBezTo>
                    <a:pt x="2894" y="11609"/>
                    <a:pt x="2311" y="11026"/>
                    <a:pt x="1858" y="10359"/>
                  </a:cubicBezTo>
                  <a:lnTo>
                    <a:pt x="3037" y="9668"/>
                  </a:lnTo>
                  <a:close/>
                  <a:moveTo>
                    <a:pt x="10847" y="9668"/>
                  </a:moveTo>
                  <a:lnTo>
                    <a:pt x="12038" y="10359"/>
                  </a:lnTo>
                  <a:cubicBezTo>
                    <a:pt x="11597" y="11026"/>
                    <a:pt x="11026" y="11609"/>
                    <a:pt x="10359" y="12038"/>
                  </a:cubicBezTo>
                  <a:lnTo>
                    <a:pt x="9681" y="10847"/>
                  </a:lnTo>
                  <a:cubicBezTo>
                    <a:pt x="10133" y="10526"/>
                    <a:pt x="10538" y="10133"/>
                    <a:pt x="10847" y="9668"/>
                  </a:cubicBezTo>
                  <a:close/>
                  <a:moveTo>
                    <a:pt x="4942" y="11276"/>
                  </a:moveTo>
                  <a:cubicBezTo>
                    <a:pt x="5430" y="11502"/>
                    <a:pt x="5990" y="11657"/>
                    <a:pt x="6549" y="11692"/>
                  </a:cubicBezTo>
                  <a:lnTo>
                    <a:pt x="6549" y="13062"/>
                  </a:lnTo>
                  <a:cubicBezTo>
                    <a:pt x="5728" y="13002"/>
                    <a:pt x="4954" y="12800"/>
                    <a:pt x="4263" y="12454"/>
                  </a:cubicBezTo>
                  <a:lnTo>
                    <a:pt x="4942" y="11276"/>
                  </a:lnTo>
                  <a:close/>
                  <a:moveTo>
                    <a:pt x="8978" y="11264"/>
                  </a:moveTo>
                  <a:lnTo>
                    <a:pt x="9657" y="12454"/>
                  </a:lnTo>
                  <a:cubicBezTo>
                    <a:pt x="8954" y="12800"/>
                    <a:pt x="8192" y="13026"/>
                    <a:pt x="7371" y="13062"/>
                  </a:cubicBezTo>
                  <a:lnTo>
                    <a:pt x="7371" y="11692"/>
                  </a:lnTo>
                  <a:cubicBezTo>
                    <a:pt x="7930" y="11657"/>
                    <a:pt x="8490" y="11502"/>
                    <a:pt x="8978" y="11264"/>
                  </a:cubicBezTo>
                  <a:close/>
                  <a:moveTo>
                    <a:pt x="6954" y="0"/>
                  </a:moveTo>
                  <a:cubicBezTo>
                    <a:pt x="5085" y="0"/>
                    <a:pt x="3346" y="727"/>
                    <a:pt x="2037" y="2036"/>
                  </a:cubicBezTo>
                  <a:cubicBezTo>
                    <a:pt x="727" y="3346"/>
                    <a:pt x="1" y="5084"/>
                    <a:pt x="1" y="6954"/>
                  </a:cubicBezTo>
                  <a:cubicBezTo>
                    <a:pt x="1" y="8811"/>
                    <a:pt x="727" y="10549"/>
                    <a:pt x="2037" y="11859"/>
                  </a:cubicBezTo>
                  <a:cubicBezTo>
                    <a:pt x="3346" y="13169"/>
                    <a:pt x="5085" y="13895"/>
                    <a:pt x="6954" y="13895"/>
                  </a:cubicBezTo>
                  <a:cubicBezTo>
                    <a:pt x="8811" y="13895"/>
                    <a:pt x="10550" y="13169"/>
                    <a:pt x="11859" y="11859"/>
                  </a:cubicBezTo>
                  <a:cubicBezTo>
                    <a:pt x="13169" y="10549"/>
                    <a:pt x="13895" y="8811"/>
                    <a:pt x="13895" y="6954"/>
                  </a:cubicBezTo>
                  <a:cubicBezTo>
                    <a:pt x="13895" y="5084"/>
                    <a:pt x="13169" y="3346"/>
                    <a:pt x="11859" y="2036"/>
                  </a:cubicBezTo>
                  <a:cubicBezTo>
                    <a:pt x="10550" y="727"/>
                    <a:pt x="8811" y="0"/>
                    <a:pt x="6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a:off x="4485447" y="1181977"/>
              <a:ext cx="40854" cy="40176"/>
            </a:xfrm>
            <a:custGeom>
              <a:rect b="b" l="l" r="r" t="t"/>
              <a:pathLst>
                <a:path extrusionOk="0" h="3912" w="3978">
                  <a:moveTo>
                    <a:pt x="3540" y="0"/>
                  </a:moveTo>
                  <a:cubicBezTo>
                    <a:pt x="3439" y="0"/>
                    <a:pt x="3335" y="42"/>
                    <a:pt x="3251" y="125"/>
                  </a:cubicBezTo>
                  <a:lnTo>
                    <a:pt x="167" y="3209"/>
                  </a:lnTo>
                  <a:cubicBezTo>
                    <a:pt x="1" y="3375"/>
                    <a:pt x="1" y="3625"/>
                    <a:pt x="167" y="3792"/>
                  </a:cubicBezTo>
                  <a:cubicBezTo>
                    <a:pt x="239" y="3864"/>
                    <a:pt x="346" y="3911"/>
                    <a:pt x="453" y="3911"/>
                  </a:cubicBezTo>
                  <a:cubicBezTo>
                    <a:pt x="560" y="3911"/>
                    <a:pt x="656" y="3864"/>
                    <a:pt x="739" y="3792"/>
                  </a:cubicBezTo>
                  <a:lnTo>
                    <a:pt x="3811" y="708"/>
                  </a:lnTo>
                  <a:cubicBezTo>
                    <a:pt x="3977" y="542"/>
                    <a:pt x="3977" y="292"/>
                    <a:pt x="3811" y="125"/>
                  </a:cubicBezTo>
                  <a:cubicBezTo>
                    <a:pt x="3739" y="42"/>
                    <a:pt x="3641" y="0"/>
                    <a:pt x="3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4514555" y="1210530"/>
              <a:ext cx="8206" cy="8195"/>
            </a:xfrm>
            <a:custGeom>
              <a:rect b="b" l="l" r="r" t="t"/>
              <a:pathLst>
                <a:path extrusionOk="0" h="798" w="799">
                  <a:moveTo>
                    <a:pt x="405" y="0"/>
                  </a:moveTo>
                  <a:cubicBezTo>
                    <a:pt x="298" y="0"/>
                    <a:pt x="191" y="36"/>
                    <a:pt x="120" y="119"/>
                  </a:cubicBezTo>
                  <a:cubicBezTo>
                    <a:pt x="48" y="191"/>
                    <a:pt x="0" y="298"/>
                    <a:pt x="0" y="393"/>
                  </a:cubicBezTo>
                  <a:cubicBezTo>
                    <a:pt x="0" y="500"/>
                    <a:pt x="48" y="607"/>
                    <a:pt x="120" y="679"/>
                  </a:cubicBezTo>
                  <a:cubicBezTo>
                    <a:pt x="191" y="750"/>
                    <a:pt x="298" y="798"/>
                    <a:pt x="405" y="798"/>
                  </a:cubicBezTo>
                  <a:cubicBezTo>
                    <a:pt x="501" y="798"/>
                    <a:pt x="608" y="750"/>
                    <a:pt x="679" y="679"/>
                  </a:cubicBezTo>
                  <a:cubicBezTo>
                    <a:pt x="751" y="607"/>
                    <a:pt x="798" y="500"/>
                    <a:pt x="798" y="393"/>
                  </a:cubicBezTo>
                  <a:cubicBezTo>
                    <a:pt x="798" y="298"/>
                    <a:pt x="751" y="191"/>
                    <a:pt x="679" y="119"/>
                  </a:cubicBezTo>
                  <a:cubicBezTo>
                    <a:pt x="608" y="36"/>
                    <a:pt x="50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4489114" y="1185212"/>
              <a:ext cx="8329" cy="8329"/>
            </a:xfrm>
            <a:custGeom>
              <a:rect b="b" l="l" r="r" t="t"/>
              <a:pathLst>
                <a:path extrusionOk="0" h="811" w="811">
                  <a:moveTo>
                    <a:pt x="406" y="1"/>
                  </a:moveTo>
                  <a:cubicBezTo>
                    <a:pt x="299" y="1"/>
                    <a:pt x="203" y="48"/>
                    <a:pt x="120" y="120"/>
                  </a:cubicBezTo>
                  <a:cubicBezTo>
                    <a:pt x="49" y="203"/>
                    <a:pt x="1" y="298"/>
                    <a:pt x="1" y="405"/>
                  </a:cubicBezTo>
                  <a:cubicBezTo>
                    <a:pt x="1" y="513"/>
                    <a:pt x="49" y="620"/>
                    <a:pt x="120" y="691"/>
                  </a:cubicBezTo>
                  <a:cubicBezTo>
                    <a:pt x="203" y="763"/>
                    <a:pt x="299" y="810"/>
                    <a:pt x="406" y="810"/>
                  </a:cubicBezTo>
                  <a:cubicBezTo>
                    <a:pt x="513" y="810"/>
                    <a:pt x="620" y="763"/>
                    <a:pt x="692" y="691"/>
                  </a:cubicBezTo>
                  <a:cubicBezTo>
                    <a:pt x="763" y="620"/>
                    <a:pt x="811" y="513"/>
                    <a:pt x="811" y="405"/>
                  </a:cubicBezTo>
                  <a:cubicBezTo>
                    <a:pt x="811" y="298"/>
                    <a:pt x="763" y="203"/>
                    <a:pt x="692" y="120"/>
                  </a:cubicBezTo>
                  <a:cubicBezTo>
                    <a:pt x="620" y="48"/>
                    <a:pt x="513" y="1"/>
                    <a:pt x="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40"/>
          <p:cNvGrpSpPr/>
          <p:nvPr/>
        </p:nvGrpSpPr>
        <p:grpSpPr>
          <a:xfrm>
            <a:off x="6904125" y="846663"/>
            <a:ext cx="142686" cy="142573"/>
            <a:chOff x="5714500" y="1130625"/>
            <a:chExt cx="142686" cy="142573"/>
          </a:xfrm>
        </p:grpSpPr>
        <p:sp>
          <p:nvSpPr>
            <p:cNvPr id="504" name="Google Shape;504;p40"/>
            <p:cNvSpPr/>
            <p:nvPr/>
          </p:nvSpPr>
          <p:spPr>
            <a:xfrm>
              <a:off x="5747971" y="1152861"/>
              <a:ext cx="75503" cy="75503"/>
            </a:xfrm>
            <a:custGeom>
              <a:rect b="b" l="l" r="r" t="t"/>
              <a:pathLst>
                <a:path extrusionOk="0" h="7359" w="7359">
                  <a:moveTo>
                    <a:pt x="3680" y="822"/>
                  </a:moveTo>
                  <a:cubicBezTo>
                    <a:pt x="5251" y="822"/>
                    <a:pt x="6537" y="2096"/>
                    <a:pt x="6537" y="3679"/>
                  </a:cubicBezTo>
                  <a:cubicBezTo>
                    <a:pt x="6537" y="5251"/>
                    <a:pt x="5251" y="6537"/>
                    <a:pt x="3680" y="6537"/>
                  </a:cubicBezTo>
                  <a:cubicBezTo>
                    <a:pt x="2096" y="6537"/>
                    <a:pt x="822" y="5251"/>
                    <a:pt x="822" y="3679"/>
                  </a:cubicBezTo>
                  <a:cubicBezTo>
                    <a:pt x="822" y="2096"/>
                    <a:pt x="2096" y="822"/>
                    <a:pt x="3680" y="822"/>
                  </a:cubicBezTo>
                  <a:close/>
                  <a:moveTo>
                    <a:pt x="3680" y="0"/>
                  </a:moveTo>
                  <a:cubicBezTo>
                    <a:pt x="1656" y="0"/>
                    <a:pt x="1" y="1655"/>
                    <a:pt x="1" y="3679"/>
                  </a:cubicBezTo>
                  <a:cubicBezTo>
                    <a:pt x="1" y="5704"/>
                    <a:pt x="1656" y="7359"/>
                    <a:pt x="3680" y="7359"/>
                  </a:cubicBezTo>
                  <a:cubicBezTo>
                    <a:pt x="5704" y="7359"/>
                    <a:pt x="7359" y="5704"/>
                    <a:pt x="7359" y="3679"/>
                  </a:cubicBezTo>
                  <a:cubicBezTo>
                    <a:pt x="7359" y="1655"/>
                    <a:pt x="5704" y="0"/>
                    <a:pt x="3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764830" y="1186455"/>
              <a:ext cx="41789" cy="25055"/>
            </a:xfrm>
            <a:custGeom>
              <a:rect b="b" l="l" r="r" t="t"/>
              <a:pathLst>
                <a:path extrusionOk="0" h="2442" w="4073">
                  <a:moveTo>
                    <a:pt x="3192" y="822"/>
                  </a:moveTo>
                  <a:cubicBezTo>
                    <a:pt x="3037" y="1298"/>
                    <a:pt x="2573" y="1644"/>
                    <a:pt x="2037" y="1644"/>
                  </a:cubicBezTo>
                  <a:cubicBezTo>
                    <a:pt x="1501" y="1644"/>
                    <a:pt x="1037" y="1298"/>
                    <a:pt x="870" y="822"/>
                  </a:cubicBezTo>
                  <a:close/>
                  <a:moveTo>
                    <a:pt x="394" y="1"/>
                  </a:moveTo>
                  <a:cubicBezTo>
                    <a:pt x="179" y="1"/>
                    <a:pt x="1" y="179"/>
                    <a:pt x="1" y="405"/>
                  </a:cubicBezTo>
                  <a:cubicBezTo>
                    <a:pt x="1" y="1537"/>
                    <a:pt x="906" y="2441"/>
                    <a:pt x="2037" y="2441"/>
                  </a:cubicBezTo>
                  <a:cubicBezTo>
                    <a:pt x="3168" y="2441"/>
                    <a:pt x="4073" y="1525"/>
                    <a:pt x="4073" y="405"/>
                  </a:cubicBezTo>
                  <a:cubicBezTo>
                    <a:pt x="4073" y="179"/>
                    <a:pt x="3894" y="1"/>
                    <a:pt x="3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5792689" y="1172038"/>
              <a:ext cx="8321" cy="8198"/>
            </a:xfrm>
            <a:custGeom>
              <a:rect b="b" l="l" r="r" t="t"/>
              <a:pathLst>
                <a:path extrusionOk="0" h="799" w="811">
                  <a:moveTo>
                    <a:pt x="405" y="1"/>
                  </a:moveTo>
                  <a:cubicBezTo>
                    <a:pt x="298" y="1"/>
                    <a:pt x="191" y="36"/>
                    <a:pt x="120" y="120"/>
                  </a:cubicBezTo>
                  <a:cubicBezTo>
                    <a:pt x="48" y="191"/>
                    <a:pt x="0" y="298"/>
                    <a:pt x="0" y="394"/>
                  </a:cubicBezTo>
                  <a:cubicBezTo>
                    <a:pt x="0" y="501"/>
                    <a:pt x="48" y="608"/>
                    <a:pt x="120" y="679"/>
                  </a:cubicBezTo>
                  <a:cubicBezTo>
                    <a:pt x="191" y="751"/>
                    <a:pt x="298" y="798"/>
                    <a:pt x="405" y="798"/>
                  </a:cubicBezTo>
                  <a:cubicBezTo>
                    <a:pt x="512" y="798"/>
                    <a:pt x="620" y="751"/>
                    <a:pt x="691" y="679"/>
                  </a:cubicBezTo>
                  <a:cubicBezTo>
                    <a:pt x="762" y="608"/>
                    <a:pt x="810" y="501"/>
                    <a:pt x="810" y="394"/>
                  </a:cubicBezTo>
                  <a:cubicBezTo>
                    <a:pt x="810" y="298"/>
                    <a:pt x="762" y="191"/>
                    <a:pt x="691" y="120"/>
                  </a:cubicBezTo>
                  <a:cubicBezTo>
                    <a:pt x="620" y="36"/>
                    <a:pt x="51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5770453" y="1172038"/>
              <a:ext cx="8198" cy="8198"/>
            </a:xfrm>
            <a:custGeom>
              <a:rect b="b" l="l" r="r" t="t"/>
              <a:pathLst>
                <a:path extrusionOk="0" h="799" w="799">
                  <a:moveTo>
                    <a:pt x="405" y="1"/>
                  </a:moveTo>
                  <a:cubicBezTo>
                    <a:pt x="298" y="1"/>
                    <a:pt x="191" y="36"/>
                    <a:pt x="120" y="120"/>
                  </a:cubicBezTo>
                  <a:cubicBezTo>
                    <a:pt x="48" y="191"/>
                    <a:pt x="1" y="298"/>
                    <a:pt x="1" y="394"/>
                  </a:cubicBezTo>
                  <a:cubicBezTo>
                    <a:pt x="1" y="501"/>
                    <a:pt x="48" y="608"/>
                    <a:pt x="120" y="679"/>
                  </a:cubicBezTo>
                  <a:cubicBezTo>
                    <a:pt x="191" y="751"/>
                    <a:pt x="298" y="798"/>
                    <a:pt x="405" y="798"/>
                  </a:cubicBezTo>
                  <a:cubicBezTo>
                    <a:pt x="501" y="798"/>
                    <a:pt x="608" y="751"/>
                    <a:pt x="679" y="679"/>
                  </a:cubicBezTo>
                  <a:cubicBezTo>
                    <a:pt x="763" y="608"/>
                    <a:pt x="798" y="501"/>
                    <a:pt x="798" y="394"/>
                  </a:cubicBezTo>
                  <a:cubicBezTo>
                    <a:pt x="798" y="298"/>
                    <a:pt x="763" y="191"/>
                    <a:pt x="679" y="120"/>
                  </a:cubicBezTo>
                  <a:cubicBezTo>
                    <a:pt x="608" y="36"/>
                    <a:pt x="501"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5714500" y="1130625"/>
              <a:ext cx="142686" cy="142573"/>
            </a:xfrm>
            <a:custGeom>
              <a:rect b="b" l="l" r="r" t="t"/>
              <a:pathLst>
                <a:path extrusionOk="0" h="13896" w="13907">
                  <a:moveTo>
                    <a:pt x="12407" y="810"/>
                  </a:moveTo>
                  <a:cubicBezTo>
                    <a:pt x="12776" y="810"/>
                    <a:pt x="13085" y="1132"/>
                    <a:pt x="13085" y="1501"/>
                  </a:cubicBezTo>
                  <a:lnTo>
                    <a:pt x="13085" y="10228"/>
                  </a:lnTo>
                  <a:cubicBezTo>
                    <a:pt x="13085" y="10597"/>
                    <a:pt x="12776" y="10907"/>
                    <a:pt x="12407" y="10907"/>
                  </a:cubicBezTo>
                  <a:lnTo>
                    <a:pt x="8037" y="10907"/>
                  </a:lnTo>
                  <a:cubicBezTo>
                    <a:pt x="7894" y="10907"/>
                    <a:pt x="7740" y="11002"/>
                    <a:pt x="7680" y="11133"/>
                  </a:cubicBezTo>
                  <a:lnTo>
                    <a:pt x="6954" y="12585"/>
                  </a:lnTo>
                  <a:lnTo>
                    <a:pt x="6227" y="11133"/>
                  </a:lnTo>
                  <a:cubicBezTo>
                    <a:pt x="6156" y="11002"/>
                    <a:pt x="6013" y="10907"/>
                    <a:pt x="5870" y="10907"/>
                  </a:cubicBezTo>
                  <a:lnTo>
                    <a:pt x="1513" y="10907"/>
                  </a:lnTo>
                  <a:cubicBezTo>
                    <a:pt x="1132" y="10907"/>
                    <a:pt x="822" y="10597"/>
                    <a:pt x="822" y="10228"/>
                  </a:cubicBezTo>
                  <a:lnTo>
                    <a:pt x="822" y="1501"/>
                  </a:lnTo>
                  <a:cubicBezTo>
                    <a:pt x="822" y="1132"/>
                    <a:pt x="1132" y="810"/>
                    <a:pt x="1513" y="810"/>
                  </a:cubicBezTo>
                  <a:close/>
                  <a:moveTo>
                    <a:pt x="1513" y="1"/>
                  </a:moveTo>
                  <a:cubicBezTo>
                    <a:pt x="679" y="1"/>
                    <a:pt x="0" y="667"/>
                    <a:pt x="0" y="1501"/>
                  </a:cubicBezTo>
                  <a:lnTo>
                    <a:pt x="0" y="10228"/>
                  </a:lnTo>
                  <a:cubicBezTo>
                    <a:pt x="0" y="11061"/>
                    <a:pt x="679" y="11728"/>
                    <a:pt x="1513" y="11728"/>
                  </a:cubicBezTo>
                  <a:lnTo>
                    <a:pt x="5620" y="11728"/>
                  </a:lnTo>
                  <a:lnTo>
                    <a:pt x="6597" y="13681"/>
                  </a:lnTo>
                  <a:cubicBezTo>
                    <a:pt x="6668" y="13812"/>
                    <a:pt x="6811" y="13895"/>
                    <a:pt x="6954" y="13895"/>
                  </a:cubicBezTo>
                  <a:cubicBezTo>
                    <a:pt x="7109" y="13895"/>
                    <a:pt x="7251" y="13812"/>
                    <a:pt x="7311" y="13681"/>
                  </a:cubicBezTo>
                  <a:lnTo>
                    <a:pt x="8299" y="11728"/>
                  </a:lnTo>
                  <a:lnTo>
                    <a:pt x="12407" y="11728"/>
                  </a:lnTo>
                  <a:cubicBezTo>
                    <a:pt x="13240" y="11728"/>
                    <a:pt x="13907" y="11061"/>
                    <a:pt x="13907" y="10228"/>
                  </a:cubicBezTo>
                  <a:lnTo>
                    <a:pt x="13907" y="1501"/>
                  </a:lnTo>
                  <a:cubicBezTo>
                    <a:pt x="13895" y="667"/>
                    <a:pt x="13216" y="1"/>
                    <a:pt x="12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40"/>
          <p:cNvGrpSpPr/>
          <p:nvPr/>
        </p:nvGrpSpPr>
        <p:grpSpPr>
          <a:xfrm>
            <a:off x="8568100" y="858225"/>
            <a:ext cx="142675" cy="119457"/>
            <a:chOff x="7210250" y="1106525"/>
            <a:chExt cx="142675" cy="119457"/>
          </a:xfrm>
        </p:grpSpPr>
        <p:sp>
          <p:nvSpPr>
            <p:cNvPr id="510" name="Google Shape;510;p40"/>
            <p:cNvSpPr/>
            <p:nvPr/>
          </p:nvSpPr>
          <p:spPr>
            <a:xfrm>
              <a:off x="7248371" y="1129986"/>
              <a:ext cx="63086" cy="70692"/>
            </a:xfrm>
            <a:custGeom>
              <a:rect b="b" l="l" r="r" t="t"/>
              <a:pathLst>
                <a:path extrusionOk="0" h="7286" w="6502">
                  <a:moveTo>
                    <a:pt x="3418" y="999"/>
                  </a:moveTo>
                  <a:lnTo>
                    <a:pt x="5025" y="2607"/>
                  </a:lnTo>
                  <a:cubicBezTo>
                    <a:pt x="5454" y="3035"/>
                    <a:pt x="5692" y="3595"/>
                    <a:pt x="5692" y="4214"/>
                  </a:cubicBezTo>
                  <a:cubicBezTo>
                    <a:pt x="5680" y="4595"/>
                    <a:pt x="5597" y="4964"/>
                    <a:pt x="5418" y="5297"/>
                  </a:cubicBezTo>
                  <a:cubicBezTo>
                    <a:pt x="5418" y="4786"/>
                    <a:pt x="5216" y="4274"/>
                    <a:pt x="4835" y="3881"/>
                  </a:cubicBezTo>
                  <a:lnTo>
                    <a:pt x="3704" y="2750"/>
                  </a:lnTo>
                  <a:cubicBezTo>
                    <a:pt x="3632" y="2678"/>
                    <a:pt x="3525" y="2630"/>
                    <a:pt x="3418" y="2630"/>
                  </a:cubicBezTo>
                  <a:cubicBezTo>
                    <a:pt x="3311" y="2630"/>
                    <a:pt x="3203" y="2678"/>
                    <a:pt x="3132" y="2750"/>
                  </a:cubicBezTo>
                  <a:lnTo>
                    <a:pt x="2001" y="3881"/>
                  </a:lnTo>
                  <a:cubicBezTo>
                    <a:pt x="1632" y="4250"/>
                    <a:pt x="1418" y="4762"/>
                    <a:pt x="1418" y="5297"/>
                  </a:cubicBezTo>
                  <a:cubicBezTo>
                    <a:pt x="1239" y="4964"/>
                    <a:pt x="1144" y="4595"/>
                    <a:pt x="1144" y="4214"/>
                  </a:cubicBezTo>
                  <a:cubicBezTo>
                    <a:pt x="1144" y="3595"/>
                    <a:pt x="1382" y="3035"/>
                    <a:pt x="1810" y="2607"/>
                  </a:cubicBezTo>
                  <a:lnTo>
                    <a:pt x="3418" y="999"/>
                  </a:lnTo>
                  <a:close/>
                  <a:moveTo>
                    <a:pt x="3406" y="3631"/>
                  </a:moveTo>
                  <a:lnTo>
                    <a:pt x="4239" y="4464"/>
                  </a:lnTo>
                  <a:cubicBezTo>
                    <a:pt x="4692" y="4928"/>
                    <a:pt x="4692" y="5678"/>
                    <a:pt x="4239" y="6143"/>
                  </a:cubicBezTo>
                  <a:cubicBezTo>
                    <a:pt x="4013" y="6369"/>
                    <a:pt x="3715" y="6488"/>
                    <a:pt x="3406" y="6488"/>
                  </a:cubicBezTo>
                  <a:lnTo>
                    <a:pt x="3346" y="6488"/>
                  </a:lnTo>
                  <a:cubicBezTo>
                    <a:pt x="3061" y="6452"/>
                    <a:pt x="2775" y="6333"/>
                    <a:pt x="2572" y="6131"/>
                  </a:cubicBezTo>
                  <a:cubicBezTo>
                    <a:pt x="2346" y="5905"/>
                    <a:pt x="2227" y="5607"/>
                    <a:pt x="2227" y="5297"/>
                  </a:cubicBezTo>
                  <a:cubicBezTo>
                    <a:pt x="2227" y="4988"/>
                    <a:pt x="2346" y="4690"/>
                    <a:pt x="2572" y="4464"/>
                  </a:cubicBezTo>
                  <a:lnTo>
                    <a:pt x="3406" y="3631"/>
                  </a:lnTo>
                  <a:close/>
                  <a:moveTo>
                    <a:pt x="3415" y="0"/>
                  </a:moveTo>
                  <a:cubicBezTo>
                    <a:pt x="3331" y="0"/>
                    <a:pt x="3245" y="26"/>
                    <a:pt x="3168" y="83"/>
                  </a:cubicBezTo>
                  <a:lnTo>
                    <a:pt x="3156" y="83"/>
                  </a:lnTo>
                  <a:lnTo>
                    <a:pt x="870" y="2357"/>
                  </a:lnTo>
                  <a:cubicBezTo>
                    <a:pt x="846" y="2392"/>
                    <a:pt x="810" y="2416"/>
                    <a:pt x="798" y="2452"/>
                  </a:cubicBezTo>
                  <a:cubicBezTo>
                    <a:pt x="1" y="3845"/>
                    <a:pt x="239" y="5381"/>
                    <a:pt x="1215" y="6381"/>
                  </a:cubicBezTo>
                  <a:cubicBezTo>
                    <a:pt x="1799" y="6964"/>
                    <a:pt x="2572" y="7286"/>
                    <a:pt x="3406" y="7286"/>
                  </a:cubicBezTo>
                  <a:cubicBezTo>
                    <a:pt x="4227" y="7286"/>
                    <a:pt x="5013" y="6964"/>
                    <a:pt x="5597" y="6381"/>
                  </a:cubicBezTo>
                  <a:cubicBezTo>
                    <a:pt x="6168" y="5798"/>
                    <a:pt x="6502" y="5024"/>
                    <a:pt x="6502" y="4190"/>
                  </a:cubicBezTo>
                  <a:cubicBezTo>
                    <a:pt x="6502" y="3369"/>
                    <a:pt x="6168" y="2583"/>
                    <a:pt x="5597" y="1999"/>
                  </a:cubicBezTo>
                  <a:lnTo>
                    <a:pt x="3704" y="118"/>
                  </a:lnTo>
                  <a:cubicBezTo>
                    <a:pt x="3629" y="44"/>
                    <a:pt x="3524" y="0"/>
                    <a:pt x="3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7210250" y="1106525"/>
              <a:ext cx="142675" cy="119457"/>
            </a:xfrm>
            <a:custGeom>
              <a:rect b="b" l="l" r="r" t="t"/>
              <a:pathLst>
                <a:path extrusionOk="0" h="12312" w="14705">
                  <a:moveTo>
                    <a:pt x="10073" y="822"/>
                  </a:moveTo>
                  <a:cubicBezTo>
                    <a:pt x="10978" y="822"/>
                    <a:pt x="11847" y="1179"/>
                    <a:pt x="12490" y="1822"/>
                  </a:cubicBezTo>
                  <a:cubicBezTo>
                    <a:pt x="13812" y="3143"/>
                    <a:pt x="13812" y="5322"/>
                    <a:pt x="12466" y="6656"/>
                  </a:cubicBezTo>
                  <a:lnTo>
                    <a:pt x="7823" y="11299"/>
                  </a:lnTo>
                  <a:cubicBezTo>
                    <a:pt x="7692" y="11430"/>
                    <a:pt x="7525" y="11490"/>
                    <a:pt x="7347" y="11490"/>
                  </a:cubicBezTo>
                  <a:cubicBezTo>
                    <a:pt x="7168" y="11490"/>
                    <a:pt x="6990" y="11418"/>
                    <a:pt x="6871" y="11299"/>
                  </a:cubicBezTo>
                  <a:lnTo>
                    <a:pt x="2227" y="6656"/>
                  </a:lnTo>
                  <a:cubicBezTo>
                    <a:pt x="882" y="5322"/>
                    <a:pt x="882" y="3143"/>
                    <a:pt x="2227" y="1822"/>
                  </a:cubicBezTo>
                  <a:cubicBezTo>
                    <a:pt x="2870" y="1179"/>
                    <a:pt x="3727" y="822"/>
                    <a:pt x="4656" y="822"/>
                  </a:cubicBezTo>
                  <a:cubicBezTo>
                    <a:pt x="5561" y="822"/>
                    <a:pt x="6418" y="1179"/>
                    <a:pt x="7073" y="1822"/>
                  </a:cubicBezTo>
                  <a:cubicBezTo>
                    <a:pt x="7156" y="1893"/>
                    <a:pt x="7252" y="1941"/>
                    <a:pt x="7359" y="1941"/>
                  </a:cubicBezTo>
                  <a:cubicBezTo>
                    <a:pt x="7466" y="1941"/>
                    <a:pt x="7573" y="1893"/>
                    <a:pt x="7644" y="1822"/>
                  </a:cubicBezTo>
                  <a:cubicBezTo>
                    <a:pt x="8287" y="1179"/>
                    <a:pt x="9145" y="822"/>
                    <a:pt x="10073" y="822"/>
                  </a:cubicBezTo>
                  <a:close/>
                  <a:moveTo>
                    <a:pt x="4644" y="0"/>
                  </a:moveTo>
                  <a:cubicBezTo>
                    <a:pt x="3513" y="0"/>
                    <a:pt x="2441" y="453"/>
                    <a:pt x="1644" y="1238"/>
                  </a:cubicBezTo>
                  <a:cubicBezTo>
                    <a:pt x="1" y="2893"/>
                    <a:pt x="1" y="5584"/>
                    <a:pt x="1644" y="7239"/>
                  </a:cubicBezTo>
                  <a:lnTo>
                    <a:pt x="6287" y="11883"/>
                  </a:lnTo>
                  <a:cubicBezTo>
                    <a:pt x="6573" y="12157"/>
                    <a:pt x="6942" y="12311"/>
                    <a:pt x="7347" y="12311"/>
                  </a:cubicBezTo>
                  <a:cubicBezTo>
                    <a:pt x="7752" y="12311"/>
                    <a:pt x="8121" y="12157"/>
                    <a:pt x="8406" y="11883"/>
                  </a:cubicBezTo>
                  <a:lnTo>
                    <a:pt x="13050" y="7239"/>
                  </a:lnTo>
                  <a:cubicBezTo>
                    <a:pt x="14705" y="5572"/>
                    <a:pt x="14705" y="2893"/>
                    <a:pt x="13050" y="1238"/>
                  </a:cubicBezTo>
                  <a:cubicBezTo>
                    <a:pt x="12240" y="441"/>
                    <a:pt x="11193" y="0"/>
                    <a:pt x="10061" y="0"/>
                  </a:cubicBezTo>
                  <a:cubicBezTo>
                    <a:pt x="9061" y="0"/>
                    <a:pt x="8109" y="346"/>
                    <a:pt x="7347" y="988"/>
                  </a:cubicBezTo>
                  <a:cubicBezTo>
                    <a:pt x="6585" y="346"/>
                    <a:pt x="5632" y="0"/>
                    <a:pt x="46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0"/>
          <p:cNvGrpSpPr/>
          <p:nvPr/>
        </p:nvGrpSpPr>
        <p:grpSpPr>
          <a:xfrm>
            <a:off x="3698800" y="2279500"/>
            <a:ext cx="142674" cy="142674"/>
            <a:chOff x="2945150" y="2597900"/>
            <a:chExt cx="142674" cy="142674"/>
          </a:xfrm>
        </p:grpSpPr>
        <p:sp>
          <p:nvSpPr>
            <p:cNvPr id="513" name="Google Shape;513;p40"/>
            <p:cNvSpPr/>
            <p:nvPr/>
          </p:nvSpPr>
          <p:spPr>
            <a:xfrm>
              <a:off x="2945150" y="2597900"/>
              <a:ext cx="142674" cy="142674"/>
            </a:xfrm>
            <a:custGeom>
              <a:rect b="b" l="l" r="r" t="t"/>
              <a:pathLst>
                <a:path extrusionOk="0" h="13872" w="13872">
                  <a:moveTo>
                    <a:pt x="5858" y="810"/>
                  </a:moveTo>
                  <a:cubicBezTo>
                    <a:pt x="8632" y="810"/>
                    <a:pt x="10895" y="3072"/>
                    <a:pt x="10895" y="5846"/>
                  </a:cubicBezTo>
                  <a:cubicBezTo>
                    <a:pt x="10895" y="8632"/>
                    <a:pt x="8632" y="10895"/>
                    <a:pt x="5858" y="10895"/>
                  </a:cubicBezTo>
                  <a:cubicBezTo>
                    <a:pt x="3072" y="10895"/>
                    <a:pt x="810" y="8632"/>
                    <a:pt x="810" y="5846"/>
                  </a:cubicBezTo>
                  <a:cubicBezTo>
                    <a:pt x="810" y="3072"/>
                    <a:pt x="3072" y="810"/>
                    <a:pt x="5858" y="810"/>
                  </a:cubicBezTo>
                  <a:close/>
                  <a:moveTo>
                    <a:pt x="10442" y="9478"/>
                  </a:moveTo>
                  <a:lnTo>
                    <a:pt x="12859" y="11907"/>
                  </a:lnTo>
                  <a:cubicBezTo>
                    <a:pt x="13002" y="12038"/>
                    <a:pt x="13050" y="12204"/>
                    <a:pt x="13050" y="12383"/>
                  </a:cubicBezTo>
                  <a:cubicBezTo>
                    <a:pt x="13050" y="12561"/>
                    <a:pt x="13002" y="12740"/>
                    <a:pt x="12859" y="12871"/>
                  </a:cubicBezTo>
                  <a:cubicBezTo>
                    <a:pt x="12728" y="13008"/>
                    <a:pt x="12553" y="13076"/>
                    <a:pt x="12377" y="13076"/>
                  </a:cubicBezTo>
                  <a:cubicBezTo>
                    <a:pt x="12201" y="13076"/>
                    <a:pt x="12026" y="13008"/>
                    <a:pt x="11895" y="12871"/>
                  </a:cubicBezTo>
                  <a:lnTo>
                    <a:pt x="9466" y="10454"/>
                  </a:lnTo>
                  <a:cubicBezTo>
                    <a:pt x="9644" y="10311"/>
                    <a:pt x="9811" y="10156"/>
                    <a:pt x="9978" y="9990"/>
                  </a:cubicBezTo>
                  <a:cubicBezTo>
                    <a:pt x="10145" y="9823"/>
                    <a:pt x="10287" y="9656"/>
                    <a:pt x="10442" y="9478"/>
                  </a:cubicBezTo>
                  <a:close/>
                  <a:moveTo>
                    <a:pt x="5858" y="0"/>
                  </a:moveTo>
                  <a:cubicBezTo>
                    <a:pt x="4287" y="0"/>
                    <a:pt x="2822" y="608"/>
                    <a:pt x="1715" y="1715"/>
                  </a:cubicBezTo>
                  <a:cubicBezTo>
                    <a:pt x="620" y="2810"/>
                    <a:pt x="0" y="4287"/>
                    <a:pt x="0" y="5846"/>
                  </a:cubicBezTo>
                  <a:cubicBezTo>
                    <a:pt x="0" y="7418"/>
                    <a:pt x="620" y="8882"/>
                    <a:pt x="1715" y="9990"/>
                  </a:cubicBezTo>
                  <a:cubicBezTo>
                    <a:pt x="2822" y="11085"/>
                    <a:pt x="4287" y="11704"/>
                    <a:pt x="5858" y="11704"/>
                  </a:cubicBezTo>
                  <a:cubicBezTo>
                    <a:pt x="6906" y="11704"/>
                    <a:pt x="7906" y="11418"/>
                    <a:pt x="8799" y="10906"/>
                  </a:cubicBezTo>
                  <a:lnTo>
                    <a:pt x="11335" y="13443"/>
                  </a:lnTo>
                  <a:cubicBezTo>
                    <a:pt x="11633" y="13740"/>
                    <a:pt x="12002" y="13871"/>
                    <a:pt x="12383" y="13871"/>
                  </a:cubicBezTo>
                  <a:cubicBezTo>
                    <a:pt x="12776" y="13871"/>
                    <a:pt x="13145" y="13728"/>
                    <a:pt x="13443" y="13443"/>
                  </a:cubicBezTo>
                  <a:cubicBezTo>
                    <a:pt x="13728" y="13157"/>
                    <a:pt x="13871" y="12788"/>
                    <a:pt x="13871" y="12383"/>
                  </a:cubicBezTo>
                  <a:cubicBezTo>
                    <a:pt x="13871" y="12002"/>
                    <a:pt x="13728" y="11609"/>
                    <a:pt x="13443" y="11323"/>
                  </a:cubicBezTo>
                  <a:lnTo>
                    <a:pt x="10918" y="8799"/>
                  </a:lnTo>
                  <a:cubicBezTo>
                    <a:pt x="11430" y="7918"/>
                    <a:pt x="11704" y="6906"/>
                    <a:pt x="11704" y="5846"/>
                  </a:cubicBezTo>
                  <a:cubicBezTo>
                    <a:pt x="11704" y="4287"/>
                    <a:pt x="11097" y="2810"/>
                    <a:pt x="9990" y="1715"/>
                  </a:cubicBezTo>
                  <a:cubicBezTo>
                    <a:pt x="8894" y="608"/>
                    <a:pt x="7418" y="0"/>
                    <a:pt x="5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2967563" y="2620313"/>
              <a:ext cx="75564" cy="75564"/>
            </a:xfrm>
            <a:custGeom>
              <a:rect b="b" l="l" r="r" t="t"/>
              <a:pathLst>
                <a:path extrusionOk="0" h="7347" w="7347">
                  <a:moveTo>
                    <a:pt x="3679" y="810"/>
                  </a:moveTo>
                  <a:cubicBezTo>
                    <a:pt x="5251" y="810"/>
                    <a:pt x="6537" y="2096"/>
                    <a:pt x="6537" y="3667"/>
                  </a:cubicBezTo>
                  <a:cubicBezTo>
                    <a:pt x="6537" y="5251"/>
                    <a:pt x="5251" y="6525"/>
                    <a:pt x="3679" y="6525"/>
                  </a:cubicBezTo>
                  <a:cubicBezTo>
                    <a:pt x="2096" y="6525"/>
                    <a:pt x="822" y="5251"/>
                    <a:pt x="822" y="3667"/>
                  </a:cubicBezTo>
                  <a:cubicBezTo>
                    <a:pt x="822" y="2096"/>
                    <a:pt x="2096" y="810"/>
                    <a:pt x="3679" y="810"/>
                  </a:cubicBezTo>
                  <a:close/>
                  <a:moveTo>
                    <a:pt x="3679" y="0"/>
                  </a:moveTo>
                  <a:cubicBezTo>
                    <a:pt x="1655" y="0"/>
                    <a:pt x="0" y="1643"/>
                    <a:pt x="0" y="3667"/>
                  </a:cubicBezTo>
                  <a:cubicBezTo>
                    <a:pt x="0" y="5691"/>
                    <a:pt x="1655" y="7346"/>
                    <a:pt x="3679" y="7346"/>
                  </a:cubicBezTo>
                  <a:cubicBezTo>
                    <a:pt x="5703" y="7346"/>
                    <a:pt x="7346" y="5691"/>
                    <a:pt x="7346" y="3667"/>
                  </a:cubicBezTo>
                  <a:cubicBezTo>
                    <a:pt x="7334" y="1643"/>
                    <a:pt x="5703" y="0"/>
                    <a:pt x="3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a:off x="2986540" y="2642962"/>
              <a:ext cx="37602" cy="32830"/>
            </a:xfrm>
            <a:custGeom>
              <a:rect b="b" l="l" r="r" t="t"/>
              <a:pathLst>
                <a:path extrusionOk="0" h="3192" w="3656">
                  <a:moveTo>
                    <a:pt x="2382" y="811"/>
                  </a:moveTo>
                  <a:cubicBezTo>
                    <a:pt x="2465" y="811"/>
                    <a:pt x="2572" y="858"/>
                    <a:pt x="2632" y="918"/>
                  </a:cubicBezTo>
                  <a:cubicBezTo>
                    <a:pt x="2751" y="1049"/>
                    <a:pt x="2751" y="1287"/>
                    <a:pt x="2620" y="1430"/>
                  </a:cubicBezTo>
                  <a:lnTo>
                    <a:pt x="1834" y="2215"/>
                  </a:lnTo>
                  <a:lnTo>
                    <a:pt x="1037" y="1430"/>
                  </a:lnTo>
                  <a:cubicBezTo>
                    <a:pt x="906" y="1287"/>
                    <a:pt x="906" y="1049"/>
                    <a:pt x="1037" y="918"/>
                  </a:cubicBezTo>
                  <a:cubicBezTo>
                    <a:pt x="1120" y="846"/>
                    <a:pt x="1203" y="811"/>
                    <a:pt x="1298" y="811"/>
                  </a:cubicBezTo>
                  <a:cubicBezTo>
                    <a:pt x="1382" y="811"/>
                    <a:pt x="1489" y="858"/>
                    <a:pt x="1549" y="918"/>
                  </a:cubicBezTo>
                  <a:cubicBezTo>
                    <a:pt x="1632" y="1001"/>
                    <a:pt x="1736" y="1043"/>
                    <a:pt x="1840" y="1043"/>
                  </a:cubicBezTo>
                  <a:cubicBezTo>
                    <a:pt x="1944" y="1043"/>
                    <a:pt x="2049" y="1001"/>
                    <a:pt x="2132" y="918"/>
                  </a:cubicBezTo>
                  <a:cubicBezTo>
                    <a:pt x="2203" y="846"/>
                    <a:pt x="2287" y="811"/>
                    <a:pt x="2382" y="811"/>
                  </a:cubicBezTo>
                  <a:close/>
                  <a:moveTo>
                    <a:pt x="1287" y="1"/>
                  </a:moveTo>
                  <a:cubicBezTo>
                    <a:pt x="977" y="1"/>
                    <a:pt x="679" y="120"/>
                    <a:pt x="453" y="334"/>
                  </a:cubicBezTo>
                  <a:cubicBezTo>
                    <a:pt x="1" y="799"/>
                    <a:pt x="1" y="1549"/>
                    <a:pt x="453" y="1989"/>
                  </a:cubicBezTo>
                  <a:lnTo>
                    <a:pt x="1549" y="3073"/>
                  </a:lnTo>
                  <a:cubicBezTo>
                    <a:pt x="1620" y="3156"/>
                    <a:pt x="1727" y="3192"/>
                    <a:pt x="1822" y="3192"/>
                  </a:cubicBezTo>
                  <a:cubicBezTo>
                    <a:pt x="1930" y="3192"/>
                    <a:pt x="2037" y="3156"/>
                    <a:pt x="2108" y="3073"/>
                  </a:cubicBezTo>
                  <a:lnTo>
                    <a:pt x="3192" y="1989"/>
                  </a:lnTo>
                  <a:cubicBezTo>
                    <a:pt x="3656" y="1525"/>
                    <a:pt x="3656" y="787"/>
                    <a:pt x="3192" y="334"/>
                  </a:cubicBezTo>
                  <a:cubicBezTo>
                    <a:pt x="2977" y="132"/>
                    <a:pt x="2680" y="1"/>
                    <a:pt x="2370" y="1"/>
                  </a:cubicBezTo>
                  <a:cubicBezTo>
                    <a:pt x="2168" y="1"/>
                    <a:pt x="1989" y="37"/>
                    <a:pt x="1834" y="132"/>
                  </a:cubicBezTo>
                  <a:cubicBezTo>
                    <a:pt x="1668" y="37"/>
                    <a:pt x="1477"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40"/>
          <p:cNvGrpSpPr/>
          <p:nvPr/>
        </p:nvGrpSpPr>
        <p:grpSpPr>
          <a:xfrm>
            <a:off x="6904125" y="2269166"/>
            <a:ext cx="142675" cy="163334"/>
            <a:chOff x="5714500" y="2587566"/>
            <a:chExt cx="142675" cy="163334"/>
          </a:xfrm>
        </p:grpSpPr>
        <p:sp>
          <p:nvSpPr>
            <p:cNvPr id="517" name="Google Shape;517;p40"/>
            <p:cNvSpPr/>
            <p:nvPr/>
          </p:nvSpPr>
          <p:spPr>
            <a:xfrm>
              <a:off x="5749915" y="2612864"/>
              <a:ext cx="81537" cy="81525"/>
            </a:xfrm>
            <a:custGeom>
              <a:rect b="b" l="l" r="r" t="t"/>
              <a:pathLst>
                <a:path extrusionOk="0" h="6906" w="6907">
                  <a:moveTo>
                    <a:pt x="3453" y="810"/>
                  </a:moveTo>
                  <a:cubicBezTo>
                    <a:pt x="4918" y="810"/>
                    <a:pt x="6085" y="2000"/>
                    <a:pt x="6085" y="3441"/>
                  </a:cubicBezTo>
                  <a:cubicBezTo>
                    <a:pt x="6085" y="4894"/>
                    <a:pt x="4918" y="6084"/>
                    <a:pt x="3453" y="6084"/>
                  </a:cubicBezTo>
                  <a:cubicBezTo>
                    <a:pt x="2001" y="6084"/>
                    <a:pt x="822" y="4894"/>
                    <a:pt x="822" y="3441"/>
                  </a:cubicBezTo>
                  <a:cubicBezTo>
                    <a:pt x="822" y="1989"/>
                    <a:pt x="2013" y="810"/>
                    <a:pt x="3453" y="810"/>
                  </a:cubicBezTo>
                  <a:close/>
                  <a:moveTo>
                    <a:pt x="3453" y="0"/>
                  </a:moveTo>
                  <a:cubicBezTo>
                    <a:pt x="1548" y="0"/>
                    <a:pt x="1" y="1548"/>
                    <a:pt x="1" y="3453"/>
                  </a:cubicBezTo>
                  <a:cubicBezTo>
                    <a:pt x="1" y="5358"/>
                    <a:pt x="1548" y="6906"/>
                    <a:pt x="3453" y="6906"/>
                  </a:cubicBezTo>
                  <a:cubicBezTo>
                    <a:pt x="5358" y="6906"/>
                    <a:pt x="6906" y="5358"/>
                    <a:pt x="6906" y="3453"/>
                  </a:cubicBezTo>
                  <a:cubicBezTo>
                    <a:pt x="6906" y="1548"/>
                    <a:pt x="5358" y="0"/>
                    <a:pt x="3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5771707" y="2639650"/>
              <a:ext cx="37811" cy="27895"/>
            </a:xfrm>
            <a:custGeom>
              <a:rect b="b" l="l" r="r" t="t"/>
              <a:pathLst>
                <a:path extrusionOk="0" h="2363" w="3203">
                  <a:moveTo>
                    <a:pt x="2756" y="1"/>
                  </a:moveTo>
                  <a:cubicBezTo>
                    <a:pt x="2655" y="1"/>
                    <a:pt x="2553" y="42"/>
                    <a:pt x="2477" y="124"/>
                  </a:cubicBezTo>
                  <a:lnTo>
                    <a:pt x="1226" y="1375"/>
                  </a:lnTo>
                  <a:lnTo>
                    <a:pt x="738" y="898"/>
                  </a:lnTo>
                  <a:cubicBezTo>
                    <a:pt x="661" y="815"/>
                    <a:pt x="560" y="773"/>
                    <a:pt x="457" y="773"/>
                  </a:cubicBezTo>
                  <a:cubicBezTo>
                    <a:pt x="354" y="773"/>
                    <a:pt x="250" y="815"/>
                    <a:pt x="167" y="898"/>
                  </a:cubicBezTo>
                  <a:cubicBezTo>
                    <a:pt x="0" y="1065"/>
                    <a:pt x="0" y="1315"/>
                    <a:pt x="167" y="1470"/>
                  </a:cubicBezTo>
                  <a:lnTo>
                    <a:pt x="941" y="2256"/>
                  </a:lnTo>
                  <a:cubicBezTo>
                    <a:pt x="1012" y="2327"/>
                    <a:pt x="1119" y="2363"/>
                    <a:pt x="1226" y="2363"/>
                  </a:cubicBezTo>
                  <a:cubicBezTo>
                    <a:pt x="1322" y="2363"/>
                    <a:pt x="1429" y="2327"/>
                    <a:pt x="1500" y="2256"/>
                  </a:cubicBezTo>
                  <a:lnTo>
                    <a:pt x="3036" y="720"/>
                  </a:lnTo>
                  <a:cubicBezTo>
                    <a:pt x="3203" y="553"/>
                    <a:pt x="3203" y="303"/>
                    <a:pt x="3036" y="136"/>
                  </a:cubicBezTo>
                  <a:cubicBezTo>
                    <a:pt x="2964" y="45"/>
                    <a:pt x="2860" y="1"/>
                    <a:pt x="2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5714500" y="2587566"/>
              <a:ext cx="142675" cy="163334"/>
            </a:xfrm>
            <a:custGeom>
              <a:rect b="b" l="l" r="r" t="t"/>
              <a:pathLst>
                <a:path extrusionOk="0" h="13836" w="12086">
                  <a:moveTo>
                    <a:pt x="6453" y="810"/>
                  </a:moveTo>
                  <a:cubicBezTo>
                    <a:pt x="9120" y="810"/>
                    <a:pt x="11275" y="2977"/>
                    <a:pt x="11275" y="5620"/>
                  </a:cubicBezTo>
                  <a:cubicBezTo>
                    <a:pt x="11275" y="7465"/>
                    <a:pt x="10156" y="9192"/>
                    <a:pt x="8466" y="9966"/>
                  </a:cubicBezTo>
                  <a:cubicBezTo>
                    <a:pt x="8311" y="10025"/>
                    <a:pt x="8227" y="10180"/>
                    <a:pt x="8227" y="10335"/>
                  </a:cubicBezTo>
                  <a:lnTo>
                    <a:pt x="8227" y="12335"/>
                  </a:lnTo>
                  <a:cubicBezTo>
                    <a:pt x="8227" y="12704"/>
                    <a:pt x="7930" y="13014"/>
                    <a:pt x="7537" y="13014"/>
                  </a:cubicBezTo>
                  <a:lnTo>
                    <a:pt x="4477" y="13014"/>
                  </a:lnTo>
                  <a:cubicBezTo>
                    <a:pt x="4108" y="13014"/>
                    <a:pt x="3786" y="12716"/>
                    <a:pt x="3786" y="12335"/>
                  </a:cubicBezTo>
                  <a:lnTo>
                    <a:pt x="3786" y="11906"/>
                  </a:lnTo>
                  <a:cubicBezTo>
                    <a:pt x="3786" y="11085"/>
                    <a:pt x="3120" y="10418"/>
                    <a:pt x="2298" y="10418"/>
                  </a:cubicBezTo>
                  <a:cubicBezTo>
                    <a:pt x="1929" y="10418"/>
                    <a:pt x="1620" y="10097"/>
                    <a:pt x="1620" y="9727"/>
                  </a:cubicBezTo>
                  <a:lnTo>
                    <a:pt x="1620" y="8656"/>
                  </a:lnTo>
                  <a:cubicBezTo>
                    <a:pt x="1620" y="8430"/>
                    <a:pt x="1441" y="8251"/>
                    <a:pt x="1215" y="8251"/>
                  </a:cubicBezTo>
                  <a:lnTo>
                    <a:pt x="834" y="8251"/>
                  </a:lnTo>
                  <a:cubicBezTo>
                    <a:pt x="834" y="8168"/>
                    <a:pt x="834" y="8001"/>
                    <a:pt x="917" y="7763"/>
                  </a:cubicBezTo>
                  <a:lnTo>
                    <a:pt x="1620" y="5751"/>
                  </a:lnTo>
                  <a:cubicBezTo>
                    <a:pt x="1631" y="5715"/>
                    <a:pt x="1631" y="5667"/>
                    <a:pt x="1631" y="5620"/>
                  </a:cubicBezTo>
                  <a:cubicBezTo>
                    <a:pt x="1631" y="2977"/>
                    <a:pt x="3786" y="810"/>
                    <a:pt x="6453" y="810"/>
                  </a:cubicBezTo>
                  <a:close/>
                  <a:moveTo>
                    <a:pt x="6453" y="0"/>
                  </a:moveTo>
                  <a:cubicBezTo>
                    <a:pt x="3370" y="0"/>
                    <a:pt x="869" y="2477"/>
                    <a:pt x="846" y="5548"/>
                  </a:cubicBezTo>
                  <a:lnTo>
                    <a:pt x="179" y="7501"/>
                  </a:lnTo>
                  <a:cubicBezTo>
                    <a:pt x="0" y="8037"/>
                    <a:pt x="0" y="8513"/>
                    <a:pt x="203" y="8787"/>
                  </a:cubicBezTo>
                  <a:cubicBezTo>
                    <a:pt x="322" y="8965"/>
                    <a:pt x="512" y="9061"/>
                    <a:pt x="727" y="9061"/>
                  </a:cubicBezTo>
                  <a:lnTo>
                    <a:pt x="846" y="9061"/>
                  </a:lnTo>
                  <a:lnTo>
                    <a:pt x="846" y="9739"/>
                  </a:lnTo>
                  <a:cubicBezTo>
                    <a:pt x="846" y="10561"/>
                    <a:pt x="1512" y="11228"/>
                    <a:pt x="2334" y="11228"/>
                  </a:cubicBezTo>
                  <a:cubicBezTo>
                    <a:pt x="2703" y="11228"/>
                    <a:pt x="3013" y="11549"/>
                    <a:pt x="3013" y="11918"/>
                  </a:cubicBezTo>
                  <a:lnTo>
                    <a:pt x="3013" y="12347"/>
                  </a:lnTo>
                  <a:cubicBezTo>
                    <a:pt x="3013" y="13168"/>
                    <a:pt x="3691" y="13835"/>
                    <a:pt x="4501" y="13835"/>
                  </a:cubicBezTo>
                  <a:lnTo>
                    <a:pt x="7537" y="13835"/>
                  </a:lnTo>
                  <a:cubicBezTo>
                    <a:pt x="8358" y="13835"/>
                    <a:pt x="9025" y="13168"/>
                    <a:pt x="9025" y="12347"/>
                  </a:cubicBezTo>
                  <a:lnTo>
                    <a:pt x="9025" y="10609"/>
                  </a:lnTo>
                  <a:cubicBezTo>
                    <a:pt x="9894" y="10156"/>
                    <a:pt x="10621" y="9501"/>
                    <a:pt x="11156" y="8692"/>
                  </a:cubicBezTo>
                  <a:cubicBezTo>
                    <a:pt x="11752" y="7775"/>
                    <a:pt x="12061" y="6703"/>
                    <a:pt x="12061" y="5620"/>
                  </a:cubicBezTo>
                  <a:cubicBezTo>
                    <a:pt x="12085" y="2512"/>
                    <a:pt x="9549" y="0"/>
                    <a:pt x="6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40"/>
          <p:cNvGrpSpPr/>
          <p:nvPr/>
        </p:nvGrpSpPr>
        <p:grpSpPr>
          <a:xfrm>
            <a:off x="8568100" y="3513300"/>
            <a:ext cx="142671" cy="185297"/>
            <a:chOff x="7210250" y="3872500"/>
            <a:chExt cx="142671" cy="185297"/>
          </a:xfrm>
        </p:grpSpPr>
        <p:sp>
          <p:nvSpPr>
            <p:cNvPr id="521" name="Google Shape;521;p40"/>
            <p:cNvSpPr/>
            <p:nvPr/>
          </p:nvSpPr>
          <p:spPr>
            <a:xfrm>
              <a:off x="7210250" y="3958859"/>
              <a:ext cx="142671" cy="98939"/>
            </a:xfrm>
            <a:custGeom>
              <a:rect b="b" l="l" r="r" t="t"/>
              <a:pathLst>
                <a:path extrusionOk="0" h="7407" w="10681">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7239357" y="3872500"/>
              <a:ext cx="84313" cy="80011"/>
            </a:xfrm>
            <a:custGeom>
              <a:rect b="b" l="l" r="r" t="t"/>
              <a:pathLst>
                <a:path extrusionOk="0" h="5990" w="6312">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40"/>
          <p:cNvSpPr/>
          <p:nvPr/>
        </p:nvSpPr>
        <p:spPr>
          <a:xfrm>
            <a:off x="4268250" y="3536325"/>
            <a:ext cx="142667" cy="139248"/>
          </a:xfrm>
          <a:custGeom>
            <a:rect b="b" l="l" r="r" t="t"/>
            <a:pathLst>
              <a:path extrusionOk="0" h="13562" w="13895">
                <a:moveTo>
                  <a:pt x="6930" y="6691"/>
                </a:moveTo>
                <a:cubicBezTo>
                  <a:pt x="7620" y="6691"/>
                  <a:pt x="8204" y="7275"/>
                  <a:pt x="8204" y="7977"/>
                </a:cubicBezTo>
                <a:cubicBezTo>
                  <a:pt x="8204" y="8680"/>
                  <a:pt x="7620" y="9251"/>
                  <a:pt x="6930" y="9251"/>
                </a:cubicBezTo>
                <a:cubicBezTo>
                  <a:pt x="6227" y="9251"/>
                  <a:pt x="5644" y="8668"/>
                  <a:pt x="5644" y="7977"/>
                </a:cubicBezTo>
                <a:cubicBezTo>
                  <a:pt x="5644" y="7275"/>
                  <a:pt x="6227" y="6691"/>
                  <a:pt x="6930" y="6691"/>
                </a:cubicBezTo>
                <a:close/>
                <a:moveTo>
                  <a:pt x="6930" y="1322"/>
                </a:moveTo>
                <a:lnTo>
                  <a:pt x="8573" y="4667"/>
                </a:lnTo>
                <a:cubicBezTo>
                  <a:pt x="8632" y="4786"/>
                  <a:pt x="8751" y="4882"/>
                  <a:pt x="8894" y="4894"/>
                </a:cubicBezTo>
                <a:lnTo>
                  <a:pt x="12585" y="5429"/>
                </a:lnTo>
                <a:lnTo>
                  <a:pt x="9906" y="8037"/>
                </a:lnTo>
                <a:cubicBezTo>
                  <a:pt x="9811" y="8120"/>
                  <a:pt x="9764" y="8263"/>
                  <a:pt x="9787" y="8394"/>
                </a:cubicBezTo>
                <a:lnTo>
                  <a:pt x="10406" y="12073"/>
                </a:lnTo>
                <a:lnTo>
                  <a:pt x="9049" y="11359"/>
                </a:lnTo>
                <a:cubicBezTo>
                  <a:pt x="9037" y="10656"/>
                  <a:pt x="8692" y="10025"/>
                  <a:pt x="8156" y="9644"/>
                </a:cubicBezTo>
                <a:cubicBezTo>
                  <a:pt x="8668" y="9251"/>
                  <a:pt x="9013" y="8644"/>
                  <a:pt x="9013" y="7965"/>
                </a:cubicBezTo>
                <a:cubicBezTo>
                  <a:pt x="9013" y="6810"/>
                  <a:pt x="8073" y="5882"/>
                  <a:pt x="6930" y="5882"/>
                </a:cubicBezTo>
                <a:cubicBezTo>
                  <a:pt x="5775" y="5882"/>
                  <a:pt x="4846" y="6810"/>
                  <a:pt x="4846" y="7965"/>
                </a:cubicBezTo>
                <a:cubicBezTo>
                  <a:pt x="4846" y="8644"/>
                  <a:pt x="5168" y="9251"/>
                  <a:pt x="5692" y="9644"/>
                </a:cubicBezTo>
                <a:cubicBezTo>
                  <a:pt x="5156" y="10025"/>
                  <a:pt x="4799" y="10656"/>
                  <a:pt x="4799" y="11359"/>
                </a:cubicBezTo>
                <a:lnTo>
                  <a:pt x="3441" y="12073"/>
                </a:lnTo>
                <a:lnTo>
                  <a:pt x="4072" y="8394"/>
                </a:lnTo>
                <a:cubicBezTo>
                  <a:pt x="4096" y="8263"/>
                  <a:pt x="4049" y="8120"/>
                  <a:pt x="3953" y="8037"/>
                </a:cubicBezTo>
                <a:lnTo>
                  <a:pt x="1274" y="5429"/>
                </a:lnTo>
                <a:lnTo>
                  <a:pt x="4965" y="4894"/>
                </a:lnTo>
                <a:cubicBezTo>
                  <a:pt x="5096" y="4882"/>
                  <a:pt x="5215" y="4786"/>
                  <a:pt x="5275" y="4667"/>
                </a:cubicBezTo>
                <a:lnTo>
                  <a:pt x="6930" y="1322"/>
                </a:lnTo>
                <a:close/>
                <a:moveTo>
                  <a:pt x="6928" y="10061"/>
                </a:moveTo>
                <a:cubicBezTo>
                  <a:pt x="7668" y="10061"/>
                  <a:pt x="8263" y="10663"/>
                  <a:pt x="8263" y="11394"/>
                </a:cubicBezTo>
                <a:lnTo>
                  <a:pt x="8263" y="11621"/>
                </a:lnTo>
                <a:lnTo>
                  <a:pt x="8263" y="12740"/>
                </a:lnTo>
                <a:lnTo>
                  <a:pt x="5596" y="12740"/>
                </a:lnTo>
                <a:lnTo>
                  <a:pt x="5596" y="12728"/>
                </a:lnTo>
                <a:lnTo>
                  <a:pt x="5596" y="11609"/>
                </a:lnTo>
                <a:lnTo>
                  <a:pt x="5596" y="11418"/>
                </a:lnTo>
                <a:cubicBezTo>
                  <a:pt x="5596" y="10680"/>
                  <a:pt x="6180" y="10073"/>
                  <a:pt x="6906" y="10061"/>
                </a:cubicBezTo>
                <a:cubicBezTo>
                  <a:pt x="6913" y="10061"/>
                  <a:pt x="6920" y="10061"/>
                  <a:pt x="6928" y="10061"/>
                </a:cubicBezTo>
                <a:close/>
                <a:moveTo>
                  <a:pt x="6942" y="0"/>
                </a:moveTo>
                <a:cubicBezTo>
                  <a:pt x="6787" y="0"/>
                  <a:pt x="6644" y="83"/>
                  <a:pt x="6585" y="226"/>
                </a:cubicBezTo>
                <a:lnTo>
                  <a:pt x="4668" y="4120"/>
                </a:lnTo>
                <a:lnTo>
                  <a:pt x="381" y="4751"/>
                </a:lnTo>
                <a:cubicBezTo>
                  <a:pt x="227" y="4763"/>
                  <a:pt x="96" y="4882"/>
                  <a:pt x="48" y="5025"/>
                </a:cubicBezTo>
                <a:cubicBezTo>
                  <a:pt x="0" y="5179"/>
                  <a:pt x="36" y="5346"/>
                  <a:pt x="155" y="5441"/>
                </a:cubicBezTo>
                <a:lnTo>
                  <a:pt x="3263" y="8477"/>
                </a:lnTo>
                <a:lnTo>
                  <a:pt x="2536" y="12764"/>
                </a:lnTo>
                <a:cubicBezTo>
                  <a:pt x="2501" y="12918"/>
                  <a:pt x="2560" y="13085"/>
                  <a:pt x="2703" y="13168"/>
                </a:cubicBezTo>
                <a:cubicBezTo>
                  <a:pt x="2775" y="13216"/>
                  <a:pt x="2846" y="13240"/>
                  <a:pt x="2941" y="13240"/>
                </a:cubicBezTo>
                <a:cubicBezTo>
                  <a:pt x="3001" y="13240"/>
                  <a:pt x="3072" y="13228"/>
                  <a:pt x="3132" y="13204"/>
                </a:cubicBezTo>
                <a:lnTo>
                  <a:pt x="4822" y="12311"/>
                </a:lnTo>
                <a:lnTo>
                  <a:pt x="4822" y="13157"/>
                </a:lnTo>
                <a:cubicBezTo>
                  <a:pt x="4822" y="13383"/>
                  <a:pt x="5001" y="13561"/>
                  <a:pt x="5227" y="13561"/>
                </a:cubicBezTo>
                <a:lnTo>
                  <a:pt x="8692" y="13561"/>
                </a:lnTo>
                <a:cubicBezTo>
                  <a:pt x="8918" y="13561"/>
                  <a:pt x="9097" y="13383"/>
                  <a:pt x="9097" y="13157"/>
                </a:cubicBezTo>
                <a:lnTo>
                  <a:pt x="9097" y="12275"/>
                </a:lnTo>
                <a:lnTo>
                  <a:pt x="10799" y="13168"/>
                </a:lnTo>
                <a:cubicBezTo>
                  <a:pt x="10855" y="13199"/>
                  <a:pt x="10918" y="13214"/>
                  <a:pt x="10982" y="13214"/>
                </a:cubicBezTo>
                <a:cubicBezTo>
                  <a:pt x="11067" y="13214"/>
                  <a:pt x="11153" y="13187"/>
                  <a:pt x="11228" y="13133"/>
                </a:cubicBezTo>
                <a:cubicBezTo>
                  <a:pt x="11347" y="13049"/>
                  <a:pt x="11418" y="12895"/>
                  <a:pt x="11395" y="12740"/>
                </a:cubicBezTo>
                <a:lnTo>
                  <a:pt x="10656" y="8454"/>
                </a:lnTo>
                <a:lnTo>
                  <a:pt x="13776" y="5417"/>
                </a:lnTo>
                <a:cubicBezTo>
                  <a:pt x="13847" y="5322"/>
                  <a:pt x="13895" y="5167"/>
                  <a:pt x="13835" y="5013"/>
                </a:cubicBezTo>
                <a:cubicBezTo>
                  <a:pt x="13788" y="4870"/>
                  <a:pt x="13645" y="4763"/>
                  <a:pt x="13502" y="4727"/>
                </a:cubicBezTo>
                <a:lnTo>
                  <a:pt x="9216" y="4108"/>
                </a:lnTo>
                <a:lnTo>
                  <a:pt x="7299" y="226"/>
                </a:lnTo>
                <a:cubicBezTo>
                  <a:pt x="7227" y="83"/>
                  <a:pt x="7085" y="0"/>
                  <a:pt x="69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1"/>
          <p:cNvSpPr txBox="1"/>
          <p:nvPr>
            <p:ph type="title"/>
          </p:nvPr>
        </p:nvSpPr>
        <p:spPr>
          <a:xfrm>
            <a:off x="713225" y="539500"/>
            <a:ext cx="7717800" cy="37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Blockbuster vs. Netflix DVD-by-mail</a:t>
            </a:r>
            <a:endParaRPr/>
          </a:p>
        </p:txBody>
      </p:sp>
      <p:graphicFrame>
        <p:nvGraphicFramePr>
          <p:cNvPr id="529" name="Google Shape;529;p41"/>
          <p:cNvGraphicFramePr/>
          <p:nvPr/>
        </p:nvGraphicFramePr>
        <p:xfrm>
          <a:off x="946675" y="1017350"/>
          <a:ext cx="3000000" cy="3000000"/>
        </p:xfrm>
        <a:graphic>
          <a:graphicData uri="http://schemas.openxmlformats.org/drawingml/2006/table">
            <a:tbl>
              <a:tblPr>
                <a:noFill/>
                <a:tableStyleId>{AD4697D4-7A0B-4CD7-9E1C-237EAB6F407D}</a:tableStyleId>
              </a:tblPr>
              <a:tblGrid>
                <a:gridCol w="1865150"/>
                <a:gridCol w="2567350"/>
                <a:gridCol w="2818150"/>
              </a:tblGrid>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C2C2C2">
                          <a:alpha val="0"/>
                        </a:srgbClr>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alpha val="0"/>
                        </a:srgbClr>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ctr">
                        <a:spcBef>
                          <a:spcPts val="0"/>
                        </a:spcBef>
                        <a:spcAft>
                          <a:spcPts val="0"/>
                        </a:spcAft>
                        <a:buNone/>
                      </a:pPr>
                      <a:r>
                        <a:rPr b="1" lang="en" sz="1300">
                          <a:solidFill>
                            <a:schemeClr val="lt1"/>
                          </a:solidFill>
                          <a:latin typeface="Work Sans"/>
                          <a:ea typeface="Work Sans"/>
                          <a:cs typeface="Work Sans"/>
                          <a:sym typeface="Work Sans"/>
                        </a:rPr>
                        <a:t>Blockbuster</a:t>
                      </a:r>
                      <a:endParaRPr sz="100">
                        <a:solidFill>
                          <a:schemeClr val="lt1"/>
                        </a:solidFill>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rgbClr val="1658F1"/>
                        </a:gs>
                        <a:gs pos="100000">
                          <a:srgbClr val="36DBE0"/>
                        </a:gs>
                      </a:gsLst>
                      <a:lin ang="2698631" scaled="0"/>
                    </a:gradFill>
                  </a:tcPr>
                </a:tc>
                <a:tc>
                  <a:txBody>
                    <a:bodyPr/>
                    <a:lstStyle/>
                    <a:p>
                      <a:pPr indent="0" lvl="0" marL="0" rtl="0" algn="ctr">
                        <a:spcBef>
                          <a:spcPts val="0"/>
                        </a:spcBef>
                        <a:spcAft>
                          <a:spcPts val="0"/>
                        </a:spcAft>
                        <a:buNone/>
                      </a:pPr>
                      <a:r>
                        <a:rPr b="1" lang="en" sz="1300">
                          <a:solidFill>
                            <a:schemeClr val="lt1"/>
                          </a:solidFill>
                          <a:latin typeface="Work Sans"/>
                          <a:ea typeface="Work Sans"/>
                          <a:cs typeface="Work Sans"/>
                          <a:sym typeface="Work Sans"/>
                        </a:rPr>
                        <a:t>Netflix DVD-by-mail</a:t>
                      </a:r>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rgbClr val="1658F1"/>
                        </a:gs>
                        <a:gs pos="100000">
                          <a:srgbClr val="36DBE0"/>
                        </a:gs>
                      </a:gsLst>
                      <a:lin ang="2698631" scaled="0"/>
                    </a:gradFill>
                  </a:tcPr>
                </a:tc>
              </a:tr>
              <a:tr h="609575">
                <a:tc>
                  <a:txBody>
                    <a:bodyPr/>
                    <a:lstStyle/>
                    <a:p>
                      <a:pPr indent="0" lvl="0" marL="0" rtl="0" algn="l">
                        <a:spcBef>
                          <a:spcPts val="0"/>
                        </a:spcBef>
                        <a:spcAft>
                          <a:spcPts val="0"/>
                        </a:spcAft>
                        <a:buNone/>
                      </a:pPr>
                      <a:r>
                        <a:rPr b="1" lang="en" sz="1300">
                          <a:solidFill>
                            <a:schemeClr val="lt1"/>
                          </a:solidFill>
                          <a:latin typeface="Work Sans"/>
                          <a:ea typeface="Work Sans"/>
                          <a:cs typeface="Work Sans"/>
                          <a:sym typeface="Work Sans"/>
                        </a:rPr>
                        <a:t>Operation Place</a:t>
                      </a:r>
                      <a:endParaRPr b="1" sz="13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spcBef>
                          <a:spcPts val="0"/>
                        </a:spcBef>
                        <a:spcAft>
                          <a:spcPts val="0"/>
                        </a:spcAft>
                        <a:buNone/>
                      </a:pPr>
                      <a:r>
                        <a:rPr lang="en">
                          <a:latin typeface="Work Sans"/>
                          <a:ea typeface="Work Sans"/>
                          <a:cs typeface="Work Sans"/>
                          <a:sym typeface="Work Sans"/>
                        </a:rPr>
                        <a:t>Physical Stores (later also mail)</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spcBef>
                          <a:spcPts val="0"/>
                        </a:spcBef>
                        <a:spcAft>
                          <a:spcPts val="0"/>
                        </a:spcAft>
                        <a:buNone/>
                      </a:pPr>
                      <a:r>
                        <a:rPr lang="en">
                          <a:latin typeface="Work Sans"/>
                          <a:ea typeface="Work Sans"/>
                          <a:cs typeface="Work Sans"/>
                          <a:sym typeface="Work Sans"/>
                        </a:rPr>
                        <a:t>Mail</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r h="609575">
                <a:tc>
                  <a:txBody>
                    <a:bodyPr/>
                    <a:lstStyle/>
                    <a:p>
                      <a:pPr indent="0" lvl="0" marL="0" rtl="0" algn="l">
                        <a:spcBef>
                          <a:spcPts val="0"/>
                        </a:spcBef>
                        <a:spcAft>
                          <a:spcPts val="0"/>
                        </a:spcAft>
                        <a:buNone/>
                      </a:pPr>
                      <a:r>
                        <a:rPr b="1" lang="en" sz="1300">
                          <a:solidFill>
                            <a:schemeClr val="lt1"/>
                          </a:solidFill>
                          <a:latin typeface="Work Sans"/>
                          <a:ea typeface="Work Sans"/>
                          <a:cs typeface="Work Sans"/>
                          <a:sym typeface="Work Sans"/>
                        </a:rPr>
                        <a:t>Recommendations</a:t>
                      </a:r>
                      <a:endParaRPr b="1" sz="13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spcBef>
                          <a:spcPts val="0"/>
                        </a:spcBef>
                        <a:spcAft>
                          <a:spcPts val="0"/>
                        </a:spcAft>
                        <a:buNone/>
                      </a:pPr>
                      <a:r>
                        <a:rPr lang="en">
                          <a:latin typeface="Work Sans"/>
                          <a:ea typeface="Work Sans"/>
                          <a:cs typeface="Work Sans"/>
                          <a:sym typeface="Work Sans"/>
                        </a:rPr>
                        <a:t>Recommendations given in store by staff members</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spcBef>
                          <a:spcPts val="0"/>
                        </a:spcBef>
                        <a:spcAft>
                          <a:spcPts val="0"/>
                        </a:spcAft>
                        <a:buNone/>
                      </a:pPr>
                      <a:r>
                        <a:rPr lang="en">
                          <a:latin typeface="Work Sans"/>
                          <a:ea typeface="Work Sans"/>
                          <a:cs typeface="Work Sans"/>
                          <a:sym typeface="Work Sans"/>
                        </a:rPr>
                        <a:t>Personalized recommendations online</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r h="822925">
                <a:tc>
                  <a:txBody>
                    <a:bodyPr/>
                    <a:lstStyle/>
                    <a:p>
                      <a:pPr indent="0" lvl="0" marL="0" rtl="0" algn="l">
                        <a:spcBef>
                          <a:spcPts val="0"/>
                        </a:spcBef>
                        <a:spcAft>
                          <a:spcPts val="0"/>
                        </a:spcAft>
                        <a:buNone/>
                      </a:pPr>
                      <a:r>
                        <a:rPr b="1" lang="en" sz="1300">
                          <a:solidFill>
                            <a:schemeClr val="lt1"/>
                          </a:solidFill>
                          <a:latin typeface="Work Sans"/>
                          <a:ea typeface="Work Sans"/>
                          <a:cs typeface="Work Sans"/>
                          <a:sym typeface="Work Sans"/>
                        </a:rPr>
                        <a:t>Revenues</a:t>
                      </a:r>
                      <a:endParaRPr b="1" sz="13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spcBef>
                          <a:spcPts val="0"/>
                        </a:spcBef>
                        <a:spcAft>
                          <a:spcPts val="0"/>
                        </a:spcAft>
                        <a:buNone/>
                      </a:pPr>
                      <a:r>
                        <a:rPr lang="en">
                          <a:latin typeface="Work Sans"/>
                          <a:ea typeface="Work Sans"/>
                          <a:cs typeface="Work Sans"/>
                          <a:sym typeface="Work Sans"/>
                        </a:rPr>
                        <a:t>Mostly from hit movies</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spcBef>
                          <a:spcPts val="0"/>
                        </a:spcBef>
                        <a:spcAft>
                          <a:spcPts val="0"/>
                        </a:spcAft>
                        <a:buNone/>
                      </a:pPr>
                      <a:r>
                        <a:rPr lang="en">
                          <a:latin typeface="Work Sans"/>
                          <a:ea typeface="Work Sans"/>
                          <a:cs typeface="Work Sans"/>
                          <a:sym typeface="Work Sans"/>
                        </a:rPr>
                        <a:t>More e</a:t>
                      </a:r>
                      <a:r>
                        <a:rPr lang="en">
                          <a:latin typeface="Work Sans"/>
                          <a:ea typeface="Work Sans"/>
                          <a:cs typeface="Work Sans"/>
                          <a:sym typeface="Work Sans"/>
                        </a:rPr>
                        <a:t>venly distributed between hit movies and cheaper movies</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r h="822925">
                <a:tc>
                  <a:txBody>
                    <a:bodyPr/>
                    <a:lstStyle/>
                    <a:p>
                      <a:pPr indent="0" lvl="0" marL="0" rtl="0" algn="l">
                        <a:spcBef>
                          <a:spcPts val="0"/>
                        </a:spcBef>
                        <a:spcAft>
                          <a:spcPts val="0"/>
                        </a:spcAft>
                        <a:buNone/>
                      </a:pPr>
                      <a:r>
                        <a:rPr b="1" lang="en" sz="1300">
                          <a:solidFill>
                            <a:schemeClr val="lt1"/>
                          </a:solidFill>
                          <a:latin typeface="Work Sans"/>
                          <a:ea typeface="Work Sans"/>
                          <a:cs typeface="Work Sans"/>
                          <a:sym typeface="Work Sans"/>
                        </a:rPr>
                        <a:t>Price / month</a:t>
                      </a:r>
                      <a:endParaRPr b="1" sz="13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spcBef>
                          <a:spcPts val="0"/>
                        </a:spcBef>
                        <a:spcAft>
                          <a:spcPts val="0"/>
                        </a:spcAft>
                        <a:buNone/>
                      </a:pPr>
                      <a:r>
                        <a:rPr lang="en">
                          <a:latin typeface="Work Sans"/>
                          <a:ea typeface="Work Sans"/>
                          <a:cs typeface="Work Sans"/>
                          <a:sym typeface="Work Sans"/>
                        </a:rPr>
                        <a:t>$9.99 - 1 DVD or Blu-Ray</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$14.99 - 2 DVDs or Blu-Ray</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spcBef>
                          <a:spcPts val="0"/>
                        </a:spcBef>
                        <a:spcAft>
                          <a:spcPts val="0"/>
                        </a:spcAft>
                        <a:buNone/>
                      </a:pPr>
                      <a:r>
                        <a:rPr lang="en">
                          <a:latin typeface="Work Sans"/>
                          <a:ea typeface="Work Sans"/>
                          <a:cs typeface="Work Sans"/>
                          <a:sym typeface="Work Sans"/>
                        </a:rPr>
                        <a:t>$7.99 - 1 DVD at a time</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$9.99 - 1 DVD or Blu-Ray</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Up to $43.99 - 8 DVDs</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r h="822925">
                <a:tc>
                  <a:txBody>
                    <a:bodyPr/>
                    <a:lstStyle/>
                    <a:p>
                      <a:pPr indent="0" lvl="0" marL="0" rtl="0" algn="l">
                        <a:spcBef>
                          <a:spcPts val="0"/>
                        </a:spcBef>
                        <a:spcAft>
                          <a:spcPts val="0"/>
                        </a:spcAft>
                        <a:buNone/>
                      </a:pPr>
                      <a:r>
                        <a:rPr b="1" lang="en" sz="1300">
                          <a:solidFill>
                            <a:schemeClr val="lt1"/>
                          </a:solidFill>
                          <a:latin typeface="Work Sans"/>
                          <a:ea typeface="Work Sans"/>
                          <a:cs typeface="Work Sans"/>
                          <a:sym typeface="Work Sans"/>
                        </a:rPr>
                        <a:t>Online Streaming</a:t>
                      </a:r>
                      <a:endParaRPr b="1" sz="1300">
                        <a:solidFill>
                          <a:schemeClr val="lt1"/>
                        </a:solidFill>
                        <a:latin typeface="Work Sans"/>
                        <a:ea typeface="Work Sans"/>
                        <a:cs typeface="Work Sans"/>
                        <a:sym typeface="Work Sans"/>
                      </a:endParaRPr>
                    </a:p>
                  </a:txBody>
                  <a:tcPr marT="91425" marB="91425" marR="91425" marL="9142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gradFill>
                      <a:gsLst>
                        <a:gs pos="0">
                          <a:schemeClr val="lt2"/>
                        </a:gs>
                        <a:gs pos="100000">
                          <a:schemeClr val="accent1"/>
                        </a:gs>
                      </a:gsLst>
                      <a:lin ang="2698631" scaled="0"/>
                    </a:gradFill>
                  </a:tcPr>
                </a:tc>
                <a:tc>
                  <a:txBody>
                    <a:bodyPr/>
                    <a:lstStyle/>
                    <a:p>
                      <a:pPr indent="0" lvl="0" marL="0" rtl="0" algn="l">
                        <a:spcBef>
                          <a:spcPts val="0"/>
                        </a:spcBef>
                        <a:spcAft>
                          <a:spcPts val="0"/>
                        </a:spcAft>
                        <a:buNone/>
                      </a:pPr>
                      <a:r>
                        <a:rPr lang="en">
                          <a:latin typeface="Work Sans"/>
                          <a:ea typeface="Work Sans"/>
                          <a:cs typeface="Work Sans"/>
                          <a:sym typeface="Work Sans"/>
                        </a:rPr>
                        <a:t>Pay-per-view - films are rented for 24 hours for a certain price</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c>
                  <a:txBody>
                    <a:bodyPr/>
                    <a:lstStyle/>
                    <a:p>
                      <a:pPr indent="0" lvl="0" marL="0" rtl="0" algn="l">
                        <a:spcBef>
                          <a:spcPts val="0"/>
                        </a:spcBef>
                        <a:spcAft>
                          <a:spcPts val="0"/>
                        </a:spcAft>
                        <a:buNone/>
                      </a:pPr>
                      <a:r>
                        <a:rPr lang="en">
                          <a:latin typeface="Work Sans"/>
                          <a:ea typeface="Work Sans"/>
                          <a:cs typeface="Work Sans"/>
                          <a:sym typeface="Work Sans"/>
                        </a:rPr>
                        <a:t>Subscription plan - $7.99/month, unlimited access to Netflix films</a:t>
                      </a:r>
                      <a:endParaRPr>
                        <a:latin typeface="Work Sans"/>
                        <a:ea typeface="Work Sans"/>
                        <a:cs typeface="Work Sans"/>
                        <a:sym typeface="Work Sans"/>
                      </a:endParaRPr>
                    </a:p>
                  </a:txBody>
                  <a:tcPr marT="91425" marB="91425" marR="91425" marL="91425">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3076075" y="1566650"/>
            <a:ext cx="5472600" cy="18384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000"/>
              <a:t>How would you identify and explain the key changes in Netflix business model over time? What were the consequences of those changes in the evolution of Netflix’s business?</a:t>
            </a:r>
            <a:endParaRPr sz="2000"/>
          </a:p>
        </p:txBody>
      </p:sp>
      <p:sp>
        <p:nvSpPr>
          <p:cNvPr id="535" name="Google Shape;535;p42"/>
          <p:cNvSpPr/>
          <p:nvPr/>
        </p:nvSpPr>
        <p:spPr>
          <a:xfrm>
            <a:off x="486400" y="1503075"/>
            <a:ext cx="1995900" cy="2051400"/>
          </a:xfrm>
          <a:prstGeom prst="ellipse">
            <a:avLst/>
          </a:prstGeom>
          <a:gradFill>
            <a:gsLst>
              <a:gs pos="0">
                <a:srgbClr val="1658F1"/>
              </a:gs>
              <a:gs pos="100000">
                <a:srgbClr val="36DBE0"/>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txBox="1"/>
          <p:nvPr/>
        </p:nvSpPr>
        <p:spPr>
          <a:xfrm>
            <a:off x="890650" y="1720425"/>
            <a:ext cx="1187400" cy="16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chemeClr val="lt1"/>
                </a:solidFill>
                <a:latin typeface="Work Sans"/>
                <a:ea typeface="Work Sans"/>
                <a:cs typeface="Work Sans"/>
                <a:sym typeface="Work Sans"/>
              </a:rPr>
              <a:t>3</a:t>
            </a:r>
            <a:endParaRPr sz="10000">
              <a:solidFill>
                <a:schemeClr val="lt1"/>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Business Model Canvas by Slidesgo">
  <a:themeElements>
    <a:clrScheme name="Simple Light">
      <a:dk1>
        <a:srgbClr val="595F6B"/>
      </a:dk1>
      <a:lt1>
        <a:srgbClr val="FFFFFF"/>
      </a:lt1>
      <a:dk2>
        <a:srgbClr val="EBECF0"/>
      </a:dk2>
      <a:lt2>
        <a:srgbClr val="1658F1"/>
      </a:lt2>
      <a:accent1>
        <a:srgbClr val="36DBE0"/>
      </a:accent1>
      <a:accent2>
        <a:srgbClr val="595F6B"/>
      </a:accent2>
      <a:accent3>
        <a:srgbClr val="FFFFFF"/>
      </a:accent3>
      <a:accent4>
        <a:srgbClr val="EBECF0"/>
      </a:accent4>
      <a:accent5>
        <a:srgbClr val="1658F1"/>
      </a:accent5>
      <a:accent6>
        <a:srgbClr val="36DBE0"/>
      </a:accent6>
      <a:hlink>
        <a:srgbClr val="595F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