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4"/>
  </p:notesMasterIdLst>
  <p:sldIdLst>
    <p:sldId id="256" r:id="rId2"/>
    <p:sldId id="288" r:id="rId3"/>
    <p:sldId id="285" r:id="rId4"/>
    <p:sldId id="287" r:id="rId5"/>
    <p:sldId id="290" r:id="rId6"/>
    <p:sldId id="289" r:id="rId7"/>
    <p:sldId id="291" r:id="rId8"/>
    <p:sldId id="292" r:id="rId9"/>
    <p:sldId id="295" r:id="rId10"/>
    <p:sldId id="293" r:id="rId11"/>
    <p:sldId id="29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rstudio-pubs-static.s3.amazonaws.com/190551_15f6124632824534b7e397ce7ad2f2b8.html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rstudio-pubs-static.s3.amazonaws.com/263968_5057ec1f5a2e48a89aab7f568fc37ade.html" TargetMode="External"/><Relationship Id="rId9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E3516C95-65DE-4FD2-80E4-2B90E4D19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fontAlgn="base"/>
            <a:r>
              <a:rPr lang="en-US">
                <a:solidFill>
                  <a:schemeClr val="tx1"/>
                </a:solidFill>
                <a:latin typeface="zeitung"/>
              </a:rPr>
              <a:t>C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redit </a:t>
            </a:r>
            <a:r>
              <a:rPr lang="en-US">
                <a:solidFill>
                  <a:schemeClr val="tx1"/>
                </a:solidFill>
                <a:latin typeface="zeitung"/>
              </a:rPr>
              <a:t>R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isk </a:t>
            </a:r>
            <a:r>
              <a:rPr lang="en-US">
                <a:solidFill>
                  <a:schemeClr val="tx1"/>
                </a:solidFill>
                <a:latin typeface="zeitung"/>
              </a:rPr>
              <a:t>A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nalysis</a:t>
            </a:r>
            <a:br>
              <a:rPr lang="en-US" i="0">
                <a:solidFill>
                  <a:schemeClr val="tx1"/>
                </a:solidFill>
                <a:effectLst/>
                <a:latin typeface="zeitung"/>
              </a:rPr>
            </a:b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Supervised Learning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4587046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tx1"/>
                </a:solidFill>
              </a:rPr>
              <a:t>Inteligência Artificial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Professor </a:t>
            </a:r>
            <a:r>
              <a:rPr lang="pt-PT" dirty="0" err="1">
                <a:solidFill>
                  <a:schemeClr val="tx1"/>
                </a:solidFill>
              </a:rPr>
              <a:t>LuÍs</a:t>
            </a:r>
            <a:r>
              <a:rPr lang="pt-PT" dirty="0">
                <a:solidFill>
                  <a:schemeClr val="tx1"/>
                </a:solidFill>
              </a:rPr>
              <a:t> Paulo reis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BA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05482422-9975-4DC7-BF20-E3B19C6A88B6}"/>
              </a:ext>
            </a:extLst>
          </p:cNvPr>
          <p:cNvSpPr txBox="1">
            <a:spLocks/>
          </p:cNvSpPr>
          <p:nvPr/>
        </p:nvSpPr>
        <p:spPr>
          <a:xfrm>
            <a:off x="7660900" y="4273582"/>
            <a:ext cx="3551583" cy="182546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Grupo 39   </a:t>
            </a:r>
          </a:p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2D381-1B5D-4EB7-8B91-1B4BB6F7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33610"/>
          </a:xfrm>
        </p:spPr>
        <p:txBody>
          <a:bodyPr>
            <a:normAutofit/>
          </a:bodyPr>
          <a:lstStyle/>
          <a:p>
            <a:r>
              <a:rPr lang="pt-PT" dirty="0"/>
              <a:t>Neural Networks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5C439-12F8-4632-BA0C-682CE93E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2" y="1162978"/>
            <a:ext cx="4444180" cy="14507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A4A8759-F5A8-489F-955E-DF1FBD59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8" y="2955235"/>
            <a:ext cx="3875552" cy="273978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1B4D52-B599-4400-9AAC-44B3D0AF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108734-66FF-4D7C-A9B7-AE080306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31AC-C90D-4E95-AA0D-BBCB9CD9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Algoritmos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5766D6-0DF8-4DCE-849B-B345AB05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B41AC8-F821-4B29-905D-9FA8A8A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  <a:p>
            <a:pPr lvl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5"/>
              </a:rPr>
              <a:t>https://pandas.pydata.org/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https://scikit-learn.org/stable/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https://numpy.org/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https://matplotlib.org/</a:t>
            </a:r>
            <a:r>
              <a:rPr lang="en-US" sz="1600" dirty="0"/>
              <a:t>, </a:t>
            </a:r>
            <a:r>
              <a:rPr lang="en-US" sz="1600" dirty="0">
                <a:hlinkClick r:id="rId9"/>
              </a:rPr>
              <a:t>https://keras.io/</a:t>
            </a: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01168" lvl="1" indent="0" algn="just">
              <a:lnSpc>
                <a:spcPct val="170000"/>
              </a:lnSpc>
              <a:buClrTx/>
              <a:buNone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o grau de risco de um empréstimo (</a:t>
            </a:r>
            <a:r>
              <a:rPr lang="pt-PT" sz="1600" i="1" dirty="0" err="1"/>
              <a:t>loan</a:t>
            </a:r>
            <a:r>
              <a:rPr lang="pt-PT" sz="1600" i="1" dirty="0"/>
              <a:t> grade</a:t>
            </a:r>
            <a:r>
              <a:rPr lang="pt-PT" sz="1600" dirty="0"/>
              <a:t>).  Para isso, contamos com um </a:t>
            </a:r>
            <a:r>
              <a:rPr lang="pt-PT" sz="1600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anual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possível grau de 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b="1" dirty="0"/>
              <a:t>Detalhes da implementação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081521" cy="4135966"/>
          </a:xfrm>
        </p:spPr>
        <p:txBody>
          <a:bodyPr numCol="1">
            <a:normAutofit lnSpcReduction="10000"/>
          </a:bodyPr>
          <a:lstStyle/>
          <a:p>
            <a:r>
              <a:rPr lang="pt-PT" sz="1600" b="1" dirty="0"/>
              <a:t>Ferramentas</a:t>
            </a:r>
          </a:p>
          <a:p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Scikit-learn</a:t>
            </a:r>
            <a:r>
              <a:rPr lang="en-US" sz="1600" dirty="0"/>
              <a:t> – ML Algorithms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Keras</a:t>
            </a:r>
            <a:r>
              <a:rPr lang="en-US" sz="1600" b="1" dirty="0"/>
              <a:t> -</a:t>
            </a:r>
            <a:r>
              <a:rPr lang="en-US" sz="1600" dirty="0"/>
              <a:t> </a:t>
            </a:r>
            <a:r>
              <a:rPr lang="en-US" sz="1600" dirty="0" err="1"/>
              <a:t>biblioteca</a:t>
            </a:r>
            <a:r>
              <a:rPr lang="en-US" sz="1600" dirty="0"/>
              <a:t> </a:t>
            </a:r>
            <a:r>
              <a:rPr lang="en-US" sz="1600" dirty="0" err="1"/>
              <a:t>dedicada</a:t>
            </a:r>
            <a:r>
              <a:rPr lang="en-US" sz="1600" dirty="0"/>
              <a:t> a redes </a:t>
            </a:r>
            <a:r>
              <a:rPr lang="en-US" sz="1600" dirty="0" err="1"/>
              <a:t>neuronais</a:t>
            </a:r>
            <a:r>
              <a:rPr lang="en-US" sz="1600" dirty="0"/>
              <a:t>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Pandas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Numpy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Matplolib</a:t>
            </a:r>
            <a:r>
              <a:rPr lang="en-US" sz="1600" dirty="0"/>
              <a:t> - </a:t>
            </a:r>
            <a:r>
              <a:rPr lang="en-US" sz="1600" dirty="0" err="1"/>
              <a:t>visualização</a:t>
            </a:r>
            <a:r>
              <a:rPr lang="en-US" sz="1600" dirty="0"/>
              <a:t> de dados.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err="1"/>
              <a:t>Seachorn</a:t>
            </a:r>
            <a:r>
              <a:rPr lang="en-US" sz="1600" dirty="0"/>
              <a:t> – </a:t>
            </a:r>
            <a:r>
              <a:rPr lang="en-US" sz="1600" dirty="0" err="1"/>
              <a:t>visualização</a:t>
            </a:r>
            <a:r>
              <a:rPr lang="en-US" sz="1600" dirty="0"/>
              <a:t> de dados</a:t>
            </a:r>
          </a:p>
          <a:p>
            <a:pPr marL="328608"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Ambiente</a:t>
            </a:r>
            <a:r>
              <a:rPr lang="en-US" sz="1600" b="1" dirty="0"/>
              <a:t> de </a:t>
            </a:r>
            <a:r>
              <a:rPr lang="en-US" sz="1600" b="1" dirty="0" err="1"/>
              <a:t>desenvolvimento</a:t>
            </a:r>
            <a:r>
              <a:rPr lang="en-US" sz="1600" b="1" dirty="0"/>
              <a:t> -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marL="0" indent="0">
              <a:buNone/>
            </a:pPr>
            <a:r>
              <a:rPr lang="pt-PT" sz="1600" b="1" dirty="0"/>
              <a:t> Data Set -</a:t>
            </a:r>
            <a:r>
              <a:rPr lang="pt-PT" sz="1600" dirty="0"/>
              <a:t> https://www.kaggle.com/rameshmehta/credit-risk-analysis</a:t>
            </a:r>
            <a:endParaRPr lang="en-US" sz="16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696A24-09BA-43E0-B50E-1CDA9DA0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"/>
          <a:stretch/>
        </p:blipFill>
        <p:spPr>
          <a:xfrm>
            <a:off x="7531100" y="2609076"/>
            <a:ext cx="3827157" cy="27337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A5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nosso problema apresenta algumas propriedades: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Atributos nominais e discretos binários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Dimensão : 73 atributos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Tamanho: 855969 registos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Sem </a:t>
            </a:r>
            <a:r>
              <a:rPr lang="pt-PT" dirty="0" err="1"/>
              <a:t>outliers</a:t>
            </a:r>
            <a:r>
              <a:rPr lang="pt-PT" dirty="0"/>
              <a:t> significativos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Alguns dados </a:t>
            </a:r>
            <a:r>
              <a:rPr lang="pt-PT" i="1" dirty="0" err="1"/>
              <a:t>missing</a:t>
            </a:r>
            <a:r>
              <a:rPr lang="pt-PT" dirty="0"/>
              <a:t> e duplicados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E2BF-929D-463B-BD50-F0E4B04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Pré-processamento de dados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E11DAC-22F9-451B-9DBE-A7B03503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Foi feita uma seleção prévia das colunas pertinentes: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Começámos por remover as colunas com valores pouco relevantes para a previsão/valores futuros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Removemos colunas com a maioria dos valores nulos (v</a:t>
            </a:r>
            <a:r>
              <a:rPr lang="en-US" b="0" i="1" dirty="0" err="1">
                <a:effectLst/>
              </a:rPr>
              <a:t>erification_status_joint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annual_inc_joint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dti_joint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il_util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mths_since_rcnt_il</a:t>
            </a:r>
            <a:r>
              <a:rPr lang="en-US" b="0" i="0" dirty="0">
                <a:effectLst/>
              </a:rPr>
              <a:t>, </a:t>
            </a:r>
            <a:r>
              <a:rPr lang="en-US" b="0" i="1" dirty="0" err="1">
                <a:effectLst/>
              </a:rPr>
              <a:t>total_bal_il</a:t>
            </a:r>
            <a:r>
              <a:rPr lang="en-US" b="0" i="0" dirty="0">
                <a:effectLst/>
              </a:rPr>
              <a:t>, </a:t>
            </a:r>
            <a:r>
              <a:rPr lang="en-US" b="0" i="1" dirty="0">
                <a:effectLst/>
              </a:rPr>
              <a:t>inq_last_12m</a:t>
            </a:r>
            <a:r>
              <a:rPr lang="en-US" b="0" i="0" dirty="0">
                <a:effectLst/>
              </a:rPr>
              <a:t>, </a:t>
            </a:r>
            <a:r>
              <a:rPr lang="en-US" b="0" i="1" dirty="0">
                <a:effectLst/>
              </a:rPr>
              <a:t>open_acc_6m …</a:t>
            </a:r>
            <a:r>
              <a:rPr lang="pt-PT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Adicionalmente colunas com alguns valores a nulo substituímos pela mediana da coluna. </a:t>
            </a:r>
          </a:p>
          <a:p>
            <a:r>
              <a:rPr lang="pt-PT" dirty="0"/>
              <a:t>Para além desta limpeza inicial também recorremos à técnica de </a:t>
            </a:r>
            <a:r>
              <a:rPr lang="pt-PT" b="1" dirty="0" err="1"/>
              <a:t>encoding</a:t>
            </a:r>
            <a:r>
              <a:rPr lang="pt-PT" dirty="0"/>
              <a:t>:</a:t>
            </a:r>
          </a:p>
          <a:p>
            <a:r>
              <a:rPr lang="pt-PT" dirty="0"/>
              <a:t>Usando a função </a:t>
            </a:r>
            <a:r>
              <a:rPr lang="pt-PT" dirty="0" err="1"/>
              <a:t>LabelEncoder</a:t>
            </a:r>
            <a:r>
              <a:rPr lang="pt-PT" dirty="0"/>
              <a:t> da biblioteca </a:t>
            </a:r>
            <a:r>
              <a:rPr lang="pt-PT" dirty="0" err="1"/>
              <a:t>scikitlearn</a:t>
            </a:r>
            <a:r>
              <a:rPr lang="pt-PT" dirty="0"/>
              <a:t> transformamos as colunas (..), mapeando </a:t>
            </a:r>
            <a:r>
              <a:rPr lang="pt-PT" dirty="0" err="1"/>
              <a:t>strings</a:t>
            </a:r>
            <a:r>
              <a:rPr lang="pt-PT" dirty="0"/>
              <a:t> para valores numéricos representativos, de modo a poderem ser usados nos algoritmos de </a:t>
            </a:r>
            <a:r>
              <a:rPr lang="pt-PT" dirty="0" err="1"/>
              <a:t>supervised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.</a:t>
            </a:r>
          </a:p>
          <a:p>
            <a:r>
              <a:rPr lang="pt-PT" b="1" dirty="0" err="1"/>
              <a:t>Train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Test</a:t>
            </a:r>
            <a:r>
              <a:rPr lang="pt-PT" b="1" dirty="0"/>
              <a:t> </a:t>
            </a:r>
            <a:r>
              <a:rPr lang="pt-PT" b="1" dirty="0" err="1"/>
              <a:t>split</a:t>
            </a:r>
            <a:endParaRPr lang="pt-PT" b="1" dirty="0"/>
          </a:p>
          <a:p>
            <a:r>
              <a:rPr lang="pt-PT" dirty="0"/>
              <a:t>Depois do pré-processamento dos dados dividimo-los em conjuntos de treino e de teste, com uma percentagem respetiva de 80/20 do número total de linhas.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E3E911-0801-4E7F-87E9-24E14CD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6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F6AECD-23BB-4AA8-BAA1-980F2EB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88907"/>
            <a:ext cx="5453742" cy="852594"/>
          </a:xfrm>
        </p:spPr>
        <p:txBody>
          <a:bodyPr>
            <a:normAutofit/>
          </a:bodyPr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767CEE-AF01-414A-9B11-79844F82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9" t="5085" r="3508"/>
          <a:stretch/>
        </p:blipFill>
        <p:spPr>
          <a:xfrm>
            <a:off x="746700" y="228601"/>
            <a:ext cx="4793336" cy="60426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BD1A1-92DA-470D-85EF-09743174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00" y="2198914"/>
            <a:ext cx="4879638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O gráfico ao lado representa a correlação para cada par de atributos do empréstimo, onde a cor mais amarelada corresponde a níveis maiores de correlação e a cor mais azul a níveis menores.</a:t>
            </a:r>
          </a:p>
          <a:p>
            <a:pPr marL="0" indent="0">
              <a:buNone/>
            </a:pPr>
            <a:endParaRPr lang="pt-PT" dirty="0"/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continuávamos com muitas linhas decidimos criar um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balanceado em torno do índice. Criamos uma lista e 900 linhas em que metade dos dados têm índice 1 e a outra metade índice 0.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60F1A5-712B-4C2B-ABFF-6DBF0C1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67C01-8DC6-423D-8DEC-3397FD8E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20358"/>
          </a:xfrm>
        </p:spPr>
        <p:txBody>
          <a:bodyPr>
            <a:normAutofit/>
          </a:bodyPr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endParaRPr lang="en-US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EA184502-7B76-496D-93D8-3ECA651A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3" y="985398"/>
            <a:ext cx="4203722" cy="15850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CBE9C58-23BF-45BF-84D8-124A7743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3197295"/>
            <a:ext cx="3859608" cy="277971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D5B9DB-9507-4A52-AD71-DBBC88C1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Como técnicas de</a:t>
            </a:r>
            <a:r>
              <a:rPr lang="pt-PT" i="1" dirty="0"/>
              <a:t> </a:t>
            </a:r>
            <a:r>
              <a:rPr lang="pt-PT" i="1" dirty="0" err="1"/>
              <a:t>tuning</a:t>
            </a:r>
            <a:r>
              <a:rPr lang="pt-PT" i="1" dirty="0"/>
              <a:t> </a:t>
            </a:r>
            <a:r>
              <a:rPr lang="pt-PT" dirty="0"/>
              <a:t>decidimos usar a função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com 10 </a:t>
            </a:r>
            <a:r>
              <a:rPr lang="pt-PT" i="1" dirty="0" err="1"/>
              <a:t>splits</a:t>
            </a:r>
            <a:r>
              <a:rPr lang="pt-PT" dirty="0"/>
              <a:t> no nosso processo de treino.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Criterion</a:t>
            </a:r>
            <a:r>
              <a:rPr lang="pt-PT" dirty="0"/>
              <a:t>: </a:t>
            </a:r>
            <a:r>
              <a:rPr lang="pt-PT" dirty="0" err="1"/>
              <a:t>gini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Max_depth</a:t>
            </a:r>
            <a:r>
              <a:rPr lang="pt-PT" dirty="0"/>
              <a:t>: 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Max_features</a:t>
            </a:r>
            <a:r>
              <a:rPr lang="pt-PT" dirty="0"/>
              <a:t>: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Splitter</a:t>
            </a:r>
            <a:r>
              <a:rPr lang="pt-PT" dirty="0"/>
              <a:t>: </a:t>
            </a:r>
            <a:r>
              <a:rPr lang="pt-PT" dirty="0" err="1"/>
              <a:t>best</a:t>
            </a:r>
            <a:r>
              <a:rPr lang="pt-PT" dirty="0"/>
              <a:t>;</a:t>
            </a:r>
          </a:p>
          <a:p>
            <a:r>
              <a:rPr lang="pt-PT" dirty="0"/>
              <a:t>O resultado em termos de precisão foi cerca de 98%.</a:t>
            </a:r>
          </a:p>
          <a:p>
            <a:r>
              <a:rPr lang="pt-PT" dirty="0"/>
              <a:t>A representação da árvore de decisão encontra-se em anexo.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6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5AF741-0DAB-4DA8-9918-912DAEB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E6B7EC-75D1-4427-A957-FD46DCB4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338516"/>
          </a:xfrm>
        </p:spPr>
        <p:txBody>
          <a:bodyPr>
            <a:normAutofit/>
          </a:bodyPr>
          <a:lstStyle/>
          <a:p>
            <a:r>
              <a:rPr lang="pt-PT" dirty="0"/>
              <a:t>K-</a:t>
            </a:r>
            <a:r>
              <a:rPr lang="pt-PT" dirty="0" err="1"/>
              <a:t>Nearest</a:t>
            </a:r>
            <a:r>
              <a:rPr lang="pt-PT" dirty="0"/>
              <a:t> </a:t>
            </a:r>
            <a:r>
              <a:rPr lang="pt-PT" dirty="0" err="1"/>
              <a:t>Neighbors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CC6090-6B69-470E-9D44-832AC97F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041658"/>
            <a:ext cx="4320355" cy="16710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00DC27C-D72D-44E9-B33C-F3F5F1F7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8" y="3062508"/>
            <a:ext cx="3892542" cy="281460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C1A3B6-8EC7-4ED7-8342-F410D231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Os melhores parâmetros encontrados para este algoritmo foram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Algorithm</a:t>
            </a:r>
            <a:r>
              <a:rPr lang="pt-PT" dirty="0"/>
              <a:t>: </a:t>
            </a:r>
            <a:r>
              <a:rPr lang="pt-PT" dirty="0" err="1"/>
              <a:t>ball_true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N_neighbors:5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Weights:distance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99AA51-3CDF-4F2B-848F-5892DDB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58AB7-C521-4894-92CB-D9890489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338516"/>
          </a:xfrm>
        </p:spPr>
        <p:txBody>
          <a:bodyPr>
            <a:normAutofit/>
          </a:bodyPr>
          <a:lstStyle/>
          <a:p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Vector</a:t>
            </a:r>
            <a:r>
              <a:rPr lang="pt-PT" dirty="0"/>
              <a:t> </a:t>
            </a:r>
            <a:r>
              <a:rPr lang="pt-PT" dirty="0" err="1"/>
              <a:t>Machine</a:t>
            </a:r>
            <a:endParaRPr lang="en-US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6DC850F-9AEC-4F81-9E48-8C33F3CB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3" y="1036659"/>
            <a:ext cx="4429314" cy="17242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A11C7A4-CF60-490C-98A1-A8B7AC920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6"/>
          <a:stretch/>
        </p:blipFill>
        <p:spPr>
          <a:xfrm>
            <a:off x="774780" y="3101469"/>
            <a:ext cx="3599123" cy="271987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C4FA60-5AEF-4037-8B94-D38D4D06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8E081F-4D71-462C-A325-1CD3CA2D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8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1673</TotalTime>
  <Words>768</Words>
  <Application>Microsoft Office PowerPoint</Application>
  <PresentationFormat>Ecrã Panorâmico</PresentationFormat>
  <Paragraphs>94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Detalhes da implementação</vt:lpstr>
      <vt:lpstr>Análise de dados</vt:lpstr>
      <vt:lpstr>Pré-processamento de dados</vt:lpstr>
      <vt:lpstr>Análise de dados</vt:lpstr>
      <vt:lpstr>Decision Tree</vt:lpstr>
      <vt:lpstr>K-Nearest Neighbors</vt:lpstr>
      <vt:lpstr>Support Vector Machine</vt:lpstr>
      <vt:lpstr>Neural Networks</vt:lpstr>
      <vt:lpstr>Comparação de Algoritmos</vt:lpstr>
      <vt:lpstr>Referências e 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Mariana Oliveira Ramos</cp:lastModifiedBy>
  <cp:revision>131</cp:revision>
  <dcterms:created xsi:type="dcterms:W3CDTF">2021-03-10T16:05:08Z</dcterms:created>
  <dcterms:modified xsi:type="dcterms:W3CDTF">2021-05-26T20:33:57Z</dcterms:modified>
</cp:coreProperties>
</file>