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3"/>
  </p:notesMasterIdLst>
  <p:sldIdLst>
    <p:sldId id="256" r:id="rId2"/>
    <p:sldId id="288" r:id="rId3"/>
    <p:sldId id="285" r:id="rId4"/>
    <p:sldId id="287" r:id="rId5"/>
    <p:sldId id="290" r:id="rId6"/>
    <p:sldId id="289" r:id="rId7"/>
    <p:sldId id="291" r:id="rId8"/>
    <p:sldId id="292" r:id="rId9"/>
    <p:sldId id="293" r:id="rId10"/>
    <p:sldId id="29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3516C95-65DE-4FD2-80E4-2B90E4D1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fontAlgn="base"/>
            <a:r>
              <a:rPr lang="en-US">
                <a:solidFill>
                  <a:schemeClr val="tx1"/>
                </a:solidFill>
                <a:latin typeface="zeitung"/>
              </a:rPr>
              <a:t>C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redit </a:t>
            </a:r>
            <a:r>
              <a:rPr lang="en-US">
                <a:solidFill>
                  <a:schemeClr val="tx1"/>
                </a:solidFill>
                <a:latin typeface="zeitung"/>
              </a:rPr>
              <a:t>R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isk </a:t>
            </a:r>
            <a:r>
              <a:rPr lang="en-US">
                <a:solidFill>
                  <a:schemeClr val="tx1"/>
                </a:solidFill>
                <a:latin typeface="zeitung"/>
              </a:rPr>
              <a:t>A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nalysis</a:t>
            </a:r>
            <a:br>
              <a:rPr lang="en-US" i="0">
                <a:solidFill>
                  <a:schemeClr val="tx1"/>
                </a:solidFill>
                <a:effectLst/>
                <a:latin typeface="zeitung"/>
              </a:rPr>
            </a:b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Supervised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587046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Inteligência Artificial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Professor </a:t>
            </a:r>
            <a:r>
              <a:rPr lang="pt-PT" dirty="0" err="1">
                <a:solidFill>
                  <a:schemeClr val="tx1"/>
                </a:solidFill>
              </a:rPr>
              <a:t>LuÍs</a:t>
            </a:r>
            <a:r>
              <a:rPr lang="pt-PT" dirty="0">
                <a:solidFill>
                  <a:schemeClr val="tx1"/>
                </a:solidFill>
              </a:rPr>
              <a:t> Paulo reis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5482422-9975-4DC7-BF20-E3B19C6A88B6}"/>
              </a:ext>
            </a:extLst>
          </p:cNvPr>
          <p:cNvSpPr txBox="1">
            <a:spLocks/>
          </p:cNvSpPr>
          <p:nvPr/>
        </p:nvSpPr>
        <p:spPr>
          <a:xfrm>
            <a:off x="7660900" y="4273582"/>
            <a:ext cx="3551583" cy="18254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Grupo 39   </a:t>
            </a:r>
          </a:p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B31AC-C90D-4E95-AA0D-BBCB9CD9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Comparação de Algoritmos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8ABE0C-BD36-4081-B730-C7374669B712}"/>
              </a:ext>
            </a:extLst>
          </p:cNvPr>
          <p:cNvSpPr txBox="1"/>
          <p:nvPr/>
        </p:nvSpPr>
        <p:spPr>
          <a:xfrm>
            <a:off x="789674" y="2516094"/>
            <a:ext cx="3325125" cy="33728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>
                <a:solidFill>
                  <a:srgbClr val="FFFFFF"/>
                </a:solidFill>
              </a:rPr>
              <a:t>implementação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>
                <a:solidFill>
                  <a:srgbClr val="FFFFFF"/>
                </a:solidFill>
              </a:rPr>
              <a:t>todos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algoritmos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concluímos</a:t>
            </a:r>
            <a:r>
              <a:rPr lang="en-US" dirty="0">
                <a:solidFill>
                  <a:srgbClr val="FFFFFF"/>
                </a:solidFill>
              </a:rPr>
              <a:t> que o Support Vector Machine </a:t>
            </a:r>
            <a:r>
              <a:rPr lang="en-US">
                <a:solidFill>
                  <a:srgbClr val="FFFFFF"/>
                </a:solidFill>
              </a:rPr>
              <a:t>obtém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melhores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resultados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apesar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>
                <a:solidFill>
                  <a:srgbClr val="FFFFFF"/>
                </a:solidFill>
              </a:rPr>
              <a:t>terem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sido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usados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valores</a:t>
            </a:r>
            <a:r>
              <a:rPr lang="en-US" dirty="0">
                <a:solidFill>
                  <a:srgbClr val="FFFFFF"/>
                </a:solidFill>
              </a:rPr>
              <a:t> default dos </a:t>
            </a:r>
            <a:r>
              <a:rPr lang="en-US">
                <a:solidFill>
                  <a:srgbClr val="FFFFFF"/>
                </a:solidFill>
              </a:rPr>
              <a:t>paramêtros</a:t>
            </a:r>
            <a:r>
              <a:rPr lang="en-US" dirty="0">
                <a:solidFill>
                  <a:srgbClr val="FFFFFF"/>
                </a:solidFill>
              </a:rPr>
              <a:t> e de ser o </a:t>
            </a:r>
            <a:r>
              <a:rPr lang="en-US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demorado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66C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brir Foto">
            <a:extLst>
              <a:ext uri="{FF2B5EF4-FFF2-40B4-BE49-F238E27FC236}">
                <a16:creationId xmlns:a16="http://schemas.microsoft.com/office/drawing/2014/main" id="{86B775D8-7D14-44F4-9CD1-F011C801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130" y="969029"/>
            <a:ext cx="6564335" cy="363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AD691A-A095-44CA-98D3-CFCD5268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73" y="4823819"/>
            <a:ext cx="6984611" cy="106515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B41AC8-F821-4B29-905D-9FA8A8A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0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se um empréstimo será pago ou não (</a:t>
            </a:r>
            <a:r>
              <a:rPr lang="pt-PT" sz="1600" i="1" dirty="0" err="1"/>
              <a:t>default_ind</a:t>
            </a:r>
            <a:r>
              <a:rPr lang="pt-PT" sz="1600" dirty="0"/>
              <a:t>).  Para isso, contamos com um </a:t>
            </a:r>
            <a:r>
              <a:rPr lang="pt-PT" sz="1600" i="1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</a:t>
            </a:r>
            <a:r>
              <a:rPr kumimoji="0" lang="pt-PT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default_ind</a:t>
            </a:r>
            <a:r>
              <a:rPr kumimoji="0" lang="pt-PT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Detalhes da implementação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081521" cy="4135966"/>
          </a:xfrm>
        </p:spPr>
        <p:txBody>
          <a:bodyPr numCol="1">
            <a:normAutofit lnSpcReduction="10000"/>
          </a:bodyPr>
          <a:lstStyle/>
          <a:p>
            <a:r>
              <a:rPr lang="pt-PT" sz="1600" b="1" dirty="0"/>
              <a:t>Ferramentas</a:t>
            </a:r>
          </a:p>
          <a:p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Scikit-learn</a:t>
            </a:r>
            <a:r>
              <a:rPr lang="en-US" sz="1600" dirty="0"/>
              <a:t> – ML Algorithms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-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dedicada</a:t>
            </a:r>
            <a:r>
              <a:rPr lang="en-US" sz="1600" dirty="0"/>
              <a:t> a redes </a:t>
            </a:r>
            <a:r>
              <a:rPr lang="en-US" sz="1600" dirty="0" err="1"/>
              <a:t>neuronais</a:t>
            </a:r>
            <a:r>
              <a:rPr lang="en-US" sz="1600" dirty="0"/>
              <a:t>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Pandas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Numpy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Matplolib</a:t>
            </a:r>
            <a:r>
              <a:rPr lang="en-US" sz="1600" dirty="0"/>
              <a:t> - </a:t>
            </a:r>
            <a:r>
              <a:rPr lang="en-US" sz="1600" dirty="0" err="1"/>
              <a:t>visualização</a:t>
            </a:r>
            <a:r>
              <a:rPr lang="en-US" sz="1600" dirty="0"/>
              <a:t> de dados.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 err="1"/>
              <a:t>Seachorn</a:t>
            </a:r>
            <a:r>
              <a:rPr lang="en-US" sz="1600" dirty="0"/>
              <a:t> – </a:t>
            </a:r>
            <a:r>
              <a:rPr lang="en-US" sz="1600" dirty="0" err="1"/>
              <a:t>visualização</a:t>
            </a:r>
            <a:r>
              <a:rPr lang="en-US" sz="1600" dirty="0"/>
              <a:t> de dados</a:t>
            </a:r>
          </a:p>
          <a:p>
            <a:pPr marL="328608"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Ambiente</a:t>
            </a:r>
            <a:r>
              <a:rPr lang="en-US" sz="1600" b="1" dirty="0"/>
              <a:t> de </a:t>
            </a:r>
            <a:r>
              <a:rPr lang="en-US" sz="1600" b="1" dirty="0" err="1"/>
              <a:t>desenvolvimento</a:t>
            </a:r>
            <a:r>
              <a:rPr lang="en-US" sz="1600" b="1" dirty="0"/>
              <a:t> -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0" indent="0">
              <a:buNone/>
            </a:pPr>
            <a:r>
              <a:rPr lang="pt-PT" sz="1600" b="1" dirty="0"/>
              <a:t> Data Set -</a:t>
            </a:r>
            <a:r>
              <a:rPr lang="pt-PT" sz="1600" dirty="0"/>
              <a:t> https://www.kaggle.com/rameshmehta/credit-risk-analysis</a:t>
            </a:r>
            <a:endParaRPr lang="en-US" sz="16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96A24-09BA-43E0-B50E-1CDA9DA0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/>
          <a:stretch/>
        </p:blipFill>
        <p:spPr>
          <a:xfrm>
            <a:off x="7531100" y="2609076"/>
            <a:ext cx="3827157" cy="27337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5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47" y="498750"/>
            <a:ext cx="3782717" cy="1131267"/>
          </a:xfrm>
        </p:spPr>
        <p:txBody>
          <a:bodyPr>
            <a:normAutofit/>
          </a:bodyPr>
          <a:lstStyle/>
          <a:p>
            <a:r>
              <a:rPr lang="pt-PT" sz="4000" b="1" dirty="0"/>
              <a:t>Análise de dados</a:t>
            </a:r>
            <a:endParaRPr lang="en-US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47" y="1860623"/>
            <a:ext cx="3355997" cy="3471013"/>
          </a:xfrm>
        </p:spPr>
        <p:txBody>
          <a:bodyPr>
            <a:normAutofit lnSpcReduction="10000"/>
          </a:bodyPr>
          <a:lstStyle/>
          <a:p>
            <a:r>
              <a:rPr lang="pt-PT" sz="1700" dirty="0"/>
              <a:t>O nosso problema apresenta algumas propriedades:</a:t>
            </a:r>
          </a:p>
          <a:p>
            <a:endParaRPr lang="pt-PT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Atributos Nominais e Discretos binários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Dimensão : 73 colunas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Tamanho: mais de 850.000 registos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Sem </a:t>
            </a:r>
            <a:r>
              <a:rPr lang="pt-PT" sz="1700" dirty="0" err="1"/>
              <a:t>outliers</a:t>
            </a:r>
            <a:r>
              <a:rPr lang="pt-PT" sz="1700" dirty="0"/>
              <a:t> significativos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Bastantes dados com valores nulos (como mostra a figura ao lado)</a:t>
            </a:r>
          </a:p>
          <a:p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66A0D6-84BD-4E93-9E1C-BE11B97C4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t="1954" r="4798" b="-1"/>
          <a:stretch/>
        </p:blipFill>
        <p:spPr bwMode="auto">
          <a:xfrm>
            <a:off x="3944900" y="1358774"/>
            <a:ext cx="7912876" cy="4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8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5BE2BF-929D-463B-BD50-F0E4B040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1" y="605896"/>
            <a:ext cx="3705899" cy="5646208"/>
          </a:xfrm>
        </p:spPr>
        <p:txBody>
          <a:bodyPr anchor="ctr">
            <a:normAutofit/>
          </a:bodyPr>
          <a:lstStyle/>
          <a:p>
            <a:r>
              <a:rPr lang="pt-PT" sz="3600" dirty="0">
                <a:solidFill>
                  <a:srgbClr val="FFFFFF"/>
                </a:solidFill>
              </a:rPr>
              <a:t>Pré-processamento de dados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11DAC-22F9-451B-9DBE-A7B03503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6038744"/>
          </a:xfrm>
        </p:spPr>
        <p:txBody>
          <a:bodyPr anchor="ctr">
            <a:normAutofit/>
          </a:bodyPr>
          <a:lstStyle/>
          <a:p>
            <a:r>
              <a:rPr lang="pt-PT" sz="1700" dirty="0"/>
              <a:t>Foi feita uma seleção prévia das colunas pertinentes: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Removemos as colunas com valores pouco relevantes para a previsão/valores futuros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Removemos colunas com a maioria dos valores nulos (v</a:t>
            </a:r>
            <a:r>
              <a:rPr lang="en-US" sz="1700" b="0" i="1" dirty="0" err="1">
                <a:effectLst/>
              </a:rPr>
              <a:t>erification_status_joint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annual_inc_joint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dti_joint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il_util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mths_since_rcnt_il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total_bal_il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>
                <a:effectLst/>
              </a:rPr>
              <a:t>inq_last_12m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>
                <a:effectLst/>
              </a:rPr>
              <a:t>open_acc_6m …</a:t>
            </a:r>
            <a:r>
              <a:rPr lang="pt-PT" sz="1700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Colunas com alguns valores a nulo substituímos pela mediana da coluna. </a:t>
            </a:r>
          </a:p>
          <a:p>
            <a:r>
              <a:rPr lang="pt-PT" sz="1700" dirty="0"/>
              <a:t>Para além desta limpeza inicial também recorremos à técnica de </a:t>
            </a:r>
            <a:r>
              <a:rPr lang="pt-PT" sz="1700" b="1" dirty="0" err="1"/>
              <a:t>encoding</a:t>
            </a:r>
            <a:r>
              <a:rPr lang="pt-PT" sz="1700" dirty="0"/>
              <a:t>:</a:t>
            </a:r>
          </a:p>
          <a:p>
            <a:r>
              <a:rPr lang="pt-PT" sz="1700" dirty="0"/>
              <a:t>Usando a função </a:t>
            </a:r>
            <a:r>
              <a:rPr lang="pt-PT" sz="1700" dirty="0" err="1"/>
              <a:t>LabelEncoder</a:t>
            </a:r>
            <a:r>
              <a:rPr lang="pt-PT" sz="1700" dirty="0"/>
              <a:t> da biblioteca </a:t>
            </a:r>
            <a:r>
              <a:rPr lang="pt-PT" sz="1700" b="1" i="1" dirty="0" err="1"/>
              <a:t>scikitlearn</a:t>
            </a:r>
            <a:r>
              <a:rPr lang="pt-PT" sz="1700" dirty="0"/>
              <a:t> transformamos as colunas </a:t>
            </a:r>
            <a:r>
              <a:rPr lang="pt-PT" sz="1700" i="1" dirty="0" err="1"/>
              <a:t>verification_values</a:t>
            </a:r>
            <a:r>
              <a:rPr lang="pt-PT" sz="1700" i="1" dirty="0"/>
              <a:t> </a:t>
            </a:r>
            <a:r>
              <a:rPr lang="pt-PT" sz="1700" dirty="0"/>
              <a:t>e </a:t>
            </a:r>
            <a:r>
              <a:rPr lang="pt-PT" sz="1700" dirty="0" err="1"/>
              <a:t>home_</a:t>
            </a:r>
            <a:r>
              <a:rPr lang="pt-PT" sz="1700" i="1" dirty="0" err="1"/>
              <a:t>ownership</a:t>
            </a:r>
            <a:r>
              <a:rPr lang="pt-PT" sz="1700" dirty="0"/>
              <a:t>, mapeando </a:t>
            </a:r>
            <a:r>
              <a:rPr lang="pt-PT" sz="1700" dirty="0" err="1"/>
              <a:t>strings</a:t>
            </a:r>
            <a:r>
              <a:rPr lang="pt-PT" sz="1700" dirty="0"/>
              <a:t> para valores numéricos representativos, de modo a poderem ser usados nos algoritmos de </a:t>
            </a:r>
            <a:r>
              <a:rPr lang="pt-PT" sz="1700" dirty="0" err="1"/>
              <a:t>supervised</a:t>
            </a:r>
            <a:r>
              <a:rPr lang="pt-PT" sz="1700" dirty="0"/>
              <a:t> </a:t>
            </a:r>
            <a:r>
              <a:rPr lang="pt-PT" sz="1700" dirty="0" err="1"/>
              <a:t>learning</a:t>
            </a:r>
            <a:r>
              <a:rPr lang="pt-PT" sz="1700" dirty="0"/>
              <a:t>.</a:t>
            </a:r>
          </a:p>
          <a:p>
            <a:r>
              <a:rPr lang="pt-PT" sz="1700" b="1" dirty="0"/>
              <a:t>Divisão dos dados teste e treino</a:t>
            </a:r>
          </a:p>
          <a:p>
            <a:r>
              <a:rPr lang="pt-PT" sz="1700" dirty="0"/>
              <a:t>Depois do pré-processamento dos dados dividimo-los em conjuntos de treino e de teste, com uma percentagem respetiva de 80/20 do número total de linhas.</a:t>
            </a:r>
          </a:p>
          <a:p>
            <a:endParaRPr lang="en-US" sz="17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E3E911-0801-4E7F-87E9-24E14C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6AECD-23BB-4AA8-BAA1-980F2E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88907"/>
            <a:ext cx="5453742" cy="852594"/>
          </a:xfrm>
        </p:spPr>
        <p:txBody>
          <a:bodyPr>
            <a:normAutofit/>
          </a:bodyPr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67CEE-AF01-414A-9B11-79844F82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5085" r="3508"/>
          <a:stretch/>
        </p:blipFill>
        <p:spPr>
          <a:xfrm>
            <a:off x="746700" y="228601"/>
            <a:ext cx="4793336" cy="6042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BD1A1-92DA-470D-85EF-09743174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198914"/>
            <a:ext cx="487963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O gráfico ao lado representa a correlação para cada par de atributos do empréstimo, onde a cor mais amarelada corresponde a níveis maiores de correlação e a cor mais roxa a níveis menores.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NOTA: </a:t>
            </a:r>
          </a:p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 o elevado número de linhas que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continha, optamos por utilizar um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5% dos dados do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original. Após selecionar aleatoriamente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fazemos ainda um balanceamento dos dados de maneira a que este possua a mesma quantidade de dados com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default_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0 e a 1, para que não existisse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60F1A5-712B-4C2B-ABFF-6DBF0C1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67C01-8DC6-423D-8DEC-3397FD8E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20358"/>
          </a:xfrm>
        </p:spPr>
        <p:txBody>
          <a:bodyPr>
            <a:norm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en-US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A184502-7B76-496D-93D8-3ECA651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985398"/>
            <a:ext cx="4203722" cy="1585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CBE9C58-23BF-45BF-84D8-124A7743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197295"/>
            <a:ext cx="3859608" cy="277971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5B9DB-9507-4A52-AD71-DBBC88C1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Criterion</a:t>
            </a:r>
            <a:r>
              <a:rPr lang="pt-PT" dirty="0"/>
              <a:t>: </a:t>
            </a:r>
            <a:r>
              <a:rPr lang="pt-PT" dirty="0" err="1"/>
              <a:t>gini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Max_depth</a:t>
            </a:r>
            <a:r>
              <a:rPr lang="pt-PT" dirty="0"/>
              <a:t>: 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Max_features</a:t>
            </a:r>
            <a:r>
              <a:rPr lang="pt-PT" dirty="0"/>
              <a:t>: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Splitter</a:t>
            </a:r>
            <a:r>
              <a:rPr lang="pt-PT" dirty="0"/>
              <a:t>: </a:t>
            </a:r>
            <a:r>
              <a:rPr lang="pt-PT" dirty="0" err="1"/>
              <a:t>best</a:t>
            </a:r>
            <a:r>
              <a:rPr lang="pt-PT" dirty="0"/>
              <a:t>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5AF741-0DAB-4DA8-9918-912DAEB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e Conteúdo 5">
            <a:extLst>
              <a:ext uri="{FF2B5EF4-FFF2-40B4-BE49-F238E27FC236}">
                <a16:creationId xmlns:a16="http://schemas.microsoft.com/office/drawing/2014/main" id="{6BE46033-9A1D-47D9-8362-1B9BFAAE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61" y="4751290"/>
            <a:ext cx="3878575" cy="15098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52D28A0-C5F3-40FA-88CA-CF1A9035B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"/>
          <a:stretch/>
        </p:blipFill>
        <p:spPr>
          <a:xfrm>
            <a:off x="8291901" y="2156813"/>
            <a:ext cx="3472285" cy="2624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CC6090-6B69-470E-9D44-832AC97F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3" y="4780833"/>
            <a:ext cx="3750738" cy="14507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DC27C-D72D-44E9-B33C-F3F5F1F76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70" y="2326027"/>
            <a:ext cx="3657322" cy="2644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E6B7EC-75D1-4427-A957-FD46DC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5" y="286603"/>
            <a:ext cx="11473901" cy="1450757"/>
          </a:xfrm>
        </p:spPr>
        <p:txBody>
          <a:bodyPr>
            <a:normAutofit/>
          </a:bodyPr>
          <a:lstStyle/>
          <a:p>
            <a:r>
              <a:rPr lang="pt-PT" sz="4000" dirty="0"/>
              <a:t>     K-</a:t>
            </a:r>
            <a:r>
              <a:rPr lang="pt-PT" sz="4000" dirty="0" err="1"/>
              <a:t>Nearest</a:t>
            </a:r>
            <a:r>
              <a:rPr lang="pt-PT" sz="4000" dirty="0"/>
              <a:t> </a:t>
            </a:r>
            <a:r>
              <a:rPr lang="pt-PT" sz="4000" dirty="0" err="1"/>
              <a:t>Neighbors</a:t>
            </a:r>
            <a:r>
              <a:rPr lang="pt-PT" sz="4000" dirty="0"/>
              <a:t>                 </a:t>
            </a:r>
            <a:r>
              <a:rPr lang="pt-PT" sz="4000" dirty="0" err="1"/>
              <a:t>Support</a:t>
            </a:r>
            <a:r>
              <a:rPr lang="pt-PT" sz="4000" dirty="0"/>
              <a:t> </a:t>
            </a:r>
            <a:r>
              <a:rPr lang="pt-PT" sz="4000" dirty="0" err="1"/>
              <a:t>Vector</a:t>
            </a:r>
            <a:r>
              <a:rPr lang="pt-PT" sz="4000" dirty="0"/>
              <a:t> </a:t>
            </a:r>
            <a:r>
              <a:rPr lang="pt-PT" sz="4000" dirty="0" err="1"/>
              <a:t>Machine</a:t>
            </a:r>
            <a:br>
              <a:rPr lang="pt-PT" sz="4000" dirty="0"/>
            </a:br>
            <a:r>
              <a:rPr lang="pt-PT" sz="4000" dirty="0"/>
              <a:t>	        (k-NN)                                                 (SVM)</a:t>
            </a:r>
            <a:endParaRPr lang="en-US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1A3B6-8EC7-4ED7-8342-F410D23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5" y="1853756"/>
            <a:ext cx="5217528" cy="201168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Os melhores parâmetros encontrados para este algoritmo foram :</a:t>
            </a:r>
          </a:p>
          <a:p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: </a:t>
            </a:r>
            <a:r>
              <a:rPr lang="pt-PT" dirty="0" err="1"/>
              <a:t>ball_true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N_neighbors:5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Weights:distance</a:t>
            </a:r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99AA51-3CDF-4F2B-848F-5892DDB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ACE8550-DCFD-4153-B2B3-E262AE55F553}"/>
              </a:ext>
            </a:extLst>
          </p:cNvPr>
          <p:cNvSpPr txBox="1">
            <a:spLocks/>
          </p:cNvSpPr>
          <p:nvPr/>
        </p:nvSpPr>
        <p:spPr>
          <a:xfrm>
            <a:off x="6458121" y="1853756"/>
            <a:ext cx="530606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Os melhores parâmetros encontrados para este algoritmo foram :</a:t>
            </a:r>
          </a:p>
          <a:p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: linear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FB6F2D8-664F-4597-A1B5-7D55C331BE0F}"/>
              </a:ext>
            </a:extLst>
          </p:cNvPr>
          <p:cNvCxnSpPr>
            <a:cxnSpLocks/>
          </p:cNvCxnSpPr>
          <p:nvPr/>
        </p:nvCxnSpPr>
        <p:spPr>
          <a:xfrm>
            <a:off x="6285192" y="1737360"/>
            <a:ext cx="0" cy="47224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9064160-BF3C-4FD8-9ED9-6498F11F8C13}"/>
              </a:ext>
            </a:extLst>
          </p:cNvPr>
          <p:cNvCxnSpPr/>
          <p:nvPr/>
        </p:nvCxnSpPr>
        <p:spPr>
          <a:xfrm>
            <a:off x="260289" y="1737360"/>
            <a:ext cx="116714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2D381-1B5D-4EB7-8B91-1B4BB6F7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33610"/>
          </a:xfrm>
        </p:spPr>
        <p:txBody>
          <a:bodyPr>
            <a:normAutofit/>
          </a:bodyPr>
          <a:lstStyle/>
          <a:p>
            <a:r>
              <a:rPr lang="pt-PT" dirty="0"/>
              <a:t>Neural Networks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C439-12F8-4632-BA0C-682CE93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" y="1162978"/>
            <a:ext cx="4444180" cy="14507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A4A8759-F5A8-489F-955E-DF1FBD59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8" y="2955235"/>
            <a:ext cx="3875552" cy="273978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B4D52-B599-4400-9AAC-44B3D0A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Activation</a:t>
            </a:r>
            <a:r>
              <a:rPr lang="pt-PT" dirty="0"/>
              <a:t>: </a:t>
            </a:r>
            <a:r>
              <a:rPr lang="pt-PT" dirty="0" err="1"/>
              <a:t>tanh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hidden_layer_size</a:t>
            </a:r>
            <a:r>
              <a:rPr lang="pt-PT" dirty="0"/>
              <a:t>: (100)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Solver: adam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108734-66FF-4D7C-A9B7-AE08030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1747</TotalTime>
  <Words>895</Words>
  <Application>Microsoft Office PowerPoint</Application>
  <PresentationFormat>Ecrã Panorâmico</PresentationFormat>
  <Paragraphs>102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Detalhes da implementação</vt:lpstr>
      <vt:lpstr>Análise de dados</vt:lpstr>
      <vt:lpstr>Pré-processamento de dados</vt:lpstr>
      <vt:lpstr>Análise de dados</vt:lpstr>
      <vt:lpstr>Decision Tree</vt:lpstr>
      <vt:lpstr>     K-Nearest Neighbors                 Support Vector Machine          (k-NN)                                                 (SVM)</vt:lpstr>
      <vt:lpstr>Neural Networks</vt:lpstr>
      <vt:lpstr>Comparação de Algoritmos</vt:lpstr>
      <vt:lpstr>Referências e 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142</cp:revision>
  <dcterms:created xsi:type="dcterms:W3CDTF">2021-03-10T16:05:08Z</dcterms:created>
  <dcterms:modified xsi:type="dcterms:W3CDTF">2021-05-26T22:58:03Z</dcterms:modified>
</cp:coreProperties>
</file>