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notesMasterIdLst>
    <p:notesMasterId r:id="rId21"/>
  </p:notesMasterIdLst>
  <p:sldIdLst>
    <p:sldId id="256" r:id="rId2"/>
    <p:sldId id="257" r:id="rId3"/>
    <p:sldId id="266" r:id="rId4"/>
    <p:sldId id="274" r:id="rId5"/>
    <p:sldId id="278" r:id="rId6"/>
    <p:sldId id="272" r:id="rId7"/>
    <p:sldId id="273" r:id="rId8"/>
    <p:sldId id="267" r:id="rId9"/>
    <p:sldId id="268" r:id="rId10"/>
    <p:sldId id="269" r:id="rId11"/>
    <p:sldId id="270" r:id="rId12"/>
    <p:sldId id="271" r:id="rId13"/>
    <p:sldId id="276" r:id="rId14"/>
    <p:sldId id="279" r:id="rId15"/>
    <p:sldId id="280" r:id="rId16"/>
    <p:sldId id="282" r:id="rId17"/>
    <p:sldId id="281" r:id="rId18"/>
    <p:sldId id="283"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Destaqu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Estilo Claro 1 - Destaqu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p:cViewPr varScale="1">
        <p:scale>
          <a:sx n="82" d="100"/>
          <a:sy n="82" d="100"/>
        </p:scale>
        <p:origin x="8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400" b="0" i="0" kern="1200" spc="0" baseline="0">
                <a:solidFill>
                  <a:srgbClr val="595959"/>
                </a:solidFill>
                <a:effectLst/>
                <a:latin typeface="Calibri" panose="020F0502020204030204" pitchFamily="34" charset="0"/>
              </a:rPr>
              <a:t>Tempo consumido por cada algoritmo para resolver cada nível (s/ iterative deepening)</a:t>
            </a:r>
            <a:endParaRPr lang="pt-PT">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hade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7402-4CA0-A07A-A30F9E0408C2}"/>
            </c:ext>
          </c:extLst>
        </c:ser>
        <c:ser>
          <c:idx val="1"/>
          <c:order val="1"/>
          <c:tx>
            <c:strRef>
              <c:f>Dados!$B$5</c:f>
              <c:strCache>
                <c:ptCount val="1"/>
                <c:pt idx="0">
                  <c:v>BFS</c:v>
                </c:pt>
              </c:strCache>
            </c:strRef>
          </c:tx>
          <c:spPr>
            <a:ln w="28575" cap="rnd">
              <a:solidFill>
                <a:schemeClr val="accent1">
                  <a:shade val="7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1-7402-4CA0-A07A-A30F9E0408C2}"/>
            </c:ext>
          </c:extLst>
        </c:ser>
        <c:ser>
          <c:idx val="2"/>
          <c:order val="2"/>
          <c:tx>
            <c:strRef>
              <c:f>Dados!$B$6</c:f>
              <c:strCache>
                <c:ptCount val="1"/>
                <c:pt idx="0">
                  <c:v>DFS</c:v>
                </c:pt>
              </c:strCache>
            </c:strRef>
          </c:tx>
          <c:spPr>
            <a:ln w="28575" cap="rnd">
              <a:solidFill>
                <a:schemeClr val="accent1">
                  <a:shade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2-7402-4CA0-A07A-A30F9E0408C2}"/>
            </c:ext>
          </c:extLst>
        </c:ser>
        <c:ser>
          <c:idx val="3"/>
          <c:order val="3"/>
          <c:tx>
            <c:strRef>
              <c:f>Dados!$B$7</c:f>
              <c:strCache>
                <c:ptCount val="1"/>
                <c:pt idx="0">
                  <c:v>Greedy</c:v>
                </c:pt>
              </c:strCache>
            </c:strRef>
          </c:tx>
          <c:spPr>
            <a:ln w="28575" cap="rnd">
              <a:solidFill>
                <a:schemeClr val="accent1">
                  <a:tint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3-7402-4CA0-A07A-A30F9E0408C2}"/>
            </c:ext>
          </c:extLst>
        </c:ser>
        <c:ser>
          <c:idx val="5"/>
          <c:order val="5"/>
          <c:tx>
            <c:strRef>
              <c:f>Dados!$B$9</c:f>
              <c:strCache>
                <c:ptCount val="1"/>
                <c:pt idx="0">
                  <c:v>Uniform Cost</c:v>
                </c:pt>
              </c:strCache>
            </c:strRef>
          </c:tx>
          <c:spPr>
            <a:ln w="28575" cap="rnd">
              <a:solidFill>
                <a:schemeClr val="accent1">
                  <a:tint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Dados!$C$9:$V$9</c:f>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c:ext xmlns:c16="http://schemas.microsoft.com/office/drawing/2014/chart" uri="{C3380CC4-5D6E-409C-BE32-E72D297353CC}">
              <c16:uniqueId val="{00000004-7402-4CA0-A07A-A30F9E0408C2}"/>
            </c:ext>
          </c:extLst>
        </c:ser>
        <c:dLbls>
          <c:showLegendKey val="0"/>
          <c:showVal val="0"/>
          <c:showCatName val="0"/>
          <c:showSerName val="0"/>
          <c:showPercent val="0"/>
          <c:showBubbleSize val="0"/>
        </c:dLbls>
        <c:smooth val="0"/>
        <c:axId val="576068176"/>
        <c:axId val="576068816"/>
        <c:extLst>
          <c:ext xmlns:c15="http://schemas.microsoft.com/office/drawing/2012/chart" uri="{02D57815-91ED-43cb-92C2-25804820EDAC}">
            <c15:filteredLineSeries>
              <c15:ser>
                <c:idx val="4"/>
                <c:order val="4"/>
                <c:tx>
                  <c:strRef>
                    <c:extLst>
                      <c:ext uri="{02D57815-91ED-43cb-92C2-25804820EDAC}">
                        <c15:formulaRef>
                          <c15:sqref>Dados!$B$8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c:ext xmlns:c16="http://schemas.microsoft.com/office/drawing/2014/chart" uri="{C3380CC4-5D6E-409C-BE32-E72D297353CC}">
                    <c16:uniqueId val="{00000005-7402-4CA0-A07A-A30F9E0408C2}"/>
                  </c:ext>
                </c:extLst>
              </c15:ser>
            </c15:filteredLineSeries>
          </c:ext>
        </c:extLst>
      </c:lineChart>
      <c:catAx>
        <c:axId val="576068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68816"/>
        <c:crosses val="autoZero"/>
        <c:auto val="1"/>
        <c:lblAlgn val="ctr"/>
        <c:lblOffset val="100"/>
        <c:noMultiLvlLbl val="0"/>
      </c:catAx>
      <c:valAx>
        <c:axId val="576068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68176"/>
        <c:crosses val="autoZero"/>
        <c:crossBetween val="between"/>
        <c:majorUnit val="5.000000000000001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Tempo</a:t>
            </a:r>
            <a:r>
              <a:rPr lang="pt-PT" baseline="0"/>
              <a:t> consumido por cada algoritmo para resolver cada nível</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hade val="53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C760-47FF-AF44-C7B99477070A}"/>
            </c:ext>
          </c:extLst>
        </c:ser>
        <c:ser>
          <c:idx val="1"/>
          <c:order val="1"/>
          <c:tx>
            <c:strRef>
              <c:f>Dados!$B$5</c:f>
              <c:strCache>
                <c:ptCount val="1"/>
                <c:pt idx="0">
                  <c:v>BFS</c:v>
                </c:pt>
              </c:strCache>
            </c:strRef>
          </c:tx>
          <c:spPr>
            <a:ln w="28575" cap="rnd">
              <a:solidFill>
                <a:schemeClr val="accent1">
                  <a:shade val="76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1-C760-47FF-AF44-C7B99477070A}"/>
            </c:ext>
          </c:extLst>
        </c:ser>
        <c:ser>
          <c:idx val="2"/>
          <c:order val="2"/>
          <c:tx>
            <c:strRef>
              <c:f>Dados!$B$6</c:f>
              <c:strCache>
                <c:ptCount val="1"/>
                <c:pt idx="0">
                  <c:v>DFS</c:v>
                </c:pt>
              </c:strCache>
            </c:strRef>
          </c:tx>
          <c:spPr>
            <a:ln w="28575" cap="rnd">
              <a:solidFill>
                <a:schemeClr val="accent1"/>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2-C760-47FF-AF44-C7B99477070A}"/>
            </c:ext>
          </c:extLst>
        </c:ser>
        <c:ser>
          <c:idx val="3"/>
          <c:order val="3"/>
          <c:tx>
            <c:strRef>
              <c:f>Dados!$B$7</c:f>
              <c:strCache>
                <c:ptCount val="1"/>
                <c:pt idx="0">
                  <c:v>Greedy</c:v>
                </c:pt>
              </c:strCache>
            </c:strRef>
          </c:tx>
          <c:spPr>
            <a:ln w="28575" cap="rnd">
              <a:solidFill>
                <a:schemeClr val="accent1">
                  <a:tint val="77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3-C760-47FF-AF44-C7B99477070A}"/>
            </c:ext>
          </c:extLst>
        </c:ser>
        <c:ser>
          <c:idx val="4"/>
          <c:order val="4"/>
          <c:tx>
            <c:strRef>
              <c:f>Dados!$B$8</c:f>
              <c:strCache>
                <c:ptCount val="1"/>
                <c:pt idx="0">
                  <c:v>Iterative Deepening</c:v>
                </c:pt>
              </c:strCache>
            </c:strRef>
          </c:tx>
          <c:spPr>
            <a:ln w="28575" cap="rnd">
              <a:solidFill>
                <a:schemeClr val="accent1">
                  <a:tint val="54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Dados!$C$8:$V$8</c:f>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c:ext xmlns:c16="http://schemas.microsoft.com/office/drawing/2014/chart" uri="{C3380CC4-5D6E-409C-BE32-E72D297353CC}">
              <c16:uniqueId val="{00000004-C760-47FF-AF44-C7B99477070A}"/>
            </c:ext>
          </c:extLst>
        </c:ser>
        <c:dLbls>
          <c:showLegendKey val="0"/>
          <c:showVal val="0"/>
          <c:showCatName val="0"/>
          <c:showSerName val="0"/>
          <c:showPercent val="0"/>
          <c:showBubbleSize val="0"/>
        </c:dLbls>
        <c:smooth val="0"/>
        <c:axId val="576045136"/>
        <c:axId val="576048336"/>
      </c:lineChart>
      <c:catAx>
        <c:axId val="57604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48336"/>
        <c:crosses val="autoZero"/>
        <c:auto val="1"/>
        <c:lblAlgn val="ctr"/>
        <c:lblOffset val="100"/>
        <c:noMultiLvlLbl val="0"/>
      </c:catAx>
      <c:valAx>
        <c:axId val="576048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45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Tempo consumido pelos</a:t>
            </a:r>
            <a:r>
              <a:rPr lang="pt-PT" baseline="0"/>
              <a:t> métodos de pesquisa não informada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2"/>
          <c:order val="1"/>
          <c:tx>
            <c:strRef>
              <c:f>Dados!$B$5</c:f>
              <c:strCache>
                <c:ptCount val="1"/>
                <c:pt idx="0">
                  <c:v>BFS</c:v>
                </c:pt>
              </c:strCache>
            </c:strRef>
          </c:tx>
          <c:spPr>
            <a:ln w="28575" cap="rnd">
              <a:solidFill>
                <a:schemeClr val="accent1">
                  <a:shade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0-6274-4B39-8D00-77E0AC6EA8BA}"/>
            </c:ext>
          </c:extLst>
        </c:ser>
        <c:ser>
          <c:idx val="0"/>
          <c:order val="2"/>
          <c:tx>
            <c:strRef>
              <c:f>Dados!$B$6</c:f>
              <c:strCache>
                <c:ptCount val="1"/>
                <c:pt idx="0">
                  <c:v>DFS</c:v>
                </c:pt>
              </c:strCache>
            </c:strRef>
          </c:tx>
          <c:spPr>
            <a:ln w="28575" cap="rnd">
              <a:solidFill>
                <a:schemeClr val="accent1">
                  <a:shade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1-6274-4B39-8D00-77E0AC6EA8BA}"/>
            </c:ext>
          </c:extLst>
        </c:ser>
        <c:ser>
          <c:idx val="5"/>
          <c:order val="5"/>
          <c:tx>
            <c:strRef>
              <c:f>Dados!$B$9</c:f>
              <c:strCache>
                <c:ptCount val="1"/>
                <c:pt idx="0">
                  <c:v>Uniform Cost</c:v>
                </c:pt>
              </c:strCache>
            </c:strRef>
          </c:tx>
          <c:spPr>
            <a:ln w="28575" cap="rnd">
              <a:solidFill>
                <a:schemeClr val="accent1">
                  <a:tint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Dados!$C$9:$V$9</c:f>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c:ext xmlns:c16="http://schemas.microsoft.com/office/drawing/2014/chart" uri="{C3380CC4-5D6E-409C-BE32-E72D297353CC}">
              <c16:uniqueId val="{00000002-6274-4B39-8D00-77E0AC6EA8BA}"/>
            </c:ext>
          </c:extLst>
        </c:ser>
        <c:dLbls>
          <c:showLegendKey val="0"/>
          <c:showVal val="0"/>
          <c:showCatName val="0"/>
          <c:showSerName val="0"/>
          <c:showPercent val="0"/>
          <c:showBubbleSize val="0"/>
        </c:dLbls>
        <c:smooth val="0"/>
        <c:axId val="576045136"/>
        <c:axId val="576048336"/>
        <c:extLst>
          <c:ext xmlns:c15="http://schemas.microsoft.com/office/drawing/2012/chart" uri="{02D57815-91ED-43cb-92C2-25804820EDAC}">
            <c15:filteredLineSeries>
              <c15:ser>
                <c:idx val="1"/>
                <c:order val="0"/>
                <c:tx>
                  <c:strRef>
                    <c:extLst>
                      <c:ext uri="{02D57815-91ED-43cb-92C2-25804820EDAC}">
                        <c15:formulaRef>
                          <c15:sqref>Dados!$B$4</c15:sqref>
                        </c15:formulaRef>
                      </c:ext>
                    </c:extLst>
                    <c:strCache>
                      <c:ptCount val="1"/>
                      <c:pt idx="0">
                        <c:v>A*</c:v>
                      </c:pt>
                    </c:strCache>
                  </c:strRef>
                </c:tx>
                <c:spPr>
                  <a:ln w="28575" cap="rnd">
                    <a:solidFill>
                      <a:schemeClr val="accent1">
                        <a:shade val="70000"/>
                      </a:schemeClr>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Dados!$C$4:$V$4</c15:sqref>
                        </c15:formulaRef>
                      </c:ext>
                    </c:extLst>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3-6274-4B39-8D00-77E0AC6EA8BA}"/>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Dados!$B$7</c15:sqref>
                        </c15:formulaRef>
                      </c:ext>
                    </c:extLst>
                    <c:strCache>
                      <c:ptCount val="1"/>
                      <c:pt idx="0">
                        <c:v>Greedy</c:v>
                      </c:pt>
                    </c:strCache>
                  </c:strRef>
                </c:tx>
                <c:spPr>
                  <a:ln w="28575" cap="rnd">
                    <a:solidFill>
                      <a:schemeClr val="accent1">
                        <a:tint val="9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Dados!$C$7:$V$7</c15:sqref>
                        </c15:formulaRef>
                      </c:ext>
                    </c:extLst>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xmlns:c15="http://schemas.microsoft.com/office/drawing/2012/chart">
                  <c:ext xmlns:c16="http://schemas.microsoft.com/office/drawing/2014/chart" uri="{C3380CC4-5D6E-409C-BE32-E72D297353CC}">
                    <c16:uniqueId val="{00000004-6274-4B39-8D00-77E0AC6EA8BA}"/>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xmlns:c15="http://schemas.microsoft.com/office/drawing/2012/chart">
                  <c:ext xmlns:c16="http://schemas.microsoft.com/office/drawing/2014/chart" uri="{C3380CC4-5D6E-409C-BE32-E72D297353CC}">
                    <c16:uniqueId val="{00000005-6274-4B39-8D00-77E0AC6EA8BA}"/>
                  </c:ext>
                </c:extLst>
              </c15:ser>
            </c15:filteredLineSeries>
          </c:ext>
        </c:extLst>
      </c:lineChart>
      <c:catAx>
        <c:axId val="57604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48336"/>
        <c:crosses val="autoZero"/>
        <c:auto val="1"/>
        <c:lblAlgn val="ctr"/>
        <c:lblOffset val="100"/>
        <c:noMultiLvlLbl val="0"/>
      </c:catAx>
      <c:valAx>
        <c:axId val="576048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45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Tempo consumido pelos</a:t>
            </a:r>
            <a:r>
              <a:rPr lang="pt-PT" baseline="0"/>
              <a:t> métodos de pesquisa heurística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hade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13C7-4A8E-B72B-17FE967F79A9}"/>
            </c:ext>
          </c:extLst>
        </c:ser>
        <c:ser>
          <c:idx val="3"/>
          <c:order val="3"/>
          <c:tx>
            <c:strRef>
              <c:f>Dados!$B$7</c:f>
              <c:strCache>
                <c:ptCount val="1"/>
                <c:pt idx="0">
                  <c:v>Greedy</c:v>
                </c:pt>
              </c:strCache>
            </c:strRef>
          </c:tx>
          <c:spPr>
            <a:ln w="28575" cap="rnd">
              <a:solidFill>
                <a:schemeClr val="accent1">
                  <a:tint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1-13C7-4A8E-B72B-17FE967F79A9}"/>
            </c:ext>
          </c:extLst>
        </c:ser>
        <c:dLbls>
          <c:showLegendKey val="0"/>
          <c:showVal val="0"/>
          <c:showCatName val="0"/>
          <c:showSerName val="0"/>
          <c:showPercent val="0"/>
          <c:showBubbleSize val="0"/>
        </c:dLbls>
        <c:smooth val="0"/>
        <c:axId val="488912328"/>
        <c:axId val="488915848"/>
        <c:extLst>
          <c:ext xmlns:c15="http://schemas.microsoft.com/office/drawing/2012/chart" uri="{02D57815-91ED-43cb-92C2-25804820EDAC}">
            <c15:filteredLineSeries>
              <c15:ser>
                <c:idx val="1"/>
                <c:order val="1"/>
                <c:tx>
                  <c:strRef>
                    <c:extLst>
                      <c:ext uri="{02D57815-91ED-43cb-92C2-25804820EDAC}">
                        <c15:formulaRef>
                          <c15:sqref>Dados!$B$5</c15:sqref>
                        </c15:formulaRef>
                      </c:ext>
                    </c:extLst>
                    <c:strCache>
                      <c:ptCount val="1"/>
                      <c:pt idx="0">
                        <c:v>BFS</c:v>
                      </c:pt>
                    </c:strCache>
                  </c:strRef>
                </c:tx>
                <c:spPr>
                  <a:ln w="28575" cap="rnd">
                    <a:solidFill>
                      <a:schemeClr val="accent1">
                        <a:shade val="70000"/>
                      </a:schemeClr>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Dados!$C$5:$V$5</c15:sqref>
                        </c15:formulaRef>
                      </c:ext>
                    </c:extLst>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2-13C7-4A8E-B72B-17FE967F79A9}"/>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Dados!$B$6</c15:sqref>
                        </c15:formulaRef>
                      </c:ext>
                    </c:extLst>
                    <c:strCache>
                      <c:ptCount val="1"/>
                      <c:pt idx="0">
                        <c:v>DFS</c:v>
                      </c:pt>
                    </c:strCache>
                  </c:strRef>
                </c:tx>
                <c:spPr>
                  <a:ln w="28575" cap="rnd">
                    <a:solidFill>
                      <a:schemeClr val="accent1">
                        <a:shade val="9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Dados!$C$6:$V$6</c15:sqref>
                        </c15:formulaRef>
                      </c:ext>
                    </c:extLst>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xmlns:c15="http://schemas.microsoft.com/office/drawing/2012/chart">
                  <c:ext xmlns:c16="http://schemas.microsoft.com/office/drawing/2014/chart" uri="{C3380CC4-5D6E-409C-BE32-E72D297353CC}">
                    <c16:uniqueId val="{00000003-13C7-4A8E-B72B-17FE967F79A9}"/>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xmlns:c15="http://schemas.microsoft.com/office/drawing/2012/chart">
                  <c:ext xmlns:c16="http://schemas.microsoft.com/office/drawing/2014/chart" uri="{C3380CC4-5D6E-409C-BE32-E72D297353CC}">
                    <c16:uniqueId val="{00000004-13C7-4A8E-B72B-17FE967F79A9}"/>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Dados!$B$9</c15:sqref>
                        </c15:formulaRef>
                      </c:ext>
                    </c:extLst>
                    <c:strCache>
                      <c:ptCount val="1"/>
                      <c:pt idx="0">
                        <c:v>Uniform Cost</c:v>
                      </c:pt>
                    </c:strCache>
                  </c:strRef>
                </c:tx>
                <c:spPr>
                  <a:ln w="28575" cap="rnd">
                    <a:solidFill>
                      <a:schemeClr val="accent1">
                        <a:tint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Dados!$C$9:$V$9</c15:sqref>
                        </c15:formulaRef>
                      </c:ext>
                    </c:extLst>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xmlns:c15="http://schemas.microsoft.com/office/drawing/2012/chart">
                  <c:ext xmlns:c16="http://schemas.microsoft.com/office/drawing/2014/chart" uri="{C3380CC4-5D6E-409C-BE32-E72D297353CC}">
                    <c16:uniqueId val="{00000005-13C7-4A8E-B72B-17FE967F79A9}"/>
                  </c:ext>
                </c:extLst>
              </c15:ser>
            </c15:filteredLineSeries>
          </c:ext>
        </c:extLst>
      </c:lineChart>
      <c:catAx>
        <c:axId val="488912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88915848"/>
        <c:crosses val="autoZero"/>
        <c:auto val="1"/>
        <c:lblAlgn val="ctr"/>
        <c:lblOffset val="100"/>
        <c:noMultiLvlLbl val="0"/>
      </c:catAx>
      <c:valAx>
        <c:axId val="48891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88912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por cada algoritmo</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Dados!$B$24</c:f>
              <c:strCache>
                <c:ptCount val="1"/>
                <c:pt idx="0">
                  <c:v>A*</c:v>
                </c:pt>
              </c:strCache>
            </c:strRef>
          </c:tx>
          <c:spPr>
            <a:ln w="28575" cap="rnd">
              <a:solidFill>
                <a:schemeClr val="accent1">
                  <a:shade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Dados!$C$24:$V$24</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339D-4759-9D0E-C5C67A1C5E15}"/>
            </c:ext>
          </c:extLst>
        </c:ser>
        <c:ser>
          <c:idx val="1"/>
          <c:order val="1"/>
          <c:tx>
            <c:strRef>
              <c:f>Dados!$B$25</c:f>
              <c:strCache>
                <c:ptCount val="1"/>
                <c:pt idx="0">
                  <c:v>BFS</c:v>
                </c:pt>
              </c:strCache>
            </c:strRef>
          </c:tx>
          <c:spPr>
            <a:ln w="28575" cap="rnd">
              <a:solidFill>
                <a:schemeClr val="accent1">
                  <a:shade val="7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Dados!$C$25:$V$25</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1-339D-4759-9D0E-C5C67A1C5E15}"/>
            </c:ext>
          </c:extLst>
        </c:ser>
        <c:ser>
          <c:idx val="2"/>
          <c:order val="2"/>
          <c:tx>
            <c:strRef>
              <c:f>Dados!$B$26</c:f>
              <c:strCache>
                <c:ptCount val="1"/>
                <c:pt idx="0">
                  <c:v>DFS</c:v>
                </c:pt>
              </c:strCache>
            </c:strRef>
          </c:tx>
          <c:spPr>
            <a:ln w="28575" cap="rnd">
              <a:solidFill>
                <a:schemeClr val="accent1">
                  <a:shade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Dados!$C$26:$V$26</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2-339D-4759-9D0E-C5C67A1C5E15}"/>
            </c:ext>
          </c:extLst>
        </c:ser>
        <c:ser>
          <c:idx val="3"/>
          <c:order val="3"/>
          <c:tx>
            <c:strRef>
              <c:f>Dados!$B$27</c:f>
              <c:strCache>
                <c:ptCount val="1"/>
                <c:pt idx="0">
                  <c:v>Greedy</c:v>
                </c:pt>
              </c:strCache>
            </c:strRef>
          </c:tx>
          <c:spPr>
            <a:ln w="28575" cap="rnd">
              <a:solidFill>
                <a:schemeClr val="accent1">
                  <a:tint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Dados!$C$27:$V$27</c:f>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c:ext xmlns:c16="http://schemas.microsoft.com/office/drawing/2014/chart" uri="{C3380CC4-5D6E-409C-BE32-E72D297353CC}">
              <c16:uniqueId val="{00000003-339D-4759-9D0E-C5C67A1C5E15}"/>
            </c:ext>
          </c:extLst>
        </c:ser>
        <c:ser>
          <c:idx val="4"/>
          <c:order val="4"/>
          <c:tx>
            <c:strRef>
              <c:f>Dados!$B$28</c:f>
              <c:strCache>
                <c:ptCount val="1"/>
                <c:pt idx="0">
                  <c:v>Iterative Deepening</c:v>
                </c:pt>
              </c:strCache>
            </c:strRef>
          </c:tx>
          <c:spPr>
            <a:ln w="28575" cap="rnd">
              <a:solidFill>
                <a:schemeClr val="accent1">
                  <a:tint val="7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Dados!$C$28:$V$28</c:f>
              <c:numCache>
                <c:formatCode>General</c:formatCode>
                <c:ptCount val="20"/>
                <c:pt idx="0">
                  <c:v>10</c:v>
                </c:pt>
                <c:pt idx="1">
                  <c:v>19</c:v>
                </c:pt>
                <c:pt idx="2">
                  <c:v>33</c:v>
                </c:pt>
                <c:pt idx="3">
                  <c:v>126</c:v>
                </c:pt>
                <c:pt idx="4">
                  <c:v>668</c:v>
                </c:pt>
                <c:pt idx="5">
                  <c:v>1051</c:v>
                </c:pt>
                <c:pt idx="6">
                  <c:v>1220</c:v>
                </c:pt>
                <c:pt idx="7">
                  <c:v>3096</c:v>
                </c:pt>
                <c:pt idx="8">
                  <c:v>2872</c:v>
                </c:pt>
                <c:pt idx="9">
                  <c:v>5065</c:v>
                </c:pt>
                <c:pt idx="10">
                  <c:v>21437</c:v>
                </c:pt>
                <c:pt idx="11">
                  <c:v>18180</c:v>
                </c:pt>
                <c:pt idx="12">
                  <c:v>13442</c:v>
                </c:pt>
                <c:pt idx="13">
                  <c:v>5397</c:v>
                </c:pt>
                <c:pt idx="14">
                  <c:v>7763</c:v>
                </c:pt>
                <c:pt idx="15">
                  <c:v>130088</c:v>
                </c:pt>
                <c:pt idx="16">
                  <c:v>152632</c:v>
                </c:pt>
                <c:pt idx="17">
                  <c:v>206377</c:v>
                </c:pt>
                <c:pt idx="18">
                  <c:v>417153</c:v>
                </c:pt>
                <c:pt idx="19">
                  <c:v>797295</c:v>
                </c:pt>
              </c:numCache>
            </c:numRef>
          </c:val>
          <c:smooth val="0"/>
          <c:extLst>
            <c:ext xmlns:c16="http://schemas.microsoft.com/office/drawing/2014/chart" uri="{C3380CC4-5D6E-409C-BE32-E72D297353CC}">
              <c16:uniqueId val="{00000004-339D-4759-9D0E-C5C67A1C5E15}"/>
            </c:ext>
          </c:extLst>
        </c:ser>
        <c:ser>
          <c:idx val="5"/>
          <c:order val="5"/>
          <c:tx>
            <c:strRef>
              <c:f>Dados!$B$29</c:f>
              <c:strCache>
                <c:ptCount val="1"/>
                <c:pt idx="0">
                  <c:v>Uniform Cost</c:v>
                </c:pt>
              </c:strCache>
            </c:strRef>
          </c:tx>
          <c:spPr>
            <a:ln w="28575" cap="rnd">
              <a:solidFill>
                <a:schemeClr val="accent1">
                  <a:tint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Dados!$C$29:$V$29</c:f>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c:ext xmlns:c16="http://schemas.microsoft.com/office/drawing/2014/chart" uri="{C3380CC4-5D6E-409C-BE32-E72D297353CC}">
              <c16:uniqueId val="{00000005-339D-4759-9D0E-C5C67A1C5E15}"/>
            </c:ext>
          </c:extLst>
        </c:ser>
        <c:dLbls>
          <c:showLegendKey val="0"/>
          <c:showVal val="0"/>
          <c:showCatName val="0"/>
          <c:showSerName val="0"/>
          <c:showPercent val="0"/>
          <c:showBubbleSize val="0"/>
        </c:dLbls>
        <c:smooth val="0"/>
        <c:axId val="532862352"/>
        <c:axId val="532865232"/>
      </c:lineChart>
      <c:catAx>
        <c:axId val="532862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2865232"/>
        <c:crosses val="autoZero"/>
        <c:auto val="1"/>
        <c:lblAlgn val="ctr"/>
        <c:lblOffset val="100"/>
        <c:noMultiLvlLbl val="0"/>
      </c:catAx>
      <c:valAx>
        <c:axId val="532865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a:t>
                </a:r>
                <a:r>
                  <a:rPr lang="pt-PT" baseline="0"/>
                  <a:t> expandidos</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28623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por cada algoritmo (s/ Iterative Deppening)</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Dados!$B$24</c:f>
              <c:strCache>
                <c:ptCount val="1"/>
                <c:pt idx="0">
                  <c:v>A*</c:v>
                </c:pt>
              </c:strCache>
            </c:strRef>
          </c:tx>
          <c:spPr>
            <a:ln w="28575" cap="rnd">
              <a:solidFill>
                <a:schemeClr val="accent1">
                  <a:shade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Dados!$C$24:$V$24</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3DE0-4DDF-988D-993A15EC8603}"/>
            </c:ext>
          </c:extLst>
        </c:ser>
        <c:ser>
          <c:idx val="1"/>
          <c:order val="1"/>
          <c:tx>
            <c:strRef>
              <c:f>Dados!$B$25</c:f>
              <c:strCache>
                <c:ptCount val="1"/>
                <c:pt idx="0">
                  <c:v>BFS</c:v>
                </c:pt>
              </c:strCache>
            </c:strRef>
          </c:tx>
          <c:spPr>
            <a:ln w="28575" cap="rnd">
              <a:solidFill>
                <a:schemeClr val="accent1">
                  <a:shade val="7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Dados!$C$25:$V$25</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1-3DE0-4DDF-988D-993A15EC8603}"/>
            </c:ext>
          </c:extLst>
        </c:ser>
        <c:ser>
          <c:idx val="2"/>
          <c:order val="2"/>
          <c:tx>
            <c:strRef>
              <c:f>Dados!$B$26</c:f>
              <c:strCache>
                <c:ptCount val="1"/>
                <c:pt idx="0">
                  <c:v>DFS</c:v>
                </c:pt>
              </c:strCache>
            </c:strRef>
          </c:tx>
          <c:spPr>
            <a:ln w="28575" cap="rnd">
              <a:solidFill>
                <a:schemeClr val="accent1">
                  <a:shade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Dados!$C$26:$V$26</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2-3DE0-4DDF-988D-993A15EC8603}"/>
            </c:ext>
          </c:extLst>
        </c:ser>
        <c:ser>
          <c:idx val="3"/>
          <c:order val="3"/>
          <c:tx>
            <c:strRef>
              <c:f>Dados!$B$27</c:f>
              <c:strCache>
                <c:ptCount val="1"/>
                <c:pt idx="0">
                  <c:v>Greedy</c:v>
                </c:pt>
              </c:strCache>
            </c:strRef>
          </c:tx>
          <c:spPr>
            <a:ln w="28575" cap="rnd">
              <a:solidFill>
                <a:schemeClr val="accent1">
                  <a:tint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Dados!$C$27:$V$27</c:f>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c:ext xmlns:c16="http://schemas.microsoft.com/office/drawing/2014/chart" uri="{C3380CC4-5D6E-409C-BE32-E72D297353CC}">
              <c16:uniqueId val="{00000003-3DE0-4DDF-988D-993A15EC8603}"/>
            </c:ext>
          </c:extLst>
        </c:ser>
        <c:ser>
          <c:idx val="5"/>
          <c:order val="5"/>
          <c:tx>
            <c:strRef>
              <c:f>Dados!$B$29</c:f>
              <c:strCache>
                <c:ptCount val="1"/>
                <c:pt idx="0">
                  <c:v>Uniform Cost</c:v>
                </c:pt>
              </c:strCache>
            </c:strRef>
          </c:tx>
          <c:spPr>
            <a:ln w="28575" cap="rnd">
              <a:solidFill>
                <a:schemeClr val="accent1">
                  <a:tint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Dados!$C$29:$V$29</c:f>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c:ext xmlns:c16="http://schemas.microsoft.com/office/drawing/2014/chart" uri="{C3380CC4-5D6E-409C-BE32-E72D297353CC}">
              <c16:uniqueId val="{00000004-3DE0-4DDF-988D-993A15EC8603}"/>
            </c:ext>
          </c:extLst>
        </c:ser>
        <c:dLbls>
          <c:showLegendKey val="0"/>
          <c:showVal val="0"/>
          <c:showCatName val="0"/>
          <c:showSerName val="0"/>
          <c:showPercent val="0"/>
          <c:showBubbleSize val="0"/>
        </c:dLbls>
        <c:smooth val="0"/>
        <c:axId val="476728200"/>
        <c:axId val="476724040"/>
        <c:extLst>
          <c:ext xmlns:c15="http://schemas.microsoft.com/office/drawing/2012/chart" uri="{02D57815-91ED-43cb-92C2-25804820EDAC}">
            <c15:filteredLineSeries>
              <c15:ser>
                <c:idx val="4"/>
                <c:order val="4"/>
                <c:tx>
                  <c:strRef>
                    <c:extLst>
                      <c:ext uri="{02D57815-91ED-43cb-92C2-25804820EDAC}">
                        <c15:formulaRef>
                          <c15:sqref>Dados!$B$28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c:ex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Dados!$C$28:$V$28</c15:sqref>
                        </c15:formulaRef>
                      </c:ext>
                    </c:extLst>
                    <c:numCache>
                      <c:formatCode>General</c:formatCode>
                      <c:ptCount val="20"/>
                      <c:pt idx="0">
                        <c:v>10</c:v>
                      </c:pt>
                      <c:pt idx="1">
                        <c:v>19</c:v>
                      </c:pt>
                      <c:pt idx="2">
                        <c:v>33</c:v>
                      </c:pt>
                      <c:pt idx="3">
                        <c:v>126</c:v>
                      </c:pt>
                      <c:pt idx="4">
                        <c:v>668</c:v>
                      </c:pt>
                      <c:pt idx="5">
                        <c:v>1051</c:v>
                      </c:pt>
                      <c:pt idx="6">
                        <c:v>1220</c:v>
                      </c:pt>
                      <c:pt idx="7">
                        <c:v>3096</c:v>
                      </c:pt>
                      <c:pt idx="8">
                        <c:v>2872</c:v>
                      </c:pt>
                      <c:pt idx="9">
                        <c:v>5065</c:v>
                      </c:pt>
                      <c:pt idx="10">
                        <c:v>21437</c:v>
                      </c:pt>
                      <c:pt idx="11">
                        <c:v>18180</c:v>
                      </c:pt>
                      <c:pt idx="12">
                        <c:v>13442</c:v>
                      </c:pt>
                      <c:pt idx="13">
                        <c:v>5397</c:v>
                      </c:pt>
                      <c:pt idx="14">
                        <c:v>7763</c:v>
                      </c:pt>
                      <c:pt idx="15">
                        <c:v>130088</c:v>
                      </c:pt>
                      <c:pt idx="16">
                        <c:v>152632</c:v>
                      </c:pt>
                      <c:pt idx="17">
                        <c:v>206377</c:v>
                      </c:pt>
                      <c:pt idx="18">
                        <c:v>417153</c:v>
                      </c:pt>
                      <c:pt idx="19">
                        <c:v>797295</c:v>
                      </c:pt>
                    </c:numCache>
                  </c:numRef>
                </c:val>
                <c:smooth val="0"/>
                <c:extLst>
                  <c:ext xmlns:c16="http://schemas.microsoft.com/office/drawing/2014/chart" uri="{C3380CC4-5D6E-409C-BE32-E72D297353CC}">
                    <c16:uniqueId val="{00000005-3DE0-4DDF-988D-993A15EC8603}"/>
                  </c:ext>
                </c:extLst>
              </c15:ser>
            </c15:filteredLineSeries>
          </c:ext>
        </c:extLst>
      </c:lineChart>
      <c:catAx>
        <c:axId val="476728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76724040"/>
        <c:crosses val="autoZero"/>
        <c:auto val="1"/>
        <c:lblAlgn val="ctr"/>
        <c:lblOffset val="100"/>
        <c:noMultiLvlLbl val="0"/>
      </c:catAx>
      <c:valAx>
        <c:axId val="476724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a:t>
                </a:r>
                <a:r>
                  <a:rPr lang="pt-PT" baseline="0"/>
                  <a:t> expandidos</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76728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pelos métodos de pesquisa não informada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1"/>
          <c:order val="1"/>
          <c:tx>
            <c:strRef>
              <c:f>Dados!$B$25</c:f>
              <c:strCache>
                <c:ptCount val="1"/>
                <c:pt idx="0">
                  <c:v>BFS</c:v>
                </c:pt>
              </c:strCache>
            </c:strRef>
          </c:tx>
          <c:spPr>
            <a:ln w="28575" cap="rnd">
              <a:solidFill>
                <a:schemeClr val="accent2"/>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Dados!$C$25:$V$25</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0-FA8D-4201-B156-103635C5FCBD}"/>
            </c:ext>
          </c:extLst>
        </c:ser>
        <c:ser>
          <c:idx val="2"/>
          <c:order val="2"/>
          <c:tx>
            <c:strRef>
              <c:f>Dados!$B$26</c:f>
              <c:strCache>
                <c:ptCount val="1"/>
                <c:pt idx="0">
                  <c:v>DFS</c:v>
                </c:pt>
              </c:strCache>
            </c:strRef>
          </c:tx>
          <c:spPr>
            <a:ln w="28575" cap="rnd">
              <a:solidFill>
                <a:schemeClr val="accent3"/>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Dados!$C$26:$V$26</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1-FA8D-4201-B156-103635C5FCBD}"/>
            </c:ext>
          </c:extLst>
        </c:ser>
        <c:ser>
          <c:idx val="5"/>
          <c:order val="5"/>
          <c:tx>
            <c:strRef>
              <c:f>Dados!$B$29</c:f>
              <c:strCache>
                <c:ptCount val="1"/>
                <c:pt idx="0">
                  <c:v>Uniform Cost</c:v>
                </c:pt>
              </c:strCache>
            </c:strRef>
          </c:tx>
          <c:spPr>
            <a:ln w="28575" cap="rnd">
              <a:solidFill>
                <a:schemeClr val="accent6"/>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Dados!$C$29:$V$29</c:f>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c:ext xmlns:c16="http://schemas.microsoft.com/office/drawing/2014/chart" uri="{C3380CC4-5D6E-409C-BE32-E72D297353CC}">
              <c16:uniqueId val="{00000002-FA8D-4201-B156-103635C5FCBD}"/>
            </c:ext>
          </c:extLst>
        </c:ser>
        <c:dLbls>
          <c:showLegendKey val="0"/>
          <c:showVal val="0"/>
          <c:showCatName val="0"/>
          <c:showSerName val="0"/>
          <c:showPercent val="0"/>
          <c:showBubbleSize val="0"/>
        </c:dLbls>
        <c:smooth val="0"/>
        <c:axId val="530309624"/>
        <c:axId val="530307384"/>
        <c:extLst>
          <c:ext xmlns:c15="http://schemas.microsoft.com/office/drawing/2012/chart" uri="{02D57815-91ED-43cb-92C2-25804820EDAC}">
            <c15:filteredLineSeries>
              <c15:ser>
                <c:idx val="0"/>
                <c:order val="0"/>
                <c:tx>
                  <c:strRef>
                    <c:extLst>
                      <c:ext uri="{02D57815-91ED-43cb-92C2-25804820EDAC}">
                        <c15:formulaRef>
                          <c15:sqref>Dados!$B$24</c15:sqref>
                        </c15:formulaRef>
                      </c:ext>
                    </c:extLst>
                    <c:strCache>
                      <c:ptCount val="1"/>
                      <c:pt idx="0">
                        <c:v>A*</c:v>
                      </c:pt>
                    </c:strCache>
                  </c:strRef>
                </c:tx>
                <c:spPr>
                  <a:ln w="28575" cap="rnd">
                    <a:solidFill>
                      <a:schemeClr val="accent1"/>
                    </a:solidFill>
                    <a:round/>
                  </a:ln>
                  <a:effectLst/>
                </c:spPr>
                <c:marker>
                  <c:symbol val="none"/>
                </c:marker>
                <c:cat>
                  <c:strRef>
                    <c:extLst>
                      <c:ex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Dados!$C$24:$V$24</c15:sqref>
                        </c15:formulaRef>
                      </c:ext>
                    </c:extLst>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3-FA8D-4201-B156-103635C5FCBD}"/>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Dados!$B$27</c15:sqref>
                        </c15:formulaRef>
                      </c:ext>
                    </c:extLst>
                    <c:strCache>
                      <c:ptCount val="1"/>
                      <c:pt idx="0">
                        <c:v>Greedy</c:v>
                      </c:pt>
                    </c:strCache>
                  </c:strRef>
                </c:tx>
                <c:spPr>
                  <a:ln w="28575"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Dados!$C$27:$V$27</c15:sqref>
                        </c15:formulaRef>
                      </c:ext>
                    </c:extLst>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xmlns:c15="http://schemas.microsoft.com/office/drawing/2012/chart">
                  <c:ext xmlns:c16="http://schemas.microsoft.com/office/drawing/2014/chart" uri="{C3380CC4-5D6E-409C-BE32-E72D297353CC}">
                    <c16:uniqueId val="{00000004-FA8D-4201-B156-103635C5FCBD}"/>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Dados!$B$28</c15:sqref>
                        </c15:formulaRef>
                      </c:ext>
                    </c:extLst>
                    <c:strCache>
                      <c:ptCount val="1"/>
                      <c:pt idx="0">
                        <c:v>Iterative Deepening</c:v>
                      </c:pt>
                    </c:strCache>
                  </c:strRef>
                </c:tx>
                <c:spPr>
                  <a:ln w="28575" cap="rnd">
                    <a:solidFill>
                      <a:schemeClr val="accent5"/>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Dados!$C$28:$V$28</c15:sqref>
                        </c15:formulaRef>
                      </c:ext>
                    </c:extLst>
                    <c:numCache>
                      <c:formatCode>General</c:formatCode>
                      <c:ptCount val="20"/>
                      <c:pt idx="0">
                        <c:v>10</c:v>
                      </c:pt>
                      <c:pt idx="1">
                        <c:v>19</c:v>
                      </c:pt>
                      <c:pt idx="2">
                        <c:v>33</c:v>
                      </c:pt>
                      <c:pt idx="3">
                        <c:v>126</c:v>
                      </c:pt>
                      <c:pt idx="4">
                        <c:v>668</c:v>
                      </c:pt>
                      <c:pt idx="5">
                        <c:v>1051</c:v>
                      </c:pt>
                      <c:pt idx="6">
                        <c:v>1220</c:v>
                      </c:pt>
                      <c:pt idx="7">
                        <c:v>3096</c:v>
                      </c:pt>
                      <c:pt idx="8">
                        <c:v>2872</c:v>
                      </c:pt>
                      <c:pt idx="9">
                        <c:v>5065</c:v>
                      </c:pt>
                      <c:pt idx="10">
                        <c:v>21437</c:v>
                      </c:pt>
                      <c:pt idx="11">
                        <c:v>18180</c:v>
                      </c:pt>
                      <c:pt idx="12">
                        <c:v>13442</c:v>
                      </c:pt>
                      <c:pt idx="13">
                        <c:v>5397</c:v>
                      </c:pt>
                      <c:pt idx="14">
                        <c:v>7763</c:v>
                      </c:pt>
                      <c:pt idx="15">
                        <c:v>130088</c:v>
                      </c:pt>
                      <c:pt idx="16">
                        <c:v>152632</c:v>
                      </c:pt>
                      <c:pt idx="17">
                        <c:v>206377</c:v>
                      </c:pt>
                      <c:pt idx="18">
                        <c:v>417153</c:v>
                      </c:pt>
                      <c:pt idx="19">
                        <c:v>797295</c:v>
                      </c:pt>
                    </c:numCache>
                  </c:numRef>
                </c:val>
                <c:smooth val="0"/>
                <c:extLst xmlns:c15="http://schemas.microsoft.com/office/drawing/2012/chart">
                  <c:ext xmlns:c16="http://schemas.microsoft.com/office/drawing/2014/chart" uri="{C3380CC4-5D6E-409C-BE32-E72D297353CC}">
                    <c16:uniqueId val="{00000005-FA8D-4201-B156-103635C5FCBD}"/>
                  </c:ext>
                </c:extLst>
              </c15:ser>
            </c15:filteredLineSeries>
          </c:ext>
        </c:extLst>
      </c:lineChart>
      <c:catAx>
        <c:axId val="53030962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0307384"/>
        <c:crosses val="autoZero"/>
        <c:auto val="1"/>
        <c:lblAlgn val="ctr"/>
        <c:lblOffset val="100"/>
        <c:noMultiLvlLbl val="0"/>
      </c:catAx>
      <c:valAx>
        <c:axId val="53030738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0309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pelos métodos de pesquisa heurística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Dados!$B$24</c:f>
              <c:strCache>
                <c:ptCount val="1"/>
                <c:pt idx="0">
                  <c:v>A*</c:v>
                </c:pt>
              </c:strCache>
            </c:strRef>
          </c:tx>
          <c:spPr>
            <a:ln w="28575" cap="rnd">
              <a:solidFill>
                <a:schemeClr val="accent1"/>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Dados!$C$24:$V$24</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6E55-4D8A-9F03-05EFB41262FF}"/>
            </c:ext>
          </c:extLst>
        </c:ser>
        <c:ser>
          <c:idx val="3"/>
          <c:order val="3"/>
          <c:tx>
            <c:strRef>
              <c:f>Dados!$B$27</c:f>
              <c:strCache>
                <c:ptCount val="1"/>
                <c:pt idx="0">
                  <c:v>Greedy</c:v>
                </c:pt>
              </c:strCache>
            </c:strRef>
          </c:tx>
          <c:spPr>
            <a:ln w="28575" cap="rnd">
              <a:solidFill>
                <a:schemeClr val="accent4"/>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Dados!$C$27:$V$27</c:f>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c:ext xmlns:c16="http://schemas.microsoft.com/office/drawing/2014/chart" uri="{C3380CC4-5D6E-409C-BE32-E72D297353CC}">
              <c16:uniqueId val="{00000001-6E55-4D8A-9F03-05EFB41262FF}"/>
            </c:ext>
          </c:extLst>
        </c:ser>
        <c:dLbls>
          <c:showLegendKey val="0"/>
          <c:showVal val="0"/>
          <c:showCatName val="0"/>
          <c:showSerName val="0"/>
          <c:showPercent val="0"/>
          <c:showBubbleSize val="0"/>
        </c:dLbls>
        <c:smooth val="0"/>
        <c:axId val="530485176"/>
        <c:axId val="530485496"/>
        <c:extLst>
          <c:ext xmlns:c15="http://schemas.microsoft.com/office/drawing/2012/chart" uri="{02D57815-91ED-43cb-92C2-25804820EDAC}">
            <c15:filteredLineSeries>
              <c15:ser>
                <c:idx val="1"/>
                <c:order val="1"/>
                <c:tx>
                  <c:strRef>
                    <c:extLst>
                      <c:ext uri="{02D57815-91ED-43cb-92C2-25804820EDAC}">
                        <c15:formulaRef>
                          <c15:sqref>Dados!$B$25</c15:sqref>
                        </c15:formulaRef>
                      </c:ext>
                    </c:extLst>
                    <c:strCache>
                      <c:ptCount val="1"/>
                      <c:pt idx="0">
                        <c:v>BFS</c:v>
                      </c:pt>
                    </c:strCache>
                  </c:strRef>
                </c:tx>
                <c:spPr>
                  <a:ln w="28575" cap="rnd">
                    <a:solidFill>
                      <a:schemeClr val="accent2"/>
                    </a:solidFill>
                    <a:round/>
                  </a:ln>
                  <a:effectLst/>
                </c:spPr>
                <c:marker>
                  <c:symbol val="none"/>
                </c:marker>
                <c:cat>
                  <c:strRef>
                    <c:extLst>
                      <c:ex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Dados!$C$25:$V$25</c15:sqref>
                        </c15:formulaRef>
                      </c:ext>
                    </c:extLst>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2-6E55-4D8A-9F03-05EFB41262FF}"/>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Dados!$B$26</c15:sqref>
                        </c15:formulaRef>
                      </c:ext>
                    </c:extLst>
                    <c:strCache>
                      <c:ptCount val="1"/>
                      <c:pt idx="0">
                        <c:v>DFS</c:v>
                      </c:pt>
                    </c:strCache>
                  </c:strRef>
                </c:tx>
                <c:spPr>
                  <a:ln w="28575"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Dados!$C$26:$V$26</c15:sqref>
                        </c15:formulaRef>
                      </c:ext>
                    </c:extLst>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xmlns:c15="http://schemas.microsoft.com/office/drawing/2012/chart">
                  <c:ext xmlns:c16="http://schemas.microsoft.com/office/drawing/2014/chart" uri="{C3380CC4-5D6E-409C-BE32-E72D297353CC}">
                    <c16:uniqueId val="{00000003-6E55-4D8A-9F03-05EFB41262FF}"/>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Dados!$B$28</c15:sqref>
                        </c15:formulaRef>
                      </c:ext>
                    </c:extLst>
                    <c:strCache>
                      <c:ptCount val="1"/>
                      <c:pt idx="0">
                        <c:v>Iterative Deepening</c:v>
                      </c:pt>
                    </c:strCache>
                  </c:strRef>
                </c:tx>
                <c:spPr>
                  <a:ln w="28575" cap="rnd">
                    <a:solidFill>
                      <a:schemeClr val="accent5"/>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Dados!$C$28:$V$28</c15:sqref>
                        </c15:formulaRef>
                      </c:ext>
                    </c:extLst>
                    <c:numCache>
                      <c:formatCode>General</c:formatCode>
                      <c:ptCount val="20"/>
                      <c:pt idx="0">
                        <c:v>10</c:v>
                      </c:pt>
                      <c:pt idx="1">
                        <c:v>19</c:v>
                      </c:pt>
                      <c:pt idx="2">
                        <c:v>33</c:v>
                      </c:pt>
                      <c:pt idx="3">
                        <c:v>126</c:v>
                      </c:pt>
                      <c:pt idx="4">
                        <c:v>668</c:v>
                      </c:pt>
                      <c:pt idx="5">
                        <c:v>1051</c:v>
                      </c:pt>
                      <c:pt idx="6">
                        <c:v>1220</c:v>
                      </c:pt>
                      <c:pt idx="7">
                        <c:v>3096</c:v>
                      </c:pt>
                      <c:pt idx="8">
                        <c:v>2872</c:v>
                      </c:pt>
                      <c:pt idx="9">
                        <c:v>5065</c:v>
                      </c:pt>
                      <c:pt idx="10">
                        <c:v>21437</c:v>
                      </c:pt>
                      <c:pt idx="11">
                        <c:v>18180</c:v>
                      </c:pt>
                      <c:pt idx="12">
                        <c:v>13442</c:v>
                      </c:pt>
                      <c:pt idx="13">
                        <c:v>5397</c:v>
                      </c:pt>
                      <c:pt idx="14">
                        <c:v>7763</c:v>
                      </c:pt>
                      <c:pt idx="15">
                        <c:v>130088</c:v>
                      </c:pt>
                      <c:pt idx="16">
                        <c:v>152632</c:v>
                      </c:pt>
                      <c:pt idx="17">
                        <c:v>206377</c:v>
                      </c:pt>
                      <c:pt idx="18">
                        <c:v>417153</c:v>
                      </c:pt>
                      <c:pt idx="19">
                        <c:v>797295</c:v>
                      </c:pt>
                    </c:numCache>
                  </c:numRef>
                </c:val>
                <c:smooth val="0"/>
                <c:extLst xmlns:c15="http://schemas.microsoft.com/office/drawing/2012/chart">
                  <c:ext xmlns:c16="http://schemas.microsoft.com/office/drawing/2014/chart" uri="{C3380CC4-5D6E-409C-BE32-E72D297353CC}">
                    <c16:uniqueId val="{00000004-6E55-4D8A-9F03-05EFB41262FF}"/>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Dados!$B$29</c15:sqref>
                        </c15:formulaRef>
                      </c:ext>
                    </c:extLst>
                    <c:strCache>
                      <c:ptCount val="1"/>
                      <c:pt idx="0">
                        <c:v>Uniform Cost</c:v>
                      </c:pt>
                    </c:strCache>
                  </c:strRef>
                </c:tx>
                <c:spPr>
                  <a:ln w="28575"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Dados!$C$29:$V$29</c15:sqref>
                        </c15:formulaRef>
                      </c:ext>
                    </c:extLst>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xmlns:c15="http://schemas.microsoft.com/office/drawing/2012/chart">
                  <c:ext xmlns:c16="http://schemas.microsoft.com/office/drawing/2014/chart" uri="{C3380CC4-5D6E-409C-BE32-E72D297353CC}">
                    <c16:uniqueId val="{00000005-6E55-4D8A-9F03-05EFB41262FF}"/>
                  </c:ext>
                </c:extLst>
              </c15:ser>
            </c15:filteredLineSeries>
          </c:ext>
        </c:extLst>
      </c:lineChart>
      <c:catAx>
        <c:axId val="530485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0485496"/>
        <c:crosses val="autoZero"/>
        <c:auto val="1"/>
        <c:lblAlgn val="ctr"/>
        <c:lblOffset val="100"/>
        <c:noMultiLvlLbl val="0"/>
      </c:catAx>
      <c:valAx>
        <c:axId val="530485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 expandidos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04851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Tamanho</a:t>
            </a:r>
            <a:r>
              <a:rPr lang="pt-PT" baseline="0"/>
              <a:t> do caminho obtido por cada algoritmo</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Dados!$B$14</c:f>
              <c:strCache>
                <c:ptCount val="1"/>
                <c:pt idx="0">
                  <c:v>A*</c:v>
                </c:pt>
              </c:strCache>
            </c:strRef>
          </c:tx>
          <c:spPr>
            <a:ln w="28575" cap="rnd">
              <a:solidFill>
                <a:schemeClr val="accent1">
                  <a:shade val="5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Dados!$C$14:$V$14</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0-DFA8-4381-A0D0-9D37B8628BD1}"/>
            </c:ext>
          </c:extLst>
        </c:ser>
        <c:ser>
          <c:idx val="1"/>
          <c:order val="1"/>
          <c:tx>
            <c:strRef>
              <c:f>Dados!$B$15</c:f>
              <c:strCache>
                <c:ptCount val="1"/>
                <c:pt idx="0">
                  <c:v>BFS</c:v>
                </c:pt>
              </c:strCache>
            </c:strRef>
          </c:tx>
          <c:spPr>
            <a:ln w="28575" cap="rnd">
              <a:solidFill>
                <a:schemeClr val="accent1">
                  <a:shade val="7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Dados!$C$15:$V$15</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1-DFA8-4381-A0D0-9D37B8628BD1}"/>
            </c:ext>
          </c:extLst>
        </c:ser>
        <c:ser>
          <c:idx val="2"/>
          <c:order val="2"/>
          <c:tx>
            <c:strRef>
              <c:f>Dados!$B$16</c:f>
              <c:strCache>
                <c:ptCount val="1"/>
                <c:pt idx="0">
                  <c:v>DFS</c:v>
                </c:pt>
              </c:strCache>
            </c:strRef>
          </c:tx>
          <c:spPr>
            <a:ln w="28575" cap="rnd">
              <a:solidFill>
                <a:schemeClr val="accent1">
                  <a:shade val="9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Dados!$C$16:$V$16</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2-DFA8-4381-A0D0-9D37B8628BD1}"/>
            </c:ext>
          </c:extLst>
        </c:ser>
        <c:ser>
          <c:idx val="3"/>
          <c:order val="3"/>
          <c:tx>
            <c:strRef>
              <c:f>Dados!$B$17</c:f>
              <c:strCache>
                <c:ptCount val="1"/>
                <c:pt idx="0">
                  <c:v>Greedy</c:v>
                </c:pt>
              </c:strCache>
            </c:strRef>
          </c:tx>
          <c:spPr>
            <a:ln w="28575" cap="rnd">
              <a:solidFill>
                <a:schemeClr val="accent1">
                  <a:tint val="9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Dados!$C$17:$V$17</c:f>
              <c:numCache>
                <c:formatCode>General</c:formatCode>
                <c:ptCount val="20"/>
                <c:pt idx="0">
                  <c:v>2</c:v>
                </c:pt>
                <c:pt idx="1">
                  <c:v>3</c:v>
                </c:pt>
                <c:pt idx="2">
                  <c:v>6</c:v>
                </c:pt>
                <c:pt idx="3">
                  <c:v>4</c:v>
                </c:pt>
                <c:pt idx="4">
                  <c:v>6</c:v>
                </c:pt>
                <c:pt idx="5">
                  <c:v>9</c:v>
                </c:pt>
                <c:pt idx="6">
                  <c:v>8</c:v>
                </c:pt>
                <c:pt idx="7">
                  <c:v>8</c:v>
                </c:pt>
                <c:pt idx="8">
                  <c:v>8</c:v>
                </c:pt>
                <c:pt idx="9">
                  <c:v>9</c:v>
                </c:pt>
                <c:pt idx="10">
                  <c:v>11</c:v>
                </c:pt>
                <c:pt idx="11">
                  <c:v>11</c:v>
                </c:pt>
                <c:pt idx="12">
                  <c:v>11</c:v>
                </c:pt>
                <c:pt idx="13">
                  <c:v>11</c:v>
                </c:pt>
                <c:pt idx="14">
                  <c:v>11</c:v>
                </c:pt>
                <c:pt idx="15">
                  <c:v>12</c:v>
                </c:pt>
                <c:pt idx="16">
                  <c:v>15</c:v>
                </c:pt>
                <c:pt idx="17">
                  <c:v>15</c:v>
                </c:pt>
                <c:pt idx="18">
                  <c:v>14</c:v>
                </c:pt>
                <c:pt idx="19">
                  <c:v>14</c:v>
                </c:pt>
              </c:numCache>
            </c:numRef>
          </c:val>
          <c:smooth val="0"/>
          <c:extLst>
            <c:ext xmlns:c16="http://schemas.microsoft.com/office/drawing/2014/chart" uri="{C3380CC4-5D6E-409C-BE32-E72D297353CC}">
              <c16:uniqueId val="{00000003-DFA8-4381-A0D0-9D37B8628BD1}"/>
            </c:ext>
          </c:extLst>
        </c:ser>
        <c:ser>
          <c:idx val="4"/>
          <c:order val="4"/>
          <c:tx>
            <c:strRef>
              <c:f>Dados!$B$18</c:f>
              <c:strCache>
                <c:ptCount val="1"/>
                <c:pt idx="0">
                  <c:v>Iterative Deepening</c:v>
                </c:pt>
              </c:strCache>
            </c:strRef>
          </c:tx>
          <c:spPr>
            <a:ln w="28575" cap="rnd">
              <a:solidFill>
                <a:schemeClr val="accent1">
                  <a:tint val="7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Dados!$C$18:$V$18</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4-DFA8-4381-A0D0-9D37B8628BD1}"/>
            </c:ext>
          </c:extLst>
        </c:ser>
        <c:ser>
          <c:idx val="5"/>
          <c:order val="5"/>
          <c:tx>
            <c:strRef>
              <c:f>Dados!$B$19</c:f>
              <c:strCache>
                <c:ptCount val="1"/>
                <c:pt idx="0">
                  <c:v>Uniform Cost</c:v>
                </c:pt>
              </c:strCache>
            </c:strRef>
          </c:tx>
          <c:spPr>
            <a:ln w="28575" cap="rnd">
              <a:solidFill>
                <a:schemeClr val="accent1">
                  <a:tint val="5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Dados!$C$19:$V$19</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5-DFA8-4381-A0D0-9D37B8628BD1}"/>
            </c:ext>
          </c:extLst>
        </c:ser>
        <c:dLbls>
          <c:showLegendKey val="0"/>
          <c:showVal val="0"/>
          <c:showCatName val="0"/>
          <c:showSerName val="0"/>
          <c:showPercent val="0"/>
          <c:showBubbleSize val="0"/>
        </c:dLbls>
        <c:smooth val="0"/>
        <c:axId val="532054024"/>
        <c:axId val="532054664"/>
      </c:lineChart>
      <c:catAx>
        <c:axId val="532054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2054664"/>
        <c:crosses val="autoZero"/>
        <c:auto val="1"/>
        <c:lblAlgn val="ctr"/>
        <c:lblOffset val="100"/>
        <c:noMultiLvlLbl val="0"/>
      </c:catAx>
      <c:valAx>
        <c:axId val="5320546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Tamanho</a:t>
                </a:r>
                <a:r>
                  <a:rPr lang="pt-PT" baseline="0"/>
                  <a:t> do caminho</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2054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Tempo</a:t>
            </a:r>
            <a:r>
              <a:rPr lang="pt-PT" baseline="0"/>
              <a:t> consumido por cada heurística Greedy</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Dados!$B$39</c:f>
              <c:strCache>
                <c:ptCount val="1"/>
                <c:pt idx="0">
                  <c:v>heuristic1</c:v>
                </c:pt>
              </c:strCache>
            </c:strRef>
          </c:tx>
          <c:spPr>
            <a:ln w="28575" cap="rnd">
              <a:solidFill>
                <a:schemeClr val="accent1">
                  <a:shade val="65000"/>
                </a:schemeClr>
              </a:solidFill>
              <a:round/>
            </a:ln>
            <a:effectLst/>
          </c:spPr>
          <c:marker>
            <c:symbol val="none"/>
          </c:marker>
          <c:cat>
            <c:strRef>
              <c:f>Dados!$C$38:$V$38</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Dados!$C$39:$V$39</c:f>
              <c:numCache>
                <c:formatCode>General</c:formatCode>
                <c:ptCount val="20"/>
                <c:pt idx="0">
                  <c:v>0</c:v>
                </c:pt>
                <c:pt idx="1">
                  <c:v>0</c:v>
                </c:pt>
                <c:pt idx="2">
                  <c:v>9.990000000000001E-4</c:v>
                </c:pt>
                <c:pt idx="3">
                  <c:v>2E-3</c:v>
                </c:pt>
                <c:pt idx="4">
                  <c:v>3.2290000000000001E-3</c:v>
                </c:pt>
                <c:pt idx="5">
                  <c:v>5.0000000000000001E-3</c:v>
                </c:pt>
                <c:pt idx="6">
                  <c:v>1.9980000000000002E-3</c:v>
                </c:pt>
                <c:pt idx="7">
                  <c:v>9.9799999999999997E-4</c:v>
                </c:pt>
                <c:pt idx="8">
                  <c:v>3.999E-3</c:v>
                </c:pt>
                <c:pt idx="9">
                  <c:v>3.0000000000000001E-3</c:v>
                </c:pt>
                <c:pt idx="10">
                  <c:v>3.6087000000000001E-2</c:v>
                </c:pt>
                <c:pt idx="11">
                  <c:v>0</c:v>
                </c:pt>
                <c:pt idx="12">
                  <c:v>3.1252000000000002E-2</c:v>
                </c:pt>
                <c:pt idx="13">
                  <c:v>0</c:v>
                </c:pt>
                <c:pt idx="14">
                  <c:v>0</c:v>
                </c:pt>
                <c:pt idx="15">
                  <c:v>0</c:v>
                </c:pt>
                <c:pt idx="16">
                  <c:v>0</c:v>
                </c:pt>
                <c:pt idx="17">
                  <c:v>1.5624000000000001E-2</c:v>
                </c:pt>
                <c:pt idx="18">
                  <c:v>0</c:v>
                </c:pt>
                <c:pt idx="19">
                  <c:v>3.125E-2</c:v>
                </c:pt>
              </c:numCache>
            </c:numRef>
          </c:val>
          <c:smooth val="0"/>
          <c:extLst>
            <c:ext xmlns:c16="http://schemas.microsoft.com/office/drawing/2014/chart" uri="{C3380CC4-5D6E-409C-BE32-E72D297353CC}">
              <c16:uniqueId val="{00000000-EE64-4C10-A796-F6A2CC626811}"/>
            </c:ext>
          </c:extLst>
        </c:ser>
        <c:ser>
          <c:idx val="1"/>
          <c:order val="1"/>
          <c:tx>
            <c:strRef>
              <c:f>Dados!$B$40</c:f>
              <c:strCache>
                <c:ptCount val="1"/>
                <c:pt idx="0">
                  <c:v>heuristic2</c:v>
                </c:pt>
              </c:strCache>
            </c:strRef>
          </c:tx>
          <c:spPr>
            <a:ln w="28575" cap="rnd">
              <a:solidFill>
                <a:schemeClr val="accent1"/>
              </a:solidFill>
              <a:round/>
            </a:ln>
            <a:effectLst/>
          </c:spPr>
          <c:marker>
            <c:symbol val="none"/>
          </c:marker>
          <c:cat>
            <c:strRef>
              <c:f>Dados!$C$38:$V$38</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Dados!$C$40:$V$40</c:f>
              <c:numCache>
                <c:formatCode>General</c:formatCode>
                <c:ptCount val="20"/>
                <c:pt idx="0">
                  <c:v>0</c:v>
                </c:pt>
                <c:pt idx="1">
                  <c:v>0</c:v>
                </c:pt>
                <c:pt idx="2">
                  <c:v>0</c:v>
                </c:pt>
                <c:pt idx="3">
                  <c:v>0</c:v>
                </c:pt>
                <c:pt idx="4">
                  <c:v>0</c:v>
                </c:pt>
                <c:pt idx="5">
                  <c:v>1.5582E-2</c:v>
                </c:pt>
                <c:pt idx="6">
                  <c:v>1.5651000000000002E-2</c:v>
                </c:pt>
                <c:pt idx="7">
                  <c:v>0</c:v>
                </c:pt>
                <c:pt idx="8">
                  <c:v>1.5626000000000001E-2</c:v>
                </c:pt>
                <c:pt idx="9">
                  <c:v>1.5653E-2</c:v>
                </c:pt>
                <c:pt idx="10">
                  <c:v>1.5597E-2</c:v>
                </c:pt>
                <c:pt idx="11">
                  <c:v>0</c:v>
                </c:pt>
                <c:pt idx="12">
                  <c:v>3.1220999999999999E-2</c:v>
                </c:pt>
                <c:pt idx="13">
                  <c:v>0</c:v>
                </c:pt>
                <c:pt idx="14">
                  <c:v>0</c:v>
                </c:pt>
                <c:pt idx="15">
                  <c:v>3.1279000000000001E-2</c:v>
                </c:pt>
                <c:pt idx="16">
                  <c:v>3.125E-2</c:v>
                </c:pt>
                <c:pt idx="17">
                  <c:v>0</c:v>
                </c:pt>
                <c:pt idx="18">
                  <c:v>1.5625E-2</c:v>
                </c:pt>
                <c:pt idx="19">
                  <c:v>6.2561000000000005E-2</c:v>
                </c:pt>
              </c:numCache>
            </c:numRef>
          </c:val>
          <c:smooth val="0"/>
          <c:extLst>
            <c:ext xmlns:c16="http://schemas.microsoft.com/office/drawing/2014/chart" uri="{C3380CC4-5D6E-409C-BE32-E72D297353CC}">
              <c16:uniqueId val="{00000001-EE64-4C10-A796-F6A2CC626811}"/>
            </c:ext>
          </c:extLst>
        </c:ser>
        <c:ser>
          <c:idx val="2"/>
          <c:order val="2"/>
          <c:tx>
            <c:strRef>
              <c:f>Dados!$B$41</c:f>
              <c:strCache>
                <c:ptCount val="1"/>
                <c:pt idx="0">
                  <c:v>heuristic3</c:v>
                </c:pt>
              </c:strCache>
            </c:strRef>
          </c:tx>
          <c:spPr>
            <a:ln w="28575" cap="rnd">
              <a:solidFill>
                <a:schemeClr val="accent1">
                  <a:tint val="65000"/>
                </a:schemeClr>
              </a:solidFill>
              <a:round/>
            </a:ln>
            <a:effectLst/>
          </c:spPr>
          <c:marker>
            <c:symbol val="none"/>
          </c:marker>
          <c:cat>
            <c:strRef>
              <c:f>Dados!$C$38:$V$38</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Dados!$C$41:$V$41</c:f>
              <c:numCache>
                <c:formatCode>General</c:formatCode>
                <c:ptCount val="20"/>
                <c:pt idx="0">
                  <c:v>0</c:v>
                </c:pt>
                <c:pt idx="1">
                  <c:v>0</c:v>
                </c:pt>
                <c:pt idx="2">
                  <c:v>0</c:v>
                </c:pt>
                <c:pt idx="3">
                  <c:v>0</c:v>
                </c:pt>
                <c:pt idx="4">
                  <c:v>1.5646E-2</c:v>
                </c:pt>
                <c:pt idx="5">
                  <c:v>0</c:v>
                </c:pt>
                <c:pt idx="6">
                  <c:v>0</c:v>
                </c:pt>
                <c:pt idx="7">
                  <c:v>1.5671999999999998E-2</c:v>
                </c:pt>
                <c:pt idx="8">
                  <c:v>0</c:v>
                </c:pt>
                <c:pt idx="9">
                  <c:v>1.5613999999999999E-2</c:v>
                </c:pt>
                <c:pt idx="10">
                  <c:v>1.5602E-2</c:v>
                </c:pt>
                <c:pt idx="11">
                  <c:v>0</c:v>
                </c:pt>
                <c:pt idx="12">
                  <c:v>1.5591000000000001E-2</c:v>
                </c:pt>
                <c:pt idx="13">
                  <c:v>0</c:v>
                </c:pt>
                <c:pt idx="14">
                  <c:v>3.1271E-2</c:v>
                </c:pt>
                <c:pt idx="15">
                  <c:v>1.5625E-2</c:v>
                </c:pt>
                <c:pt idx="16">
                  <c:v>1.5624000000000001E-2</c:v>
                </c:pt>
                <c:pt idx="17">
                  <c:v>0</c:v>
                </c:pt>
                <c:pt idx="18">
                  <c:v>3.125E-2</c:v>
                </c:pt>
                <c:pt idx="19">
                  <c:v>0</c:v>
                </c:pt>
              </c:numCache>
            </c:numRef>
          </c:val>
          <c:smooth val="0"/>
          <c:extLst>
            <c:ext xmlns:c16="http://schemas.microsoft.com/office/drawing/2014/chart" uri="{C3380CC4-5D6E-409C-BE32-E72D297353CC}">
              <c16:uniqueId val="{00000002-EE64-4C10-A796-F6A2CC626811}"/>
            </c:ext>
          </c:extLst>
        </c:ser>
        <c:dLbls>
          <c:showLegendKey val="0"/>
          <c:showVal val="0"/>
          <c:showCatName val="0"/>
          <c:showSerName val="0"/>
          <c:showPercent val="0"/>
          <c:showBubbleSize val="0"/>
        </c:dLbls>
        <c:smooth val="0"/>
        <c:axId val="248963640"/>
        <c:axId val="248970040"/>
      </c:lineChart>
      <c:catAx>
        <c:axId val="248963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248970040"/>
        <c:crosses val="autoZero"/>
        <c:auto val="1"/>
        <c:lblAlgn val="ctr"/>
        <c:lblOffset val="100"/>
        <c:noMultiLvlLbl val="0"/>
      </c:catAx>
      <c:valAx>
        <c:axId val="248970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a:t>
                </a:r>
                <a:r>
                  <a:rPr lang="pt-PT" baseline="0"/>
                  <a:t> (s)</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2489636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400" b="0" i="0" u="none" strike="noStrike" baseline="0">
                <a:effectLst/>
              </a:rPr>
              <a:t>Nós expandidos por cada heurística Greedy</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Dados!$B$51</c:f>
              <c:strCache>
                <c:ptCount val="1"/>
                <c:pt idx="0">
                  <c:v>heuristic1</c:v>
                </c:pt>
              </c:strCache>
            </c:strRef>
          </c:tx>
          <c:spPr>
            <a:ln w="28575" cap="rnd">
              <a:solidFill>
                <a:schemeClr val="accent1">
                  <a:shade val="65000"/>
                </a:schemeClr>
              </a:solidFill>
              <a:round/>
            </a:ln>
            <a:effectLst/>
          </c:spPr>
          <c:marker>
            <c:symbol val="none"/>
          </c:marker>
          <c:cat>
            <c:strRef>
              <c:f>Dados!$C$50:$V$50</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Dados!$C$51:$V$51</c:f>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c:ext xmlns:c16="http://schemas.microsoft.com/office/drawing/2014/chart" uri="{C3380CC4-5D6E-409C-BE32-E72D297353CC}">
              <c16:uniqueId val="{00000000-100A-47B1-8280-5D59D5493246}"/>
            </c:ext>
          </c:extLst>
        </c:ser>
        <c:ser>
          <c:idx val="1"/>
          <c:order val="1"/>
          <c:tx>
            <c:strRef>
              <c:f>Dados!$B$52</c:f>
              <c:strCache>
                <c:ptCount val="1"/>
                <c:pt idx="0">
                  <c:v>heuristic2</c:v>
                </c:pt>
              </c:strCache>
            </c:strRef>
          </c:tx>
          <c:spPr>
            <a:ln w="28575" cap="rnd">
              <a:solidFill>
                <a:schemeClr val="accent1"/>
              </a:solidFill>
              <a:round/>
            </a:ln>
            <a:effectLst/>
          </c:spPr>
          <c:marker>
            <c:symbol val="none"/>
          </c:marker>
          <c:cat>
            <c:strRef>
              <c:f>Dados!$C$50:$V$50</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Dados!$C$52:$V$52</c:f>
              <c:numCache>
                <c:formatCode>General</c:formatCode>
                <c:ptCount val="20"/>
                <c:pt idx="0">
                  <c:v>3</c:v>
                </c:pt>
                <c:pt idx="1">
                  <c:v>3</c:v>
                </c:pt>
                <c:pt idx="2">
                  <c:v>6</c:v>
                </c:pt>
                <c:pt idx="3">
                  <c:v>23</c:v>
                </c:pt>
                <c:pt idx="4">
                  <c:v>50</c:v>
                </c:pt>
                <c:pt idx="5">
                  <c:v>24</c:v>
                </c:pt>
                <c:pt idx="6">
                  <c:v>31</c:v>
                </c:pt>
                <c:pt idx="7">
                  <c:v>43</c:v>
                </c:pt>
                <c:pt idx="8">
                  <c:v>31</c:v>
                </c:pt>
                <c:pt idx="9">
                  <c:v>68</c:v>
                </c:pt>
                <c:pt idx="10">
                  <c:v>78</c:v>
                </c:pt>
                <c:pt idx="11">
                  <c:v>49</c:v>
                </c:pt>
                <c:pt idx="12">
                  <c:v>63</c:v>
                </c:pt>
                <c:pt idx="13">
                  <c:v>24</c:v>
                </c:pt>
                <c:pt idx="14">
                  <c:v>21</c:v>
                </c:pt>
                <c:pt idx="15">
                  <c:v>97</c:v>
                </c:pt>
                <c:pt idx="16">
                  <c:v>75</c:v>
                </c:pt>
                <c:pt idx="17">
                  <c:v>73</c:v>
                </c:pt>
                <c:pt idx="18">
                  <c:v>61</c:v>
                </c:pt>
                <c:pt idx="19">
                  <c:v>155</c:v>
                </c:pt>
              </c:numCache>
            </c:numRef>
          </c:val>
          <c:smooth val="0"/>
          <c:extLst>
            <c:ext xmlns:c16="http://schemas.microsoft.com/office/drawing/2014/chart" uri="{C3380CC4-5D6E-409C-BE32-E72D297353CC}">
              <c16:uniqueId val="{00000001-100A-47B1-8280-5D59D5493246}"/>
            </c:ext>
          </c:extLst>
        </c:ser>
        <c:ser>
          <c:idx val="2"/>
          <c:order val="2"/>
          <c:tx>
            <c:strRef>
              <c:f>Dados!$B$53</c:f>
              <c:strCache>
                <c:ptCount val="1"/>
                <c:pt idx="0">
                  <c:v>heuristic3</c:v>
                </c:pt>
              </c:strCache>
            </c:strRef>
          </c:tx>
          <c:spPr>
            <a:ln w="28575" cap="rnd">
              <a:solidFill>
                <a:schemeClr val="accent1">
                  <a:tint val="65000"/>
                </a:schemeClr>
              </a:solidFill>
              <a:round/>
            </a:ln>
            <a:effectLst/>
          </c:spPr>
          <c:marker>
            <c:symbol val="none"/>
          </c:marker>
          <c:cat>
            <c:strRef>
              <c:f>Dados!$C$50:$V$50</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Dados!$C$53:$V$53</c:f>
              <c:numCache>
                <c:formatCode>General</c:formatCode>
                <c:ptCount val="20"/>
                <c:pt idx="0">
                  <c:v>2</c:v>
                </c:pt>
                <c:pt idx="1">
                  <c:v>3</c:v>
                </c:pt>
                <c:pt idx="2">
                  <c:v>3</c:v>
                </c:pt>
                <c:pt idx="3">
                  <c:v>14</c:v>
                </c:pt>
                <c:pt idx="4">
                  <c:v>56</c:v>
                </c:pt>
                <c:pt idx="5">
                  <c:v>24</c:v>
                </c:pt>
                <c:pt idx="6">
                  <c:v>12</c:v>
                </c:pt>
                <c:pt idx="7">
                  <c:v>21</c:v>
                </c:pt>
                <c:pt idx="8">
                  <c:v>38</c:v>
                </c:pt>
                <c:pt idx="9">
                  <c:v>24</c:v>
                </c:pt>
                <c:pt idx="10">
                  <c:v>62</c:v>
                </c:pt>
                <c:pt idx="11">
                  <c:v>36</c:v>
                </c:pt>
                <c:pt idx="12">
                  <c:v>48</c:v>
                </c:pt>
                <c:pt idx="13">
                  <c:v>16</c:v>
                </c:pt>
                <c:pt idx="14">
                  <c:v>17</c:v>
                </c:pt>
                <c:pt idx="15">
                  <c:v>26</c:v>
                </c:pt>
                <c:pt idx="16">
                  <c:v>66</c:v>
                </c:pt>
                <c:pt idx="17">
                  <c:v>66</c:v>
                </c:pt>
                <c:pt idx="18">
                  <c:v>45</c:v>
                </c:pt>
                <c:pt idx="19">
                  <c:v>38</c:v>
                </c:pt>
              </c:numCache>
            </c:numRef>
          </c:val>
          <c:smooth val="0"/>
          <c:extLst>
            <c:ext xmlns:c16="http://schemas.microsoft.com/office/drawing/2014/chart" uri="{C3380CC4-5D6E-409C-BE32-E72D297353CC}">
              <c16:uniqueId val="{00000002-100A-47B1-8280-5D59D5493246}"/>
            </c:ext>
          </c:extLst>
        </c:ser>
        <c:dLbls>
          <c:showLegendKey val="0"/>
          <c:showVal val="0"/>
          <c:showCatName val="0"/>
          <c:showSerName val="0"/>
          <c:showPercent val="0"/>
          <c:showBubbleSize val="0"/>
        </c:dLbls>
        <c:smooth val="0"/>
        <c:axId val="452564984"/>
        <c:axId val="452565304"/>
      </c:lineChart>
      <c:catAx>
        <c:axId val="452564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52565304"/>
        <c:crosses val="autoZero"/>
        <c:auto val="1"/>
        <c:lblAlgn val="ctr"/>
        <c:lblOffset val="100"/>
        <c:noMultiLvlLbl val="0"/>
      </c:catAx>
      <c:valAx>
        <c:axId val="452565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 expandidos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52564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Tamanho</a:t>
            </a:r>
            <a:r>
              <a:rPr lang="pt-PT" baseline="0"/>
              <a:t> do caminho obtido por cada heurística Greedy</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Dados!$B$63</c:f>
              <c:strCache>
                <c:ptCount val="1"/>
                <c:pt idx="0">
                  <c:v>heuristic1</c:v>
                </c:pt>
              </c:strCache>
            </c:strRef>
          </c:tx>
          <c:spPr>
            <a:ln w="28575" cap="rnd">
              <a:solidFill>
                <a:schemeClr val="accent1">
                  <a:shade val="65000"/>
                </a:schemeClr>
              </a:solidFill>
              <a:round/>
            </a:ln>
            <a:effectLst/>
          </c:spPr>
          <c:marker>
            <c:symbol val="none"/>
          </c:marker>
          <c:cat>
            <c:strRef>
              <c:f>Dados!$C$62:$V$62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Dados!$C$63:$V$63</c:f>
              <c:numCache>
                <c:formatCode>General</c:formatCode>
                <c:ptCount val="20"/>
                <c:pt idx="0">
                  <c:v>2</c:v>
                </c:pt>
                <c:pt idx="1">
                  <c:v>3</c:v>
                </c:pt>
                <c:pt idx="2">
                  <c:v>6</c:v>
                </c:pt>
                <c:pt idx="3">
                  <c:v>4</c:v>
                </c:pt>
                <c:pt idx="4">
                  <c:v>6</c:v>
                </c:pt>
                <c:pt idx="5">
                  <c:v>9</c:v>
                </c:pt>
                <c:pt idx="6">
                  <c:v>8</c:v>
                </c:pt>
                <c:pt idx="7">
                  <c:v>8</c:v>
                </c:pt>
                <c:pt idx="8">
                  <c:v>8</c:v>
                </c:pt>
                <c:pt idx="9">
                  <c:v>9</c:v>
                </c:pt>
                <c:pt idx="10">
                  <c:v>11</c:v>
                </c:pt>
                <c:pt idx="11">
                  <c:v>11</c:v>
                </c:pt>
                <c:pt idx="12">
                  <c:v>11</c:v>
                </c:pt>
                <c:pt idx="13">
                  <c:v>11</c:v>
                </c:pt>
                <c:pt idx="14">
                  <c:v>11</c:v>
                </c:pt>
                <c:pt idx="15">
                  <c:v>12</c:v>
                </c:pt>
                <c:pt idx="16">
                  <c:v>15</c:v>
                </c:pt>
                <c:pt idx="17">
                  <c:v>15</c:v>
                </c:pt>
                <c:pt idx="18">
                  <c:v>14</c:v>
                </c:pt>
                <c:pt idx="19">
                  <c:v>14</c:v>
                </c:pt>
              </c:numCache>
            </c:numRef>
          </c:val>
          <c:smooth val="0"/>
          <c:extLst>
            <c:ext xmlns:c16="http://schemas.microsoft.com/office/drawing/2014/chart" uri="{C3380CC4-5D6E-409C-BE32-E72D297353CC}">
              <c16:uniqueId val="{00000000-F4A8-47C4-B9EC-D398D5428BBF}"/>
            </c:ext>
          </c:extLst>
        </c:ser>
        <c:ser>
          <c:idx val="1"/>
          <c:order val="1"/>
          <c:tx>
            <c:strRef>
              <c:f>Dados!$B$64</c:f>
              <c:strCache>
                <c:ptCount val="1"/>
                <c:pt idx="0">
                  <c:v>heuristic2</c:v>
                </c:pt>
              </c:strCache>
            </c:strRef>
          </c:tx>
          <c:spPr>
            <a:ln w="28575" cap="rnd">
              <a:solidFill>
                <a:schemeClr val="accent1"/>
              </a:solidFill>
              <a:round/>
            </a:ln>
            <a:effectLst/>
          </c:spPr>
          <c:marker>
            <c:symbol val="none"/>
          </c:marker>
          <c:cat>
            <c:strRef>
              <c:f>Dados!$C$62:$V$62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Dados!$C$64:$V$64</c:f>
              <c:numCache>
                <c:formatCode>General</c:formatCode>
                <c:ptCount val="20"/>
                <c:pt idx="0">
                  <c:v>2</c:v>
                </c:pt>
                <c:pt idx="1">
                  <c:v>3</c:v>
                </c:pt>
                <c:pt idx="2">
                  <c:v>3</c:v>
                </c:pt>
                <c:pt idx="3">
                  <c:v>4</c:v>
                </c:pt>
                <c:pt idx="4">
                  <c:v>6</c:v>
                </c:pt>
                <c:pt idx="5">
                  <c:v>9</c:v>
                </c:pt>
                <c:pt idx="6">
                  <c:v>7</c:v>
                </c:pt>
                <c:pt idx="7">
                  <c:v>9</c:v>
                </c:pt>
                <c:pt idx="8">
                  <c:v>8</c:v>
                </c:pt>
                <c:pt idx="9">
                  <c:v>9</c:v>
                </c:pt>
                <c:pt idx="10">
                  <c:v>12</c:v>
                </c:pt>
                <c:pt idx="11">
                  <c:v>10</c:v>
                </c:pt>
                <c:pt idx="12">
                  <c:v>10</c:v>
                </c:pt>
                <c:pt idx="13">
                  <c:v>11</c:v>
                </c:pt>
                <c:pt idx="14">
                  <c:v>11</c:v>
                </c:pt>
                <c:pt idx="15">
                  <c:v>12</c:v>
                </c:pt>
                <c:pt idx="16">
                  <c:v>15</c:v>
                </c:pt>
                <c:pt idx="17">
                  <c:v>13</c:v>
                </c:pt>
                <c:pt idx="18">
                  <c:v>14</c:v>
                </c:pt>
                <c:pt idx="19">
                  <c:v>15</c:v>
                </c:pt>
              </c:numCache>
            </c:numRef>
          </c:val>
          <c:smooth val="0"/>
          <c:extLst>
            <c:ext xmlns:c16="http://schemas.microsoft.com/office/drawing/2014/chart" uri="{C3380CC4-5D6E-409C-BE32-E72D297353CC}">
              <c16:uniqueId val="{00000001-F4A8-47C4-B9EC-D398D5428BBF}"/>
            </c:ext>
          </c:extLst>
        </c:ser>
        <c:ser>
          <c:idx val="2"/>
          <c:order val="2"/>
          <c:tx>
            <c:strRef>
              <c:f>Dados!$B$65</c:f>
              <c:strCache>
                <c:ptCount val="1"/>
                <c:pt idx="0">
                  <c:v>heuristic3</c:v>
                </c:pt>
              </c:strCache>
            </c:strRef>
          </c:tx>
          <c:spPr>
            <a:ln w="28575" cap="rnd">
              <a:solidFill>
                <a:schemeClr val="accent1">
                  <a:tint val="65000"/>
                </a:schemeClr>
              </a:solidFill>
              <a:round/>
            </a:ln>
            <a:effectLst/>
          </c:spPr>
          <c:marker>
            <c:symbol val="none"/>
          </c:marker>
          <c:cat>
            <c:strRef>
              <c:f>Dados!$C$62:$V$62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Dados!$C$65:$V$65</c:f>
              <c:numCache>
                <c:formatCode>General</c:formatCode>
                <c:ptCount val="20"/>
                <c:pt idx="0">
                  <c:v>2</c:v>
                </c:pt>
                <c:pt idx="1">
                  <c:v>3</c:v>
                </c:pt>
                <c:pt idx="2">
                  <c:v>3</c:v>
                </c:pt>
                <c:pt idx="3">
                  <c:v>4</c:v>
                </c:pt>
                <c:pt idx="4">
                  <c:v>6</c:v>
                </c:pt>
                <c:pt idx="5">
                  <c:v>9</c:v>
                </c:pt>
                <c:pt idx="6">
                  <c:v>8</c:v>
                </c:pt>
                <c:pt idx="7">
                  <c:v>9</c:v>
                </c:pt>
                <c:pt idx="8">
                  <c:v>8</c:v>
                </c:pt>
                <c:pt idx="9">
                  <c:v>9</c:v>
                </c:pt>
                <c:pt idx="10">
                  <c:v>11</c:v>
                </c:pt>
                <c:pt idx="11">
                  <c:v>11</c:v>
                </c:pt>
                <c:pt idx="12">
                  <c:v>11</c:v>
                </c:pt>
                <c:pt idx="13">
                  <c:v>11</c:v>
                </c:pt>
                <c:pt idx="14">
                  <c:v>11</c:v>
                </c:pt>
                <c:pt idx="15">
                  <c:v>15</c:v>
                </c:pt>
                <c:pt idx="16">
                  <c:v>15</c:v>
                </c:pt>
                <c:pt idx="17">
                  <c:v>13</c:v>
                </c:pt>
                <c:pt idx="18">
                  <c:v>14</c:v>
                </c:pt>
                <c:pt idx="19">
                  <c:v>14</c:v>
                </c:pt>
              </c:numCache>
            </c:numRef>
          </c:val>
          <c:smooth val="0"/>
          <c:extLst>
            <c:ext xmlns:c16="http://schemas.microsoft.com/office/drawing/2014/chart" uri="{C3380CC4-5D6E-409C-BE32-E72D297353CC}">
              <c16:uniqueId val="{00000002-F4A8-47C4-B9EC-D398D5428BBF}"/>
            </c:ext>
          </c:extLst>
        </c:ser>
        <c:dLbls>
          <c:showLegendKey val="0"/>
          <c:showVal val="0"/>
          <c:showCatName val="0"/>
          <c:showSerName val="0"/>
          <c:showPercent val="0"/>
          <c:showBubbleSize val="0"/>
        </c:dLbls>
        <c:smooth val="0"/>
        <c:axId val="476652680"/>
        <c:axId val="476653960"/>
      </c:lineChart>
      <c:catAx>
        <c:axId val="476652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76653960"/>
        <c:crosses val="autoZero"/>
        <c:auto val="1"/>
        <c:lblAlgn val="ctr"/>
        <c:lblOffset val="100"/>
        <c:noMultiLvlLbl val="0"/>
      </c:catAx>
      <c:valAx>
        <c:axId val="4766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Tamanho</a:t>
                </a:r>
                <a:r>
                  <a:rPr lang="pt-PT" baseline="0"/>
                  <a:t> do caminho</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76652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baseline="0"/>
              <a:t>Tempo consumido por cada heurísticas 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Dados!$B$33</c:f>
              <c:strCache>
                <c:ptCount val="1"/>
                <c:pt idx="0">
                  <c:v>heuristic1 + depth</c:v>
                </c:pt>
              </c:strCache>
            </c:strRef>
          </c:tx>
          <c:spPr>
            <a:ln w="28575" cap="rnd">
              <a:solidFill>
                <a:schemeClr val="accent1">
                  <a:shade val="65000"/>
                </a:schemeClr>
              </a:solidFill>
              <a:round/>
            </a:ln>
            <a:effectLst/>
          </c:spPr>
          <c:marker>
            <c:symbol val="none"/>
          </c:marker>
          <c:cat>
            <c:strRef>
              <c:f>Dados!$C$32:$V$32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Dados!$C$33:$V$33</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5E97-47B7-9C6C-BB2F912E9442}"/>
            </c:ext>
          </c:extLst>
        </c:ser>
        <c:ser>
          <c:idx val="1"/>
          <c:order val="1"/>
          <c:tx>
            <c:strRef>
              <c:f>Dados!$B$34</c:f>
              <c:strCache>
                <c:ptCount val="1"/>
                <c:pt idx="0">
                  <c:v>heuristic2 + depth</c:v>
                </c:pt>
              </c:strCache>
            </c:strRef>
          </c:tx>
          <c:spPr>
            <a:ln w="28575" cap="rnd">
              <a:solidFill>
                <a:schemeClr val="accent1"/>
              </a:solidFill>
              <a:round/>
            </a:ln>
            <a:effectLst/>
          </c:spPr>
          <c:marker>
            <c:symbol val="none"/>
          </c:marker>
          <c:cat>
            <c:strRef>
              <c:f>Dados!$C$32:$V$32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Dados!$C$34:$V$34</c:f>
              <c:numCache>
                <c:formatCode>General</c:formatCode>
                <c:ptCount val="20"/>
                <c:pt idx="0">
                  <c:v>7.3099999999999999E-4</c:v>
                </c:pt>
                <c:pt idx="1">
                  <c:v>0</c:v>
                </c:pt>
                <c:pt idx="2">
                  <c:v>1.0369999999999999E-3</c:v>
                </c:pt>
                <c:pt idx="3">
                  <c:v>1.238E-3</c:v>
                </c:pt>
                <c:pt idx="4">
                  <c:v>1.374E-3</c:v>
                </c:pt>
                <c:pt idx="5">
                  <c:v>3.555E-3</c:v>
                </c:pt>
                <c:pt idx="6">
                  <c:v>1.7279999999999999E-3</c:v>
                </c:pt>
                <c:pt idx="7">
                  <c:v>4.4990000000000004E-3</c:v>
                </c:pt>
                <c:pt idx="8">
                  <c:v>3.3739999999999998E-3</c:v>
                </c:pt>
                <c:pt idx="9">
                  <c:v>6.953E-3</c:v>
                </c:pt>
                <c:pt idx="10">
                  <c:v>1.6542999999999999E-2</c:v>
                </c:pt>
                <c:pt idx="11">
                  <c:v>3.065E-3</c:v>
                </c:pt>
                <c:pt idx="12">
                  <c:v>2.7070000000000002E-3</c:v>
                </c:pt>
                <c:pt idx="13">
                  <c:v>1.0020000000000001E-3</c:v>
                </c:pt>
                <c:pt idx="14">
                  <c:v>0</c:v>
                </c:pt>
                <c:pt idx="15">
                  <c:v>0</c:v>
                </c:pt>
                <c:pt idx="16">
                  <c:v>8.8970000000000004E-3</c:v>
                </c:pt>
                <c:pt idx="17">
                  <c:v>9.2680000000000002E-3</c:v>
                </c:pt>
                <c:pt idx="18">
                  <c:v>1.8393E-2</c:v>
                </c:pt>
                <c:pt idx="19">
                  <c:v>1.5407000000000001E-2</c:v>
                </c:pt>
              </c:numCache>
            </c:numRef>
          </c:val>
          <c:smooth val="0"/>
          <c:extLst>
            <c:ext xmlns:c16="http://schemas.microsoft.com/office/drawing/2014/chart" uri="{C3380CC4-5D6E-409C-BE32-E72D297353CC}">
              <c16:uniqueId val="{00000001-5E97-47B7-9C6C-BB2F912E9442}"/>
            </c:ext>
          </c:extLst>
        </c:ser>
        <c:ser>
          <c:idx val="2"/>
          <c:order val="2"/>
          <c:tx>
            <c:strRef>
              <c:f>Dados!$B$35</c:f>
              <c:strCache>
                <c:ptCount val="1"/>
                <c:pt idx="0">
                  <c:v>heuristic3 + depth</c:v>
                </c:pt>
              </c:strCache>
            </c:strRef>
          </c:tx>
          <c:spPr>
            <a:ln w="28575" cap="rnd">
              <a:solidFill>
                <a:schemeClr val="accent1">
                  <a:tint val="65000"/>
                </a:schemeClr>
              </a:solidFill>
              <a:round/>
            </a:ln>
            <a:effectLst/>
          </c:spPr>
          <c:marker>
            <c:symbol val="none"/>
          </c:marker>
          <c:cat>
            <c:strRef>
              <c:f>Dados!$C$32:$V$32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Dados!$C$35:$V$35</c:f>
              <c:numCache>
                <c:formatCode>General</c:formatCode>
                <c:ptCount val="20"/>
                <c:pt idx="0">
                  <c:v>1.044E-3</c:v>
                </c:pt>
                <c:pt idx="1">
                  <c:v>2.4000000000000001E-4</c:v>
                </c:pt>
                <c:pt idx="2">
                  <c:v>0</c:v>
                </c:pt>
                <c:pt idx="3">
                  <c:v>1.0449999999999999E-3</c:v>
                </c:pt>
                <c:pt idx="4">
                  <c:v>4.071E-3</c:v>
                </c:pt>
                <c:pt idx="5">
                  <c:v>1.2179999999999999E-3</c:v>
                </c:pt>
                <c:pt idx="6">
                  <c:v>1.6720000000000001E-3</c:v>
                </c:pt>
                <c:pt idx="7">
                  <c:v>1.3290000000000001E-3</c:v>
                </c:pt>
                <c:pt idx="8">
                  <c:v>1.97E-3</c:v>
                </c:pt>
                <c:pt idx="9">
                  <c:v>2.96E-3</c:v>
                </c:pt>
                <c:pt idx="10">
                  <c:v>1.6677999999999998E-2</c:v>
                </c:pt>
                <c:pt idx="11">
                  <c:v>3.735E-3</c:v>
                </c:pt>
                <c:pt idx="12">
                  <c:v>1.008E-3</c:v>
                </c:pt>
                <c:pt idx="13">
                  <c:v>0</c:v>
                </c:pt>
                <c:pt idx="14">
                  <c:v>4.6909999999999999E-3</c:v>
                </c:pt>
                <c:pt idx="15">
                  <c:v>1.3799999999999999E-3</c:v>
                </c:pt>
                <c:pt idx="16">
                  <c:v>8.8120000000000004E-3</c:v>
                </c:pt>
                <c:pt idx="17">
                  <c:v>7.0660000000000002E-3</c:v>
                </c:pt>
                <c:pt idx="18">
                  <c:v>4.6470000000000001E-3</c:v>
                </c:pt>
                <c:pt idx="19">
                  <c:v>8.0219999999999996E-3</c:v>
                </c:pt>
              </c:numCache>
            </c:numRef>
          </c:val>
          <c:smooth val="0"/>
          <c:extLst>
            <c:ext xmlns:c16="http://schemas.microsoft.com/office/drawing/2014/chart" uri="{C3380CC4-5D6E-409C-BE32-E72D297353CC}">
              <c16:uniqueId val="{00000002-5E97-47B7-9C6C-BB2F912E9442}"/>
            </c:ext>
          </c:extLst>
        </c:ser>
        <c:dLbls>
          <c:showLegendKey val="0"/>
          <c:showVal val="0"/>
          <c:showCatName val="0"/>
          <c:showSerName val="0"/>
          <c:showPercent val="0"/>
          <c:showBubbleSize val="0"/>
        </c:dLbls>
        <c:smooth val="0"/>
        <c:axId val="528009400"/>
        <c:axId val="528005880"/>
      </c:lineChart>
      <c:catAx>
        <c:axId val="528009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28005880"/>
        <c:crosses val="autoZero"/>
        <c:auto val="1"/>
        <c:lblAlgn val="ctr"/>
        <c:lblOffset val="100"/>
        <c:noMultiLvlLbl val="0"/>
      </c:catAx>
      <c:valAx>
        <c:axId val="528005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280094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por cada heurística 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Dados!$B$45</c:f>
              <c:strCache>
                <c:ptCount val="1"/>
                <c:pt idx="0">
                  <c:v>heuristic1 + depth</c:v>
                </c:pt>
              </c:strCache>
            </c:strRef>
          </c:tx>
          <c:spPr>
            <a:ln w="28575" cap="rnd">
              <a:solidFill>
                <a:schemeClr val="accent1">
                  <a:shade val="65000"/>
                </a:schemeClr>
              </a:solidFill>
              <a:round/>
            </a:ln>
            <a:effectLst/>
          </c:spPr>
          <c:marker>
            <c:symbol val="none"/>
          </c:marker>
          <c:cat>
            <c:strRef>
              <c:f>Dados!$C$44:$V$44</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Dados!$C$45:$V$45</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5FDE-4BA3-AB92-5BC36EB2AB12}"/>
            </c:ext>
          </c:extLst>
        </c:ser>
        <c:ser>
          <c:idx val="1"/>
          <c:order val="1"/>
          <c:tx>
            <c:strRef>
              <c:f>Dados!$B$46</c:f>
              <c:strCache>
                <c:ptCount val="1"/>
                <c:pt idx="0">
                  <c:v>heuristic2 + depth</c:v>
                </c:pt>
              </c:strCache>
            </c:strRef>
          </c:tx>
          <c:spPr>
            <a:ln w="28575" cap="rnd">
              <a:solidFill>
                <a:schemeClr val="accent1"/>
              </a:solidFill>
              <a:round/>
            </a:ln>
            <a:effectLst/>
          </c:spPr>
          <c:marker>
            <c:symbol val="none"/>
          </c:marker>
          <c:cat>
            <c:strRef>
              <c:f>Dados!$C$44:$V$44</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Dados!$C$46:$V$46</c:f>
              <c:numCache>
                <c:formatCode>General</c:formatCode>
                <c:ptCount val="20"/>
                <c:pt idx="0">
                  <c:v>3</c:v>
                </c:pt>
                <c:pt idx="1">
                  <c:v>3</c:v>
                </c:pt>
                <c:pt idx="2">
                  <c:v>5</c:v>
                </c:pt>
                <c:pt idx="3">
                  <c:v>14</c:v>
                </c:pt>
                <c:pt idx="4">
                  <c:v>28</c:v>
                </c:pt>
                <c:pt idx="5">
                  <c:v>18</c:v>
                </c:pt>
                <c:pt idx="6">
                  <c:v>22</c:v>
                </c:pt>
                <c:pt idx="7">
                  <c:v>22</c:v>
                </c:pt>
                <c:pt idx="8">
                  <c:v>32</c:v>
                </c:pt>
                <c:pt idx="9">
                  <c:v>41</c:v>
                </c:pt>
                <c:pt idx="10">
                  <c:v>102</c:v>
                </c:pt>
                <c:pt idx="11">
                  <c:v>27</c:v>
                </c:pt>
                <c:pt idx="12">
                  <c:v>29</c:v>
                </c:pt>
                <c:pt idx="13">
                  <c:v>17</c:v>
                </c:pt>
                <c:pt idx="14">
                  <c:v>20</c:v>
                </c:pt>
                <c:pt idx="15">
                  <c:v>36</c:v>
                </c:pt>
                <c:pt idx="16">
                  <c:v>52</c:v>
                </c:pt>
                <c:pt idx="17">
                  <c:v>44</c:v>
                </c:pt>
                <c:pt idx="18">
                  <c:v>55</c:v>
                </c:pt>
                <c:pt idx="19">
                  <c:v>69</c:v>
                </c:pt>
              </c:numCache>
            </c:numRef>
          </c:val>
          <c:smooth val="0"/>
          <c:extLst>
            <c:ext xmlns:c16="http://schemas.microsoft.com/office/drawing/2014/chart" uri="{C3380CC4-5D6E-409C-BE32-E72D297353CC}">
              <c16:uniqueId val="{00000001-5FDE-4BA3-AB92-5BC36EB2AB12}"/>
            </c:ext>
          </c:extLst>
        </c:ser>
        <c:ser>
          <c:idx val="2"/>
          <c:order val="2"/>
          <c:tx>
            <c:strRef>
              <c:f>Dados!$B$47</c:f>
              <c:strCache>
                <c:ptCount val="1"/>
                <c:pt idx="0">
                  <c:v>heuristic3 + depth</c:v>
                </c:pt>
              </c:strCache>
            </c:strRef>
          </c:tx>
          <c:spPr>
            <a:ln w="28575" cap="rnd">
              <a:solidFill>
                <a:schemeClr val="accent1">
                  <a:tint val="65000"/>
                </a:schemeClr>
              </a:solidFill>
              <a:round/>
            </a:ln>
            <a:effectLst/>
          </c:spPr>
          <c:marker>
            <c:symbol val="none"/>
          </c:marker>
          <c:cat>
            <c:strRef>
              <c:f>Dados!$C$44:$V$44</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Dados!$C$47:$V$47</c:f>
              <c:numCache>
                <c:formatCode>General</c:formatCode>
                <c:ptCount val="20"/>
                <c:pt idx="0">
                  <c:v>2</c:v>
                </c:pt>
                <c:pt idx="1">
                  <c:v>3</c:v>
                </c:pt>
                <c:pt idx="2">
                  <c:v>3</c:v>
                </c:pt>
                <c:pt idx="3">
                  <c:v>12</c:v>
                </c:pt>
                <c:pt idx="4">
                  <c:v>29</c:v>
                </c:pt>
                <c:pt idx="5">
                  <c:v>19</c:v>
                </c:pt>
                <c:pt idx="6">
                  <c:v>15</c:v>
                </c:pt>
                <c:pt idx="7">
                  <c:v>21</c:v>
                </c:pt>
                <c:pt idx="8">
                  <c:v>18</c:v>
                </c:pt>
                <c:pt idx="9">
                  <c:v>39</c:v>
                </c:pt>
                <c:pt idx="10">
                  <c:v>72</c:v>
                </c:pt>
                <c:pt idx="11">
                  <c:v>27</c:v>
                </c:pt>
                <c:pt idx="12">
                  <c:v>30</c:v>
                </c:pt>
                <c:pt idx="13">
                  <c:v>15</c:v>
                </c:pt>
                <c:pt idx="14">
                  <c:v>17</c:v>
                </c:pt>
                <c:pt idx="15">
                  <c:v>49</c:v>
                </c:pt>
                <c:pt idx="16">
                  <c:v>44</c:v>
                </c:pt>
                <c:pt idx="17">
                  <c:v>45</c:v>
                </c:pt>
                <c:pt idx="18">
                  <c:v>45</c:v>
                </c:pt>
                <c:pt idx="19">
                  <c:v>59</c:v>
                </c:pt>
              </c:numCache>
            </c:numRef>
          </c:val>
          <c:smooth val="0"/>
          <c:extLst>
            <c:ext xmlns:c16="http://schemas.microsoft.com/office/drawing/2014/chart" uri="{C3380CC4-5D6E-409C-BE32-E72D297353CC}">
              <c16:uniqueId val="{00000002-5FDE-4BA3-AB92-5BC36EB2AB12}"/>
            </c:ext>
          </c:extLst>
        </c:ser>
        <c:dLbls>
          <c:showLegendKey val="0"/>
          <c:showVal val="0"/>
          <c:showCatName val="0"/>
          <c:showSerName val="0"/>
          <c:showPercent val="0"/>
          <c:showBubbleSize val="0"/>
        </c:dLbls>
        <c:smooth val="0"/>
        <c:axId val="248956280"/>
        <c:axId val="248956600"/>
      </c:lineChart>
      <c:catAx>
        <c:axId val="248956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248956600"/>
        <c:crosses val="autoZero"/>
        <c:auto val="1"/>
        <c:lblAlgn val="ctr"/>
        <c:lblOffset val="100"/>
        <c:noMultiLvlLbl val="0"/>
      </c:catAx>
      <c:valAx>
        <c:axId val="248956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 expandidos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248956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Tamanho</a:t>
            </a:r>
            <a:r>
              <a:rPr lang="pt-PT" baseline="0"/>
              <a:t> do caminho obtido por cada heurística 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Dados!$B$57</c:f>
              <c:strCache>
                <c:ptCount val="1"/>
                <c:pt idx="0">
                  <c:v>heuristic1 + depth</c:v>
                </c:pt>
              </c:strCache>
            </c:strRef>
          </c:tx>
          <c:spPr>
            <a:ln w="28575" cap="rnd">
              <a:solidFill>
                <a:schemeClr val="accent1">
                  <a:shade val="65000"/>
                </a:schemeClr>
              </a:solidFill>
              <a:round/>
            </a:ln>
            <a:effectLst/>
          </c:spPr>
          <c:marker>
            <c:symbol val="none"/>
          </c:marker>
          <c:cat>
            <c:strRef>
              <c:f>Dados!$C$56:$V$56</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Dados!$C$57:$V$57</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0-FA7E-4935-97A9-F12E88AD7A32}"/>
            </c:ext>
          </c:extLst>
        </c:ser>
        <c:ser>
          <c:idx val="1"/>
          <c:order val="1"/>
          <c:tx>
            <c:strRef>
              <c:f>Dados!$B$58</c:f>
              <c:strCache>
                <c:ptCount val="1"/>
                <c:pt idx="0">
                  <c:v>heuristic2 + depth</c:v>
                </c:pt>
              </c:strCache>
            </c:strRef>
          </c:tx>
          <c:spPr>
            <a:ln w="28575" cap="rnd">
              <a:solidFill>
                <a:schemeClr val="accent1"/>
              </a:solidFill>
              <a:round/>
            </a:ln>
            <a:effectLst/>
          </c:spPr>
          <c:marker>
            <c:symbol val="none"/>
          </c:marker>
          <c:cat>
            <c:strRef>
              <c:f>Dados!$C$56:$V$56</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Dados!$C$58:$V$58</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1-FA7E-4935-97A9-F12E88AD7A32}"/>
            </c:ext>
          </c:extLst>
        </c:ser>
        <c:ser>
          <c:idx val="2"/>
          <c:order val="2"/>
          <c:tx>
            <c:strRef>
              <c:f>Dados!$B$59</c:f>
              <c:strCache>
                <c:ptCount val="1"/>
                <c:pt idx="0">
                  <c:v>heuristic3 + depth</c:v>
                </c:pt>
              </c:strCache>
            </c:strRef>
          </c:tx>
          <c:spPr>
            <a:ln w="28575" cap="rnd">
              <a:solidFill>
                <a:schemeClr val="accent1">
                  <a:tint val="65000"/>
                </a:schemeClr>
              </a:solidFill>
              <a:round/>
            </a:ln>
            <a:effectLst/>
          </c:spPr>
          <c:marker>
            <c:symbol val="none"/>
          </c:marker>
          <c:cat>
            <c:strRef>
              <c:f>Dados!$C$56:$V$56</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Dados!$C$59:$V$59</c:f>
              <c:numCache>
                <c:formatCode>General</c:formatCode>
                <c:ptCount val="20"/>
                <c:pt idx="0">
                  <c:v>2</c:v>
                </c:pt>
                <c:pt idx="1">
                  <c:v>3</c:v>
                </c:pt>
                <c:pt idx="2">
                  <c:v>3</c:v>
                </c:pt>
                <c:pt idx="3">
                  <c:v>4</c:v>
                </c:pt>
                <c:pt idx="4">
                  <c:v>6</c:v>
                </c:pt>
                <c:pt idx="5">
                  <c:v>7</c:v>
                </c:pt>
                <c:pt idx="6">
                  <c:v>7</c:v>
                </c:pt>
                <c:pt idx="7">
                  <c:v>8</c:v>
                </c:pt>
                <c:pt idx="8">
                  <c:v>8</c:v>
                </c:pt>
                <c:pt idx="9">
                  <c:v>8</c:v>
                </c:pt>
                <c:pt idx="10">
                  <c:v>11</c:v>
                </c:pt>
                <c:pt idx="11">
                  <c:v>10</c:v>
                </c:pt>
                <c:pt idx="12">
                  <c:v>10</c:v>
                </c:pt>
                <c:pt idx="13">
                  <c:v>11</c:v>
                </c:pt>
                <c:pt idx="14">
                  <c:v>11</c:v>
                </c:pt>
                <c:pt idx="15">
                  <c:v>12</c:v>
                </c:pt>
                <c:pt idx="16">
                  <c:v>15</c:v>
                </c:pt>
                <c:pt idx="17">
                  <c:v>13</c:v>
                </c:pt>
                <c:pt idx="18">
                  <c:v>14</c:v>
                </c:pt>
                <c:pt idx="19">
                  <c:v>14</c:v>
                </c:pt>
              </c:numCache>
            </c:numRef>
          </c:val>
          <c:smooth val="0"/>
          <c:extLst>
            <c:ext xmlns:c16="http://schemas.microsoft.com/office/drawing/2014/chart" uri="{C3380CC4-5D6E-409C-BE32-E72D297353CC}">
              <c16:uniqueId val="{00000002-FA7E-4935-97A9-F12E88AD7A32}"/>
            </c:ext>
          </c:extLst>
        </c:ser>
        <c:dLbls>
          <c:showLegendKey val="0"/>
          <c:showVal val="0"/>
          <c:showCatName val="0"/>
          <c:showSerName val="0"/>
          <c:showPercent val="0"/>
          <c:showBubbleSize val="0"/>
        </c:dLbls>
        <c:smooth val="0"/>
        <c:axId val="452535544"/>
        <c:axId val="452533304"/>
      </c:lineChart>
      <c:catAx>
        <c:axId val="452535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52533304"/>
        <c:crosses val="autoZero"/>
        <c:auto val="1"/>
        <c:lblAlgn val="ctr"/>
        <c:lblOffset val="100"/>
        <c:noMultiLvlLbl val="0"/>
      </c:catAx>
      <c:valAx>
        <c:axId val="452533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Tamanho do caminho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52535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400" b="0" i="0" kern="1200" spc="0" baseline="0">
                <a:solidFill>
                  <a:srgbClr val="595959"/>
                </a:solidFill>
                <a:effectLst/>
                <a:latin typeface="Calibri" panose="020F0502020204030204" pitchFamily="34" charset="0"/>
              </a:rPr>
              <a:t>Tempo consumido por cada algoritmo para resolver cada nível (s/ iterative deepening)</a:t>
            </a:r>
            <a:endParaRPr lang="pt-PT">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hade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444A-4035-9037-6E2B37ED34CC}"/>
            </c:ext>
          </c:extLst>
        </c:ser>
        <c:ser>
          <c:idx val="1"/>
          <c:order val="1"/>
          <c:tx>
            <c:strRef>
              <c:f>Dados!$B$5</c:f>
              <c:strCache>
                <c:ptCount val="1"/>
                <c:pt idx="0">
                  <c:v>BFS</c:v>
                </c:pt>
              </c:strCache>
            </c:strRef>
          </c:tx>
          <c:spPr>
            <a:ln w="28575" cap="rnd">
              <a:solidFill>
                <a:schemeClr val="accent1">
                  <a:shade val="7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1-444A-4035-9037-6E2B37ED34CC}"/>
            </c:ext>
          </c:extLst>
        </c:ser>
        <c:ser>
          <c:idx val="2"/>
          <c:order val="2"/>
          <c:tx>
            <c:strRef>
              <c:f>Dados!$B$6</c:f>
              <c:strCache>
                <c:ptCount val="1"/>
                <c:pt idx="0">
                  <c:v>DFS</c:v>
                </c:pt>
              </c:strCache>
            </c:strRef>
          </c:tx>
          <c:spPr>
            <a:ln w="28575" cap="rnd">
              <a:solidFill>
                <a:schemeClr val="accent1">
                  <a:shade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2-444A-4035-9037-6E2B37ED34CC}"/>
            </c:ext>
          </c:extLst>
        </c:ser>
        <c:ser>
          <c:idx val="3"/>
          <c:order val="3"/>
          <c:tx>
            <c:strRef>
              <c:f>Dados!$B$7</c:f>
              <c:strCache>
                <c:ptCount val="1"/>
                <c:pt idx="0">
                  <c:v>Greedy</c:v>
                </c:pt>
              </c:strCache>
            </c:strRef>
          </c:tx>
          <c:spPr>
            <a:ln w="28575" cap="rnd">
              <a:solidFill>
                <a:schemeClr val="accent1">
                  <a:tint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3-444A-4035-9037-6E2B37ED34CC}"/>
            </c:ext>
          </c:extLst>
        </c:ser>
        <c:ser>
          <c:idx val="5"/>
          <c:order val="5"/>
          <c:tx>
            <c:strRef>
              <c:f>Dados!$B$9</c:f>
              <c:strCache>
                <c:ptCount val="1"/>
                <c:pt idx="0">
                  <c:v>Uniform Cost</c:v>
                </c:pt>
              </c:strCache>
            </c:strRef>
          </c:tx>
          <c:spPr>
            <a:ln w="28575" cap="rnd">
              <a:solidFill>
                <a:schemeClr val="accent1">
                  <a:tint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Dados!$C$9:$V$9</c:f>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c:ext xmlns:c16="http://schemas.microsoft.com/office/drawing/2014/chart" uri="{C3380CC4-5D6E-409C-BE32-E72D297353CC}">
              <c16:uniqueId val="{00000004-444A-4035-9037-6E2B37ED34CC}"/>
            </c:ext>
          </c:extLst>
        </c:ser>
        <c:dLbls>
          <c:showLegendKey val="0"/>
          <c:showVal val="0"/>
          <c:showCatName val="0"/>
          <c:showSerName val="0"/>
          <c:showPercent val="0"/>
          <c:showBubbleSize val="0"/>
        </c:dLbls>
        <c:smooth val="0"/>
        <c:axId val="576068176"/>
        <c:axId val="576068816"/>
        <c:extLst>
          <c:ext xmlns:c15="http://schemas.microsoft.com/office/drawing/2012/chart" uri="{02D57815-91ED-43cb-92C2-25804820EDAC}">
            <c15:filteredLineSeries>
              <c15:ser>
                <c:idx val="4"/>
                <c:order val="4"/>
                <c:tx>
                  <c:strRef>
                    <c:extLst>
                      <c:ext uri="{02D57815-91ED-43cb-92C2-25804820EDAC}">
                        <c15:formulaRef>
                          <c15:sqref>Dados!$B$8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c:ext xmlns:c16="http://schemas.microsoft.com/office/drawing/2014/chart" uri="{C3380CC4-5D6E-409C-BE32-E72D297353CC}">
                    <c16:uniqueId val="{00000005-444A-4035-9037-6E2B37ED34CC}"/>
                  </c:ext>
                </c:extLst>
              </c15:ser>
            </c15:filteredLineSeries>
          </c:ext>
        </c:extLst>
      </c:lineChart>
      <c:catAx>
        <c:axId val="576068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68816"/>
        <c:crosses val="autoZero"/>
        <c:auto val="1"/>
        <c:lblAlgn val="ctr"/>
        <c:lblOffset val="100"/>
        <c:noMultiLvlLbl val="0"/>
      </c:catAx>
      <c:valAx>
        <c:axId val="576068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68176"/>
        <c:crosses val="autoZero"/>
        <c:crossBetween val="between"/>
        <c:majorUnit val="5.000000000000001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withinLinear" id="14">
  <a:schemeClr val="accent1"/>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withinLinear" id="14">
  <a:schemeClr val="accent1"/>
</cs:colorStyle>
</file>

<file path=ppt/charts/colors13.xml><?xml version="1.0" encoding="utf-8"?>
<cs:colorStyle xmlns:cs="http://schemas.microsoft.com/office/drawing/2012/chartStyle" xmlns:a="http://schemas.openxmlformats.org/drawingml/2006/main" meth="withinLinear" id="14">
  <a:schemeClr val="accent1"/>
</cs:colorStyle>
</file>

<file path=ppt/charts/colors14.xml><?xml version="1.0" encoding="utf-8"?>
<cs:colorStyle xmlns:cs="http://schemas.microsoft.com/office/drawing/2012/chartStyle" xmlns:a="http://schemas.openxmlformats.org/drawingml/2006/main" meth="withinLinear" id="14">
  <a:schemeClr val="accent1"/>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294F6-B623-4C0C-8B0A-DE37EB53E815}" type="datetimeFigureOut">
              <a:rPr lang="pt-PT" smtClean="0"/>
              <a:t>02/04/2021</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E88E1-E8DF-46B1-887B-DC41C5AA562A}" type="slidenum">
              <a:rPr lang="pt-PT" smtClean="0"/>
              <a:t>‹nº›</a:t>
            </a:fld>
            <a:endParaRPr lang="pt-PT"/>
          </a:p>
        </p:txBody>
      </p:sp>
    </p:spTree>
    <p:extLst>
      <p:ext uri="{BB962C8B-B14F-4D97-AF65-F5344CB8AC3E}">
        <p14:creationId xmlns:p14="http://schemas.microsoft.com/office/powerpoint/2010/main" val="3952923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https://ai.stackexchange.com/questions/8902/what-are-the-differences-between-a-and-greedy-best-first-search</a:t>
            </a:r>
          </a:p>
        </p:txBody>
      </p:sp>
      <p:sp>
        <p:nvSpPr>
          <p:cNvPr id="4" name="Marcador de Posição do Número do Diapositivo 3"/>
          <p:cNvSpPr>
            <a:spLocks noGrp="1"/>
          </p:cNvSpPr>
          <p:nvPr>
            <p:ph type="sldNum" sz="quarter" idx="5"/>
          </p:nvPr>
        </p:nvSpPr>
        <p:spPr/>
        <p:txBody>
          <a:bodyPr/>
          <a:lstStyle/>
          <a:p>
            <a:fld id="{A22E88E1-E8DF-46B1-887B-DC41C5AA562A}" type="slidenum">
              <a:rPr lang="pt-PT" smtClean="0"/>
              <a:t>8</a:t>
            </a:fld>
            <a:endParaRPr lang="pt-PT"/>
          </a:p>
        </p:txBody>
      </p:sp>
    </p:spTree>
    <p:extLst>
      <p:ext uri="{BB962C8B-B14F-4D97-AF65-F5344CB8AC3E}">
        <p14:creationId xmlns:p14="http://schemas.microsoft.com/office/powerpoint/2010/main" val="937109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4/2/2021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899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3413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1547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4/2/2021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4496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3E5059C3-6A89-4494-99FF-5A4D6FFD50EB}" type="datetimeFigureOut">
              <a:rPr lang="en-US" smtClean="0"/>
              <a:t>4/2/2021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09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4/2/2021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10157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5"/>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4/2/2021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0036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4/2/2021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0687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1D9284-D300-4297-87F7-E791DCC15DB1}" type="datetimeFigureOut">
              <a:rPr lang="en-US" smtClean="0"/>
              <a:t>4/2/2021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3919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D525BB-DA17-4BA0-B3C8-3AC3ABC827E6}" type="datetimeFigureOut">
              <a:rPr lang="en-US" smtClean="0"/>
              <a:t>4/2/2021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9213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B16C4C9A-3960-41CF-A4E9-2A8FB932454B}" type="datetimeFigureOut">
              <a:rPr lang="en-US" smtClean="0"/>
              <a:t>4/2/2021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5745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BC1C18-307B-4F68-A007-B5B542270E8D}" type="datetimeFigureOut">
              <a:rPr lang="en-US" smtClean="0"/>
              <a:t>4/2/2021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50706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inventwithpython.com/pygame/chapter4.html" TargetMode="External"/><Relationship Id="rId2" Type="http://schemas.openxmlformats.org/officeDocument/2006/relationships/hyperlink" Target="https://play.google.com/store/apps/details?id=net.bohush.match.tiles.color.puzzle&amp;hl=pt_PT&amp;gl=US" TargetMode="External"/><Relationship Id="rId1" Type="http://schemas.openxmlformats.org/officeDocument/2006/relationships/slideLayout" Target="../slideLayouts/slideLayout2.xml"/><Relationship Id="rId4" Type="http://schemas.openxmlformats.org/officeDocument/2006/relationships/hyperlink" Target="https://gist.github.com/Hossam-Elbahrawy/391f060242e7203702da0843fd523d4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1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C3BF8-F8CB-4122-8A7C-7EA2651E3B5D}"/>
              </a:ext>
            </a:extLst>
          </p:cNvPr>
          <p:cNvSpPr>
            <a:spLocks noGrp="1"/>
          </p:cNvSpPr>
          <p:nvPr>
            <p:ph type="ctrTitle"/>
          </p:nvPr>
        </p:nvSpPr>
        <p:spPr>
          <a:xfrm>
            <a:off x="3158889" y="2974464"/>
            <a:ext cx="5874220" cy="1160213"/>
          </a:xfrm>
        </p:spPr>
        <p:txBody>
          <a:bodyPr>
            <a:normAutofit fontScale="90000"/>
          </a:bodyPr>
          <a:lstStyle/>
          <a:p>
            <a:r>
              <a:rPr lang="pt-PT" dirty="0"/>
              <a:t>Match </a:t>
            </a:r>
            <a:r>
              <a:rPr lang="pt-PT" dirty="0" err="1"/>
              <a:t>The</a:t>
            </a:r>
            <a:r>
              <a:rPr lang="pt-PT" dirty="0"/>
              <a:t> Tiles</a:t>
            </a:r>
            <a:endParaRPr lang="en-US" dirty="0"/>
          </a:p>
        </p:txBody>
      </p:sp>
      <p:sp>
        <p:nvSpPr>
          <p:cNvPr id="3" name="Subtítulo 2">
            <a:extLst>
              <a:ext uri="{FF2B5EF4-FFF2-40B4-BE49-F238E27FC236}">
                <a16:creationId xmlns:a16="http://schemas.microsoft.com/office/drawing/2014/main" id="{0571C81C-BCC0-4631-B6E6-1F7C5DFDE637}"/>
              </a:ext>
            </a:extLst>
          </p:cNvPr>
          <p:cNvSpPr>
            <a:spLocks noGrp="1"/>
          </p:cNvSpPr>
          <p:nvPr>
            <p:ph type="subTitle" idx="1"/>
          </p:nvPr>
        </p:nvSpPr>
        <p:spPr>
          <a:xfrm>
            <a:off x="4100346" y="2394357"/>
            <a:ext cx="3991306" cy="1160213"/>
          </a:xfrm>
        </p:spPr>
        <p:txBody>
          <a:bodyPr>
            <a:normAutofit/>
          </a:bodyPr>
          <a:lstStyle/>
          <a:p>
            <a:r>
              <a:rPr lang="pt-PT" sz="2400" dirty="0"/>
              <a:t>Inteligência Artificial</a:t>
            </a:r>
            <a:endParaRPr lang="en-US" sz="2400" dirty="0"/>
          </a:p>
        </p:txBody>
      </p:sp>
      <p:sp>
        <p:nvSpPr>
          <p:cNvPr id="4" name="Subtítulo 2">
            <a:extLst>
              <a:ext uri="{FF2B5EF4-FFF2-40B4-BE49-F238E27FC236}">
                <a16:creationId xmlns:a16="http://schemas.microsoft.com/office/drawing/2014/main" id="{7E0E3A61-A5A0-4348-88C6-3D425D24F57F}"/>
              </a:ext>
            </a:extLst>
          </p:cNvPr>
          <p:cNvSpPr txBox="1">
            <a:spLocks/>
          </p:cNvSpPr>
          <p:nvPr/>
        </p:nvSpPr>
        <p:spPr>
          <a:xfrm>
            <a:off x="4251545" y="4387765"/>
            <a:ext cx="3688907" cy="1631940"/>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9pPr>
          </a:lstStyle>
          <a:p>
            <a:pPr algn="ctr">
              <a:lnSpc>
                <a:spcPct val="100000"/>
              </a:lnSpc>
            </a:pPr>
            <a:r>
              <a:rPr lang="pt-PT" sz="2000" dirty="0">
                <a:solidFill>
                  <a:schemeClr val="accent1">
                    <a:lumMod val="50000"/>
                  </a:schemeClr>
                </a:solidFill>
              </a:rPr>
              <a:t>Grupo 39   </a:t>
            </a:r>
            <a:endParaRPr lang="en-US" sz="2000" dirty="0">
              <a:solidFill>
                <a:schemeClr val="accent1">
                  <a:lumMod val="50000"/>
                </a:schemeClr>
              </a:solidFill>
            </a:endParaRPr>
          </a:p>
          <a:p>
            <a:pPr algn="ctr">
              <a:lnSpc>
                <a:spcPct val="100000"/>
              </a:lnSpc>
            </a:pPr>
            <a:r>
              <a:rPr lang="pt-PT" sz="2000" dirty="0">
                <a:solidFill>
                  <a:schemeClr val="accent1">
                    <a:lumMod val="50000"/>
                  </a:schemeClr>
                </a:solidFill>
              </a:rPr>
              <a:t>Mariana Ramos – up201806869          Pedro Ferreira – up201806506    Pedro Ponte – up201809694</a:t>
            </a:r>
          </a:p>
        </p:txBody>
      </p:sp>
    </p:spTree>
    <p:extLst>
      <p:ext uri="{BB962C8B-B14F-4D97-AF65-F5344CB8AC3E}">
        <p14:creationId xmlns:p14="http://schemas.microsoft.com/office/powerpoint/2010/main" val="2514035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45F5C-25A2-4D33-B472-DE7A41B2BA10}"/>
              </a:ext>
            </a:extLst>
          </p:cNvPr>
          <p:cNvSpPr>
            <a:spLocks noGrp="1"/>
          </p:cNvSpPr>
          <p:nvPr>
            <p:ph type="title"/>
          </p:nvPr>
        </p:nvSpPr>
        <p:spPr/>
        <p:txBody>
          <a:bodyPr/>
          <a:lstStyle/>
          <a:p>
            <a:r>
              <a:rPr lang="pt-PT" b="1" dirty="0"/>
              <a:t>Resultados Experimentais</a:t>
            </a:r>
            <a:endParaRPr lang="en-US" b="1" dirty="0"/>
          </a:p>
        </p:txBody>
      </p:sp>
      <p:sp>
        <p:nvSpPr>
          <p:cNvPr id="3" name="Marcador de Posição de Conteúdo 2">
            <a:extLst>
              <a:ext uri="{FF2B5EF4-FFF2-40B4-BE49-F238E27FC236}">
                <a16:creationId xmlns:a16="http://schemas.microsoft.com/office/drawing/2014/main" id="{87002F8E-C095-4E9D-AA99-3CBD9EF110CB}"/>
              </a:ext>
            </a:extLst>
          </p:cNvPr>
          <p:cNvSpPr>
            <a:spLocks noGrp="1"/>
          </p:cNvSpPr>
          <p:nvPr>
            <p:ph idx="1"/>
          </p:nvPr>
        </p:nvSpPr>
        <p:spPr/>
        <p:txBody>
          <a:bodyPr>
            <a:normAutofit/>
          </a:bodyPr>
          <a:lstStyle/>
          <a:p>
            <a:pPr>
              <a:lnSpc>
                <a:spcPct val="100000"/>
              </a:lnSpc>
            </a:pPr>
            <a:r>
              <a:rPr lang="pt-PT" sz="1600" dirty="0"/>
              <a:t>Mediram-se os tempos de execução para os 20 primeiros níveis do Match </a:t>
            </a:r>
            <a:r>
              <a:rPr lang="pt-PT" sz="1600" dirty="0" err="1"/>
              <a:t>The</a:t>
            </a:r>
            <a:r>
              <a:rPr lang="pt-PT" sz="1600" dirty="0"/>
              <a:t> Tiles, com os 6 algoritmos implementados (ver anexo III para mais resultados). </a:t>
            </a:r>
            <a:endParaRPr lang="en-US" sz="1600" dirty="0"/>
          </a:p>
        </p:txBody>
      </p:sp>
      <p:graphicFrame>
        <p:nvGraphicFramePr>
          <p:cNvPr id="6" name="Gráfico 5">
            <a:extLst>
              <a:ext uri="{FF2B5EF4-FFF2-40B4-BE49-F238E27FC236}">
                <a16:creationId xmlns:a16="http://schemas.microsoft.com/office/drawing/2014/main" id="{050A735F-C1D3-43C8-A171-442F0AB9C5D3}"/>
              </a:ext>
            </a:extLst>
          </p:cNvPr>
          <p:cNvGraphicFramePr>
            <a:graphicFrameLocks/>
          </p:cNvGraphicFramePr>
          <p:nvPr>
            <p:extLst>
              <p:ext uri="{D42A27DB-BD31-4B8C-83A1-F6EECF244321}">
                <p14:modId xmlns:p14="http://schemas.microsoft.com/office/powerpoint/2010/main" val="4044338382"/>
              </p:ext>
            </p:extLst>
          </p:nvPr>
        </p:nvGraphicFramePr>
        <p:xfrm>
          <a:off x="1036320" y="2604693"/>
          <a:ext cx="5202492" cy="34884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a:extLst>
              <a:ext uri="{FF2B5EF4-FFF2-40B4-BE49-F238E27FC236}">
                <a16:creationId xmlns:a16="http://schemas.microsoft.com/office/drawing/2014/main" id="{F81A2AFC-67CF-46B0-9B89-815081BDCD75}"/>
              </a:ext>
            </a:extLst>
          </p:cNvPr>
          <p:cNvGraphicFramePr>
            <a:graphicFrameLocks/>
          </p:cNvGraphicFramePr>
          <p:nvPr>
            <p:extLst>
              <p:ext uri="{D42A27DB-BD31-4B8C-83A1-F6EECF244321}">
                <p14:modId xmlns:p14="http://schemas.microsoft.com/office/powerpoint/2010/main" val="391569775"/>
              </p:ext>
            </p:extLst>
          </p:nvPr>
        </p:nvGraphicFramePr>
        <p:xfrm>
          <a:off x="6456783" y="2604708"/>
          <a:ext cx="5202000" cy="3488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310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E3670-EB95-42CF-B59D-0F33D9B3C7DA}"/>
              </a:ext>
            </a:extLst>
          </p:cNvPr>
          <p:cNvSpPr>
            <a:spLocks noGrp="1"/>
          </p:cNvSpPr>
          <p:nvPr>
            <p:ph type="title"/>
          </p:nvPr>
        </p:nvSpPr>
        <p:spPr/>
        <p:txBody>
          <a:bodyPr/>
          <a:lstStyle/>
          <a:p>
            <a:r>
              <a:rPr lang="pt-PT" b="1" dirty="0"/>
              <a:t>Conclusão</a:t>
            </a:r>
            <a:endParaRPr lang="en-US" b="1" dirty="0"/>
          </a:p>
        </p:txBody>
      </p:sp>
      <p:sp>
        <p:nvSpPr>
          <p:cNvPr id="3" name="Marcador de Posição de Conteúdo 2">
            <a:extLst>
              <a:ext uri="{FF2B5EF4-FFF2-40B4-BE49-F238E27FC236}">
                <a16:creationId xmlns:a16="http://schemas.microsoft.com/office/drawing/2014/main" id="{29C72149-885A-4F14-A10C-DC122C91263D}"/>
              </a:ext>
            </a:extLst>
          </p:cNvPr>
          <p:cNvSpPr>
            <a:spLocks noGrp="1"/>
          </p:cNvSpPr>
          <p:nvPr>
            <p:ph idx="1"/>
          </p:nvPr>
        </p:nvSpPr>
        <p:spPr/>
        <p:txBody>
          <a:bodyPr>
            <a:normAutofit/>
          </a:bodyPr>
          <a:lstStyle/>
          <a:p>
            <a:pPr>
              <a:lnSpc>
                <a:spcPct val="100000"/>
              </a:lnSpc>
            </a:pPr>
            <a:r>
              <a:rPr lang="pt-PT" sz="1600" dirty="0"/>
              <a:t>O projeto desenvolvido foi relevante para a consolidação dos conteúdos lecionados na UC de Inteligência Artificial. </a:t>
            </a:r>
          </a:p>
          <a:p>
            <a:pPr>
              <a:lnSpc>
                <a:spcPct val="100000"/>
              </a:lnSpc>
            </a:pPr>
            <a:r>
              <a:rPr lang="pt-PT" sz="1600" dirty="0"/>
              <a:t>Concluiu-se que algoritmos de pesquisa informada (particularmente o A* nos dados obtidos) são geralmente mais eficientes. </a:t>
            </a:r>
          </a:p>
          <a:p>
            <a:pPr>
              <a:lnSpc>
                <a:spcPct val="100000"/>
              </a:lnSpc>
            </a:pPr>
            <a:r>
              <a:rPr lang="pt-PT" sz="1600" dirty="0"/>
              <a:t>Entendemos também a importância de escolher heurísticas adequadas, sendo que esta foi uma dificuldade com que nos deparamos no desenvolvimento do projeto.</a:t>
            </a:r>
            <a:endParaRPr lang="en-US" sz="1600" dirty="0"/>
          </a:p>
        </p:txBody>
      </p:sp>
    </p:spTree>
    <p:extLst>
      <p:ext uri="{BB962C8B-B14F-4D97-AF65-F5344CB8AC3E}">
        <p14:creationId xmlns:p14="http://schemas.microsoft.com/office/powerpoint/2010/main" val="150034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3486E-5C9A-4077-AE8C-C84BE6D21AC3}"/>
              </a:ext>
            </a:extLst>
          </p:cNvPr>
          <p:cNvSpPr>
            <a:spLocks noGrp="1"/>
          </p:cNvSpPr>
          <p:nvPr>
            <p:ph type="title"/>
          </p:nvPr>
        </p:nvSpPr>
        <p:spPr/>
        <p:txBody>
          <a:bodyPr/>
          <a:lstStyle/>
          <a:p>
            <a:r>
              <a:rPr lang="pt-PT" b="1" dirty="0"/>
              <a:t>Referências</a:t>
            </a:r>
            <a:endParaRPr lang="en-US" b="1" dirty="0"/>
          </a:p>
        </p:txBody>
      </p:sp>
      <p:sp>
        <p:nvSpPr>
          <p:cNvPr id="3" name="Marcador de Posição de Conteúdo 2">
            <a:extLst>
              <a:ext uri="{FF2B5EF4-FFF2-40B4-BE49-F238E27FC236}">
                <a16:creationId xmlns:a16="http://schemas.microsoft.com/office/drawing/2014/main" id="{5C16634D-CC73-4A45-A7C7-B16731FB248F}"/>
              </a:ext>
            </a:extLst>
          </p:cNvPr>
          <p:cNvSpPr>
            <a:spLocks noGrp="1"/>
          </p:cNvSpPr>
          <p:nvPr>
            <p:ph idx="1"/>
          </p:nvPr>
        </p:nvSpPr>
        <p:spPr/>
        <p:txBody>
          <a:bodyPr/>
          <a:lstStyle/>
          <a:p>
            <a:pPr marL="285750" indent="-285750" defTabSz="914400">
              <a:lnSpc>
                <a:spcPct val="100000"/>
              </a:lnSpc>
              <a:spcAft>
                <a:spcPts val="600"/>
              </a:spcAft>
              <a:buClr>
                <a:schemeClr val="accent6"/>
              </a:buClr>
              <a:buSzPct val="90000"/>
              <a:buFont typeface="Wingdings" panose="05000000000000000000" pitchFamily="2" charset="2"/>
              <a:buChar char="§"/>
            </a:pPr>
            <a:r>
              <a:rPr lang="en-US" dirty="0">
                <a:solidFill>
                  <a:schemeClr val="accent1"/>
                </a:solidFill>
                <a:hlinkClick r:id="rId2">
                  <a:extLst>
                    <a:ext uri="{A12FA001-AC4F-418D-AE19-62706E023703}">
                      <ahyp:hlinkClr xmlns:ahyp="http://schemas.microsoft.com/office/drawing/2018/hyperlinkcolor" val="tx"/>
                    </a:ext>
                  </a:extLst>
                </a:hlinkClick>
              </a:rPr>
              <a:t>Link para a </a:t>
            </a:r>
            <a:r>
              <a:rPr lang="en-US" dirty="0" err="1">
                <a:solidFill>
                  <a:schemeClr val="accent1"/>
                </a:solidFill>
                <a:hlinkClick r:id="rId2">
                  <a:extLst>
                    <a:ext uri="{A12FA001-AC4F-418D-AE19-62706E023703}">
                      <ahyp:hlinkClr xmlns:ahyp="http://schemas.microsoft.com/office/drawing/2018/hyperlinkcolor" val="tx"/>
                    </a:ext>
                  </a:extLst>
                </a:hlinkClick>
              </a:rPr>
              <a:t>página</a:t>
            </a:r>
            <a:r>
              <a:rPr lang="en-US" dirty="0">
                <a:solidFill>
                  <a:schemeClr val="accent1"/>
                </a:solidFill>
                <a:hlinkClick r:id="rId2">
                  <a:extLst>
                    <a:ext uri="{A12FA001-AC4F-418D-AE19-62706E023703}">
                      <ahyp:hlinkClr xmlns:ahyp="http://schemas.microsoft.com/office/drawing/2018/hyperlinkcolor" val="tx"/>
                    </a:ext>
                  </a:extLst>
                </a:hlinkClick>
              </a:rPr>
              <a:t> do </a:t>
            </a:r>
            <a:r>
              <a:rPr lang="en-US" dirty="0" err="1">
                <a:solidFill>
                  <a:schemeClr val="accent1"/>
                </a:solidFill>
                <a:hlinkClick r:id="rId2">
                  <a:extLst>
                    <a:ext uri="{A12FA001-AC4F-418D-AE19-62706E023703}">
                      <ahyp:hlinkClr xmlns:ahyp="http://schemas.microsoft.com/office/drawing/2018/hyperlinkcolor" val="tx"/>
                    </a:ext>
                  </a:extLst>
                </a:hlinkClick>
              </a:rPr>
              <a:t>jogo</a:t>
            </a:r>
            <a:r>
              <a:rPr lang="en-US" dirty="0">
                <a:solidFill>
                  <a:schemeClr val="accent1"/>
                </a:solidFill>
                <a:hlinkClick r:id="rId2">
                  <a:extLst>
                    <a:ext uri="{A12FA001-AC4F-418D-AE19-62706E023703}">
                      <ahyp:hlinkClr xmlns:ahyp="http://schemas.microsoft.com/office/drawing/2018/hyperlinkcolor" val="tx"/>
                    </a:ext>
                  </a:extLst>
                </a:hlinkClick>
              </a:rPr>
              <a:t> </a:t>
            </a:r>
            <a:r>
              <a:rPr lang="en-US" dirty="0" err="1">
                <a:solidFill>
                  <a:schemeClr val="accent1"/>
                </a:solidFill>
                <a:hlinkClick r:id="rId2">
                  <a:extLst>
                    <a:ext uri="{A12FA001-AC4F-418D-AE19-62706E023703}">
                      <ahyp:hlinkClr xmlns:ahyp="http://schemas.microsoft.com/office/drawing/2018/hyperlinkcolor" val="tx"/>
                    </a:ext>
                  </a:extLst>
                </a:hlinkClick>
              </a:rPr>
              <a:t>na</a:t>
            </a:r>
            <a:r>
              <a:rPr lang="en-US" dirty="0">
                <a:solidFill>
                  <a:schemeClr val="accent1"/>
                </a:solidFill>
                <a:hlinkClick r:id="rId2">
                  <a:extLst>
                    <a:ext uri="{A12FA001-AC4F-418D-AE19-62706E023703}">
                      <ahyp:hlinkClr xmlns:ahyp="http://schemas.microsoft.com/office/drawing/2018/hyperlinkcolor" val="tx"/>
                    </a:ext>
                  </a:extLst>
                </a:hlinkClick>
              </a:rPr>
              <a:t> Google Play</a:t>
            </a:r>
            <a:r>
              <a:rPr lang="en-US" dirty="0">
                <a:solidFill>
                  <a:schemeClr val="accent1"/>
                </a:solidFill>
              </a:rPr>
              <a:t>;</a:t>
            </a:r>
          </a:p>
          <a:p>
            <a:pPr marL="285750" indent="-285750" defTabSz="914400">
              <a:lnSpc>
                <a:spcPct val="100000"/>
              </a:lnSpc>
              <a:spcAft>
                <a:spcPts val="600"/>
              </a:spcAft>
              <a:buClr>
                <a:schemeClr val="accent6"/>
              </a:buClr>
              <a:buSzPct val="90000"/>
              <a:buFont typeface="Wingdings" panose="05000000000000000000" pitchFamily="2" charset="2"/>
              <a:buChar char="§"/>
            </a:pPr>
            <a:r>
              <a:rPr lang="en-US" dirty="0" err="1">
                <a:solidFill>
                  <a:schemeClr val="accent1"/>
                </a:solidFill>
                <a:hlinkClick r:id="rId3">
                  <a:extLst>
                    <a:ext uri="{A12FA001-AC4F-418D-AE19-62706E023703}">
                      <ahyp:hlinkClr xmlns:ahyp="http://schemas.microsoft.com/office/drawing/2018/hyperlinkcolor" val="tx"/>
                    </a:ext>
                  </a:extLst>
                </a:hlinkClick>
              </a:rPr>
              <a:t>Exemplo</a:t>
            </a:r>
            <a:r>
              <a:rPr lang="en-US" dirty="0">
                <a:solidFill>
                  <a:schemeClr val="accent1"/>
                </a:solidFill>
                <a:hlinkClick r:id="rId3">
                  <a:extLst>
                    <a:ext uri="{A12FA001-AC4F-418D-AE19-62706E023703}">
                      <ahyp:hlinkClr xmlns:ahyp="http://schemas.microsoft.com/office/drawing/2018/hyperlinkcolor" val="tx"/>
                    </a:ext>
                  </a:extLst>
                </a:hlinkClick>
              </a:rPr>
              <a:t> para </a:t>
            </a:r>
            <a:r>
              <a:rPr lang="en-US" dirty="0" err="1">
                <a:solidFill>
                  <a:schemeClr val="accent1"/>
                </a:solidFill>
                <a:hlinkClick r:id="rId3">
                  <a:extLst>
                    <a:ext uri="{A12FA001-AC4F-418D-AE19-62706E023703}">
                      <ahyp:hlinkClr xmlns:ahyp="http://schemas.microsoft.com/office/drawing/2018/hyperlinkcolor" val="tx"/>
                    </a:ext>
                  </a:extLst>
                </a:hlinkClick>
              </a:rPr>
              <a:t>desenvolvimento</a:t>
            </a:r>
            <a:r>
              <a:rPr lang="en-US" dirty="0">
                <a:solidFill>
                  <a:schemeClr val="accent1"/>
                </a:solidFill>
                <a:hlinkClick r:id="rId3">
                  <a:extLst>
                    <a:ext uri="{A12FA001-AC4F-418D-AE19-62706E023703}">
                      <ahyp:hlinkClr xmlns:ahyp="http://schemas.microsoft.com/office/drawing/2018/hyperlinkcolor" val="tx"/>
                    </a:ext>
                  </a:extLst>
                </a:hlinkClick>
              </a:rPr>
              <a:t> </a:t>
            </a:r>
            <a:r>
              <a:rPr lang="en-US" dirty="0" err="1">
                <a:solidFill>
                  <a:schemeClr val="accent1"/>
                </a:solidFill>
                <a:hlinkClick r:id="rId3">
                  <a:extLst>
                    <a:ext uri="{A12FA001-AC4F-418D-AE19-62706E023703}">
                      <ahyp:hlinkClr xmlns:ahyp="http://schemas.microsoft.com/office/drawing/2018/hyperlinkcolor" val="tx"/>
                    </a:ext>
                  </a:extLst>
                </a:hlinkClick>
              </a:rPr>
              <a:t>gráfico</a:t>
            </a:r>
            <a:r>
              <a:rPr lang="en-US" dirty="0">
                <a:solidFill>
                  <a:schemeClr val="accent1"/>
                </a:solidFill>
              </a:rPr>
              <a:t>;</a:t>
            </a:r>
          </a:p>
          <a:p>
            <a:pPr marL="285750" indent="-285750" defTabSz="914400">
              <a:lnSpc>
                <a:spcPct val="100000"/>
              </a:lnSpc>
              <a:spcAft>
                <a:spcPts val="600"/>
              </a:spcAft>
              <a:buClr>
                <a:schemeClr val="accent6"/>
              </a:buClr>
              <a:buSzPct val="90000"/>
              <a:buFont typeface="Wingdings" panose="05000000000000000000" pitchFamily="2" charset="2"/>
              <a:buChar char="§"/>
            </a:pPr>
            <a:r>
              <a:rPr lang="en-US" dirty="0" err="1">
                <a:solidFill>
                  <a:schemeClr val="accent1"/>
                </a:solidFill>
                <a:hlinkClick r:id="rId4">
                  <a:extLst>
                    <a:ext uri="{A12FA001-AC4F-418D-AE19-62706E023703}">
                      <ahyp:hlinkClr xmlns:ahyp="http://schemas.microsoft.com/office/drawing/2018/hyperlinkcolor" val="tx"/>
                    </a:ext>
                  </a:extLst>
                </a:hlinkClick>
              </a:rPr>
              <a:t>Exemplo</a:t>
            </a:r>
            <a:r>
              <a:rPr lang="en-US" dirty="0">
                <a:solidFill>
                  <a:schemeClr val="accent1"/>
                </a:solidFill>
                <a:hlinkClick r:id="rId4">
                  <a:extLst>
                    <a:ext uri="{A12FA001-AC4F-418D-AE19-62706E023703}">
                      <ahyp:hlinkClr xmlns:ahyp="http://schemas.microsoft.com/office/drawing/2018/hyperlinkcolor" val="tx"/>
                    </a:ext>
                  </a:extLst>
                </a:hlinkClick>
              </a:rPr>
              <a:t> de </a:t>
            </a:r>
            <a:r>
              <a:rPr lang="en-US" dirty="0" err="1">
                <a:solidFill>
                  <a:schemeClr val="accent1"/>
                </a:solidFill>
                <a:hlinkClick r:id="rId4">
                  <a:extLst>
                    <a:ext uri="{A12FA001-AC4F-418D-AE19-62706E023703}">
                      <ahyp:hlinkClr xmlns:ahyp="http://schemas.microsoft.com/office/drawing/2018/hyperlinkcolor" val="tx"/>
                    </a:ext>
                  </a:extLst>
                </a:hlinkClick>
              </a:rPr>
              <a:t>desenvolvimento</a:t>
            </a:r>
            <a:r>
              <a:rPr lang="en-US" dirty="0">
                <a:solidFill>
                  <a:schemeClr val="accent1"/>
                </a:solidFill>
                <a:hlinkClick r:id="rId4">
                  <a:extLst>
                    <a:ext uri="{A12FA001-AC4F-418D-AE19-62706E023703}">
                      <ahyp:hlinkClr xmlns:ahyp="http://schemas.microsoft.com/office/drawing/2018/hyperlinkcolor" val="tx"/>
                    </a:ext>
                  </a:extLst>
                </a:hlinkClick>
              </a:rPr>
              <a:t> de </a:t>
            </a:r>
            <a:r>
              <a:rPr lang="en-US" dirty="0" err="1">
                <a:solidFill>
                  <a:schemeClr val="accent1"/>
                </a:solidFill>
                <a:hlinkClick r:id="rId4">
                  <a:extLst>
                    <a:ext uri="{A12FA001-AC4F-418D-AE19-62706E023703}">
                      <ahyp:hlinkClr xmlns:ahyp="http://schemas.microsoft.com/office/drawing/2018/hyperlinkcolor" val="tx"/>
                    </a:ext>
                  </a:extLst>
                </a:hlinkClick>
              </a:rPr>
              <a:t>algoritmos</a:t>
            </a:r>
            <a:r>
              <a:rPr lang="en-US" dirty="0">
                <a:solidFill>
                  <a:schemeClr val="accent1"/>
                </a:solidFill>
                <a:hlinkClick r:id="rId4">
                  <a:extLst>
                    <a:ext uri="{A12FA001-AC4F-418D-AE19-62706E023703}">
                      <ahyp:hlinkClr xmlns:ahyp="http://schemas.microsoft.com/office/drawing/2018/hyperlinkcolor" val="tx"/>
                    </a:ext>
                  </a:extLst>
                </a:hlinkClick>
              </a:rPr>
              <a:t> de </a:t>
            </a:r>
            <a:r>
              <a:rPr lang="en-US" dirty="0" err="1">
                <a:solidFill>
                  <a:schemeClr val="accent1"/>
                </a:solidFill>
                <a:hlinkClick r:id="rId4">
                  <a:extLst>
                    <a:ext uri="{A12FA001-AC4F-418D-AE19-62706E023703}">
                      <ahyp:hlinkClr xmlns:ahyp="http://schemas.microsoft.com/office/drawing/2018/hyperlinkcolor" val="tx"/>
                    </a:ext>
                  </a:extLst>
                </a:hlinkClick>
              </a:rPr>
              <a:t>pesquisa</a:t>
            </a:r>
            <a:endParaRPr lang="en-US" dirty="0">
              <a:solidFill>
                <a:schemeClr val="accent1"/>
              </a:solidFill>
            </a:endParaRPr>
          </a:p>
          <a:p>
            <a:pPr marL="285750" indent="-285750" defTabSz="914400">
              <a:lnSpc>
                <a:spcPct val="100000"/>
              </a:lnSpc>
              <a:spcAft>
                <a:spcPts val="600"/>
              </a:spcAft>
              <a:buClr>
                <a:schemeClr val="accent6"/>
              </a:buClr>
              <a:buSzPct val="90000"/>
              <a:buFont typeface="Wingdings" panose="05000000000000000000" pitchFamily="2" charset="2"/>
              <a:buChar char="§"/>
            </a:pPr>
            <a:r>
              <a:rPr lang="en-US" dirty="0"/>
              <a:t>Slides das aulas </a:t>
            </a:r>
            <a:r>
              <a:rPr lang="en-US" dirty="0" err="1"/>
              <a:t>teóricas</a:t>
            </a:r>
            <a:r>
              <a:rPr lang="en-US" dirty="0"/>
              <a:t> e </a:t>
            </a:r>
            <a:r>
              <a:rPr lang="en-US" dirty="0" err="1"/>
              <a:t>teórico-práticas</a:t>
            </a:r>
            <a:r>
              <a:rPr lang="en-US" dirty="0"/>
              <a:t> para </a:t>
            </a:r>
            <a:r>
              <a:rPr lang="en-US" dirty="0" err="1"/>
              <a:t>desenvolvimento</a:t>
            </a:r>
            <a:r>
              <a:rPr lang="en-US" dirty="0"/>
              <a:t> dos </a:t>
            </a:r>
            <a:r>
              <a:rPr lang="en-US" dirty="0" err="1"/>
              <a:t>diferentes</a:t>
            </a:r>
            <a:r>
              <a:rPr lang="en-US" dirty="0"/>
              <a:t> </a:t>
            </a:r>
            <a:r>
              <a:rPr lang="en-US" dirty="0" err="1"/>
              <a:t>algoritmos</a:t>
            </a:r>
            <a:r>
              <a:rPr lang="en-US" dirty="0"/>
              <a:t>. </a:t>
            </a:r>
          </a:p>
          <a:p>
            <a:endParaRPr lang="en-US" dirty="0"/>
          </a:p>
        </p:txBody>
      </p:sp>
    </p:spTree>
    <p:extLst>
      <p:ext uri="{BB962C8B-B14F-4D97-AF65-F5344CB8AC3E}">
        <p14:creationId xmlns:p14="http://schemas.microsoft.com/office/powerpoint/2010/main" val="105733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521C8342-27FD-4900-A258-7AF029B72CB9}"/>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dirty="0" err="1">
                <a:solidFill>
                  <a:srgbClr val="FFFFFF"/>
                </a:solidFill>
              </a:rPr>
              <a:t>Anexos</a:t>
            </a:r>
            <a:endParaRPr lang="en-US" sz="4400" dirty="0">
              <a:solidFill>
                <a:srgbClr val="FFFFFF"/>
              </a:solidFill>
            </a:endParaRPr>
          </a:p>
        </p:txBody>
      </p:sp>
      <p:sp>
        <p:nvSpPr>
          <p:cNvPr id="19" name="Rectangle 18">
            <a:extLst>
              <a:ext uri="{FF2B5EF4-FFF2-40B4-BE49-F238E27FC236}">
                <a16:creationId xmlns:a16="http://schemas.microsoft.com/office/drawing/2014/main" id="{B1121E64-CB88-4BF5-B531-C0316E7F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4107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a:t>
            </a:r>
          </a:p>
        </p:txBody>
      </p:sp>
      <p:graphicFrame>
        <p:nvGraphicFramePr>
          <p:cNvPr id="9" name="Marcador de Posição de Conteúdo 8">
            <a:extLst>
              <a:ext uri="{FF2B5EF4-FFF2-40B4-BE49-F238E27FC236}">
                <a16:creationId xmlns:a16="http://schemas.microsoft.com/office/drawing/2014/main" id="{3E92CCE0-911D-43DE-A794-70BA4BD6E4CB}"/>
              </a:ext>
            </a:extLst>
          </p:cNvPr>
          <p:cNvGraphicFramePr>
            <a:graphicFrameLocks noGrp="1"/>
          </p:cNvGraphicFramePr>
          <p:nvPr>
            <p:ph idx="4294967295"/>
            <p:extLst>
              <p:ext uri="{D42A27DB-BD31-4B8C-83A1-F6EECF244321}">
                <p14:modId xmlns:p14="http://schemas.microsoft.com/office/powerpoint/2010/main" val="158690508"/>
              </p:ext>
            </p:extLst>
          </p:nvPr>
        </p:nvGraphicFramePr>
        <p:xfrm>
          <a:off x="809423" y="1318723"/>
          <a:ext cx="4726800" cy="2198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a:extLst>
              <a:ext uri="{FF2B5EF4-FFF2-40B4-BE49-F238E27FC236}">
                <a16:creationId xmlns:a16="http://schemas.microsoft.com/office/drawing/2014/main" id="{C247F027-C151-4977-9C54-F1ED612DF5C6}"/>
              </a:ext>
            </a:extLst>
          </p:cNvPr>
          <p:cNvGraphicFramePr>
            <a:graphicFrameLocks/>
          </p:cNvGraphicFramePr>
          <p:nvPr>
            <p:extLst>
              <p:ext uri="{D42A27DB-BD31-4B8C-83A1-F6EECF244321}">
                <p14:modId xmlns:p14="http://schemas.microsoft.com/office/powerpoint/2010/main" val="3203524723"/>
              </p:ext>
            </p:extLst>
          </p:nvPr>
        </p:nvGraphicFramePr>
        <p:xfrm>
          <a:off x="6096000" y="1318723"/>
          <a:ext cx="4726965" cy="2198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Gráfico 10">
            <a:extLst>
              <a:ext uri="{FF2B5EF4-FFF2-40B4-BE49-F238E27FC236}">
                <a16:creationId xmlns:a16="http://schemas.microsoft.com/office/drawing/2014/main" id="{B3FD6C42-3621-4FC8-A3A2-D1DA4069BEAF}"/>
              </a:ext>
            </a:extLst>
          </p:cNvPr>
          <p:cNvGraphicFramePr>
            <a:graphicFrameLocks/>
          </p:cNvGraphicFramePr>
          <p:nvPr>
            <p:extLst>
              <p:ext uri="{D42A27DB-BD31-4B8C-83A1-F6EECF244321}">
                <p14:modId xmlns:p14="http://schemas.microsoft.com/office/powerpoint/2010/main" val="2238854700"/>
              </p:ext>
            </p:extLst>
          </p:nvPr>
        </p:nvGraphicFramePr>
        <p:xfrm>
          <a:off x="809423" y="3860556"/>
          <a:ext cx="4726800" cy="2199600"/>
        </p:xfrm>
        <a:graphic>
          <a:graphicData uri="http://schemas.openxmlformats.org/drawingml/2006/chart">
            <c:chart xmlns:c="http://schemas.openxmlformats.org/drawingml/2006/chart" xmlns:r="http://schemas.openxmlformats.org/officeDocument/2006/relationships" r:id="rId4"/>
          </a:graphicData>
        </a:graphic>
      </p:graphicFrame>
      <p:sp>
        <p:nvSpPr>
          <p:cNvPr id="12" name="CaixaDeTexto 11">
            <a:extLst>
              <a:ext uri="{FF2B5EF4-FFF2-40B4-BE49-F238E27FC236}">
                <a16:creationId xmlns:a16="http://schemas.microsoft.com/office/drawing/2014/main" id="{0CAD03DF-E999-4175-A620-C5E7971ED58F}"/>
              </a:ext>
            </a:extLst>
          </p:cNvPr>
          <p:cNvSpPr txBox="1"/>
          <p:nvPr/>
        </p:nvSpPr>
        <p:spPr>
          <a:xfrm>
            <a:off x="6447326" y="3860556"/>
            <a:ext cx="4024312" cy="2246769"/>
          </a:xfrm>
          <a:prstGeom prst="rect">
            <a:avLst/>
          </a:prstGeom>
          <a:noFill/>
        </p:spPr>
        <p:txBody>
          <a:bodyPr wrap="square" rtlCol="0">
            <a:spAutoFit/>
          </a:bodyPr>
          <a:lstStyle/>
          <a:p>
            <a:r>
              <a:rPr lang="pt-PT" sz="1400" dirty="0"/>
              <a:t>Verifica-se que a heurística 2, apesar de os caminhos por ela obtidos serem mais próximos dos caminhos ideias, demora na maioria das vezes mais tempo do que o algoritmo 1 e necessita de expandir mais nós do que as restantes heurísticas. </a:t>
            </a:r>
          </a:p>
          <a:p>
            <a:r>
              <a:rPr lang="pt-PT" sz="1400" dirty="0"/>
              <a:t>Os resultados obtidos para as heurísticas 1 e 3 são muito semelhantes em termos de tempo consumido, mas verifica-se que a heurística 3 em certos níveis (como o nível 5) necessita de expandir bastantes mais nós para atingir o mesmo resultado</a:t>
            </a:r>
          </a:p>
        </p:txBody>
      </p:sp>
    </p:spTree>
    <p:extLst>
      <p:ext uri="{BB962C8B-B14F-4D97-AF65-F5344CB8AC3E}">
        <p14:creationId xmlns:p14="http://schemas.microsoft.com/office/powerpoint/2010/main" val="2515833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a:t>
            </a:r>
          </a:p>
        </p:txBody>
      </p:sp>
      <p:sp>
        <p:nvSpPr>
          <p:cNvPr id="12" name="CaixaDeTexto 11">
            <a:extLst>
              <a:ext uri="{FF2B5EF4-FFF2-40B4-BE49-F238E27FC236}">
                <a16:creationId xmlns:a16="http://schemas.microsoft.com/office/drawing/2014/main" id="{0CAD03DF-E999-4175-A620-C5E7971ED58F}"/>
              </a:ext>
            </a:extLst>
          </p:cNvPr>
          <p:cNvSpPr txBox="1"/>
          <p:nvPr/>
        </p:nvSpPr>
        <p:spPr>
          <a:xfrm>
            <a:off x="6447326" y="3860556"/>
            <a:ext cx="4024312" cy="2246769"/>
          </a:xfrm>
          <a:prstGeom prst="rect">
            <a:avLst/>
          </a:prstGeom>
          <a:noFill/>
        </p:spPr>
        <p:txBody>
          <a:bodyPr wrap="square" rtlCol="0">
            <a:spAutoFit/>
          </a:bodyPr>
          <a:lstStyle/>
          <a:p>
            <a:r>
              <a:rPr lang="pt-PT" sz="1400" dirty="0"/>
              <a:t>Verifica-se que a heurística 3 para os níveis 11 e 17 não apresenta como solução o caminho ideal, pelo que não é uma boa heurística. </a:t>
            </a:r>
          </a:p>
          <a:p>
            <a:r>
              <a:rPr lang="pt-PT" sz="1400" dirty="0"/>
              <a:t>Comparando as heurísticas 1 e 2, verifica-se que, apesar de apresentarem alguns resultados bastante semelhantes, a heurística 1 tende a demorar menos tempo para resolver os níveis do que a heurística 2.</a:t>
            </a:r>
          </a:p>
          <a:p>
            <a:r>
              <a:rPr lang="pt-PT" sz="1400" dirty="0"/>
              <a:t>Relativamente aos nós expandidos, ambas as heurísticas apresentam resultados muito parecidos para todos os níveis.</a:t>
            </a:r>
          </a:p>
        </p:txBody>
      </p:sp>
      <p:graphicFrame>
        <p:nvGraphicFramePr>
          <p:cNvPr id="7" name="Gráfico 6">
            <a:extLst>
              <a:ext uri="{FF2B5EF4-FFF2-40B4-BE49-F238E27FC236}">
                <a16:creationId xmlns:a16="http://schemas.microsoft.com/office/drawing/2014/main" id="{5EF93ACC-2319-4676-AEE1-C6F4E65563E4}"/>
              </a:ext>
            </a:extLst>
          </p:cNvPr>
          <p:cNvGraphicFramePr>
            <a:graphicFrameLocks/>
          </p:cNvGraphicFramePr>
          <p:nvPr>
            <p:extLst>
              <p:ext uri="{D42A27DB-BD31-4B8C-83A1-F6EECF244321}">
                <p14:modId xmlns:p14="http://schemas.microsoft.com/office/powerpoint/2010/main" val="1976038287"/>
              </p:ext>
            </p:extLst>
          </p:nvPr>
        </p:nvGraphicFramePr>
        <p:xfrm>
          <a:off x="809423" y="1318723"/>
          <a:ext cx="4726800" cy="2199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a:extLst>
              <a:ext uri="{FF2B5EF4-FFF2-40B4-BE49-F238E27FC236}">
                <a16:creationId xmlns:a16="http://schemas.microsoft.com/office/drawing/2014/main" id="{3152E3A3-91AC-4867-98B1-1427EB9C2DDF}"/>
              </a:ext>
            </a:extLst>
          </p:cNvPr>
          <p:cNvGraphicFramePr>
            <a:graphicFrameLocks/>
          </p:cNvGraphicFramePr>
          <p:nvPr>
            <p:extLst>
              <p:ext uri="{D42A27DB-BD31-4B8C-83A1-F6EECF244321}">
                <p14:modId xmlns:p14="http://schemas.microsoft.com/office/powerpoint/2010/main" val="3392906857"/>
              </p:ext>
            </p:extLst>
          </p:nvPr>
        </p:nvGraphicFramePr>
        <p:xfrm>
          <a:off x="6096082" y="1318723"/>
          <a:ext cx="4726800" cy="2199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Gráfico 12">
            <a:extLst>
              <a:ext uri="{FF2B5EF4-FFF2-40B4-BE49-F238E27FC236}">
                <a16:creationId xmlns:a16="http://schemas.microsoft.com/office/drawing/2014/main" id="{365679D2-8BAD-4E79-BA8F-65ED8B40E742}"/>
              </a:ext>
            </a:extLst>
          </p:cNvPr>
          <p:cNvGraphicFramePr>
            <a:graphicFrameLocks/>
          </p:cNvGraphicFramePr>
          <p:nvPr>
            <p:extLst>
              <p:ext uri="{D42A27DB-BD31-4B8C-83A1-F6EECF244321}">
                <p14:modId xmlns:p14="http://schemas.microsoft.com/office/powerpoint/2010/main" val="840937066"/>
              </p:ext>
            </p:extLst>
          </p:nvPr>
        </p:nvGraphicFramePr>
        <p:xfrm>
          <a:off x="809423" y="3860556"/>
          <a:ext cx="4726800" cy="2199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78938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III</a:t>
            </a:r>
          </a:p>
        </p:txBody>
      </p:sp>
      <p:graphicFrame>
        <p:nvGraphicFramePr>
          <p:cNvPr id="11" name="Gráfico 10">
            <a:extLst>
              <a:ext uri="{FF2B5EF4-FFF2-40B4-BE49-F238E27FC236}">
                <a16:creationId xmlns:a16="http://schemas.microsoft.com/office/drawing/2014/main" id="{7990A1ED-A764-4D51-BD71-A5C285663886}"/>
              </a:ext>
            </a:extLst>
          </p:cNvPr>
          <p:cNvGraphicFramePr>
            <a:graphicFrameLocks/>
          </p:cNvGraphicFramePr>
          <p:nvPr>
            <p:extLst>
              <p:ext uri="{D42A27DB-BD31-4B8C-83A1-F6EECF244321}">
                <p14:modId xmlns:p14="http://schemas.microsoft.com/office/powerpoint/2010/main" val="3099911088"/>
              </p:ext>
            </p:extLst>
          </p:nvPr>
        </p:nvGraphicFramePr>
        <p:xfrm>
          <a:off x="6482979" y="1294089"/>
          <a:ext cx="5202492" cy="42698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Gráfico 13">
            <a:extLst>
              <a:ext uri="{FF2B5EF4-FFF2-40B4-BE49-F238E27FC236}">
                <a16:creationId xmlns:a16="http://schemas.microsoft.com/office/drawing/2014/main" id="{77403748-AA81-4ADB-855F-F741BF45BBB9}"/>
              </a:ext>
            </a:extLst>
          </p:cNvPr>
          <p:cNvGraphicFramePr>
            <a:graphicFrameLocks/>
          </p:cNvGraphicFramePr>
          <p:nvPr>
            <p:extLst>
              <p:ext uri="{D42A27DB-BD31-4B8C-83A1-F6EECF244321}">
                <p14:modId xmlns:p14="http://schemas.microsoft.com/office/powerpoint/2010/main" val="3591515845"/>
              </p:ext>
            </p:extLst>
          </p:nvPr>
        </p:nvGraphicFramePr>
        <p:xfrm>
          <a:off x="507023" y="1294089"/>
          <a:ext cx="5202000" cy="4269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29041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III (continuação)</a:t>
            </a:r>
          </a:p>
        </p:txBody>
      </p:sp>
      <p:graphicFrame>
        <p:nvGraphicFramePr>
          <p:cNvPr id="15" name="Gráfico 14">
            <a:extLst>
              <a:ext uri="{FF2B5EF4-FFF2-40B4-BE49-F238E27FC236}">
                <a16:creationId xmlns:a16="http://schemas.microsoft.com/office/drawing/2014/main" id="{CCC1F01A-FEA8-4F25-8868-2ADF1EFE0AA8}"/>
              </a:ext>
            </a:extLst>
          </p:cNvPr>
          <p:cNvGraphicFramePr>
            <a:graphicFrameLocks/>
          </p:cNvGraphicFramePr>
          <p:nvPr>
            <p:extLst>
              <p:ext uri="{D42A27DB-BD31-4B8C-83A1-F6EECF244321}">
                <p14:modId xmlns:p14="http://schemas.microsoft.com/office/powerpoint/2010/main" val="68308078"/>
              </p:ext>
            </p:extLst>
          </p:nvPr>
        </p:nvGraphicFramePr>
        <p:xfrm>
          <a:off x="506529" y="1609462"/>
          <a:ext cx="5202000" cy="4269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Gráfico 15">
            <a:extLst>
              <a:ext uri="{FF2B5EF4-FFF2-40B4-BE49-F238E27FC236}">
                <a16:creationId xmlns:a16="http://schemas.microsoft.com/office/drawing/2014/main" id="{8CD072AB-643B-4553-97EC-C484C78C4B3E}"/>
              </a:ext>
            </a:extLst>
          </p:cNvPr>
          <p:cNvGraphicFramePr>
            <a:graphicFrameLocks/>
          </p:cNvGraphicFramePr>
          <p:nvPr>
            <p:extLst>
              <p:ext uri="{D42A27DB-BD31-4B8C-83A1-F6EECF244321}">
                <p14:modId xmlns:p14="http://schemas.microsoft.com/office/powerpoint/2010/main" val="300798564"/>
              </p:ext>
            </p:extLst>
          </p:nvPr>
        </p:nvGraphicFramePr>
        <p:xfrm>
          <a:off x="6483471" y="1609462"/>
          <a:ext cx="5202000" cy="4269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08100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III (continuação)</a:t>
            </a:r>
          </a:p>
        </p:txBody>
      </p:sp>
      <p:graphicFrame>
        <p:nvGraphicFramePr>
          <p:cNvPr id="5" name="Gráfico 4">
            <a:extLst>
              <a:ext uri="{FF2B5EF4-FFF2-40B4-BE49-F238E27FC236}">
                <a16:creationId xmlns:a16="http://schemas.microsoft.com/office/drawing/2014/main" id="{FAC8C8A9-6B0E-482C-B1A5-6325396D4A06}"/>
              </a:ext>
            </a:extLst>
          </p:cNvPr>
          <p:cNvGraphicFramePr>
            <a:graphicFrameLocks/>
          </p:cNvGraphicFramePr>
          <p:nvPr>
            <p:extLst>
              <p:ext uri="{D42A27DB-BD31-4B8C-83A1-F6EECF244321}">
                <p14:modId xmlns:p14="http://schemas.microsoft.com/office/powerpoint/2010/main" val="2568108182"/>
              </p:ext>
            </p:extLst>
          </p:nvPr>
        </p:nvGraphicFramePr>
        <p:xfrm>
          <a:off x="507023" y="1643936"/>
          <a:ext cx="5202000" cy="4269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a:extLst>
              <a:ext uri="{FF2B5EF4-FFF2-40B4-BE49-F238E27FC236}">
                <a16:creationId xmlns:a16="http://schemas.microsoft.com/office/drawing/2014/main" id="{68DC3F89-C18F-49D1-9DA0-64A4C79039D5}"/>
              </a:ext>
            </a:extLst>
          </p:cNvPr>
          <p:cNvGraphicFramePr>
            <a:graphicFrameLocks/>
          </p:cNvGraphicFramePr>
          <p:nvPr>
            <p:extLst>
              <p:ext uri="{D42A27DB-BD31-4B8C-83A1-F6EECF244321}">
                <p14:modId xmlns:p14="http://schemas.microsoft.com/office/powerpoint/2010/main" val="1224939556"/>
              </p:ext>
            </p:extLst>
          </p:nvPr>
        </p:nvGraphicFramePr>
        <p:xfrm>
          <a:off x="6482979" y="1643936"/>
          <a:ext cx="5202000" cy="4269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0939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III (continuação)</a:t>
            </a:r>
          </a:p>
        </p:txBody>
      </p:sp>
      <p:graphicFrame>
        <p:nvGraphicFramePr>
          <p:cNvPr id="7" name="Gráfico 6">
            <a:extLst>
              <a:ext uri="{FF2B5EF4-FFF2-40B4-BE49-F238E27FC236}">
                <a16:creationId xmlns:a16="http://schemas.microsoft.com/office/drawing/2014/main" id="{F85711F0-18CB-421E-9703-1FC1172A9D7D}"/>
              </a:ext>
            </a:extLst>
          </p:cNvPr>
          <p:cNvGraphicFramePr>
            <a:graphicFrameLocks/>
          </p:cNvGraphicFramePr>
          <p:nvPr>
            <p:extLst>
              <p:ext uri="{D42A27DB-BD31-4B8C-83A1-F6EECF244321}">
                <p14:modId xmlns:p14="http://schemas.microsoft.com/office/powerpoint/2010/main" val="2693977498"/>
              </p:ext>
            </p:extLst>
          </p:nvPr>
        </p:nvGraphicFramePr>
        <p:xfrm>
          <a:off x="507021" y="1643936"/>
          <a:ext cx="5202000" cy="4269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a:extLst>
              <a:ext uri="{FF2B5EF4-FFF2-40B4-BE49-F238E27FC236}">
                <a16:creationId xmlns:a16="http://schemas.microsoft.com/office/drawing/2014/main" id="{37142118-73AB-4992-BCE5-7A3DD51BF118}"/>
              </a:ext>
            </a:extLst>
          </p:cNvPr>
          <p:cNvGraphicFramePr>
            <a:graphicFrameLocks/>
          </p:cNvGraphicFramePr>
          <p:nvPr>
            <p:extLst>
              <p:ext uri="{D42A27DB-BD31-4B8C-83A1-F6EECF244321}">
                <p14:modId xmlns:p14="http://schemas.microsoft.com/office/powerpoint/2010/main" val="1315345696"/>
              </p:ext>
            </p:extLst>
          </p:nvPr>
        </p:nvGraphicFramePr>
        <p:xfrm>
          <a:off x="6482979" y="1643936"/>
          <a:ext cx="5202000" cy="4269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1617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CD8F9E-DB66-4E41-A62A-5F434F750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BF14D9-8604-4164-9D68-8C81304BC6E6}"/>
              </a:ext>
            </a:extLst>
          </p:cNvPr>
          <p:cNvSpPr>
            <a:spLocks noGrp="1"/>
          </p:cNvSpPr>
          <p:nvPr>
            <p:ph type="title"/>
          </p:nvPr>
        </p:nvSpPr>
        <p:spPr>
          <a:xfrm>
            <a:off x="828624" y="634946"/>
            <a:ext cx="4821283" cy="1450757"/>
          </a:xfrm>
        </p:spPr>
        <p:txBody>
          <a:bodyPr>
            <a:normAutofit/>
          </a:bodyPr>
          <a:lstStyle/>
          <a:p>
            <a:r>
              <a:rPr lang="pt-PT" b="1" dirty="0"/>
              <a:t>Especificação do Projeto</a:t>
            </a:r>
            <a:endParaRPr lang="en-US" b="1" dirty="0"/>
          </a:p>
        </p:txBody>
      </p:sp>
      <p:cxnSp>
        <p:nvCxnSpPr>
          <p:cNvPr id="16" name="Straight Connector 15">
            <a:extLst>
              <a:ext uri="{FF2B5EF4-FFF2-40B4-BE49-F238E27FC236}">
                <a16:creationId xmlns:a16="http://schemas.microsoft.com/office/drawing/2014/main" id="{941EBB8E-57F2-4BB0-9847-5D888C723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25071"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F6C8A3F6-3C71-4D19-BE01-600625369EC4}"/>
              </a:ext>
            </a:extLst>
          </p:cNvPr>
          <p:cNvSpPr>
            <a:spLocks noGrp="1"/>
          </p:cNvSpPr>
          <p:nvPr>
            <p:ph idx="1"/>
          </p:nvPr>
        </p:nvSpPr>
        <p:spPr>
          <a:xfrm>
            <a:off x="828624" y="2198914"/>
            <a:ext cx="4821283" cy="3670180"/>
          </a:xfrm>
        </p:spPr>
        <p:txBody>
          <a:bodyPr>
            <a:noAutofit/>
          </a:bodyPr>
          <a:lstStyle/>
          <a:p>
            <a:r>
              <a:rPr lang="pt-PT" sz="1600" b="0" i="0" dirty="0">
                <a:effectLst/>
              </a:rPr>
              <a:t>O jogo consiste na existência de um tabuleiro contendo diferentes tipos de “tiles”, correspondendo cada tile a uma célula do tabuleiro. </a:t>
            </a:r>
          </a:p>
          <a:p>
            <a:r>
              <a:rPr lang="pt-PT" sz="1600" b="0" i="0" dirty="0">
                <a:effectLst/>
              </a:rPr>
              <a:t>Existem três tipos de tiles no jogo, onde cada um apresenta uma cor diferente que os relaciona com o seu objetivo no jogo. Tiles preenchidas com uma cor escura correspondem a paredes, tiles com um ponto no centro correspondem a tiles objetivo e tiles pintadas com um círculo no centro correspondem a tiles jogáveis.</a:t>
            </a:r>
          </a:p>
          <a:p>
            <a:r>
              <a:rPr lang="pt-PT" sz="1600" b="0" i="0" dirty="0">
                <a:effectLst/>
              </a:rPr>
              <a:t>O objetivo do jogo é colocar as tiles jogáveis nas posições onde se encontram as tiles objetivo com a cor correspondente. Para tal, o jogador pode deslocar as peças para cima, baixo, esquerda e direita. Os movimentos são sincronizados, portanto, deve-se usar tiles fixos existentes para criar espaços entre os tiles e resolver o puzzle.</a:t>
            </a:r>
          </a:p>
        </p:txBody>
      </p:sp>
      <p:sp>
        <p:nvSpPr>
          <p:cNvPr id="18" name="Rectangle 17">
            <a:extLst>
              <a:ext uri="{FF2B5EF4-FFF2-40B4-BE49-F238E27FC236}">
                <a16:creationId xmlns:a16="http://schemas.microsoft.com/office/drawing/2014/main" id="{24AC8A0C-3781-416C-8355-373C09E77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691672"/>
            <a:ext cx="2636076" cy="2451078"/>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783C4A-6329-4A69-BEA0-3E083CC3E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691673"/>
            <a:ext cx="2644595" cy="2451078"/>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00C66B2-3F33-4B0E-B882-F5DDE3BE9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3345545"/>
            <a:ext cx="2631017" cy="2481832"/>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843C21E7-0B00-49B9-BF3E-D489492F68AB}"/>
              </a:ext>
            </a:extLst>
          </p:cNvPr>
          <p:cNvPicPr>
            <a:picLocks noChangeAspect="1"/>
          </p:cNvPicPr>
          <p:nvPr/>
        </p:nvPicPr>
        <p:blipFill rotWithShape="1">
          <a:blip r:embed="rId2"/>
          <a:srcRect l="12467" t="6776" r="12774" b="3846"/>
          <a:stretch/>
        </p:blipFill>
        <p:spPr>
          <a:xfrm>
            <a:off x="6096000" y="676295"/>
            <a:ext cx="2619375" cy="2481832"/>
          </a:xfrm>
          <a:prstGeom prst="rect">
            <a:avLst/>
          </a:prstGeom>
        </p:spPr>
      </p:pic>
      <p:sp>
        <p:nvSpPr>
          <p:cNvPr id="24" name="Rectangle 23">
            <a:extLst>
              <a:ext uri="{FF2B5EF4-FFF2-40B4-BE49-F238E27FC236}">
                <a16:creationId xmlns:a16="http://schemas.microsoft.com/office/drawing/2014/main" id="{1AEE5BCC-7233-49EF-B467-349F454B3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3336707"/>
            <a:ext cx="2644595" cy="2490670"/>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a:extLst>
              <a:ext uri="{FF2B5EF4-FFF2-40B4-BE49-F238E27FC236}">
                <a16:creationId xmlns:a16="http://schemas.microsoft.com/office/drawing/2014/main" id="{55A8D6E7-C9CB-441B-8D77-35DA353A9F6A}"/>
              </a:ext>
            </a:extLst>
          </p:cNvPr>
          <p:cNvPicPr>
            <a:picLocks noChangeAspect="1"/>
          </p:cNvPicPr>
          <p:nvPr/>
        </p:nvPicPr>
        <p:blipFill rotWithShape="1">
          <a:blip r:embed="rId3"/>
          <a:srcRect l="10724" t="5086" r="17415" b="-4921"/>
          <a:stretch/>
        </p:blipFill>
        <p:spPr>
          <a:xfrm>
            <a:off x="6084040" y="3328641"/>
            <a:ext cx="2619375" cy="2674720"/>
          </a:xfrm>
          <a:prstGeom prst="rect">
            <a:avLst/>
          </a:prstGeom>
        </p:spPr>
      </p:pic>
      <p:sp>
        <p:nvSpPr>
          <p:cNvPr id="26" name="Rectangle 25">
            <a:extLst>
              <a:ext uri="{FF2B5EF4-FFF2-40B4-BE49-F238E27FC236}">
                <a16:creationId xmlns:a16="http://schemas.microsoft.com/office/drawing/2014/main" id="{024F0418-BA7D-4C77-AC12-8D2ED45EA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85D4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441E6A1B-606A-4E83-B712-5D69C0EC9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m 4">
            <a:extLst>
              <a:ext uri="{FF2B5EF4-FFF2-40B4-BE49-F238E27FC236}">
                <a16:creationId xmlns:a16="http://schemas.microsoft.com/office/drawing/2014/main" id="{AB6449E9-F29A-4BA4-AC08-320C98BDB52D}"/>
              </a:ext>
            </a:extLst>
          </p:cNvPr>
          <p:cNvPicPr>
            <a:picLocks noChangeAspect="1"/>
          </p:cNvPicPr>
          <p:nvPr/>
        </p:nvPicPr>
        <p:blipFill rotWithShape="1">
          <a:blip r:embed="rId4"/>
          <a:srcRect l="15758" t="5179" r="16192" b="12121"/>
          <a:stretch/>
        </p:blipFill>
        <p:spPr>
          <a:xfrm>
            <a:off x="8916528" y="708199"/>
            <a:ext cx="2619375" cy="2451078"/>
          </a:xfrm>
          <a:prstGeom prst="rect">
            <a:avLst/>
          </a:prstGeom>
        </p:spPr>
      </p:pic>
      <p:pic>
        <p:nvPicPr>
          <p:cNvPr id="9" name="Imagem 8">
            <a:extLst>
              <a:ext uri="{FF2B5EF4-FFF2-40B4-BE49-F238E27FC236}">
                <a16:creationId xmlns:a16="http://schemas.microsoft.com/office/drawing/2014/main" id="{1E2BC88C-5837-4ECA-A358-09792FA51950}"/>
              </a:ext>
            </a:extLst>
          </p:cNvPr>
          <p:cNvPicPr>
            <a:picLocks noChangeAspect="1"/>
          </p:cNvPicPr>
          <p:nvPr/>
        </p:nvPicPr>
        <p:blipFill rotWithShape="1">
          <a:blip r:embed="rId5"/>
          <a:srcRect l="12502" t="-48" r="1517" b="-910"/>
          <a:stretch/>
        </p:blipFill>
        <p:spPr>
          <a:xfrm>
            <a:off x="8945528" y="3409350"/>
            <a:ext cx="2590375" cy="2418027"/>
          </a:xfrm>
          <a:prstGeom prst="rect">
            <a:avLst/>
          </a:prstGeom>
        </p:spPr>
      </p:pic>
    </p:spTree>
    <p:extLst>
      <p:ext uri="{BB962C8B-B14F-4D97-AF65-F5344CB8AC3E}">
        <p14:creationId xmlns:p14="http://schemas.microsoft.com/office/powerpoint/2010/main" val="409322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E4231-9C8E-4F0F-9C88-92D6F9506639}"/>
              </a:ext>
            </a:extLst>
          </p:cNvPr>
          <p:cNvSpPr>
            <a:spLocks noGrp="1"/>
          </p:cNvSpPr>
          <p:nvPr>
            <p:ph type="title"/>
          </p:nvPr>
        </p:nvSpPr>
        <p:spPr/>
        <p:txBody>
          <a:bodyPr/>
          <a:lstStyle/>
          <a:p>
            <a:r>
              <a:rPr lang="pt-PT" b="1" dirty="0"/>
              <a:t>Formulação do Problema</a:t>
            </a:r>
            <a:endParaRPr lang="en-US" dirty="0"/>
          </a:p>
        </p:txBody>
      </p:sp>
      <p:sp>
        <p:nvSpPr>
          <p:cNvPr id="3" name="Marcador de Posição de Conteúdo 2">
            <a:extLst>
              <a:ext uri="{FF2B5EF4-FFF2-40B4-BE49-F238E27FC236}">
                <a16:creationId xmlns:a16="http://schemas.microsoft.com/office/drawing/2014/main" id="{49CE944C-5442-4329-B43F-3D604F02275B}"/>
              </a:ext>
            </a:extLst>
          </p:cNvPr>
          <p:cNvSpPr>
            <a:spLocks noGrp="1"/>
          </p:cNvSpPr>
          <p:nvPr>
            <p:ph idx="1"/>
          </p:nvPr>
        </p:nvSpPr>
        <p:spPr/>
        <p:txBody>
          <a:bodyPr>
            <a:normAutofit lnSpcReduction="10000"/>
          </a:bodyPr>
          <a:lstStyle/>
          <a:p>
            <a:pPr>
              <a:lnSpc>
                <a:spcPct val="110000"/>
              </a:lnSpc>
            </a:pPr>
            <a:r>
              <a:rPr lang="pt-PT" sz="1800" b="1" dirty="0"/>
              <a:t>Estado de Representação</a:t>
            </a:r>
          </a:p>
          <a:p>
            <a:pPr marL="457200" lvl="1" indent="0" algn="just">
              <a:lnSpc>
                <a:spcPct val="110000"/>
              </a:lnSpc>
              <a:buNone/>
            </a:pPr>
            <a:r>
              <a:rPr lang="pt-PT" sz="1600" dirty="0"/>
              <a:t>O tabuleiro de jogo é representado por uma matriz B quadrangular com Y colunas e Y linhas, 4 &lt;= Y &lt;= 6. Os valores de cada célula têm os seguintes valores:</a:t>
            </a:r>
          </a:p>
          <a:p>
            <a:pPr lvl="1" algn="just">
              <a:lnSpc>
                <a:spcPct val="110000"/>
              </a:lnSpc>
            </a:pPr>
            <a:r>
              <a:rPr lang="pt-PT" sz="1600" dirty="0"/>
              <a:t>‘X’, no caso de ser uma parede, </a:t>
            </a:r>
          </a:p>
          <a:p>
            <a:pPr lvl="1" algn="just">
              <a:lnSpc>
                <a:spcPct val="110000"/>
              </a:lnSpc>
            </a:pPr>
            <a:r>
              <a:rPr lang="pt-PT" sz="1600" dirty="0"/>
              <a:t>‘IB’, ‘IG’, ‘IO’, ‘IP’, ‘IR’ ou ‘IY’ no caso de ser uma célula jogável</a:t>
            </a:r>
          </a:p>
          <a:p>
            <a:pPr lvl="1" algn="just">
              <a:lnSpc>
                <a:spcPct val="110000"/>
              </a:lnSpc>
            </a:pPr>
            <a:r>
              <a:rPr lang="pt-PT" sz="1600" dirty="0"/>
              <a:t>‘FB’, ‘FG’, ‘FO’, ‘FP’, ‘FR’ ou ‘FY’ no caso de ser uma célula destino </a:t>
            </a:r>
          </a:p>
          <a:p>
            <a:pPr lvl="1" algn="just">
              <a:lnSpc>
                <a:spcPct val="110000"/>
              </a:lnSpc>
            </a:pPr>
            <a:r>
              <a:rPr lang="pt-PT" sz="1600" dirty="0"/>
              <a:t>‘-’ no caso de ser uma célula vazia.</a:t>
            </a:r>
            <a:endParaRPr lang="en-US" sz="1600" dirty="0"/>
          </a:p>
          <a:p>
            <a:pPr marL="285750" indent="-285750">
              <a:lnSpc>
                <a:spcPct val="110000"/>
              </a:lnSpc>
              <a:buFont typeface="Wingdings" panose="05000000000000000000" pitchFamily="2" charset="2"/>
              <a:buChar char="§"/>
            </a:pPr>
            <a:r>
              <a:rPr lang="en-US" sz="1800" b="1" dirty="0"/>
              <a:t>Estado </a:t>
            </a:r>
            <a:r>
              <a:rPr lang="en-US" sz="1800" b="1" dirty="0" err="1"/>
              <a:t>Inicial</a:t>
            </a:r>
            <a:endParaRPr lang="en-US" sz="1800" dirty="0"/>
          </a:p>
          <a:p>
            <a:pPr marL="457200" lvl="1" indent="0" algn="just">
              <a:lnSpc>
                <a:spcPct val="110000"/>
              </a:lnSpc>
              <a:buNone/>
            </a:pPr>
            <a:r>
              <a:rPr lang="pt-PT" sz="1600" dirty="0"/>
              <a:t>Matriz B com estado inicial desejado. Por exemplo:</a:t>
            </a:r>
          </a:p>
          <a:p>
            <a:pPr marL="285750" indent="-285750">
              <a:lnSpc>
                <a:spcPct val="110000"/>
              </a:lnSpc>
              <a:buFont typeface="Wingdings" panose="05000000000000000000" pitchFamily="2" charset="2"/>
              <a:buChar char="§"/>
            </a:pPr>
            <a:r>
              <a:rPr lang="pt-PT" sz="1800" b="1" dirty="0"/>
              <a:t>Estado Objetivo</a:t>
            </a:r>
          </a:p>
          <a:p>
            <a:pPr marL="457200" lvl="1" indent="0">
              <a:lnSpc>
                <a:spcPct val="110000"/>
              </a:lnSpc>
              <a:buNone/>
            </a:pPr>
            <a:r>
              <a:rPr lang="pt-PT" sz="1600" dirty="0"/>
              <a:t>Matriz F sem estados finais (FZ) sozinhos. Por exemplo:</a:t>
            </a:r>
          </a:p>
          <a:p>
            <a:endParaRPr lang="en-US" dirty="0"/>
          </a:p>
        </p:txBody>
      </p:sp>
      <p:sp>
        <p:nvSpPr>
          <p:cNvPr id="12" name="CaixaDeTexto 11">
            <a:extLst>
              <a:ext uri="{FF2B5EF4-FFF2-40B4-BE49-F238E27FC236}">
                <a16:creationId xmlns:a16="http://schemas.microsoft.com/office/drawing/2014/main" id="{3D924648-D2F3-4904-8FAF-937399E2E8CD}"/>
              </a:ext>
            </a:extLst>
          </p:cNvPr>
          <p:cNvSpPr txBox="1"/>
          <p:nvPr/>
        </p:nvSpPr>
        <p:spPr>
          <a:xfrm>
            <a:off x="7466003" y="3648704"/>
            <a:ext cx="3342586" cy="1110195"/>
          </a:xfrm>
          <a:prstGeom prst="rect">
            <a:avLst/>
          </a:prstGeom>
          <a:solidFill>
            <a:schemeClr val="tx1"/>
          </a:solidFill>
        </p:spPr>
        <p:txBody>
          <a:bodyPr wrap="square" rtlCol="0">
            <a:spAutoFit/>
          </a:bodyPr>
          <a:lstStyle/>
          <a:p>
            <a:pPr marL="457200" lvl="1" indent="0">
              <a:lnSpc>
                <a:spcPct val="100000"/>
              </a:lnSpc>
              <a:buNone/>
            </a:pPr>
            <a:r>
              <a:rPr lang="en-US" sz="1600" dirty="0">
                <a:solidFill>
                  <a:schemeClr val="bg2">
                    <a:lumMod val="90000"/>
                    <a:lumOff val="10000"/>
                  </a:schemeClr>
                </a:solidFill>
              </a:rPr>
              <a:t>B = [  [ 'X’ , ‘X’ , '-’ , ‘X’ ],</a:t>
            </a:r>
          </a:p>
          <a:p>
            <a:pPr marL="457200" lvl="1" indent="0">
              <a:lnSpc>
                <a:spcPct val="100000"/>
              </a:lnSpc>
              <a:buNone/>
            </a:pPr>
            <a:r>
              <a:rPr lang="en-US" sz="1600" dirty="0">
                <a:solidFill>
                  <a:schemeClr val="bg2">
                    <a:lumMod val="90000"/>
                    <a:lumOff val="10000"/>
                  </a:schemeClr>
                </a:solidFill>
              </a:rPr>
              <a:t>          [ ‘-’ , ’X’ , ’-’ , ’IP’ ],</a:t>
            </a:r>
          </a:p>
          <a:p>
            <a:pPr marL="457200" lvl="1" indent="0">
              <a:lnSpc>
                <a:spcPct val="100000"/>
              </a:lnSpc>
              <a:buNone/>
            </a:pPr>
            <a:r>
              <a:rPr lang="en-US" sz="1600" dirty="0">
                <a:solidFill>
                  <a:schemeClr val="bg2">
                    <a:lumMod val="90000"/>
                    <a:lumOff val="10000"/>
                  </a:schemeClr>
                </a:solidFill>
              </a:rPr>
              <a:t>          [ ‘FP’ , ‘X’ , ‘IP’ , ‘X’ ],</a:t>
            </a:r>
          </a:p>
          <a:p>
            <a:pPr marL="457200" lvl="1" indent="0">
              <a:lnSpc>
                <a:spcPct val="110000"/>
              </a:lnSpc>
              <a:buNone/>
            </a:pPr>
            <a:r>
              <a:rPr lang="en-US" sz="1600" dirty="0">
                <a:solidFill>
                  <a:schemeClr val="bg2">
                    <a:lumMod val="90000"/>
                    <a:lumOff val="10000"/>
                  </a:schemeClr>
                </a:solidFill>
              </a:rPr>
              <a:t>          [ ‘-’ , ’-’ , ’-’ , ’FP’ ] ]</a:t>
            </a:r>
          </a:p>
        </p:txBody>
      </p:sp>
      <p:sp>
        <p:nvSpPr>
          <p:cNvPr id="13" name="CaixaDeTexto 12">
            <a:extLst>
              <a:ext uri="{FF2B5EF4-FFF2-40B4-BE49-F238E27FC236}">
                <a16:creationId xmlns:a16="http://schemas.microsoft.com/office/drawing/2014/main" id="{620B89A1-F4BD-4059-B71D-96EBE5FA2A4E}"/>
              </a:ext>
            </a:extLst>
          </p:cNvPr>
          <p:cNvSpPr txBox="1"/>
          <p:nvPr/>
        </p:nvSpPr>
        <p:spPr>
          <a:xfrm>
            <a:off x="7466003" y="4867273"/>
            <a:ext cx="3342586" cy="1110195"/>
          </a:xfrm>
          <a:prstGeom prst="rect">
            <a:avLst/>
          </a:prstGeom>
          <a:solidFill>
            <a:schemeClr val="tx1"/>
          </a:solidFill>
        </p:spPr>
        <p:txBody>
          <a:bodyPr wrap="square" rtlCol="0">
            <a:spAutoFit/>
          </a:bodyPr>
          <a:lstStyle/>
          <a:p>
            <a:pPr marL="457200" lvl="1" indent="0">
              <a:lnSpc>
                <a:spcPct val="100000"/>
              </a:lnSpc>
              <a:buNone/>
            </a:pPr>
            <a:r>
              <a:rPr lang="en-US" sz="1600" dirty="0">
                <a:solidFill>
                  <a:schemeClr val="bg2">
                    <a:lumMod val="90000"/>
                    <a:lumOff val="10000"/>
                  </a:schemeClr>
                </a:solidFill>
              </a:rPr>
              <a:t>B = [  [ 'X’ , ‘X’ , '-’ , ‘X’ ],</a:t>
            </a:r>
          </a:p>
          <a:p>
            <a:pPr marL="457200" lvl="1" indent="0">
              <a:lnSpc>
                <a:spcPct val="100000"/>
              </a:lnSpc>
              <a:buNone/>
            </a:pPr>
            <a:r>
              <a:rPr lang="en-US" sz="1600" dirty="0">
                <a:solidFill>
                  <a:schemeClr val="bg2">
                    <a:lumMod val="90000"/>
                    <a:lumOff val="10000"/>
                  </a:schemeClr>
                </a:solidFill>
              </a:rPr>
              <a:t>          [ ‘-’ , ’X’ , ’-’ , ’-’ ],</a:t>
            </a:r>
          </a:p>
          <a:p>
            <a:pPr marL="457200" lvl="1" indent="0">
              <a:lnSpc>
                <a:spcPct val="100000"/>
              </a:lnSpc>
              <a:buNone/>
            </a:pPr>
            <a:r>
              <a:rPr lang="en-US" sz="1600" dirty="0">
                <a:solidFill>
                  <a:schemeClr val="bg2">
                    <a:lumMod val="90000"/>
                    <a:lumOff val="10000"/>
                  </a:schemeClr>
                </a:solidFill>
              </a:rPr>
              <a:t>          [ ‘IPFP’ , ‘X’ , ‘-’ , ‘X’ ],</a:t>
            </a:r>
          </a:p>
          <a:p>
            <a:pPr marL="457200" lvl="1" indent="0">
              <a:lnSpc>
                <a:spcPct val="110000"/>
              </a:lnSpc>
              <a:buNone/>
            </a:pPr>
            <a:r>
              <a:rPr lang="en-US" sz="1600" dirty="0">
                <a:solidFill>
                  <a:schemeClr val="bg2">
                    <a:lumMod val="90000"/>
                    <a:lumOff val="10000"/>
                  </a:schemeClr>
                </a:solidFill>
              </a:rPr>
              <a:t>          [ ‘-’ , ’-’ , ’-’ , ’IPFP’ ] ]</a:t>
            </a:r>
          </a:p>
        </p:txBody>
      </p:sp>
    </p:spTree>
    <p:extLst>
      <p:ext uri="{BB962C8B-B14F-4D97-AF65-F5344CB8AC3E}">
        <p14:creationId xmlns:p14="http://schemas.microsoft.com/office/powerpoint/2010/main" val="423103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77749-78D1-46BC-B45B-8A3AF5C4CFE0}"/>
              </a:ext>
            </a:extLst>
          </p:cNvPr>
          <p:cNvSpPr>
            <a:spLocks noGrp="1"/>
          </p:cNvSpPr>
          <p:nvPr>
            <p:ph type="title"/>
          </p:nvPr>
        </p:nvSpPr>
        <p:spPr/>
        <p:txBody>
          <a:bodyPr/>
          <a:lstStyle/>
          <a:p>
            <a:r>
              <a:rPr lang="pt-PT" b="1" dirty="0"/>
              <a:t>Formulação do Problema</a:t>
            </a:r>
            <a:endParaRPr lang="en-US" dirty="0"/>
          </a:p>
        </p:txBody>
      </p:sp>
      <p:graphicFrame>
        <p:nvGraphicFramePr>
          <p:cNvPr id="4" name="Table 18">
            <a:extLst>
              <a:ext uri="{FF2B5EF4-FFF2-40B4-BE49-F238E27FC236}">
                <a16:creationId xmlns:a16="http://schemas.microsoft.com/office/drawing/2014/main" id="{3E40DD73-693B-42F7-8E23-82748F921B12}"/>
              </a:ext>
            </a:extLst>
          </p:cNvPr>
          <p:cNvGraphicFramePr>
            <a:graphicFrameLocks noGrp="1"/>
          </p:cNvGraphicFramePr>
          <p:nvPr>
            <p:extLst>
              <p:ext uri="{D42A27DB-BD31-4B8C-83A1-F6EECF244321}">
                <p14:modId xmlns:p14="http://schemas.microsoft.com/office/powerpoint/2010/main" val="1827999833"/>
              </p:ext>
            </p:extLst>
          </p:nvPr>
        </p:nvGraphicFramePr>
        <p:xfrm>
          <a:off x="3246783" y="1924218"/>
          <a:ext cx="7908896" cy="4295542"/>
        </p:xfrm>
        <a:graphic>
          <a:graphicData uri="http://schemas.openxmlformats.org/drawingml/2006/table">
            <a:tbl>
              <a:tblPr firstRow="1" bandRow="1">
                <a:tableStyleId>{3B4B98B0-60AC-42C2-AFA5-B58CD77FA1E5}</a:tableStyleId>
              </a:tblPr>
              <a:tblGrid>
                <a:gridCol w="971699">
                  <a:extLst>
                    <a:ext uri="{9D8B030D-6E8A-4147-A177-3AD203B41FA5}">
                      <a16:colId xmlns:a16="http://schemas.microsoft.com/office/drawing/2014/main" val="2159812458"/>
                    </a:ext>
                  </a:extLst>
                </a:gridCol>
                <a:gridCol w="2769722">
                  <a:extLst>
                    <a:ext uri="{9D8B030D-6E8A-4147-A177-3AD203B41FA5}">
                      <a16:colId xmlns:a16="http://schemas.microsoft.com/office/drawing/2014/main" val="4186244219"/>
                    </a:ext>
                  </a:extLst>
                </a:gridCol>
                <a:gridCol w="3206685">
                  <a:extLst>
                    <a:ext uri="{9D8B030D-6E8A-4147-A177-3AD203B41FA5}">
                      <a16:colId xmlns:a16="http://schemas.microsoft.com/office/drawing/2014/main" val="1842513993"/>
                    </a:ext>
                  </a:extLst>
                </a:gridCol>
                <a:gridCol w="960790">
                  <a:extLst>
                    <a:ext uri="{9D8B030D-6E8A-4147-A177-3AD203B41FA5}">
                      <a16:colId xmlns:a16="http://schemas.microsoft.com/office/drawing/2014/main" val="3297339727"/>
                    </a:ext>
                  </a:extLst>
                </a:gridCol>
              </a:tblGrid>
              <a:tr h="393155">
                <a:tc>
                  <a:txBody>
                    <a:bodyPr/>
                    <a:lstStyle/>
                    <a:p>
                      <a:pPr algn="ctr"/>
                      <a:r>
                        <a:rPr lang="pt-PT" sz="1400" noProof="0">
                          <a:solidFill>
                            <a:schemeClr val="tx1"/>
                          </a:solidFill>
                        </a:rPr>
                        <a:t>Nome</a:t>
                      </a:r>
                      <a:endParaRPr lang="pt-PT" sz="1400" noProof="0" dirty="0">
                        <a:solidFill>
                          <a:schemeClr val="tx1"/>
                        </a:solidFill>
                      </a:endParaRPr>
                    </a:p>
                  </a:txBody>
                  <a:tcPr marL="159863" marR="95918" marT="95918" marB="95918" anchor="ctr"/>
                </a:tc>
                <a:tc>
                  <a:txBody>
                    <a:bodyPr/>
                    <a:lstStyle/>
                    <a:p>
                      <a:pPr algn="ctr"/>
                      <a:r>
                        <a:rPr lang="pt-PT" sz="1400" noProof="0" dirty="0">
                          <a:solidFill>
                            <a:schemeClr val="tx1"/>
                          </a:solidFill>
                        </a:rPr>
                        <a:t>Pré-condição</a:t>
                      </a:r>
                    </a:p>
                  </a:txBody>
                  <a:tcPr marL="159863" marR="95918" marT="95918" marB="95918" anchor="ctr"/>
                </a:tc>
                <a:tc>
                  <a:txBody>
                    <a:bodyPr/>
                    <a:lstStyle/>
                    <a:p>
                      <a:pPr algn="ctr"/>
                      <a:r>
                        <a:rPr lang="pt-PT" sz="1400" noProof="0">
                          <a:solidFill>
                            <a:schemeClr val="tx1"/>
                          </a:solidFill>
                        </a:rPr>
                        <a:t>Efeitos</a:t>
                      </a:r>
                      <a:endParaRPr lang="pt-PT" sz="1400" noProof="0" dirty="0">
                        <a:solidFill>
                          <a:schemeClr val="tx1"/>
                        </a:solidFill>
                      </a:endParaRPr>
                    </a:p>
                  </a:txBody>
                  <a:tcPr marL="159863" marR="95918" marT="95918" marB="95918" anchor="ctr"/>
                </a:tc>
                <a:tc>
                  <a:txBody>
                    <a:bodyPr/>
                    <a:lstStyle/>
                    <a:p>
                      <a:pPr algn="ctr"/>
                      <a:r>
                        <a:rPr lang="pt-PT" sz="1400" noProof="0">
                          <a:solidFill>
                            <a:schemeClr val="tx1"/>
                          </a:solidFill>
                        </a:rPr>
                        <a:t>Custo</a:t>
                      </a:r>
                      <a:endParaRPr lang="pt-PT" sz="1400" noProof="0" dirty="0">
                        <a:solidFill>
                          <a:schemeClr val="tx1"/>
                        </a:solidFill>
                      </a:endParaRPr>
                    </a:p>
                  </a:txBody>
                  <a:tcPr marL="159863" marR="95918" marT="95918" marB="95918" anchor="ctr"/>
                </a:tc>
                <a:extLst>
                  <a:ext uri="{0D108BD9-81ED-4DB2-BD59-A6C34878D82A}">
                    <a16:rowId xmlns:a16="http://schemas.microsoft.com/office/drawing/2014/main" val="3537534047"/>
                  </a:ext>
                </a:extLst>
              </a:tr>
              <a:tr h="831252">
                <a:tc>
                  <a:txBody>
                    <a:bodyPr/>
                    <a:lstStyle/>
                    <a:p>
                      <a:pPr algn="ctr"/>
                      <a:r>
                        <a:rPr lang="en-US" sz="1400" dirty="0">
                          <a:solidFill>
                            <a:schemeClr val="tx1"/>
                          </a:solidFill>
                        </a:rPr>
                        <a:t>Up</a:t>
                      </a:r>
                      <a:endParaRPr lang="pt-PT" sz="1400" dirty="0">
                        <a:solidFill>
                          <a:schemeClr val="tx1"/>
                        </a:solidFill>
                      </a:endParaRPr>
                    </a:p>
                  </a:txBody>
                  <a:tcPr marL="159863" marR="83129" marT="83129" marB="83129" anchor="ctr"/>
                </a:tc>
                <a:tc>
                  <a:txBody>
                    <a:bodyPr/>
                    <a:lstStyle/>
                    <a:p>
                      <a:pPr algn="ctr"/>
                      <a:r>
                        <a:rPr lang="pt-PT" sz="1400" b="0" kern="1200">
                          <a:solidFill>
                            <a:schemeClr val="tx1"/>
                          </a:solidFill>
                          <a:effectLst/>
                        </a:rPr>
                        <a:t>∃IZ, B[ IZx , IZy-1 ] ∉ { “X” , ”IY” } ∧ IZy &gt; 0</a:t>
                      </a:r>
                      <a:endParaRPr lang="pt-PT" sz="1400" dirty="0">
                        <a:solidFill>
                          <a:schemeClr val="tx1"/>
                        </a:solidFill>
                      </a:endParaRPr>
                    </a:p>
                  </a:txBody>
                  <a:tcPr marL="159863" marR="83129" marT="83129" marB="83129" anchor="ctr"/>
                </a:tc>
                <a:tc>
                  <a:txBody>
                    <a:bodyPr/>
                    <a:lstStyle/>
                    <a:p>
                      <a:pPr algn="ctr"/>
                      <a:r>
                        <a:rPr lang="pt-PT" sz="1400" b="0" kern="1200">
                          <a:solidFill>
                            <a:schemeClr val="tx1"/>
                          </a:solidFill>
                          <a:effectLst/>
                        </a:rPr>
                        <a:t>∀IZ, </a:t>
                      </a:r>
                    </a:p>
                    <a:p>
                      <a:pPr algn="ctr"/>
                      <a:r>
                        <a:rPr lang="pt-PT" sz="1400" b="0" kern="1200">
                          <a:solidFill>
                            <a:schemeClr val="tx1"/>
                          </a:solidFill>
                          <a:effectLst/>
                        </a:rPr>
                        <a:t>While (B[ IZx-1, IZy ] ∉ { “X” , ”IY” }) </a:t>
                      </a:r>
                    </a:p>
                    <a:p>
                      <a:pPr algn="ctr"/>
                      <a:r>
                        <a:rPr lang="pt-PT" sz="1400" b="0" kern="1200">
                          <a:solidFill>
                            <a:schemeClr val="tx1"/>
                          </a:solidFill>
                          <a:effectLst/>
                        </a:rPr>
                        <a:t>do B[ Izx , IXy-1 ]=IZ</a:t>
                      </a:r>
                      <a:endParaRPr lang="pt-PT" sz="1400">
                        <a:solidFill>
                          <a:schemeClr val="tx1"/>
                        </a:solidFill>
                      </a:endParaRPr>
                    </a:p>
                  </a:txBody>
                  <a:tcPr marL="159863" marR="83129" marT="83129" marB="83129" anchor="ctr"/>
                </a:tc>
                <a:tc>
                  <a:txBody>
                    <a:bodyPr/>
                    <a:lstStyle/>
                    <a:p>
                      <a:pPr algn="ctr"/>
                      <a:r>
                        <a:rPr lang="en-US" sz="1400">
                          <a:solidFill>
                            <a:schemeClr val="tx1"/>
                          </a:solidFill>
                        </a:rPr>
                        <a:t>1</a:t>
                      </a:r>
                      <a:endParaRPr lang="pt-PT" sz="1400">
                        <a:solidFill>
                          <a:schemeClr val="tx1"/>
                        </a:solidFill>
                      </a:endParaRPr>
                    </a:p>
                  </a:txBody>
                  <a:tcPr marL="159863" marR="83129" marT="83129" marB="83129" anchor="ctr"/>
                </a:tc>
                <a:extLst>
                  <a:ext uri="{0D108BD9-81ED-4DB2-BD59-A6C34878D82A}">
                    <a16:rowId xmlns:a16="http://schemas.microsoft.com/office/drawing/2014/main" val="3942723889"/>
                  </a:ext>
                </a:extLst>
              </a:tr>
              <a:tr h="998867">
                <a:tc>
                  <a:txBody>
                    <a:bodyPr/>
                    <a:lstStyle/>
                    <a:p>
                      <a:pPr algn="ctr"/>
                      <a:r>
                        <a:rPr lang="en-US" sz="1400">
                          <a:solidFill>
                            <a:schemeClr val="tx1"/>
                          </a:solidFill>
                        </a:rPr>
                        <a:t>Down</a:t>
                      </a:r>
                      <a:endParaRPr lang="pt-PT" sz="1400" dirty="0">
                        <a:solidFill>
                          <a:schemeClr val="tx1"/>
                        </a:solidFill>
                      </a:endParaRPr>
                    </a:p>
                  </a:txBody>
                  <a:tcPr marL="159863" marR="83129" marT="83129" marB="83129" anchor="ctr"/>
                </a:tc>
                <a:tc>
                  <a:txBody>
                    <a:bodyPr/>
                    <a:lstStyle/>
                    <a:p>
                      <a:pPr algn="ctr"/>
                      <a:r>
                        <a:rPr lang="pt-PT" sz="1400" b="0" kern="1200" dirty="0">
                          <a:solidFill>
                            <a:schemeClr val="tx1"/>
                          </a:solidFill>
                          <a:effectLst/>
                        </a:rPr>
                        <a:t>∃IZ, B[ </a:t>
                      </a:r>
                      <a:r>
                        <a:rPr lang="pt-PT" sz="1400" b="0" kern="1200" dirty="0" err="1">
                          <a:solidFill>
                            <a:schemeClr val="tx1"/>
                          </a:solidFill>
                          <a:effectLst/>
                        </a:rPr>
                        <a:t>IZx</a:t>
                      </a:r>
                      <a:r>
                        <a:rPr lang="pt-PT" sz="1400" b="0" kern="1200" dirty="0">
                          <a:solidFill>
                            <a:schemeClr val="tx1"/>
                          </a:solidFill>
                          <a:effectLst/>
                        </a:rPr>
                        <a:t> , </a:t>
                      </a:r>
                      <a:r>
                        <a:rPr lang="pt-PT" sz="1400" b="0" kern="1200" dirty="0" err="1">
                          <a:solidFill>
                            <a:schemeClr val="tx1"/>
                          </a:solidFill>
                          <a:effectLst/>
                        </a:rPr>
                        <a:t>Ixy</a:t>
                      </a:r>
                      <a:r>
                        <a:rPr lang="pt-PT" sz="1400" b="0" kern="1200" dirty="0">
                          <a:solidFill>
                            <a:schemeClr val="tx1"/>
                          </a:solidFill>
                          <a:effectLst/>
                        </a:rPr>
                        <a:t> + 1 ] ∉ { “X” , ”IY” } ∧ </a:t>
                      </a:r>
                      <a:r>
                        <a:rPr lang="pt-PT" sz="1400" b="0" kern="1200" dirty="0" err="1">
                          <a:solidFill>
                            <a:schemeClr val="tx1"/>
                          </a:solidFill>
                          <a:effectLst/>
                        </a:rPr>
                        <a:t>IZy</a:t>
                      </a:r>
                      <a:r>
                        <a:rPr lang="pt-PT" sz="1400" b="0" kern="1200" dirty="0">
                          <a:solidFill>
                            <a:schemeClr val="tx1"/>
                          </a:solidFill>
                          <a:effectLst/>
                        </a:rPr>
                        <a:t> &lt; </a:t>
                      </a:r>
                      <a:r>
                        <a:rPr lang="pt-PT" sz="1400" b="0" kern="1200" dirty="0" err="1">
                          <a:solidFill>
                            <a:schemeClr val="tx1"/>
                          </a:solidFill>
                          <a:effectLst/>
                        </a:rPr>
                        <a:t>B.size</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While (B[ IZx+1,Izy ] ∉ { “X” ,”IY”})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do  B[ Izx , IXy+1] = IZ</a:t>
                      </a:r>
                      <a:endParaRPr lang="pt-PT" sz="1400">
                        <a:solidFill>
                          <a:schemeClr val="tx1"/>
                        </a:solidFill>
                      </a:endParaRPr>
                    </a:p>
                    <a:p>
                      <a:pPr algn="ctr"/>
                      <a:endParaRPr lang="pt-PT" sz="1400">
                        <a:solidFill>
                          <a:schemeClr val="tx1"/>
                        </a:solidFill>
                      </a:endParaRPr>
                    </a:p>
                  </a:txBody>
                  <a:tcPr marL="159863" marR="83129" marT="83129" marB="83129" anchor="ctr"/>
                </a:tc>
                <a:tc>
                  <a:txBody>
                    <a:bodyPr/>
                    <a:lstStyle/>
                    <a:p>
                      <a:pPr algn="ctr"/>
                      <a:r>
                        <a:rPr lang="en-US" sz="140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3673022739"/>
                  </a:ext>
                </a:extLst>
              </a:tr>
              <a:tr h="989397">
                <a:tc>
                  <a:txBody>
                    <a:bodyPr/>
                    <a:lstStyle/>
                    <a:p>
                      <a:pPr algn="ctr"/>
                      <a:r>
                        <a:rPr lang="en-US" sz="1400">
                          <a:solidFill>
                            <a:schemeClr val="tx1"/>
                          </a:solidFill>
                        </a:rPr>
                        <a:t>Left</a:t>
                      </a:r>
                      <a:endParaRPr lang="pt-PT" sz="1400" dirty="0">
                        <a:solidFill>
                          <a:schemeClr val="tx1"/>
                        </a:solidFill>
                      </a:endParaRPr>
                    </a:p>
                  </a:txBody>
                  <a:tcPr marL="159863" marR="83129" marT="83129" marB="83129" anchor="ctr"/>
                </a:tc>
                <a:tc>
                  <a:txBody>
                    <a:bodyPr/>
                    <a:lstStyle/>
                    <a:p>
                      <a:pPr algn="ctr"/>
                      <a:r>
                        <a:rPr lang="pt-PT" sz="1400" b="0" kern="1200">
                          <a:solidFill>
                            <a:schemeClr val="tx1"/>
                          </a:solidFill>
                          <a:effectLst/>
                        </a:rPr>
                        <a:t>∃IZ, B[ IZx-1 , Ixy ] ∉ { “X” , ”IY” } ∧ IZx &gt; 0</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While (B[ Izx , IZy-1 ] ∉ { “X” , ”IY” }) do B[ IZx-1 , Ixy ] = IZ</a:t>
                      </a:r>
                      <a:endParaRPr lang="pt-PT" sz="1400">
                        <a:solidFill>
                          <a:schemeClr val="tx1"/>
                        </a:solidFill>
                      </a:endParaRPr>
                    </a:p>
                    <a:p>
                      <a:pPr algn="ctr"/>
                      <a:endParaRPr lang="pt-PT" sz="1400">
                        <a:solidFill>
                          <a:schemeClr val="tx1"/>
                        </a:solidFill>
                      </a:endParaRPr>
                    </a:p>
                  </a:txBody>
                  <a:tcPr marL="159863" marR="83129" marT="83129" marB="83129" anchor="ctr"/>
                </a:tc>
                <a:tc>
                  <a:txBody>
                    <a:bodyPr/>
                    <a:lstStyle/>
                    <a:p>
                      <a:pPr algn="ctr"/>
                      <a:r>
                        <a:rPr lang="en-US" sz="140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3184130834"/>
                  </a:ext>
                </a:extLst>
              </a:tr>
              <a:tr h="998867">
                <a:tc>
                  <a:txBody>
                    <a:bodyPr/>
                    <a:lstStyle/>
                    <a:p>
                      <a:pPr algn="ctr"/>
                      <a:r>
                        <a:rPr lang="en-US" sz="1400">
                          <a:solidFill>
                            <a:schemeClr val="tx1"/>
                          </a:solidFill>
                        </a:rPr>
                        <a:t>Right</a:t>
                      </a:r>
                      <a:endParaRPr lang="pt-PT" sz="140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B[ IZx+1 , Ixy ] ∉ { “X” , ”IY” } ∧ Izx &lt; B.size</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While (B[ IZx , IZy+1 ] ∉ { “X” ,”IY”})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do B[ IZx+1 , Ixy ] = IZ</a:t>
                      </a:r>
                      <a:endParaRPr lang="pt-PT" sz="1400">
                        <a:solidFill>
                          <a:schemeClr val="tx1"/>
                        </a:solidFill>
                      </a:endParaRPr>
                    </a:p>
                    <a:p>
                      <a:pPr algn="ctr"/>
                      <a:endParaRPr lang="pt-PT" sz="1400">
                        <a:solidFill>
                          <a:schemeClr val="tx1"/>
                        </a:solidFill>
                      </a:endParaRPr>
                    </a:p>
                  </a:txBody>
                  <a:tcPr marL="159863" marR="83129" marT="83129" marB="83129" anchor="ctr"/>
                </a:tc>
                <a:tc>
                  <a:txBody>
                    <a:bodyPr/>
                    <a:lstStyle/>
                    <a:p>
                      <a:pPr algn="ctr"/>
                      <a:r>
                        <a:rPr lang="en-US" sz="1400" dirty="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4223273851"/>
                  </a:ext>
                </a:extLst>
              </a:tr>
            </a:tbl>
          </a:graphicData>
        </a:graphic>
      </p:graphicFrame>
      <p:sp>
        <p:nvSpPr>
          <p:cNvPr id="6" name="CaixaDeTexto 5">
            <a:extLst>
              <a:ext uri="{FF2B5EF4-FFF2-40B4-BE49-F238E27FC236}">
                <a16:creationId xmlns:a16="http://schemas.microsoft.com/office/drawing/2014/main" id="{0462C971-0A16-431D-A59A-23D0E1C5F984}"/>
              </a:ext>
            </a:extLst>
          </p:cNvPr>
          <p:cNvSpPr txBox="1"/>
          <p:nvPr/>
        </p:nvSpPr>
        <p:spPr>
          <a:xfrm>
            <a:off x="1097280" y="1940123"/>
            <a:ext cx="2447233" cy="1985159"/>
          </a:xfrm>
          <a:prstGeom prst="rect">
            <a:avLst/>
          </a:prstGeom>
          <a:noFill/>
        </p:spPr>
        <p:txBody>
          <a:bodyPr wrap="square" rtlCol="0">
            <a:spAutoFit/>
          </a:bodyPr>
          <a:lstStyle/>
          <a:p>
            <a:pPr>
              <a:spcAft>
                <a:spcPts val="600"/>
              </a:spcAft>
            </a:pPr>
            <a:r>
              <a:rPr lang="pt-PT" b="1" dirty="0">
                <a:solidFill>
                  <a:schemeClr val="tx1">
                    <a:lumMod val="75000"/>
                    <a:lumOff val="25000"/>
                  </a:schemeClr>
                </a:solidFill>
              </a:rPr>
              <a:t>Operadores</a:t>
            </a:r>
          </a:p>
          <a:p>
            <a:pPr>
              <a:spcAft>
                <a:spcPts val="600"/>
              </a:spcAft>
            </a:pPr>
            <a:endParaRPr lang="pt-PT" sz="1600" dirty="0">
              <a:solidFill>
                <a:schemeClr val="tx1">
                  <a:lumMod val="75000"/>
                  <a:lumOff val="25000"/>
                </a:schemeClr>
              </a:solidFill>
            </a:endParaRPr>
          </a:p>
          <a:p>
            <a:pPr>
              <a:spcAft>
                <a:spcPts val="600"/>
              </a:spcAft>
            </a:pPr>
            <a:r>
              <a:rPr lang="pt-PT" sz="1600" dirty="0">
                <a:solidFill>
                  <a:schemeClr val="tx1">
                    <a:lumMod val="75000"/>
                    <a:lumOff val="25000"/>
                  </a:schemeClr>
                </a:solidFill>
              </a:rPr>
              <a:t>Legenda:    </a:t>
            </a:r>
          </a:p>
          <a:p>
            <a:pPr>
              <a:spcAft>
                <a:spcPts val="600"/>
              </a:spcAft>
            </a:pPr>
            <a:r>
              <a:rPr lang="pt-PT" sz="1600" dirty="0">
                <a:solidFill>
                  <a:schemeClr val="tx1">
                    <a:lumMod val="75000"/>
                    <a:lumOff val="25000"/>
                  </a:schemeClr>
                </a:solidFill>
              </a:rPr>
              <a:t>IZ - peça que se move       </a:t>
            </a:r>
          </a:p>
          <a:p>
            <a:pPr>
              <a:spcAft>
                <a:spcPts val="600"/>
              </a:spcAft>
            </a:pPr>
            <a:r>
              <a:rPr lang="pt-PT" sz="1600" dirty="0">
                <a:solidFill>
                  <a:schemeClr val="tx1">
                    <a:lumMod val="75000"/>
                    <a:lumOff val="25000"/>
                  </a:schemeClr>
                </a:solidFill>
              </a:rPr>
              <a:t>IY - outra peça       </a:t>
            </a:r>
          </a:p>
          <a:p>
            <a:pPr>
              <a:spcAft>
                <a:spcPts val="600"/>
              </a:spcAft>
            </a:pPr>
            <a:r>
              <a:rPr lang="pt-PT" sz="1600" dirty="0">
                <a:solidFill>
                  <a:schemeClr val="tx1">
                    <a:lumMod val="75000"/>
                    <a:lumOff val="25000"/>
                  </a:schemeClr>
                </a:solidFill>
              </a:rPr>
              <a:t>X - parede</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28426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AA2F4-F48A-497D-AC38-EDBD9085BA56}"/>
              </a:ext>
            </a:extLst>
          </p:cNvPr>
          <p:cNvSpPr>
            <a:spLocks noGrp="1"/>
          </p:cNvSpPr>
          <p:nvPr>
            <p:ph type="title"/>
          </p:nvPr>
        </p:nvSpPr>
        <p:spPr/>
        <p:txBody>
          <a:bodyPr/>
          <a:lstStyle/>
          <a:p>
            <a:r>
              <a:rPr lang="pt-PT" b="1" dirty="0"/>
              <a:t>Formulação do problema</a:t>
            </a:r>
            <a:endParaRPr lang="en-US" b="1" dirty="0"/>
          </a:p>
        </p:txBody>
      </p:sp>
      <p:sp>
        <p:nvSpPr>
          <p:cNvPr id="3" name="Marcador de Posição de Conteúdo 2">
            <a:extLst>
              <a:ext uri="{FF2B5EF4-FFF2-40B4-BE49-F238E27FC236}">
                <a16:creationId xmlns:a16="http://schemas.microsoft.com/office/drawing/2014/main" id="{1FCEFEA7-9DEE-492D-BD77-1FC1E8CB84E1}"/>
              </a:ext>
            </a:extLst>
          </p:cNvPr>
          <p:cNvSpPr>
            <a:spLocks noGrp="1"/>
          </p:cNvSpPr>
          <p:nvPr>
            <p:ph idx="1"/>
          </p:nvPr>
        </p:nvSpPr>
        <p:spPr/>
        <p:txBody>
          <a:bodyPr>
            <a:normAutofit/>
          </a:bodyPr>
          <a:lstStyle/>
          <a:p>
            <a:pPr marL="0" indent="0">
              <a:lnSpc>
                <a:spcPct val="100000"/>
              </a:lnSpc>
              <a:buNone/>
            </a:pPr>
            <a:r>
              <a:rPr lang="pt-PT" sz="1800" b="1" dirty="0"/>
              <a:t>Heurísticas </a:t>
            </a:r>
            <a:r>
              <a:rPr lang="pt-PT" sz="1800" dirty="0"/>
              <a:t>(ficheiro heuristics.py) </a:t>
            </a:r>
          </a:p>
          <a:p>
            <a:pPr marL="0" indent="0">
              <a:lnSpc>
                <a:spcPct val="100000"/>
              </a:lnSpc>
              <a:buNone/>
            </a:pPr>
            <a:r>
              <a:rPr lang="pt-PT" sz="1600" dirty="0"/>
              <a:t>Para os algoritmos de pesquisa gananciosa e A*, criamos 3 heurísticas diferentes para podermos testar os algoritmos e chegar a algumas conclusões relativamente à eficiência de cada uma delas.</a:t>
            </a:r>
          </a:p>
          <a:p>
            <a:pPr lvl="1">
              <a:lnSpc>
                <a:spcPct val="100000"/>
              </a:lnSpc>
              <a:buFont typeface="Arial" panose="020B0604020202020204" pitchFamily="34" charset="0"/>
              <a:buChar char="•"/>
            </a:pPr>
            <a:r>
              <a:rPr lang="pt-PT" sz="1600" i="1" dirty="0"/>
              <a:t>heuristic1</a:t>
            </a:r>
            <a:r>
              <a:rPr lang="pt-PT" sz="1600" dirty="0"/>
              <a:t>: heurística em que se atribuí um menor valor aos nós cujos tabuleiros contêm mais peças na mesma linha ou coluna que a respetiva peça final;</a:t>
            </a:r>
          </a:p>
          <a:p>
            <a:pPr lvl="1">
              <a:lnSpc>
                <a:spcPct val="100000"/>
              </a:lnSpc>
              <a:buFont typeface="Arial" panose="020B0604020202020204" pitchFamily="34" charset="0"/>
              <a:buChar char="•"/>
            </a:pPr>
            <a:r>
              <a:rPr lang="pt-PT" sz="1600" i="1" dirty="0"/>
              <a:t>heuristic2</a:t>
            </a:r>
            <a:r>
              <a:rPr lang="pt-PT" sz="1600" dirty="0"/>
              <a:t>: heurística em que se atribuí um menor valor aos nós cujos tabuleiros contêm mais peças na respetiva posição final;</a:t>
            </a:r>
          </a:p>
          <a:p>
            <a:pPr lvl="1">
              <a:lnSpc>
                <a:spcPct val="100000"/>
              </a:lnSpc>
              <a:buFont typeface="Arial" panose="020B0604020202020204" pitchFamily="34" charset="0"/>
              <a:buChar char="•"/>
            </a:pPr>
            <a:r>
              <a:rPr lang="pt-PT" sz="1600" i="1" dirty="0"/>
              <a:t>heuristic3</a:t>
            </a:r>
            <a:r>
              <a:rPr lang="pt-PT" sz="1600" dirty="0"/>
              <a:t>: heurística em que se atribuí um menor valor  aos nós em que os tabuleiros têm menor distância de Manhattan entre as posições atuais e finais de cada peça que ainda não se encontrem na respetiva posição final.</a:t>
            </a:r>
          </a:p>
          <a:p>
            <a:pPr lvl="1">
              <a:lnSpc>
                <a:spcPct val="100000"/>
              </a:lnSpc>
              <a:buFont typeface="Arial" panose="020B0604020202020204" pitchFamily="34" charset="0"/>
              <a:buChar char="•"/>
            </a:pPr>
            <a:endParaRPr lang="pt-PT" i="1" dirty="0"/>
          </a:p>
          <a:p>
            <a:pPr lvl="1">
              <a:lnSpc>
                <a:spcPct val="110000"/>
              </a:lnSpc>
              <a:buFont typeface="Arial" panose="020B0604020202020204" pitchFamily="34" charset="0"/>
              <a:buChar char="•"/>
            </a:pPr>
            <a:endParaRPr lang="pt-PT" i="1" dirty="0"/>
          </a:p>
          <a:p>
            <a:endParaRPr lang="en-US" dirty="0"/>
          </a:p>
        </p:txBody>
      </p:sp>
    </p:spTree>
    <p:extLst>
      <p:ext uri="{BB962C8B-B14F-4D97-AF65-F5344CB8AC3E}">
        <p14:creationId xmlns:p14="http://schemas.microsoft.com/office/powerpoint/2010/main" val="182569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AA2F4-F48A-497D-AC38-EDBD9085BA56}"/>
              </a:ext>
            </a:extLst>
          </p:cNvPr>
          <p:cNvSpPr>
            <a:spLocks noGrp="1"/>
          </p:cNvSpPr>
          <p:nvPr>
            <p:ph type="title"/>
          </p:nvPr>
        </p:nvSpPr>
        <p:spPr/>
        <p:txBody>
          <a:bodyPr/>
          <a:lstStyle/>
          <a:p>
            <a:r>
              <a:rPr lang="pt-PT" b="1" dirty="0"/>
              <a:t>Formulação do problema</a:t>
            </a:r>
            <a:endParaRPr lang="en-US" b="1" dirty="0"/>
          </a:p>
        </p:txBody>
      </p:sp>
      <p:sp>
        <p:nvSpPr>
          <p:cNvPr id="3" name="Marcador de Posição de Conteúdo 2">
            <a:extLst>
              <a:ext uri="{FF2B5EF4-FFF2-40B4-BE49-F238E27FC236}">
                <a16:creationId xmlns:a16="http://schemas.microsoft.com/office/drawing/2014/main" id="{1FCEFEA7-9DEE-492D-BD77-1FC1E8CB84E1}"/>
              </a:ext>
            </a:extLst>
          </p:cNvPr>
          <p:cNvSpPr>
            <a:spLocks noGrp="1"/>
          </p:cNvSpPr>
          <p:nvPr>
            <p:ph idx="1"/>
          </p:nvPr>
        </p:nvSpPr>
        <p:spPr>
          <a:xfrm>
            <a:off x="1097280" y="1855063"/>
            <a:ext cx="10058400" cy="4291297"/>
          </a:xfrm>
        </p:spPr>
        <p:txBody>
          <a:bodyPr>
            <a:normAutofit/>
          </a:bodyPr>
          <a:lstStyle/>
          <a:p>
            <a:pPr marL="0" indent="0">
              <a:lnSpc>
                <a:spcPct val="100000"/>
              </a:lnSpc>
              <a:buNone/>
            </a:pPr>
            <a:r>
              <a:rPr lang="pt-PT" sz="1800" b="1" dirty="0"/>
              <a:t>Heurísticas </a:t>
            </a:r>
            <a:r>
              <a:rPr lang="pt-PT" sz="1800" dirty="0"/>
              <a:t>(Continuação) </a:t>
            </a:r>
          </a:p>
          <a:p>
            <a:pPr marL="0" indent="0">
              <a:lnSpc>
                <a:spcPct val="100000"/>
              </a:lnSpc>
              <a:buNone/>
            </a:pPr>
            <a:r>
              <a:rPr lang="pt-PT" sz="1800" u="sng" dirty="0"/>
              <a:t>Usadas na pesquisa gananciosa: </a:t>
            </a:r>
          </a:p>
          <a:p>
            <a:pPr lvl="1">
              <a:lnSpc>
                <a:spcPct val="100000"/>
              </a:lnSpc>
              <a:buFont typeface="Arial" panose="020B0604020202020204" pitchFamily="34" charset="0"/>
              <a:buChar char="•"/>
            </a:pPr>
            <a:r>
              <a:rPr lang="pt-PT" dirty="0"/>
              <a:t> </a:t>
            </a:r>
            <a:r>
              <a:rPr lang="pt-PT" sz="1600" dirty="0"/>
              <a:t>Depois de analisados os resultados da conjugação das várias heurísticas, concluímos que a melhor heurística a utilizar neste algoritmo seria a </a:t>
            </a:r>
            <a:r>
              <a:rPr lang="pt-PT" sz="1600" i="1" dirty="0"/>
              <a:t>heuristic1</a:t>
            </a:r>
            <a:r>
              <a:rPr lang="pt-PT" sz="1600" dirty="0"/>
              <a:t>. </a:t>
            </a:r>
          </a:p>
          <a:p>
            <a:pPr marL="0" indent="0">
              <a:lnSpc>
                <a:spcPct val="100000"/>
              </a:lnSpc>
              <a:buNone/>
            </a:pPr>
            <a:r>
              <a:rPr lang="pt-PT" sz="1800" u="sng" dirty="0"/>
              <a:t>Usadas no algoritmo A*: </a:t>
            </a:r>
          </a:p>
          <a:p>
            <a:pPr lvl="1">
              <a:lnSpc>
                <a:spcPct val="100000"/>
              </a:lnSpc>
              <a:buFont typeface="Arial" panose="020B0604020202020204" pitchFamily="34" charset="0"/>
              <a:buChar char="•"/>
            </a:pPr>
            <a:r>
              <a:rPr lang="en-US" sz="1600" dirty="0" err="1"/>
              <a:t>Através</a:t>
            </a:r>
            <a:r>
              <a:rPr lang="en-US" sz="1600" dirty="0"/>
              <a:t> da </a:t>
            </a:r>
            <a:r>
              <a:rPr lang="en-US" sz="1600" dirty="0" err="1"/>
              <a:t>análise</a:t>
            </a:r>
            <a:r>
              <a:rPr lang="en-US" sz="1600" dirty="0"/>
              <a:t> dos </a:t>
            </a:r>
            <a:r>
              <a:rPr lang="en-US" sz="1600" dirty="0" err="1"/>
              <a:t>resultados</a:t>
            </a:r>
            <a:r>
              <a:rPr lang="en-US" sz="1600" dirty="0"/>
              <a:t> da </a:t>
            </a:r>
            <a:r>
              <a:rPr lang="en-US" sz="1600" dirty="0" err="1"/>
              <a:t>conjugação</a:t>
            </a:r>
            <a:r>
              <a:rPr lang="en-US" sz="1600" dirty="0"/>
              <a:t> das </a:t>
            </a:r>
            <a:r>
              <a:rPr lang="en-US" sz="1600" dirty="0" err="1"/>
              <a:t>várias</a:t>
            </a:r>
            <a:r>
              <a:rPr lang="en-US" sz="1600" dirty="0"/>
              <a:t> </a:t>
            </a:r>
            <a:r>
              <a:rPr lang="en-US" sz="1600" dirty="0" err="1"/>
              <a:t>heurísticas</a:t>
            </a:r>
            <a:r>
              <a:rPr lang="en-US" sz="1600" dirty="0"/>
              <a:t>, </a:t>
            </a:r>
            <a:r>
              <a:rPr lang="en-US" sz="1600" dirty="0" err="1"/>
              <a:t>concluímos</a:t>
            </a:r>
            <a:r>
              <a:rPr lang="en-US" sz="1600" dirty="0"/>
              <a:t> que </a:t>
            </a:r>
            <a:r>
              <a:rPr lang="en-US" sz="1600" dirty="0" err="1"/>
              <a:t>os</a:t>
            </a:r>
            <a:r>
              <a:rPr lang="en-US" sz="1600" dirty="0"/>
              <a:t> </a:t>
            </a:r>
            <a:r>
              <a:rPr lang="en-US" sz="1600" dirty="0" err="1"/>
              <a:t>resultados</a:t>
            </a:r>
            <a:r>
              <a:rPr lang="en-US" sz="1600" dirty="0"/>
              <a:t> </a:t>
            </a:r>
            <a:r>
              <a:rPr lang="en-US" sz="1600" dirty="0" err="1"/>
              <a:t>mais</a:t>
            </a:r>
            <a:r>
              <a:rPr lang="en-US" sz="1600" dirty="0"/>
              <a:t> </a:t>
            </a:r>
            <a:r>
              <a:rPr lang="en-US" sz="1600" dirty="0" err="1"/>
              <a:t>eficientes</a:t>
            </a:r>
            <a:r>
              <a:rPr lang="en-US" sz="1600" dirty="0"/>
              <a:t> </a:t>
            </a:r>
            <a:r>
              <a:rPr lang="en-US" sz="1600" dirty="0" err="1"/>
              <a:t>são</a:t>
            </a:r>
            <a:r>
              <a:rPr lang="en-US" sz="1600" dirty="0"/>
              <a:t> </a:t>
            </a:r>
            <a:r>
              <a:rPr lang="en-US" sz="1600" dirty="0" err="1"/>
              <a:t>obtidos</a:t>
            </a:r>
            <a:r>
              <a:rPr lang="en-US" sz="1600" dirty="0"/>
              <a:t> </a:t>
            </a:r>
            <a:r>
              <a:rPr lang="en-US" sz="1600" dirty="0" err="1"/>
              <a:t>quando</a:t>
            </a:r>
            <a:r>
              <a:rPr lang="en-US" sz="1600" dirty="0"/>
              <a:t> </a:t>
            </a:r>
            <a:r>
              <a:rPr lang="en-US" sz="1600" dirty="0" err="1"/>
              <a:t>conjugamos</a:t>
            </a:r>
            <a:r>
              <a:rPr lang="en-US" sz="1600" dirty="0"/>
              <a:t> a </a:t>
            </a:r>
            <a:r>
              <a:rPr lang="en-US" sz="1600" i="1" dirty="0"/>
              <a:t>heuristic1 </a:t>
            </a:r>
            <a:r>
              <a:rPr lang="en-US" sz="1600" dirty="0"/>
              <a:t>com a </a:t>
            </a:r>
            <a:r>
              <a:rPr lang="en-US" sz="1600" dirty="0" err="1"/>
              <a:t>distância</a:t>
            </a:r>
            <a:r>
              <a:rPr lang="en-US" sz="1600" dirty="0"/>
              <a:t> </a:t>
            </a:r>
            <a:r>
              <a:rPr lang="en-US" sz="1600" dirty="0" err="1"/>
              <a:t>desde</a:t>
            </a:r>
            <a:r>
              <a:rPr lang="en-US" sz="1600" dirty="0"/>
              <a:t> o </a:t>
            </a:r>
            <a:r>
              <a:rPr lang="en-US" sz="1600" dirty="0" err="1"/>
              <a:t>nó</a:t>
            </a:r>
            <a:r>
              <a:rPr lang="en-US" sz="1600" dirty="0"/>
              <a:t> </a:t>
            </a:r>
            <a:r>
              <a:rPr lang="en-US" sz="1600" dirty="0" err="1"/>
              <a:t>inicial</a:t>
            </a:r>
            <a:r>
              <a:rPr lang="en-US" sz="1600" dirty="0"/>
              <a:t> </a:t>
            </a:r>
            <a:r>
              <a:rPr lang="en-US" sz="1600" dirty="0" err="1"/>
              <a:t>até</a:t>
            </a:r>
            <a:r>
              <a:rPr lang="en-US" sz="1600" dirty="0"/>
              <a:t> </a:t>
            </a:r>
            <a:r>
              <a:rPr lang="en-US" sz="1600" dirty="0" err="1"/>
              <a:t>ao</a:t>
            </a:r>
            <a:r>
              <a:rPr lang="en-US" sz="1600" dirty="0"/>
              <a:t> </a:t>
            </a:r>
            <a:r>
              <a:rPr lang="en-US" sz="1600" dirty="0" err="1"/>
              <a:t>nó</a:t>
            </a:r>
            <a:r>
              <a:rPr lang="en-US" sz="1600" dirty="0"/>
              <a:t> </a:t>
            </a:r>
            <a:r>
              <a:rPr lang="en-US" sz="1600" dirty="0" err="1"/>
              <a:t>atual</a:t>
            </a:r>
            <a:r>
              <a:rPr lang="en-US" sz="1600" dirty="0"/>
              <a:t> (</a:t>
            </a:r>
            <a:r>
              <a:rPr lang="en-US" sz="1600" i="1" dirty="0"/>
              <a:t>depth</a:t>
            </a:r>
            <a:r>
              <a:rPr lang="en-US" sz="1600" dirty="0"/>
              <a:t>).</a:t>
            </a:r>
          </a:p>
          <a:p>
            <a:pPr marL="0" indent="0">
              <a:lnSpc>
                <a:spcPct val="100000"/>
              </a:lnSpc>
              <a:buNone/>
            </a:pPr>
            <a:endParaRPr lang="en-US" sz="1600" dirty="0"/>
          </a:p>
          <a:p>
            <a:pPr marL="0" indent="0">
              <a:lnSpc>
                <a:spcPct val="100000"/>
              </a:lnSpc>
              <a:buNone/>
            </a:pPr>
            <a:r>
              <a:rPr lang="en-US" sz="1600" dirty="0" err="1"/>
              <a:t>Os</a:t>
            </a:r>
            <a:r>
              <a:rPr lang="en-US" sz="1600" dirty="0"/>
              <a:t> </a:t>
            </a:r>
            <a:r>
              <a:rPr lang="en-US" sz="1600" dirty="0" err="1"/>
              <a:t>resultados</a:t>
            </a:r>
            <a:r>
              <a:rPr lang="en-US" sz="1600" dirty="0"/>
              <a:t> </a:t>
            </a:r>
            <a:r>
              <a:rPr lang="en-US" sz="1600" dirty="0" err="1"/>
              <a:t>obtidos</a:t>
            </a:r>
            <a:r>
              <a:rPr lang="en-US" sz="1600" dirty="0"/>
              <a:t> para as </a:t>
            </a:r>
            <a:r>
              <a:rPr lang="en-US" sz="1600" dirty="0" err="1"/>
              <a:t>diversas</a:t>
            </a:r>
            <a:r>
              <a:rPr lang="en-US" sz="1600" dirty="0"/>
              <a:t> </a:t>
            </a:r>
            <a:r>
              <a:rPr lang="en-US" sz="1600" dirty="0" err="1"/>
              <a:t>conjugações</a:t>
            </a:r>
            <a:r>
              <a:rPr lang="en-US" sz="1600" dirty="0"/>
              <a:t> de </a:t>
            </a:r>
            <a:r>
              <a:rPr lang="en-US" sz="1600" dirty="0" err="1"/>
              <a:t>heurísticas</a:t>
            </a:r>
            <a:r>
              <a:rPr lang="en-US" sz="1600" dirty="0"/>
              <a:t> e que </a:t>
            </a:r>
            <a:r>
              <a:rPr lang="en-US" sz="1600" dirty="0" err="1"/>
              <a:t>serviram</a:t>
            </a:r>
            <a:r>
              <a:rPr lang="en-US" sz="1600" dirty="0"/>
              <a:t> de base para a </a:t>
            </a:r>
            <a:r>
              <a:rPr lang="en-US" sz="1600" dirty="0" err="1"/>
              <a:t>nossa</a:t>
            </a:r>
            <a:r>
              <a:rPr lang="en-US" sz="1600" dirty="0"/>
              <a:t> </a:t>
            </a:r>
            <a:r>
              <a:rPr lang="en-US" sz="1600" dirty="0" err="1"/>
              <a:t>escolha</a:t>
            </a:r>
            <a:r>
              <a:rPr lang="en-US" sz="1600" dirty="0"/>
              <a:t> </a:t>
            </a:r>
            <a:r>
              <a:rPr lang="en-US" sz="1600" dirty="0" err="1"/>
              <a:t>podem</a:t>
            </a:r>
            <a:r>
              <a:rPr lang="en-US" sz="1600" dirty="0"/>
              <a:t> ser vistas </a:t>
            </a:r>
            <a:r>
              <a:rPr lang="en-US" sz="1600" dirty="0" err="1"/>
              <a:t>nos</a:t>
            </a:r>
            <a:r>
              <a:rPr lang="en-US" sz="1600" dirty="0"/>
              <a:t> </a:t>
            </a:r>
            <a:r>
              <a:rPr lang="en-US" sz="1600" dirty="0" err="1"/>
              <a:t>anexos</a:t>
            </a:r>
            <a:r>
              <a:rPr lang="en-US" sz="1600" dirty="0"/>
              <a:t> no final </a:t>
            </a:r>
            <a:r>
              <a:rPr lang="en-US" sz="1600" dirty="0" err="1"/>
              <a:t>desta</a:t>
            </a:r>
            <a:r>
              <a:rPr lang="en-US" sz="1600" dirty="0"/>
              <a:t> </a:t>
            </a:r>
            <a:r>
              <a:rPr lang="en-US" sz="1600" dirty="0" err="1"/>
              <a:t>apresentação</a:t>
            </a:r>
            <a:r>
              <a:rPr lang="en-US" sz="1600" dirty="0"/>
              <a:t> (</a:t>
            </a:r>
            <a:r>
              <a:rPr lang="en-US" sz="1600" dirty="0" err="1"/>
              <a:t>ver</a:t>
            </a:r>
            <a:r>
              <a:rPr lang="en-US" sz="1600" dirty="0"/>
              <a:t> </a:t>
            </a:r>
            <a:r>
              <a:rPr lang="en-US" sz="1600" dirty="0" err="1"/>
              <a:t>anexo</a:t>
            </a:r>
            <a:r>
              <a:rPr lang="en-US" sz="1600" dirty="0"/>
              <a:t> I para a </a:t>
            </a:r>
            <a:r>
              <a:rPr lang="en-US" sz="1600" dirty="0" err="1"/>
              <a:t>pesquisa</a:t>
            </a:r>
            <a:r>
              <a:rPr lang="en-US" sz="1600" dirty="0"/>
              <a:t> </a:t>
            </a:r>
            <a:r>
              <a:rPr lang="en-US" sz="1600" dirty="0" err="1"/>
              <a:t>gananciosa</a:t>
            </a:r>
            <a:r>
              <a:rPr lang="en-US" sz="1600" dirty="0"/>
              <a:t> e </a:t>
            </a:r>
            <a:r>
              <a:rPr lang="en-US" sz="1600" dirty="0" err="1"/>
              <a:t>anexo</a:t>
            </a:r>
            <a:r>
              <a:rPr lang="en-US" sz="1600" dirty="0"/>
              <a:t> II para o </a:t>
            </a:r>
            <a:r>
              <a:rPr lang="en-US" sz="1600" dirty="0" err="1"/>
              <a:t>algoritmo</a:t>
            </a:r>
            <a:r>
              <a:rPr lang="en-US" sz="1600" dirty="0"/>
              <a:t> A*). </a:t>
            </a:r>
          </a:p>
        </p:txBody>
      </p:sp>
    </p:spTree>
    <p:extLst>
      <p:ext uri="{BB962C8B-B14F-4D97-AF65-F5344CB8AC3E}">
        <p14:creationId xmlns:p14="http://schemas.microsoft.com/office/powerpoint/2010/main" val="346353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05D7D-3F4C-42D9-A1AD-79C975BE305C}"/>
              </a:ext>
            </a:extLst>
          </p:cNvPr>
          <p:cNvSpPr>
            <a:spLocks noGrp="1"/>
          </p:cNvSpPr>
          <p:nvPr>
            <p:ph type="title"/>
          </p:nvPr>
        </p:nvSpPr>
        <p:spPr/>
        <p:txBody>
          <a:bodyPr>
            <a:normAutofit/>
          </a:bodyPr>
          <a:lstStyle/>
          <a:p>
            <a:r>
              <a:rPr lang="pt-PT" b="1" dirty="0"/>
              <a:t>Detalhes de implementação </a:t>
            </a:r>
            <a:endParaRPr lang="en-US" b="1" dirty="0"/>
          </a:p>
        </p:txBody>
      </p:sp>
      <p:sp>
        <p:nvSpPr>
          <p:cNvPr id="3" name="Marcador de Posição de Conteúdo 2">
            <a:extLst>
              <a:ext uri="{FF2B5EF4-FFF2-40B4-BE49-F238E27FC236}">
                <a16:creationId xmlns:a16="http://schemas.microsoft.com/office/drawing/2014/main" id="{A951B94C-2D27-4E83-841A-5A40C63FC665}"/>
              </a:ext>
            </a:extLst>
          </p:cNvPr>
          <p:cNvSpPr>
            <a:spLocks noGrp="1"/>
          </p:cNvSpPr>
          <p:nvPr>
            <p:ph idx="1"/>
          </p:nvPr>
        </p:nvSpPr>
        <p:spPr/>
        <p:txBody>
          <a:bodyPr>
            <a:normAutofit fontScale="92500" lnSpcReduction="20000"/>
          </a:bodyPr>
          <a:lstStyle/>
          <a:p>
            <a:pPr defTabSz="914400">
              <a:lnSpc>
                <a:spcPct val="110000"/>
              </a:lnSpc>
              <a:spcAft>
                <a:spcPts val="600"/>
              </a:spcAft>
              <a:buClr>
                <a:schemeClr val="accent1"/>
              </a:buClr>
              <a:buFont typeface="Calibri" panose="020F0502020204030204" pitchFamily="34" charset="0"/>
            </a:pPr>
            <a:r>
              <a:rPr lang="en-US" sz="1900" b="1" dirty="0" err="1"/>
              <a:t>Linguagem</a:t>
            </a:r>
            <a:r>
              <a:rPr lang="en-US" sz="1900" b="1" dirty="0"/>
              <a:t> de </a:t>
            </a:r>
            <a:r>
              <a:rPr lang="en-US" sz="1900" b="1" dirty="0" err="1"/>
              <a:t>programação</a:t>
            </a:r>
            <a:r>
              <a:rPr lang="en-US" sz="1900" b="1" dirty="0"/>
              <a:t>: </a:t>
            </a:r>
          </a:p>
          <a:p>
            <a:pPr defTabSz="914400">
              <a:lnSpc>
                <a:spcPct val="110000"/>
              </a:lnSpc>
              <a:spcAft>
                <a:spcPts val="600"/>
              </a:spcAft>
              <a:buClr>
                <a:schemeClr val="accent1"/>
              </a:buClr>
              <a:buFont typeface="Calibri" panose="020F0502020204030204" pitchFamily="34" charset="0"/>
            </a:pPr>
            <a:r>
              <a:rPr lang="en-US" sz="1700" dirty="0"/>
              <a:t>Python, </a:t>
            </a:r>
            <a:r>
              <a:rPr lang="en-US" sz="1700" dirty="0" err="1"/>
              <a:t>recorrendo</a:t>
            </a:r>
            <a:r>
              <a:rPr lang="en-US" sz="1700" dirty="0"/>
              <a:t> </a:t>
            </a:r>
            <a:r>
              <a:rPr lang="en-US" sz="1700" dirty="0" err="1"/>
              <a:t>ao</a:t>
            </a:r>
            <a:r>
              <a:rPr lang="en-US" sz="1700" dirty="0"/>
              <a:t> </a:t>
            </a:r>
            <a:r>
              <a:rPr lang="en-US" sz="1700" dirty="0" err="1"/>
              <a:t>pacote</a:t>
            </a:r>
            <a:r>
              <a:rPr lang="en-US" sz="1700" dirty="0"/>
              <a:t> </a:t>
            </a:r>
            <a:r>
              <a:rPr lang="en-US" sz="1700" i="1" dirty="0" err="1"/>
              <a:t>pygame</a:t>
            </a:r>
            <a:r>
              <a:rPr lang="en-US" sz="1700" dirty="0"/>
              <a:t> para </a:t>
            </a:r>
            <a:r>
              <a:rPr lang="en-US" sz="1700" dirty="0" err="1"/>
              <a:t>representação</a:t>
            </a:r>
            <a:r>
              <a:rPr lang="en-US" sz="1700" dirty="0"/>
              <a:t> da interface do </a:t>
            </a:r>
            <a:r>
              <a:rPr lang="en-US" sz="1700" dirty="0" err="1"/>
              <a:t>jogo</a:t>
            </a:r>
            <a:r>
              <a:rPr lang="en-US" sz="1700" dirty="0"/>
              <a:t>.</a:t>
            </a:r>
          </a:p>
          <a:p>
            <a:pPr defTabSz="914400">
              <a:lnSpc>
                <a:spcPct val="110000"/>
              </a:lnSpc>
              <a:spcAft>
                <a:spcPts val="600"/>
              </a:spcAft>
              <a:buClr>
                <a:schemeClr val="accent1"/>
              </a:buClr>
              <a:buFont typeface="Calibri" panose="020F0502020204030204" pitchFamily="34" charset="0"/>
            </a:pPr>
            <a:r>
              <a:rPr lang="en-US" sz="1900" b="1" dirty="0" err="1"/>
              <a:t>Ambiente</a:t>
            </a:r>
            <a:r>
              <a:rPr lang="en-US" sz="1900" b="1" dirty="0"/>
              <a:t> de </a:t>
            </a:r>
            <a:r>
              <a:rPr lang="en-US" sz="1900" b="1" dirty="0" err="1"/>
              <a:t>desenvolvimento</a:t>
            </a:r>
            <a:r>
              <a:rPr lang="en-US" sz="1900" b="1" dirty="0"/>
              <a:t>: </a:t>
            </a:r>
          </a:p>
          <a:p>
            <a:pPr defTabSz="914400">
              <a:lnSpc>
                <a:spcPct val="110000"/>
              </a:lnSpc>
              <a:spcAft>
                <a:spcPts val="600"/>
              </a:spcAft>
              <a:buClr>
                <a:schemeClr val="accent1"/>
              </a:buClr>
              <a:buFont typeface="Calibri" panose="020F0502020204030204" pitchFamily="34" charset="0"/>
            </a:pPr>
            <a:r>
              <a:rPr lang="en-US" sz="1700" dirty="0" err="1"/>
              <a:t>VSCode</a:t>
            </a:r>
            <a:r>
              <a:rPr lang="en-US" sz="1700" dirty="0"/>
              <a:t> / Spyder.</a:t>
            </a:r>
          </a:p>
          <a:p>
            <a:pPr defTabSz="914400">
              <a:lnSpc>
                <a:spcPct val="110000"/>
              </a:lnSpc>
              <a:spcAft>
                <a:spcPts val="600"/>
              </a:spcAft>
              <a:buClr>
                <a:schemeClr val="accent1"/>
              </a:buClr>
              <a:buFont typeface="Calibri" panose="020F0502020204030204" pitchFamily="34" charset="0"/>
            </a:pPr>
            <a:r>
              <a:rPr lang="en-US" sz="1900" b="1" dirty="0" err="1"/>
              <a:t>Estruturas</a:t>
            </a:r>
            <a:r>
              <a:rPr lang="en-US" sz="1900" b="1" dirty="0"/>
              <a:t> de dados:</a:t>
            </a:r>
          </a:p>
          <a:p>
            <a:pPr marL="742950" lvl="1" indent="-285750" defTabSz="914400">
              <a:lnSpc>
                <a:spcPct val="110000"/>
              </a:lnSpc>
              <a:spcAft>
                <a:spcPts val="600"/>
              </a:spcAft>
              <a:buClr>
                <a:schemeClr val="accent1"/>
              </a:buClr>
              <a:buFont typeface="Arial" panose="020B0604020202020204" pitchFamily="34" charset="0"/>
              <a:buChar char="•"/>
            </a:pPr>
            <a:r>
              <a:rPr lang="en-US" sz="1700" dirty="0" err="1"/>
              <a:t>Listas</a:t>
            </a:r>
            <a:r>
              <a:rPr lang="en-US" sz="1700" dirty="0"/>
              <a:t>, para </a:t>
            </a:r>
            <a:r>
              <a:rPr lang="en-US" sz="1700" dirty="0" err="1"/>
              <a:t>representar</a:t>
            </a:r>
            <a:r>
              <a:rPr lang="en-US" sz="1700" dirty="0"/>
              <a:t> </a:t>
            </a:r>
            <a:r>
              <a:rPr lang="en-US" sz="1700" dirty="0" err="1"/>
              <a:t>os</a:t>
            </a:r>
            <a:r>
              <a:rPr lang="en-US" sz="1700" dirty="0"/>
              <a:t> </a:t>
            </a:r>
            <a:r>
              <a:rPr lang="en-US" sz="1700" dirty="0" err="1"/>
              <a:t>tabuleiros</a:t>
            </a:r>
            <a:r>
              <a:rPr lang="en-US" sz="1700" dirty="0"/>
              <a:t> de </a:t>
            </a:r>
            <a:r>
              <a:rPr lang="en-US" sz="1700" dirty="0" err="1"/>
              <a:t>jogo</a:t>
            </a:r>
            <a:r>
              <a:rPr lang="en-US" sz="1700" dirty="0"/>
              <a:t>;</a:t>
            </a:r>
          </a:p>
          <a:p>
            <a:pPr marL="742950" lvl="1" indent="-285750" defTabSz="914400">
              <a:lnSpc>
                <a:spcPct val="110000"/>
              </a:lnSpc>
              <a:spcAft>
                <a:spcPts val="600"/>
              </a:spcAft>
              <a:buClr>
                <a:schemeClr val="accent1"/>
              </a:buClr>
              <a:buFont typeface="Arial" panose="020B0604020202020204" pitchFamily="34" charset="0"/>
              <a:buChar char="•"/>
            </a:pPr>
            <a:r>
              <a:rPr lang="en-US" sz="1700" i="1" dirty="0"/>
              <a:t>Nodes</a:t>
            </a:r>
            <a:r>
              <a:rPr lang="en-US" sz="1700" dirty="0"/>
              <a:t> e </a:t>
            </a:r>
            <a:r>
              <a:rPr lang="en-US" sz="1700" i="1" dirty="0"/>
              <a:t>Graphs</a:t>
            </a:r>
            <a:r>
              <a:rPr lang="en-US" sz="1700" dirty="0"/>
              <a:t>.</a:t>
            </a:r>
          </a:p>
          <a:p>
            <a:pPr defTabSz="914400">
              <a:lnSpc>
                <a:spcPct val="110000"/>
              </a:lnSpc>
              <a:spcAft>
                <a:spcPts val="600"/>
              </a:spcAft>
              <a:buClr>
                <a:schemeClr val="accent1"/>
              </a:buClr>
              <a:buFont typeface="Calibri" panose="020F0502020204030204" pitchFamily="34" charset="0"/>
            </a:pPr>
            <a:r>
              <a:rPr lang="en-US" sz="1900" b="1" dirty="0" err="1"/>
              <a:t>Estrutura</a:t>
            </a:r>
            <a:r>
              <a:rPr lang="en-US" sz="1900" b="1" dirty="0"/>
              <a:t> de </a:t>
            </a:r>
            <a:r>
              <a:rPr lang="en-US" sz="1900" b="1" dirty="0" err="1"/>
              <a:t>ficheiros</a:t>
            </a:r>
            <a:r>
              <a:rPr lang="en-US" sz="1900" b="1" dirty="0"/>
              <a:t>: </a:t>
            </a:r>
          </a:p>
          <a:p>
            <a:pPr defTabSz="914400">
              <a:lnSpc>
                <a:spcPct val="110000"/>
              </a:lnSpc>
              <a:spcAft>
                <a:spcPts val="600"/>
              </a:spcAft>
              <a:buClr>
                <a:schemeClr val="accent1"/>
              </a:buClr>
              <a:buFont typeface="Calibri" panose="020F0502020204030204" pitchFamily="34" charset="0"/>
            </a:pPr>
            <a:r>
              <a:rPr lang="en-US" sz="1700" dirty="0"/>
              <a:t>A </a:t>
            </a:r>
            <a:r>
              <a:rPr lang="en-US" sz="1700" dirty="0" err="1"/>
              <a:t>figura</a:t>
            </a:r>
            <a:r>
              <a:rPr lang="en-US" sz="1700" dirty="0"/>
              <a:t> </a:t>
            </a:r>
            <a:r>
              <a:rPr lang="en-US" sz="1700" dirty="0" err="1"/>
              <a:t>ao</a:t>
            </a:r>
            <a:r>
              <a:rPr lang="en-US" sz="1700" dirty="0"/>
              <a:t> </a:t>
            </a:r>
            <a:r>
              <a:rPr lang="en-US" sz="1700" dirty="0" err="1"/>
              <a:t>lado</a:t>
            </a:r>
            <a:r>
              <a:rPr lang="en-US" sz="1700" dirty="0"/>
              <a:t> </a:t>
            </a:r>
            <a:r>
              <a:rPr lang="en-US" sz="1700" dirty="0" err="1"/>
              <a:t>representa</a:t>
            </a:r>
            <a:r>
              <a:rPr lang="en-US" sz="1700" dirty="0"/>
              <a:t> a </a:t>
            </a:r>
            <a:r>
              <a:rPr lang="en-US" sz="1700" dirty="0" err="1"/>
              <a:t>estrutura</a:t>
            </a:r>
            <a:r>
              <a:rPr lang="en-US" sz="1700" dirty="0"/>
              <a:t> dos </a:t>
            </a:r>
            <a:r>
              <a:rPr lang="en-US" sz="1700" dirty="0" err="1"/>
              <a:t>ficheiros</a:t>
            </a:r>
            <a:r>
              <a:rPr lang="en-US" sz="1700" dirty="0"/>
              <a:t> com </a:t>
            </a:r>
            <a:r>
              <a:rPr lang="en-US" sz="1700" dirty="0" err="1"/>
              <a:t>diferentes</a:t>
            </a:r>
            <a:r>
              <a:rPr lang="en-US" sz="1700" dirty="0"/>
              <a:t> </a:t>
            </a:r>
            <a:r>
              <a:rPr lang="en-US" sz="1700" dirty="0" err="1"/>
              <a:t>matrizes</a:t>
            </a:r>
            <a:r>
              <a:rPr lang="en-US" sz="1700" dirty="0"/>
              <a:t> para </a:t>
            </a:r>
            <a:r>
              <a:rPr lang="en-US" sz="1700" dirty="0" err="1"/>
              <a:t>diferentes</a:t>
            </a:r>
            <a:r>
              <a:rPr lang="en-US" sz="1700" dirty="0"/>
              <a:t> </a:t>
            </a:r>
            <a:r>
              <a:rPr lang="en-US" sz="1700" dirty="0" err="1"/>
              <a:t>níveis</a:t>
            </a:r>
            <a:r>
              <a:rPr lang="en-US" sz="1700" dirty="0"/>
              <a:t> com </a:t>
            </a:r>
            <a:r>
              <a:rPr lang="en-US" sz="1700" dirty="0" err="1"/>
              <a:t>os</a:t>
            </a:r>
            <a:r>
              <a:rPr lang="en-US" sz="1700" dirty="0"/>
              <a:t> </a:t>
            </a:r>
            <a:r>
              <a:rPr lang="en-US" sz="1700" dirty="0" err="1"/>
              <a:t>quais</a:t>
            </a:r>
            <a:r>
              <a:rPr lang="en-US" sz="1700" dirty="0"/>
              <a:t> </a:t>
            </a:r>
            <a:r>
              <a:rPr lang="en-US" sz="1700" dirty="0" err="1"/>
              <a:t>podemos</a:t>
            </a:r>
            <a:r>
              <a:rPr lang="en-US" sz="1700" dirty="0"/>
              <a:t> </a:t>
            </a:r>
            <a:r>
              <a:rPr lang="en-US" sz="1700" dirty="0" err="1"/>
              <a:t>testar</a:t>
            </a:r>
            <a:r>
              <a:rPr lang="en-US" sz="1700" dirty="0"/>
              <a:t> o </a:t>
            </a:r>
            <a:r>
              <a:rPr lang="en-US" sz="1700" dirty="0" err="1"/>
              <a:t>jogo</a:t>
            </a:r>
            <a:r>
              <a:rPr lang="en-US" sz="1700" dirty="0"/>
              <a:t>;</a:t>
            </a:r>
          </a:p>
        </p:txBody>
      </p:sp>
      <p:pic>
        <p:nvPicPr>
          <p:cNvPr id="4" name="Imagem 3">
            <a:extLst>
              <a:ext uri="{FF2B5EF4-FFF2-40B4-BE49-F238E27FC236}">
                <a16:creationId xmlns:a16="http://schemas.microsoft.com/office/drawing/2014/main" id="{289067F9-24FD-417D-A685-401245CB9FF5}"/>
              </a:ext>
            </a:extLst>
          </p:cNvPr>
          <p:cNvPicPr>
            <a:picLocks noChangeAspect="1"/>
          </p:cNvPicPr>
          <p:nvPr/>
        </p:nvPicPr>
        <p:blipFill>
          <a:blip r:embed="rId2"/>
          <a:stretch>
            <a:fillRect/>
          </a:stretch>
        </p:blipFill>
        <p:spPr>
          <a:xfrm>
            <a:off x="8020571" y="2559463"/>
            <a:ext cx="3135109" cy="2595901"/>
          </a:xfrm>
          <a:prstGeom prst="rect">
            <a:avLst/>
          </a:prstGeom>
        </p:spPr>
      </p:pic>
    </p:spTree>
    <p:extLst>
      <p:ext uri="{BB962C8B-B14F-4D97-AF65-F5344CB8AC3E}">
        <p14:creationId xmlns:p14="http://schemas.microsoft.com/office/powerpoint/2010/main" val="345338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83A23FC-1CB9-4E61-9082-1A556993F227}"/>
              </a:ext>
            </a:extLst>
          </p:cNvPr>
          <p:cNvSpPr>
            <a:spLocks noGrp="1"/>
          </p:cNvSpPr>
          <p:nvPr>
            <p:ph type="title"/>
          </p:nvPr>
        </p:nvSpPr>
        <p:spPr>
          <a:xfrm>
            <a:off x="1097280" y="286603"/>
            <a:ext cx="10058400" cy="1450757"/>
          </a:xfrm>
        </p:spPr>
        <p:txBody>
          <a:bodyPr>
            <a:normAutofit/>
          </a:bodyPr>
          <a:lstStyle/>
          <a:p>
            <a:r>
              <a:rPr lang="pt-PT" b="1" dirty="0"/>
              <a:t>Algoritmos de pesquisa implementados</a:t>
            </a:r>
            <a:endParaRPr lang="en-US" b="1" dirty="0"/>
          </a:p>
        </p:txBody>
      </p:sp>
      <p:cxnSp>
        <p:nvCxnSpPr>
          <p:cNvPr id="23" name="Straight Connector 2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670FD63C-F1AF-49C2-922F-F728DC5C56A8}"/>
              </a:ext>
            </a:extLst>
          </p:cNvPr>
          <p:cNvSpPr>
            <a:spLocks noGrp="1"/>
          </p:cNvSpPr>
          <p:nvPr>
            <p:ph idx="1"/>
          </p:nvPr>
        </p:nvSpPr>
        <p:spPr>
          <a:xfrm>
            <a:off x="1097280" y="2223427"/>
            <a:ext cx="9966960" cy="4001525"/>
          </a:xfrm>
        </p:spPr>
        <p:txBody>
          <a:bodyPr>
            <a:noAutofit/>
          </a:bodyPr>
          <a:lstStyle/>
          <a:p>
            <a:pPr lvl="1">
              <a:lnSpc>
                <a:spcPct val="100000"/>
              </a:lnSpc>
              <a:buFont typeface="Arial" panose="020B0604020202020204" pitchFamily="34" charset="0"/>
              <a:buChar char="•"/>
            </a:pPr>
            <a:r>
              <a:rPr lang="pt-PT" sz="1600" b="1" dirty="0"/>
              <a:t>Pesquisa primeiro em profundidade (DFS): </a:t>
            </a:r>
            <a:r>
              <a:rPr lang="pt-PT" sz="1600" dirty="0"/>
              <a:t>A DFS consiste na expansão dos nós da árvore, começando na sua raiz, e aprofundando progressivamente a cada interação, até chegar ao nó de profundidade máxima, retrocedendo depois para visitar os restantes. De modo a tornar o algoritmo um pouco mais eficiente removemos todos os ciclos evitando repetir estados de tabuleiro já visitados. No nosso problema, um nó é explorado em profundidade até se encontrar uma solução, terminando a pesquisa. Desta forma é sempre encontrada uma solução mas não sendo garantida a solução ótima (menor número de movimentos).</a:t>
            </a:r>
          </a:p>
          <a:p>
            <a:pPr lvl="1">
              <a:lnSpc>
                <a:spcPct val="100000"/>
              </a:lnSpc>
              <a:buFont typeface="Arial" panose="020B0604020202020204" pitchFamily="34" charset="0"/>
              <a:buChar char="•"/>
            </a:pPr>
            <a:r>
              <a:rPr lang="pt-PT" sz="1600" b="1" dirty="0"/>
              <a:t>Pesquisa primeiro em largura (BFS): </a:t>
            </a:r>
            <a:r>
              <a:rPr lang="pt-PT" sz="1600" dirty="0"/>
              <a:t>A BFS, por sua vez, consiste na expansão dos nós em largura, ou seja, nível a nível, apenas passando para uma profundidade d+1 quando todos os nós tiverem sido visitados. No caso do presente problema, os nós são explorados até ser encontrada a solução ótima.</a:t>
            </a:r>
          </a:p>
          <a:p>
            <a:pPr lvl="1">
              <a:lnSpc>
                <a:spcPct val="100000"/>
              </a:lnSpc>
              <a:buFont typeface="Arial" panose="020B0604020202020204" pitchFamily="34" charset="0"/>
              <a:buChar char="•"/>
            </a:pPr>
            <a:r>
              <a:rPr lang="pt-PT" sz="1600" b="1" dirty="0" err="1"/>
              <a:t>Iterative</a:t>
            </a:r>
            <a:r>
              <a:rPr lang="pt-PT" sz="1600" b="1" dirty="0"/>
              <a:t> </a:t>
            </a:r>
            <a:r>
              <a:rPr lang="pt-PT" sz="1600" b="1" dirty="0" err="1"/>
              <a:t>Deepening</a:t>
            </a:r>
            <a:r>
              <a:rPr lang="pt-PT" sz="1600" b="1" dirty="0"/>
              <a:t>: </a:t>
            </a:r>
            <a:r>
              <a:rPr lang="pt-PT" sz="1600" dirty="0"/>
              <a:t>Com o algoritmo </a:t>
            </a:r>
            <a:r>
              <a:rPr lang="pt-PT" sz="1600" dirty="0" err="1"/>
              <a:t>iterative</a:t>
            </a:r>
            <a:r>
              <a:rPr lang="pt-PT" sz="1600" dirty="0"/>
              <a:t> </a:t>
            </a:r>
            <a:r>
              <a:rPr lang="pt-PT" sz="1600" dirty="0" err="1"/>
              <a:t>deepening</a:t>
            </a:r>
            <a:r>
              <a:rPr lang="pt-PT" sz="1600" dirty="0"/>
              <a:t> efetuamos uma DFS com um nível de profundidade limitado e fomos aumentando esse nível de profundidade até encontrar uma solução. Este algoritmo a partir do nível 15 (nível com número ótimo de movimentos 11) começou a tornar-se demasiado demorado apesar de encontrar a solução ótima.</a:t>
            </a:r>
          </a:p>
          <a:p>
            <a:pPr marL="201168" lvl="1" indent="0">
              <a:buNone/>
            </a:pPr>
            <a:endParaRPr lang="pt-PT" sz="1600" dirty="0"/>
          </a:p>
        </p:txBody>
      </p:sp>
      <p:sp>
        <p:nvSpPr>
          <p:cNvPr id="25" name="Rectangle 24">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559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32EFDEB-CDC6-4393-A06D-A11B35176793}"/>
              </a:ext>
            </a:extLst>
          </p:cNvPr>
          <p:cNvSpPr>
            <a:spLocks noGrp="1"/>
          </p:cNvSpPr>
          <p:nvPr>
            <p:ph type="title"/>
          </p:nvPr>
        </p:nvSpPr>
        <p:spPr>
          <a:xfrm>
            <a:off x="1097280" y="286603"/>
            <a:ext cx="10058400" cy="1450757"/>
          </a:xfrm>
        </p:spPr>
        <p:txBody>
          <a:bodyPr>
            <a:normAutofit/>
          </a:bodyPr>
          <a:lstStyle/>
          <a:p>
            <a:r>
              <a:rPr lang="pt-PT" b="1" dirty="0"/>
              <a:t>Algoritmos de pesquisa implementados</a:t>
            </a:r>
            <a:endParaRPr lang="en-US" b="1" dirty="0"/>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987114E1-5360-4127-B101-63B2F4B0775B}"/>
              </a:ext>
            </a:extLst>
          </p:cNvPr>
          <p:cNvSpPr>
            <a:spLocks noGrp="1"/>
          </p:cNvSpPr>
          <p:nvPr>
            <p:ph idx="1"/>
          </p:nvPr>
        </p:nvSpPr>
        <p:spPr>
          <a:xfrm>
            <a:off x="1097279" y="2090446"/>
            <a:ext cx="10139290" cy="3778647"/>
          </a:xfrm>
        </p:spPr>
        <p:txBody>
          <a:bodyPr>
            <a:normAutofit/>
          </a:bodyPr>
          <a:lstStyle/>
          <a:p>
            <a:pPr lvl="1">
              <a:lnSpc>
                <a:spcPct val="100000"/>
              </a:lnSpc>
              <a:buFont typeface="Arial" panose="020B0604020202020204" pitchFamily="34" charset="0"/>
              <a:buChar char="•"/>
            </a:pPr>
            <a:r>
              <a:rPr lang="pt-PT" sz="1600" b="1" dirty="0"/>
              <a:t>Pesquisa de custo uniforme: </a:t>
            </a:r>
            <a:r>
              <a:rPr lang="pt-PT" sz="1600" dirty="0"/>
              <a:t>Esta pesquisa é semelhante à DFS, no sentido em que exporá os nós por níveos de profundidade, mas, em vez de os expandir por ordem, estes irão ser ordenados segundo uma função de custo, sendo explorados os nós de um determinado nível por ordem desse custo (de menor para maior). Como o custo de qualquer movimento neste caso é sempre 1, então este algoritmo torna-se igual à pesquisa em largura.</a:t>
            </a:r>
            <a:endParaRPr lang="pt-PT" sz="1600" b="1" dirty="0"/>
          </a:p>
          <a:p>
            <a:pPr lvl="1">
              <a:lnSpc>
                <a:spcPct val="100000"/>
              </a:lnSpc>
              <a:buFont typeface="Arial" panose="020B0604020202020204" pitchFamily="34" charset="0"/>
              <a:buChar char="•"/>
            </a:pPr>
            <a:r>
              <a:rPr lang="pt-PT" sz="1600" b="1" dirty="0"/>
              <a:t>Pesquisa gananciosa: </a:t>
            </a:r>
            <a:r>
              <a:rPr lang="pt-PT" sz="1600" dirty="0"/>
              <a:t>O algoritmo ganancioso explora os nós em profundidade, utilizando uma heurística gananciosa para escolher o próximo nó a explorar. No caso tratado, a heurística atribui um valor a um nó, que será tanto maior quanto maior for a distância estimada à solução. O nó escolhido é aquele que minimiza a distância à solução. </a:t>
            </a:r>
          </a:p>
          <a:p>
            <a:pPr lvl="1">
              <a:lnSpc>
                <a:spcPct val="100000"/>
              </a:lnSpc>
              <a:buFont typeface="Arial" panose="020B0604020202020204" pitchFamily="34" charset="0"/>
              <a:buChar char="•"/>
            </a:pPr>
            <a:r>
              <a:rPr lang="pt-PT" sz="1600" b="1" dirty="0"/>
              <a:t>A*: </a:t>
            </a:r>
            <a:r>
              <a:rPr lang="pt-PT" sz="1600" dirty="0"/>
              <a:t>Este combina o custo para chegar até ao nó atual, com a estimativa do custo de avançar para o próximo nó (g(n)), somando isto ao valor retornado pela heurística da pesquisa gananciosa (h(n)), sendo f(n)= g(n)+h(n), seguindo sempre o caminho que minimiza f(n).</a:t>
            </a:r>
          </a:p>
          <a:p>
            <a:pPr lvl="1">
              <a:lnSpc>
                <a:spcPct val="100000"/>
              </a:lnSpc>
              <a:buFont typeface="Arial" panose="020B0604020202020204" pitchFamily="34" charset="0"/>
              <a:buChar char="•"/>
            </a:pPr>
            <a:endParaRPr lang="pt-PT" sz="1600" dirty="0"/>
          </a:p>
          <a:p>
            <a:pPr lvl="1">
              <a:lnSpc>
                <a:spcPct val="100000"/>
              </a:lnSpc>
              <a:buFont typeface="Arial" panose="020B0604020202020204" pitchFamily="34" charset="0"/>
              <a:buChar char="•"/>
            </a:pPr>
            <a:r>
              <a:rPr lang="pt-PT" sz="1600" dirty="0"/>
              <a:t>ACRESCENTAR PARTE DE A* SER OTIMO E COMPLETO ENQUANTO GREEDY NÃO E COMPLETO NEM OTIMO</a:t>
            </a:r>
          </a:p>
        </p:txBody>
      </p:sp>
      <p:sp>
        <p:nvSpPr>
          <p:cNvPr id="24" name="Rectangle 23">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3625323"/>
      </p:ext>
    </p:extLst>
  </p:cSld>
  <p:clrMapOvr>
    <a:masterClrMapping/>
  </p:clrMapOvr>
</p:sld>
</file>

<file path=ppt/theme/theme1.xml><?xml version="1.0" encoding="utf-8"?>
<a:theme xmlns:a="http://schemas.openxmlformats.org/drawingml/2006/main" name="Retrospetiva">
  <a:themeElements>
    <a:clrScheme name="Retrospe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839</TotalTime>
  <Words>1980</Words>
  <Application>Microsoft Office PowerPoint</Application>
  <PresentationFormat>Ecrã Panorâmico</PresentationFormat>
  <Paragraphs>154</Paragraphs>
  <Slides>19</Slides>
  <Notes>1</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19</vt:i4>
      </vt:variant>
    </vt:vector>
  </HeadingPairs>
  <TitlesOfParts>
    <vt:vector size="24" baseType="lpstr">
      <vt:lpstr>Arial</vt:lpstr>
      <vt:lpstr>Calibri</vt:lpstr>
      <vt:lpstr>Calibri Light</vt:lpstr>
      <vt:lpstr>Wingdings</vt:lpstr>
      <vt:lpstr>Retrospetiva</vt:lpstr>
      <vt:lpstr>Match The Tiles</vt:lpstr>
      <vt:lpstr>Especificação do Projeto</vt:lpstr>
      <vt:lpstr>Formulação do Problema</vt:lpstr>
      <vt:lpstr>Formulação do Problema</vt:lpstr>
      <vt:lpstr>Formulação do problema</vt:lpstr>
      <vt:lpstr>Formulação do problema</vt:lpstr>
      <vt:lpstr>Detalhes de implementação </vt:lpstr>
      <vt:lpstr>Algoritmos de pesquisa implementados</vt:lpstr>
      <vt:lpstr>Algoritmos de pesquisa implementados</vt:lpstr>
      <vt:lpstr>Resultados Experimentais</vt:lpstr>
      <vt:lpstr>Conclusão</vt:lpstr>
      <vt:lpstr>Referências</vt:lpstr>
      <vt:lpstr>Anexos</vt:lpstr>
      <vt:lpstr>Anexo I</vt:lpstr>
      <vt:lpstr>Anexo II</vt:lpstr>
      <vt:lpstr>Anexo III</vt:lpstr>
      <vt:lpstr>Anexo III (continuação)</vt:lpstr>
      <vt:lpstr>Anexo III (continuação)</vt:lpstr>
      <vt:lpstr>Anexo III (continuação)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 The Tiles</dc:title>
  <dc:creator>Mariana Oliveira Ramos</dc:creator>
  <cp:lastModifiedBy>Pedro Ponte</cp:lastModifiedBy>
  <cp:revision>71</cp:revision>
  <dcterms:created xsi:type="dcterms:W3CDTF">2021-03-10T16:05:08Z</dcterms:created>
  <dcterms:modified xsi:type="dcterms:W3CDTF">2021-04-02T03:20:56Z</dcterms:modified>
</cp:coreProperties>
</file>