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13"/>
  </p:notesMasterIdLst>
  <p:sldIdLst>
    <p:sldId id="256" r:id="rId2"/>
    <p:sldId id="288" r:id="rId3"/>
    <p:sldId id="285" r:id="rId4"/>
    <p:sldId id="287" r:id="rId5"/>
    <p:sldId id="290" r:id="rId6"/>
    <p:sldId id="289" r:id="rId7"/>
    <p:sldId id="291" r:id="rId8"/>
    <p:sldId id="292" r:id="rId9"/>
    <p:sldId id="293" r:id="rId10"/>
    <p:sldId id="29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94F6-B623-4C0C-8B0A-DE37EB53E815}" type="datetimeFigureOut">
              <a:rPr lang="pt-PT" smtClean="0"/>
              <a:t>28/05/2021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E88E1-E8DF-46B1-887B-DC41C5AA562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292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7B9F-1CEF-4C20-BF03-D17360EE427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A84B-6463-48D6-9640-AA8D8EC0676F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3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EE62D-9B0A-477D-B3AC-2619EA412BF5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1DA35-EAEB-489D-A1AF-9015E3D16DF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57D42-48FC-4059-8102-DCAA8818E42F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BDA-8E0D-4498-8032-34BF76D7B24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7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60D5A-4A0B-4CED-8D66-4ADB1195BC89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F9B4-FE5D-4101-A65A-2789C0AD46B7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7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BD065-C9D8-4349-98F7-40EA485F831D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0BE06-1E37-4C09-8CAB-0552D9D0B47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8B77-A686-46B6-9C66-013E6212C94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9D971-2A51-4AF6-BFC5-14FC66AB3101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50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rstudio-pubs-static.s3.amazonaws.com/190551_15f6124632824534b7e397ce7ad2f2b8.html" TargetMode="External"/><Relationship Id="rId7" Type="http://schemas.openxmlformats.org/officeDocument/2006/relationships/hyperlink" Target="https://numpy.org/" TargetMode="External"/><Relationship Id="rId2" Type="http://schemas.openxmlformats.org/officeDocument/2006/relationships/hyperlink" Target="https://www.kaggle.com/rameshmehta/credit-risk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rstudio-pubs-static.s3.amazonaws.com/263968_5057ec1f5a2e48a89aab7f568fc37ade.html" TargetMode="External"/><Relationship Id="rId9" Type="http://schemas.openxmlformats.org/officeDocument/2006/relationships/hyperlink" Target="https://keras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E3516C95-65DE-4FD2-80E4-2B90E4D194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2C3BF8-F8CB-4122-8A7C-7EA2651E3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fontAlgn="base"/>
            <a:r>
              <a:rPr lang="en-US">
                <a:solidFill>
                  <a:schemeClr val="tx1"/>
                </a:solidFill>
                <a:latin typeface="zeitung"/>
              </a:rPr>
              <a:t>C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redit </a:t>
            </a:r>
            <a:r>
              <a:rPr lang="en-US">
                <a:solidFill>
                  <a:schemeClr val="tx1"/>
                </a:solidFill>
                <a:latin typeface="zeitung"/>
              </a:rPr>
              <a:t>R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isk </a:t>
            </a:r>
            <a:r>
              <a:rPr lang="en-US">
                <a:solidFill>
                  <a:schemeClr val="tx1"/>
                </a:solidFill>
                <a:latin typeface="zeitung"/>
              </a:rPr>
              <a:t>A</a:t>
            </a: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nalysis</a:t>
            </a:r>
            <a:br>
              <a:rPr lang="en-US" i="0">
                <a:solidFill>
                  <a:schemeClr val="tx1"/>
                </a:solidFill>
                <a:effectLst/>
                <a:latin typeface="zeitung"/>
              </a:rPr>
            </a:br>
            <a:r>
              <a:rPr lang="en-US" i="0">
                <a:solidFill>
                  <a:schemeClr val="tx1"/>
                </a:solidFill>
                <a:effectLst/>
                <a:latin typeface="zeitung"/>
              </a:rPr>
              <a:t>Supervised Learning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1C81C-BCC0-4631-B6E6-1F7C5DFDE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083" y="4587046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pt-PT" dirty="0">
                <a:solidFill>
                  <a:schemeClr val="tx1"/>
                </a:solidFill>
              </a:rPr>
              <a:t>Inteligência Artificial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Professor </a:t>
            </a:r>
            <a:r>
              <a:rPr lang="pt-PT" dirty="0" err="1">
                <a:solidFill>
                  <a:schemeClr val="tx1"/>
                </a:solidFill>
              </a:rPr>
              <a:t>LuÍs</a:t>
            </a:r>
            <a:r>
              <a:rPr lang="pt-PT" dirty="0">
                <a:solidFill>
                  <a:schemeClr val="tx1"/>
                </a:solidFill>
              </a:rPr>
              <a:t> Paulo reis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BA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44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AE1B5B-5329-446E-B7E4-6299E856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05482422-9975-4DC7-BF20-E3B19C6A88B6}"/>
              </a:ext>
            </a:extLst>
          </p:cNvPr>
          <p:cNvSpPr txBox="1">
            <a:spLocks/>
          </p:cNvSpPr>
          <p:nvPr/>
        </p:nvSpPr>
        <p:spPr>
          <a:xfrm>
            <a:off x="7660900" y="4273582"/>
            <a:ext cx="3551583" cy="1825466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Grupo 39   </a:t>
            </a:r>
          </a:p>
          <a:p>
            <a:pPr>
              <a:lnSpc>
                <a:spcPct val="100000"/>
              </a:lnSpc>
            </a:pPr>
            <a:r>
              <a:rPr lang="pt-PT" sz="2000" dirty="0">
                <a:latin typeface="+mj-lt"/>
              </a:rPr>
              <a:t>Mariana Ramos – up201806869          Pedro Ferreira – up201806506    Pedro Ponte – up201809694</a:t>
            </a:r>
          </a:p>
        </p:txBody>
      </p:sp>
    </p:spTree>
    <p:extLst>
      <p:ext uri="{BB962C8B-B14F-4D97-AF65-F5344CB8AC3E}">
        <p14:creationId xmlns:p14="http://schemas.microsoft.com/office/powerpoint/2010/main" val="251403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B31AC-C90D-4E95-AA0D-BBCB9CD9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3" y="670046"/>
            <a:ext cx="4260706" cy="16035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Comparação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dirty="0" err="1">
                <a:solidFill>
                  <a:srgbClr val="FFFFFF"/>
                </a:solidFill>
              </a:rPr>
              <a:t>Algoritmos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8ABE0C-BD36-4081-B730-C7374669B712}"/>
              </a:ext>
            </a:extLst>
          </p:cNvPr>
          <p:cNvSpPr txBox="1"/>
          <p:nvPr/>
        </p:nvSpPr>
        <p:spPr>
          <a:xfrm>
            <a:off x="618583" y="2743199"/>
            <a:ext cx="3417113" cy="3444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implementação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todos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algoritmos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concluímos</a:t>
            </a:r>
            <a:r>
              <a:rPr lang="en-US" dirty="0">
                <a:solidFill>
                  <a:srgbClr val="FFFFFF"/>
                </a:solidFill>
              </a:rPr>
              <a:t> que o Support Vector Machine </a:t>
            </a:r>
            <a:r>
              <a:rPr lang="en-US" dirty="0" err="1">
                <a:solidFill>
                  <a:srgbClr val="FFFFFF"/>
                </a:solidFill>
              </a:rPr>
              <a:t>obtém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melhores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resultados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apesar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terem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sido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usados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valores</a:t>
            </a:r>
            <a:r>
              <a:rPr lang="en-US" dirty="0">
                <a:solidFill>
                  <a:srgbClr val="FFFFFF"/>
                </a:solidFill>
              </a:rPr>
              <a:t> default dos </a:t>
            </a:r>
            <a:r>
              <a:rPr lang="en-US" dirty="0" err="1">
                <a:solidFill>
                  <a:srgbClr val="FFFFFF"/>
                </a:solidFill>
              </a:rPr>
              <a:t>paramêtros</a:t>
            </a:r>
            <a:r>
              <a:rPr lang="en-US" dirty="0">
                <a:solidFill>
                  <a:srgbClr val="FFFFFF"/>
                </a:solidFill>
              </a:rPr>
              <a:t> e de ser o </a:t>
            </a:r>
            <a:r>
              <a:rPr lang="en-US" dirty="0" err="1">
                <a:solidFill>
                  <a:srgbClr val="FFFFFF"/>
                </a:solidFill>
              </a:rPr>
              <a:t>mais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demorado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66C7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Abrir Foto">
            <a:extLst>
              <a:ext uri="{FF2B5EF4-FFF2-40B4-BE49-F238E27FC236}">
                <a16:creationId xmlns:a16="http://schemas.microsoft.com/office/drawing/2014/main" id="{86B775D8-7D14-44F4-9CD1-F011C801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797" y="775177"/>
            <a:ext cx="4732341" cy="26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BB41AC8-F821-4B29-905D-9FA8A8AC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Picture 2" descr="Nenhuma descrição disponível.">
            <a:extLst>
              <a:ext uri="{FF2B5EF4-FFF2-40B4-BE49-F238E27FC236}">
                <a16:creationId xmlns:a16="http://schemas.microsoft.com/office/drawing/2014/main" id="{AC852503-54C8-43B6-BA78-DD74A0337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43" y="3613297"/>
            <a:ext cx="7065268" cy="241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0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AA2F4-F48A-497D-AC38-EDBD9085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Referências e Trabalho Relacionado</a:t>
            </a:r>
            <a:endParaRPr lang="en-US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CEFEA7-9DEE-492D-BD77-1FC1E8CB84E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097280" y="1855063"/>
            <a:ext cx="10058400" cy="4291297"/>
          </a:xfrm>
        </p:spPr>
        <p:txBody>
          <a:bodyPr>
            <a:normAutofit/>
          </a:bodyPr>
          <a:lstStyle/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2"/>
              </a:rPr>
              <a:t>https://www.kaggle.com/rameshmehta/credit-risk-analysis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3"/>
              </a:rPr>
              <a:t>https://rstudio-pubs-static.s3.amazonaws.com/190551_15f6124632824534b7e397ce7ad2f2b8.html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4"/>
              </a:rPr>
              <a:t>https://rstudio-pubs-static.s3.amazonaws.com/263968_5057ec1f5a2e48a89aab7f568fc37ade.html</a:t>
            </a:r>
            <a:endParaRPr lang="en-US" sz="1600" dirty="0"/>
          </a:p>
          <a:p>
            <a:pPr lvl="1" algn="just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/>
              <a:t>Slides das aulas </a:t>
            </a:r>
            <a:r>
              <a:rPr lang="en-US" sz="1600" dirty="0" err="1"/>
              <a:t>teóricas</a:t>
            </a:r>
            <a:r>
              <a:rPr lang="en-US" sz="1600" dirty="0"/>
              <a:t> e </a:t>
            </a:r>
            <a:r>
              <a:rPr lang="en-US" sz="1600" dirty="0" err="1"/>
              <a:t>fichas</a:t>
            </a:r>
            <a:r>
              <a:rPr lang="en-US" sz="1600" dirty="0"/>
              <a:t> </a:t>
            </a:r>
            <a:r>
              <a:rPr lang="en-US" sz="1600" dirty="0" err="1"/>
              <a:t>realizadas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aulas </a:t>
            </a:r>
            <a:r>
              <a:rPr lang="en-US" sz="1600" dirty="0" err="1"/>
              <a:t>teórico-práticas</a:t>
            </a:r>
            <a:endParaRPr lang="en-US" sz="1600" dirty="0"/>
          </a:p>
          <a:p>
            <a:pPr lvl="1">
              <a:lnSpc>
                <a:spcPct val="2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600" dirty="0">
                <a:hlinkClick r:id="rId5"/>
              </a:rPr>
              <a:t>https://pandas.pydata.org/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https://scikit-learn.org/stable/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https://numpy.org/</a:t>
            </a:r>
            <a:r>
              <a:rPr lang="en-US" sz="1600" dirty="0"/>
              <a:t>, </a:t>
            </a:r>
            <a:r>
              <a:rPr lang="en-US" sz="1600" dirty="0">
                <a:hlinkClick r:id="rId8"/>
              </a:rPr>
              <a:t>https://matplotlib.org/</a:t>
            </a:r>
            <a:r>
              <a:rPr lang="en-US" sz="1600" dirty="0"/>
              <a:t>, </a:t>
            </a:r>
            <a:r>
              <a:rPr lang="en-US" sz="1600" dirty="0">
                <a:hlinkClick r:id="rId9"/>
              </a:rPr>
              <a:t>https://keras.io/</a:t>
            </a: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01168" lvl="1" indent="0" algn="just">
              <a:lnSpc>
                <a:spcPct val="170000"/>
              </a:lnSpc>
              <a:buClrTx/>
              <a:buNone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algn="just"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108C703-E4FF-4035-82CB-FB3EE6F3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3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6B5C5-241D-48A4-BAA7-7A5B3842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/>
              <a:t>Especificação do Projeto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0F529A-CCCD-44AC-913C-8D5237BB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5051"/>
          </a:xfrm>
        </p:spPr>
        <p:txBody>
          <a:bodyPr/>
          <a:lstStyle/>
          <a:p>
            <a:r>
              <a:rPr lang="pt-PT" sz="2000" dirty="0"/>
              <a:t>O</a:t>
            </a:r>
            <a:r>
              <a:rPr lang="pt-PT" sz="1600" dirty="0"/>
              <a:t> objetivo deste trabalho é utilizar </a:t>
            </a:r>
            <a:r>
              <a:rPr lang="pt-PT" sz="1600" i="1" dirty="0" err="1"/>
              <a:t>Supervised</a:t>
            </a:r>
            <a:r>
              <a:rPr lang="pt-PT" sz="1600" i="1" dirty="0"/>
              <a:t> </a:t>
            </a:r>
            <a:r>
              <a:rPr lang="pt-PT" sz="1600" i="1" dirty="0" err="1"/>
              <a:t>Learning</a:t>
            </a:r>
            <a:r>
              <a:rPr lang="pt-PT" sz="1600" dirty="0"/>
              <a:t> para prever se um empréstimo será pago ou não (</a:t>
            </a:r>
            <a:r>
              <a:rPr lang="pt-PT" sz="1600" i="1" dirty="0" err="1"/>
              <a:t>default_ind</a:t>
            </a:r>
            <a:r>
              <a:rPr lang="pt-PT" sz="1600" dirty="0"/>
              <a:t>).  Para isso, contamos com um </a:t>
            </a:r>
            <a:r>
              <a:rPr lang="pt-PT" sz="1600" i="1" dirty="0" err="1"/>
              <a:t>dataset</a:t>
            </a:r>
            <a:r>
              <a:rPr lang="pt-PT" sz="1600" dirty="0"/>
              <a:t> de 855969 amostras de empréstimo. </a:t>
            </a:r>
            <a:r>
              <a:rPr lang="pt-PT" sz="1600" b="0" i="0" dirty="0">
                <a:effectLst/>
              </a:rPr>
              <a:t>Es</a:t>
            </a:r>
            <a:r>
              <a:rPr lang="pt-PT" sz="1600" dirty="0"/>
              <a:t>tas amostras contêm os 73 atributos, sendo alguns dos mais importantes:</a:t>
            </a:r>
          </a:p>
          <a:p>
            <a:endParaRPr lang="pt-PT" sz="16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FC5BC0-D0B4-417E-85C0-F3183E93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B84FA4-9A5C-4387-9085-B4FB74008AA0}"/>
              </a:ext>
            </a:extLst>
          </p:cNvPr>
          <p:cNvSpPr txBox="1"/>
          <p:nvPr/>
        </p:nvSpPr>
        <p:spPr>
          <a:xfrm>
            <a:off x="1097280" y="29430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loan_amnt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solicitada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int_rate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Taxa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juros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Grau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valores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A, B, C, D, E, F, G.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próximo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A for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menor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será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risco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não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annual_inc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Rendimento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anual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Motivo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principal para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pedido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installment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Valor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mês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tempo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até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empréstimo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pago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pt-P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82DD41-221A-418B-A871-A5CD81797FFD}"/>
              </a:ext>
            </a:extLst>
          </p:cNvPr>
          <p:cNvSpPr txBox="1"/>
          <p:nvPr/>
        </p:nvSpPr>
        <p:spPr>
          <a:xfrm>
            <a:off x="1160585" y="4980843"/>
            <a:ext cx="9995095" cy="90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13C83B-B244-417F-8D9F-615576C16474}"/>
              </a:ext>
            </a:extLst>
          </p:cNvPr>
          <p:cNvSpPr txBox="1"/>
          <p:nvPr/>
        </p:nvSpPr>
        <p:spPr>
          <a:xfrm>
            <a:off x="1097280" y="4915851"/>
            <a:ext cx="9933549" cy="838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tabLst/>
              <a:defRPr/>
            </a:pP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Tirando partido dos diferentes valores destes atributos, utilizaremos vários classificadores para avaliar o </a:t>
            </a:r>
            <a:r>
              <a:rPr kumimoji="0" lang="pt-PT" sz="1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default_ind</a:t>
            </a:r>
            <a:r>
              <a:rPr kumimoji="0" lang="pt-PT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 empréstimo, com uma taxa de acerto aceitável.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60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7BCAF2-D229-4A29-85AC-E7FBE5A5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PT" b="1" dirty="0"/>
              <a:t>Detalhes da implementação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D2313D-8EB7-457C-B757-84F4520A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081521" cy="4135966"/>
          </a:xfrm>
        </p:spPr>
        <p:txBody>
          <a:bodyPr numCol="1">
            <a:normAutofit lnSpcReduction="10000"/>
          </a:bodyPr>
          <a:lstStyle/>
          <a:p>
            <a:r>
              <a:rPr lang="pt-PT" sz="1600" b="1" dirty="0"/>
              <a:t>Ferramentas</a:t>
            </a:r>
          </a:p>
          <a:p>
            <a:r>
              <a:rPr lang="en-US" sz="1600" dirty="0"/>
              <a:t>Para o </a:t>
            </a:r>
            <a:r>
              <a:rPr lang="en-US" sz="1600" dirty="0" err="1"/>
              <a:t>desenvolvimento</a:t>
            </a:r>
            <a:r>
              <a:rPr lang="en-US" sz="1600" dirty="0"/>
              <a:t> </a:t>
            </a:r>
            <a:r>
              <a:rPr lang="en-US" sz="1600" dirty="0" err="1"/>
              <a:t>deste</a:t>
            </a:r>
            <a:r>
              <a:rPr lang="en-US" sz="1600" dirty="0"/>
              <a:t> </a:t>
            </a:r>
            <a:r>
              <a:rPr lang="en-US" sz="1600" dirty="0" err="1"/>
              <a:t>projeto</a:t>
            </a:r>
            <a:r>
              <a:rPr lang="en-US" sz="1600" dirty="0"/>
              <a:t> </a:t>
            </a:r>
            <a:r>
              <a:rPr lang="en-US" sz="1600" dirty="0" err="1"/>
              <a:t>iremos</a:t>
            </a:r>
            <a:r>
              <a:rPr lang="en-US" sz="1600" dirty="0"/>
              <a:t> usar </a:t>
            </a:r>
            <a:r>
              <a:rPr lang="en-US" sz="1600" b="1" dirty="0"/>
              <a:t>Python</a:t>
            </a:r>
            <a:r>
              <a:rPr lang="en-US" sz="1600" dirty="0"/>
              <a:t> e as </a:t>
            </a:r>
            <a:r>
              <a:rPr lang="en-US" sz="1600" dirty="0" err="1"/>
              <a:t>suas</a:t>
            </a:r>
            <a:r>
              <a:rPr lang="en-US" sz="1600" dirty="0"/>
              <a:t> </a:t>
            </a:r>
            <a:r>
              <a:rPr lang="en-US" sz="1600" dirty="0" err="1"/>
              <a:t>bibliotecas</a:t>
            </a:r>
            <a:r>
              <a:rPr lang="en-US" sz="1600" dirty="0"/>
              <a:t> que </a:t>
            </a:r>
            <a:r>
              <a:rPr lang="en-US" sz="1600" dirty="0" err="1"/>
              <a:t>tornam</a:t>
            </a:r>
            <a:r>
              <a:rPr lang="en-US" sz="1600" dirty="0"/>
              <a:t> </a:t>
            </a:r>
            <a:r>
              <a:rPr lang="en-US" sz="1600" dirty="0" err="1"/>
              <a:t>mais</a:t>
            </a:r>
            <a:r>
              <a:rPr lang="en-US" sz="1600" dirty="0"/>
              <a:t> simples o </a:t>
            </a:r>
            <a:r>
              <a:rPr lang="en-US" sz="1600" dirty="0" err="1"/>
              <a:t>desenvolvimento</a:t>
            </a:r>
            <a:r>
              <a:rPr lang="en-US" sz="1600" dirty="0"/>
              <a:t> de </a:t>
            </a:r>
            <a:r>
              <a:rPr lang="en-US" sz="1600" dirty="0" err="1"/>
              <a:t>projetos</a:t>
            </a:r>
            <a:r>
              <a:rPr lang="en-US" sz="1600" dirty="0"/>
              <a:t> de </a:t>
            </a:r>
            <a:r>
              <a:rPr lang="en-US" sz="1600" dirty="0" err="1"/>
              <a:t>aprendizagem</a:t>
            </a:r>
            <a:r>
              <a:rPr lang="en-US" sz="1600" dirty="0"/>
              <a:t> </a:t>
            </a:r>
            <a:r>
              <a:rPr lang="en-US" sz="1600" dirty="0" err="1"/>
              <a:t>supervisionada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Scikit-learn</a:t>
            </a:r>
            <a:r>
              <a:rPr lang="en-US" sz="1600" dirty="0"/>
              <a:t> – ML Algorithms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Keras</a:t>
            </a:r>
            <a:r>
              <a:rPr lang="en-US" sz="1600" b="1" dirty="0"/>
              <a:t> -</a:t>
            </a:r>
            <a:r>
              <a:rPr lang="en-US" sz="1600" dirty="0"/>
              <a:t> </a:t>
            </a:r>
            <a:r>
              <a:rPr lang="en-US" sz="1600" dirty="0" err="1"/>
              <a:t>biblioteca</a:t>
            </a:r>
            <a:r>
              <a:rPr lang="en-US" sz="1600" dirty="0"/>
              <a:t> </a:t>
            </a:r>
            <a:r>
              <a:rPr lang="en-US" sz="1600" dirty="0" err="1"/>
              <a:t>dedicada</a:t>
            </a:r>
            <a:r>
              <a:rPr lang="en-US" sz="1600" dirty="0"/>
              <a:t> a redes </a:t>
            </a:r>
            <a:r>
              <a:rPr lang="en-US" sz="1600" dirty="0" err="1"/>
              <a:t>neuronais</a:t>
            </a:r>
            <a:r>
              <a:rPr lang="en-US" sz="1600" dirty="0"/>
              <a:t>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Pandas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Numpy</a:t>
            </a:r>
            <a:r>
              <a:rPr lang="en-US" sz="1600" dirty="0"/>
              <a:t> –</a:t>
            </a:r>
            <a:r>
              <a:rPr lang="en-US" sz="1600" dirty="0" err="1"/>
              <a:t>análise</a:t>
            </a:r>
            <a:r>
              <a:rPr lang="en-US" sz="1600" dirty="0"/>
              <a:t> de dados;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b="1" dirty="0"/>
              <a:t> </a:t>
            </a:r>
            <a:r>
              <a:rPr lang="en-US" sz="1600" b="1" dirty="0" err="1"/>
              <a:t>Matplolib</a:t>
            </a:r>
            <a:r>
              <a:rPr lang="en-US" sz="1600" dirty="0"/>
              <a:t> - </a:t>
            </a:r>
            <a:r>
              <a:rPr lang="en-US" sz="1600" dirty="0" err="1"/>
              <a:t>visualização</a:t>
            </a:r>
            <a:r>
              <a:rPr lang="en-US" sz="1600" dirty="0"/>
              <a:t> de dados.</a:t>
            </a:r>
          </a:p>
          <a:p>
            <a:pPr marL="328608" lvl="1">
              <a:buFont typeface="Wingdings" panose="05000000000000000000" pitchFamily="2" charset="2"/>
              <a:buChar char="Ø"/>
            </a:pPr>
            <a:r>
              <a:rPr lang="en-US" sz="1600" dirty="0"/>
              <a:t> </a:t>
            </a:r>
            <a:r>
              <a:rPr lang="en-US" sz="1600" b="1" dirty="0" err="1"/>
              <a:t>Seachorn</a:t>
            </a:r>
            <a:r>
              <a:rPr lang="en-US" sz="1600" dirty="0"/>
              <a:t> – </a:t>
            </a:r>
            <a:r>
              <a:rPr lang="en-US" sz="1600" dirty="0" err="1"/>
              <a:t>visualização</a:t>
            </a:r>
            <a:r>
              <a:rPr lang="en-US" sz="1600" dirty="0"/>
              <a:t> de dados</a:t>
            </a:r>
          </a:p>
          <a:p>
            <a:pPr marL="328608" lvl="1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err="1"/>
              <a:t>Ambiente</a:t>
            </a:r>
            <a:r>
              <a:rPr lang="en-US" sz="1600" b="1" dirty="0"/>
              <a:t> de </a:t>
            </a:r>
            <a:r>
              <a:rPr lang="en-US" sz="1600" b="1" dirty="0" err="1"/>
              <a:t>desenvolvimento</a:t>
            </a:r>
            <a:r>
              <a:rPr lang="en-US" sz="1600" b="1" dirty="0"/>
              <a:t> - </a:t>
            </a:r>
            <a:r>
              <a:rPr lang="en-US" sz="1600" dirty="0" err="1"/>
              <a:t>Jupyter</a:t>
            </a:r>
            <a:r>
              <a:rPr lang="en-US" sz="1600" dirty="0"/>
              <a:t> Notebook</a:t>
            </a:r>
          </a:p>
          <a:p>
            <a:pPr marL="0" indent="0">
              <a:buNone/>
            </a:pPr>
            <a:r>
              <a:rPr lang="pt-PT" sz="1600" b="1" dirty="0"/>
              <a:t> Data Set -</a:t>
            </a:r>
            <a:r>
              <a:rPr lang="pt-PT" sz="1600" dirty="0"/>
              <a:t> https://www.kaggle.com/rameshmehta/credit-risk-analysis</a:t>
            </a:r>
            <a:endParaRPr lang="en-US" sz="16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4696A24-09BA-43E0-B50E-1CDA9DA0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"/>
          <a:stretch/>
        </p:blipFill>
        <p:spPr>
          <a:xfrm>
            <a:off x="7531100" y="2609076"/>
            <a:ext cx="3827157" cy="27337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B6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A5A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705A0F-6F5E-4684-86D5-E4A682D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D177B8-5189-4F5E-99D3-EDF79B8E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47" y="498750"/>
            <a:ext cx="3782717" cy="1131267"/>
          </a:xfrm>
        </p:spPr>
        <p:txBody>
          <a:bodyPr>
            <a:normAutofit/>
          </a:bodyPr>
          <a:lstStyle/>
          <a:p>
            <a:r>
              <a:rPr lang="pt-PT" sz="4000" b="1" dirty="0"/>
              <a:t>Análise de dados</a:t>
            </a:r>
            <a:endParaRPr lang="en-US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C41446-FBAB-4CD1-A11C-C5EAFA2C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47" y="1860623"/>
            <a:ext cx="3355997" cy="3471013"/>
          </a:xfrm>
        </p:spPr>
        <p:txBody>
          <a:bodyPr>
            <a:normAutofit lnSpcReduction="10000"/>
          </a:bodyPr>
          <a:lstStyle/>
          <a:p>
            <a:r>
              <a:rPr lang="pt-PT" sz="1700" dirty="0"/>
              <a:t>O nosso problema apresenta algumas propriedades:</a:t>
            </a:r>
          </a:p>
          <a:p>
            <a:endParaRPr lang="pt-PT" sz="17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Atributos Nominais e Discretos binários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Dimensão : 73 colunas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Tamanho: mais de 850.000 registos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Sem </a:t>
            </a:r>
            <a:r>
              <a:rPr lang="pt-PT" sz="1700" dirty="0" err="1"/>
              <a:t>outliers</a:t>
            </a:r>
            <a:r>
              <a:rPr lang="pt-PT" sz="1700" dirty="0"/>
              <a:t> significativos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 Bastantes dados com valores nulos (como mostra a figura ao lado)</a:t>
            </a:r>
          </a:p>
          <a:p>
            <a:endParaRPr lang="en-US" sz="1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66A0D6-84BD-4E93-9E1C-BE11B97C4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" t="1954" r="4798" b="-1"/>
          <a:stretch/>
        </p:blipFill>
        <p:spPr bwMode="auto">
          <a:xfrm>
            <a:off x="3944900" y="1358774"/>
            <a:ext cx="7912876" cy="491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287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9BC33B6-56C5-42E7-B411-0B8EDDE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5BE2BF-929D-463B-BD50-F0E4B040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61" y="605896"/>
            <a:ext cx="3705899" cy="5646208"/>
          </a:xfrm>
        </p:spPr>
        <p:txBody>
          <a:bodyPr anchor="ctr">
            <a:normAutofit/>
          </a:bodyPr>
          <a:lstStyle/>
          <a:p>
            <a:r>
              <a:rPr lang="pt-PT" sz="3600" dirty="0">
                <a:solidFill>
                  <a:srgbClr val="FFFFFF"/>
                </a:solidFill>
              </a:rPr>
              <a:t>Pré-processamento de dados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E11DAC-22F9-451B-9DBE-A7B03503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6038744"/>
          </a:xfrm>
        </p:spPr>
        <p:txBody>
          <a:bodyPr anchor="ctr">
            <a:normAutofit/>
          </a:bodyPr>
          <a:lstStyle/>
          <a:p>
            <a:r>
              <a:rPr lang="pt-PT" sz="1700" dirty="0"/>
              <a:t>Foi feita uma seleção prévia das colunas pertinentes: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Removemos as colunas com valores pouco relevantes para a previsão/valores futuros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Removemos colunas com a maioria dos valores nulos (v</a:t>
            </a:r>
            <a:r>
              <a:rPr lang="en-US" sz="1700" b="0" i="1" dirty="0" err="1">
                <a:effectLst/>
              </a:rPr>
              <a:t>erification_status_joint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annual_inc_joint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dti_joint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il_util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mths_since_rcnt_il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 err="1">
                <a:effectLst/>
              </a:rPr>
              <a:t>total_bal_il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>
                <a:effectLst/>
              </a:rPr>
              <a:t>inq_last_12m</a:t>
            </a:r>
            <a:r>
              <a:rPr lang="en-US" sz="1700" b="0" i="0" dirty="0">
                <a:effectLst/>
              </a:rPr>
              <a:t>, </a:t>
            </a:r>
            <a:r>
              <a:rPr lang="en-US" sz="1700" b="0" i="1" dirty="0">
                <a:effectLst/>
              </a:rPr>
              <a:t>open_acc_6m …</a:t>
            </a:r>
            <a:r>
              <a:rPr lang="pt-PT" sz="1700" dirty="0"/>
              <a:t>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sz="1700" dirty="0"/>
              <a:t>Colunas com alguns valores a nulo substituímos pela mediana da coluna. </a:t>
            </a:r>
          </a:p>
          <a:p>
            <a:r>
              <a:rPr lang="pt-PT" sz="1700" dirty="0"/>
              <a:t>Para além desta limpeza inicial também recorremos à técnica de </a:t>
            </a:r>
            <a:r>
              <a:rPr lang="pt-PT" sz="1700" b="1" dirty="0" err="1"/>
              <a:t>encoding</a:t>
            </a:r>
            <a:r>
              <a:rPr lang="pt-PT" sz="1700" dirty="0"/>
              <a:t>:</a:t>
            </a:r>
          </a:p>
          <a:p>
            <a:r>
              <a:rPr lang="pt-PT" sz="1700" dirty="0"/>
              <a:t>Usando a função </a:t>
            </a:r>
            <a:r>
              <a:rPr lang="pt-PT" sz="1700" dirty="0" err="1"/>
              <a:t>LabelEncoder</a:t>
            </a:r>
            <a:r>
              <a:rPr lang="pt-PT" sz="1700" dirty="0"/>
              <a:t> da biblioteca </a:t>
            </a:r>
            <a:r>
              <a:rPr lang="pt-PT" sz="1700" b="1" i="1" dirty="0" err="1"/>
              <a:t>scikitlearn</a:t>
            </a:r>
            <a:r>
              <a:rPr lang="pt-PT" sz="1700" dirty="0"/>
              <a:t> transformamos as colunas </a:t>
            </a:r>
            <a:r>
              <a:rPr lang="pt-PT" sz="1700" i="1" dirty="0" err="1"/>
              <a:t>verification_values</a:t>
            </a:r>
            <a:r>
              <a:rPr lang="pt-PT" sz="1700" i="1" dirty="0"/>
              <a:t> </a:t>
            </a:r>
            <a:r>
              <a:rPr lang="pt-PT" sz="1700" dirty="0"/>
              <a:t>e </a:t>
            </a:r>
            <a:r>
              <a:rPr lang="pt-PT" sz="1700" dirty="0" err="1"/>
              <a:t>home_</a:t>
            </a:r>
            <a:r>
              <a:rPr lang="pt-PT" sz="1700" i="1" dirty="0" err="1"/>
              <a:t>ownership</a:t>
            </a:r>
            <a:r>
              <a:rPr lang="pt-PT" sz="1700" dirty="0"/>
              <a:t>, mapeando </a:t>
            </a:r>
            <a:r>
              <a:rPr lang="pt-PT" sz="1700" dirty="0" err="1"/>
              <a:t>strings</a:t>
            </a:r>
            <a:r>
              <a:rPr lang="pt-PT" sz="1700" dirty="0"/>
              <a:t> para valores numéricos representativos, de modo a poderem ser usados nos algoritmos de </a:t>
            </a:r>
            <a:r>
              <a:rPr lang="pt-PT" sz="1700" dirty="0" err="1"/>
              <a:t>supervised</a:t>
            </a:r>
            <a:r>
              <a:rPr lang="pt-PT" sz="1700" dirty="0"/>
              <a:t> </a:t>
            </a:r>
            <a:r>
              <a:rPr lang="pt-PT" sz="1700" dirty="0" err="1"/>
              <a:t>learning</a:t>
            </a:r>
            <a:r>
              <a:rPr lang="pt-PT" sz="1700" dirty="0"/>
              <a:t>.</a:t>
            </a:r>
          </a:p>
          <a:p>
            <a:r>
              <a:rPr lang="pt-PT" sz="1700" b="1" dirty="0"/>
              <a:t>Divisão dos dados teste e treino</a:t>
            </a:r>
          </a:p>
          <a:p>
            <a:r>
              <a:rPr lang="pt-PT" sz="1700" dirty="0"/>
              <a:t>Depois do pré-processamento dos dados dividimo-los em conjuntos de treino e de teste, com uma percentagem respetiva de 80/20 do número total de linhas.</a:t>
            </a:r>
          </a:p>
          <a:p>
            <a:endParaRPr lang="en-US" sz="17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E3E911-0801-4E7F-87E9-24E14CD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6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F6AECD-23BB-4AA8-BAA1-980F2EB0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88907"/>
            <a:ext cx="5453742" cy="852594"/>
          </a:xfrm>
        </p:spPr>
        <p:txBody>
          <a:bodyPr>
            <a:normAutofit/>
          </a:bodyPr>
          <a:lstStyle/>
          <a:p>
            <a:r>
              <a:rPr lang="pt-PT" b="1" dirty="0"/>
              <a:t>Análise de dados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767CEE-AF01-414A-9B11-79844F826F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9" t="5085" r="3508"/>
          <a:stretch/>
        </p:blipFill>
        <p:spPr>
          <a:xfrm>
            <a:off x="746700" y="228601"/>
            <a:ext cx="4793336" cy="60426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1BD1A1-92DA-470D-85EF-09743174E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900" y="2198914"/>
            <a:ext cx="4879638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O gráfico ao lado representa a correlação para cada par de atributos do empréstimo, onde a cor mais amarelada corresponde a níveis maiores de correlação e a cor mais roxa a níveis menores.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NOTA: </a:t>
            </a:r>
          </a:p>
          <a:p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 o elevado número de linhas que 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continha, optamos por utilizar um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 5% dos dados do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original. Após selecionar aleatoriamente o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subset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fazemos ainda um balanceamento dos dados de maneira a que este possua a mesma quantidade de dados com </a:t>
            </a:r>
            <a:r>
              <a:rPr lang="pt-PT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default_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0 e a 1, para que não existisse </a:t>
            </a:r>
            <a:r>
              <a:rPr lang="pt-PT" sz="16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overfitting</a:t>
            </a:r>
            <a:r>
              <a:rPr lang="pt-PT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F60F1A5-712B-4C2B-ABFF-6DBF0C12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67C01-8DC6-423D-8DEC-3397FD8E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20358"/>
          </a:xfrm>
        </p:spPr>
        <p:txBody>
          <a:bodyPr>
            <a:normAutofit/>
          </a:bodyPr>
          <a:lstStyle/>
          <a:p>
            <a:r>
              <a:rPr lang="pt-PT" dirty="0" err="1"/>
              <a:t>Decision</a:t>
            </a:r>
            <a:r>
              <a:rPr lang="pt-PT" dirty="0"/>
              <a:t> </a:t>
            </a:r>
            <a:r>
              <a:rPr lang="pt-PT" dirty="0" err="1"/>
              <a:t>Tree</a:t>
            </a:r>
            <a:endParaRPr lang="en-US" dirty="0"/>
          </a:p>
        </p:txBody>
      </p:sp>
      <p:pic>
        <p:nvPicPr>
          <p:cNvPr id="6" name="Imagem 5" descr="Uma imagem com mesa&#10;&#10;Descrição gerada automaticamente">
            <a:extLst>
              <a:ext uri="{FF2B5EF4-FFF2-40B4-BE49-F238E27FC236}">
                <a16:creationId xmlns:a16="http://schemas.microsoft.com/office/drawing/2014/main" id="{EA184502-7B76-496D-93D8-3ECA651A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63" y="985398"/>
            <a:ext cx="4203722" cy="15850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CBE9C58-23BF-45BF-84D8-124A7743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8" y="3197295"/>
            <a:ext cx="3859608" cy="2779718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D5B9DB-9507-4A52-AD71-DBBC88C1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Como técnicas de</a:t>
            </a:r>
            <a:r>
              <a:rPr lang="pt-PT" i="1" dirty="0"/>
              <a:t> </a:t>
            </a:r>
            <a:r>
              <a:rPr lang="pt-PT" i="1" dirty="0" err="1"/>
              <a:t>tuning</a:t>
            </a:r>
            <a:r>
              <a:rPr lang="pt-PT" i="1" dirty="0"/>
              <a:t> </a:t>
            </a:r>
            <a:r>
              <a:rPr lang="pt-PT" dirty="0"/>
              <a:t>decidimos usar a função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com 10 </a:t>
            </a:r>
            <a:r>
              <a:rPr lang="pt-PT" i="1" dirty="0" err="1"/>
              <a:t>splits</a:t>
            </a:r>
            <a:r>
              <a:rPr lang="pt-PT" dirty="0"/>
              <a:t> no nosso processo de treino.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Criterion</a:t>
            </a:r>
            <a:r>
              <a:rPr lang="pt-PT" dirty="0"/>
              <a:t>: </a:t>
            </a:r>
            <a:r>
              <a:rPr lang="pt-PT" dirty="0" err="1"/>
              <a:t>gini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Max_depth</a:t>
            </a:r>
            <a:r>
              <a:rPr lang="pt-PT" dirty="0"/>
              <a:t>: 19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Max_features</a:t>
            </a:r>
            <a:r>
              <a:rPr lang="pt-PT" dirty="0"/>
              <a:t>: 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 err="1"/>
              <a:t>Splitter</a:t>
            </a:r>
            <a:r>
              <a:rPr lang="pt-PT" dirty="0"/>
              <a:t>: </a:t>
            </a:r>
            <a:r>
              <a:rPr lang="pt-PT" dirty="0" err="1"/>
              <a:t>best</a:t>
            </a:r>
            <a:r>
              <a:rPr lang="pt-PT" dirty="0"/>
              <a:t>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6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05AF741-0DAB-4DA8-9918-912DAEB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3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ção de Conteúdo 5">
            <a:extLst>
              <a:ext uri="{FF2B5EF4-FFF2-40B4-BE49-F238E27FC236}">
                <a16:creationId xmlns:a16="http://schemas.microsoft.com/office/drawing/2014/main" id="{6BE46033-9A1D-47D9-8362-1B9BFAAE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961" y="4751290"/>
            <a:ext cx="3878575" cy="150984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52D28A0-C5F3-40FA-88CA-CF1A9035B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6"/>
          <a:stretch/>
        </p:blipFill>
        <p:spPr>
          <a:xfrm>
            <a:off x="8291901" y="2156813"/>
            <a:ext cx="3472285" cy="26240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CC6090-6B69-470E-9D44-832AC97F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13" y="4780833"/>
            <a:ext cx="3750738" cy="14507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0DC27C-D72D-44E9-B33C-F3F5F1F76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870" y="2326027"/>
            <a:ext cx="3657322" cy="264452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E6B7EC-75D1-4427-A957-FD46DCB4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5" y="286603"/>
            <a:ext cx="11473901" cy="1450757"/>
          </a:xfrm>
        </p:spPr>
        <p:txBody>
          <a:bodyPr>
            <a:normAutofit/>
          </a:bodyPr>
          <a:lstStyle/>
          <a:p>
            <a:r>
              <a:rPr lang="pt-PT" sz="4000" dirty="0"/>
              <a:t>     K-</a:t>
            </a:r>
            <a:r>
              <a:rPr lang="pt-PT" sz="4000" dirty="0" err="1"/>
              <a:t>Nearest</a:t>
            </a:r>
            <a:r>
              <a:rPr lang="pt-PT" sz="4000" dirty="0"/>
              <a:t> </a:t>
            </a:r>
            <a:r>
              <a:rPr lang="pt-PT" sz="4000" dirty="0" err="1"/>
              <a:t>Neighbors</a:t>
            </a:r>
            <a:r>
              <a:rPr lang="pt-PT" sz="4000" dirty="0"/>
              <a:t>                 </a:t>
            </a:r>
            <a:r>
              <a:rPr lang="pt-PT" sz="4000" dirty="0" err="1"/>
              <a:t>Support</a:t>
            </a:r>
            <a:r>
              <a:rPr lang="pt-PT" sz="4000" dirty="0"/>
              <a:t> </a:t>
            </a:r>
            <a:r>
              <a:rPr lang="pt-PT" sz="4000" dirty="0" err="1"/>
              <a:t>Vector</a:t>
            </a:r>
            <a:r>
              <a:rPr lang="pt-PT" sz="4000" dirty="0"/>
              <a:t> </a:t>
            </a:r>
            <a:r>
              <a:rPr lang="pt-PT" sz="4000" dirty="0" err="1"/>
              <a:t>Machine</a:t>
            </a:r>
            <a:br>
              <a:rPr lang="pt-PT" sz="4000" dirty="0"/>
            </a:br>
            <a:r>
              <a:rPr lang="pt-PT" sz="4000" dirty="0"/>
              <a:t>	        (k-NN)                                                 (SVM)</a:t>
            </a:r>
            <a:endParaRPr lang="en-US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C1A3B6-8EC7-4ED7-8342-F410D2316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5" y="1853756"/>
            <a:ext cx="5217528" cy="2011680"/>
          </a:xfrm>
        </p:spPr>
        <p:txBody>
          <a:bodyPr>
            <a:normAutofit lnSpcReduction="10000"/>
          </a:bodyPr>
          <a:lstStyle/>
          <a:p>
            <a:r>
              <a:rPr lang="pt-PT" dirty="0"/>
              <a:t>Os melhores parâmetros encontrados para este algoritmo foram :</a:t>
            </a:r>
          </a:p>
          <a:p>
            <a:r>
              <a:rPr lang="pt-P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Algorithm</a:t>
            </a:r>
            <a:r>
              <a:rPr lang="pt-PT" dirty="0"/>
              <a:t>: </a:t>
            </a:r>
            <a:r>
              <a:rPr lang="pt-PT" dirty="0" err="1"/>
              <a:t>ball_true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N_neighbors:5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Weights:distance</a:t>
            </a:r>
            <a:endParaRPr lang="pt-PT" dirty="0"/>
          </a:p>
          <a:p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F99AA51-3CDF-4F2B-848F-5892DDB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Marcador de Posição de Conteúdo 2">
            <a:extLst>
              <a:ext uri="{FF2B5EF4-FFF2-40B4-BE49-F238E27FC236}">
                <a16:creationId xmlns:a16="http://schemas.microsoft.com/office/drawing/2014/main" id="{1ACE8550-DCFD-4153-B2B3-E262AE55F553}"/>
              </a:ext>
            </a:extLst>
          </p:cNvPr>
          <p:cNvSpPr txBox="1">
            <a:spLocks/>
          </p:cNvSpPr>
          <p:nvPr/>
        </p:nvSpPr>
        <p:spPr>
          <a:xfrm>
            <a:off x="6458121" y="1853756"/>
            <a:ext cx="530606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Os melhores parâmetros encontrados para este algoritmo foram :</a:t>
            </a:r>
          </a:p>
          <a:p>
            <a:r>
              <a:rPr lang="pt-P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Kernel</a:t>
            </a:r>
            <a:r>
              <a:rPr lang="pt-PT" dirty="0"/>
              <a:t>: linear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endParaRPr lang="pt-PT" dirty="0"/>
          </a:p>
          <a:p>
            <a:endParaRPr lang="en-US" dirty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4FB6F2D8-664F-4597-A1B5-7D55C331BE0F}"/>
              </a:ext>
            </a:extLst>
          </p:cNvPr>
          <p:cNvCxnSpPr>
            <a:cxnSpLocks/>
          </p:cNvCxnSpPr>
          <p:nvPr/>
        </p:nvCxnSpPr>
        <p:spPr>
          <a:xfrm>
            <a:off x="6285192" y="1737360"/>
            <a:ext cx="0" cy="472242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49064160-BF3C-4FD8-9ED9-6498F11F8C13}"/>
              </a:ext>
            </a:extLst>
          </p:cNvPr>
          <p:cNvCxnSpPr/>
          <p:nvPr/>
        </p:nvCxnSpPr>
        <p:spPr>
          <a:xfrm>
            <a:off x="260289" y="1737360"/>
            <a:ext cx="116714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5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D2D381-1B5D-4EB7-8B91-1B4BB6F7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7"/>
            <a:ext cx="6405063" cy="1233610"/>
          </a:xfrm>
        </p:spPr>
        <p:txBody>
          <a:bodyPr>
            <a:normAutofit/>
          </a:bodyPr>
          <a:lstStyle/>
          <a:p>
            <a:r>
              <a:rPr lang="pt-PT" dirty="0"/>
              <a:t>Neural Networks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35C439-12F8-4632-BA0C-682CE93E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2" y="1162978"/>
            <a:ext cx="4444180" cy="145074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4A4A8759-F5A8-489F-955E-DF1FBD59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68" y="2955235"/>
            <a:ext cx="3875552" cy="273978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B1B4D52-B599-4400-9AAC-44B3D0AF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pt-PT" dirty="0"/>
              <a:t>Como técnicas de</a:t>
            </a:r>
            <a:r>
              <a:rPr lang="pt-PT" i="1" dirty="0"/>
              <a:t> </a:t>
            </a:r>
            <a:r>
              <a:rPr lang="pt-PT" i="1" dirty="0" err="1"/>
              <a:t>tuning</a:t>
            </a:r>
            <a:r>
              <a:rPr lang="pt-PT" i="1" dirty="0"/>
              <a:t> </a:t>
            </a:r>
            <a:r>
              <a:rPr lang="pt-PT" dirty="0"/>
              <a:t>decidimos usar a função </a:t>
            </a:r>
            <a:r>
              <a:rPr lang="pt-PT" i="1" dirty="0" err="1"/>
              <a:t>GridSearchCV</a:t>
            </a:r>
            <a:r>
              <a:rPr lang="pt-PT" i="1" dirty="0"/>
              <a:t> </a:t>
            </a:r>
            <a:r>
              <a:rPr lang="pt-PT" dirty="0"/>
              <a:t>com 10 </a:t>
            </a:r>
            <a:r>
              <a:rPr lang="pt-PT" i="1" dirty="0" err="1"/>
              <a:t>splits</a:t>
            </a:r>
            <a:r>
              <a:rPr lang="pt-PT" dirty="0"/>
              <a:t> no nosso processo de treino.</a:t>
            </a:r>
            <a:endParaRPr lang="en-US" dirty="0"/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Activation</a:t>
            </a:r>
            <a:r>
              <a:rPr lang="pt-PT" dirty="0"/>
              <a:t>: </a:t>
            </a:r>
            <a:r>
              <a:rPr lang="pt-PT" dirty="0" err="1"/>
              <a:t>tanh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</a:t>
            </a:r>
            <a:r>
              <a:rPr lang="pt-PT" dirty="0" err="1"/>
              <a:t>hidden_layer_size</a:t>
            </a:r>
            <a:r>
              <a:rPr lang="pt-PT" dirty="0"/>
              <a:t>: (100)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Solver: adam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765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4F2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8108734-66FF-4D7C-A9B7-AE080306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58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1754</TotalTime>
  <Words>895</Words>
  <Application>Microsoft Office PowerPoint</Application>
  <PresentationFormat>Ecrã Panorâmico</PresentationFormat>
  <Paragraphs>102</Paragraphs>
  <Slides>11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zeitung</vt:lpstr>
      <vt:lpstr>Retrospetiva</vt:lpstr>
      <vt:lpstr>Credit Risk Analysis Supervised Learning</vt:lpstr>
      <vt:lpstr>Especificação do Projeto</vt:lpstr>
      <vt:lpstr>Detalhes da implementação</vt:lpstr>
      <vt:lpstr>Análise de dados</vt:lpstr>
      <vt:lpstr>Pré-processamento de dados</vt:lpstr>
      <vt:lpstr>Análise de dados</vt:lpstr>
      <vt:lpstr>Decision Tree</vt:lpstr>
      <vt:lpstr>     K-Nearest Neighbors                 Support Vector Machine          (k-NN)                                                 (SVM)</vt:lpstr>
      <vt:lpstr>Neural Networks</vt:lpstr>
      <vt:lpstr>Comparação de Algoritmos</vt:lpstr>
      <vt:lpstr>Referências e Trabalho Relacionado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The Tiles</dc:title>
  <dc:creator>Mariana Oliveira Ramos</dc:creator>
  <cp:lastModifiedBy>Mariana Oliveira Ramos</cp:lastModifiedBy>
  <cp:revision>146</cp:revision>
  <dcterms:created xsi:type="dcterms:W3CDTF">2021-03-10T16:05:08Z</dcterms:created>
  <dcterms:modified xsi:type="dcterms:W3CDTF">2021-05-28T09:12:32Z</dcterms:modified>
</cp:coreProperties>
</file>