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6356987" y="4563278"/>
            <a:ext cx="5357600" cy="1959874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Mariana Ramos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Ferreira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Ponte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28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pt-PT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29" y="2052116"/>
            <a:ext cx="4203364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100" b="0" i="0">
                <a:effectLst/>
                <a:latin typeface="Roboto"/>
              </a:rPr>
              <a:t>O jogo consiste na existência de um tabuleiro contendo diferentes tipos de “tiles”, correspondendo cada tile a uma célula do tabuleiro. 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100" b="0" i="0">
                <a:effectLst/>
                <a:latin typeface="Roboto"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Trabalho relacionado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C9542C-28E1-495B-B358-A0D23061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t-PT" sz="2100"/>
              <a:t>Formulação do Problema como um problema de pesquisa</a:t>
            </a:r>
            <a:endParaRPr lang="en-US" sz="21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79" y="2363321"/>
            <a:ext cx="4521988" cy="46019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300" dirty="0"/>
              <a:t>Estado de Representação:</a:t>
            </a:r>
          </a:p>
          <a:p>
            <a:pPr lvl="1">
              <a:lnSpc>
                <a:spcPct val="110000"/>
              </a:lnSpc>
            </a:pPr>
            <a:r>
              <a:rPr lang="pt-PT" sz="1300" dirty="0"/>
              <a:t>O tabuleiro de jogo é representado por uma matriz B quadrangular com Y colunas e Y linhas, 4&lt;Y&lt;6. Os valores de cada célula podem ser X, no caso de ser uma parede, IZ, no caso de ser uma célula jogável e FZ no caso de ser uma célula destino (Z corresponde à cor da célula).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Initial State: </a:t>
            </a:r>
          </a:p>
          <a:p>
            <a:pPr lvl="1">
              <a:lnSpc>
                <a:spcPct val="110000"/>
              </a:lnSpc>
            </a:pPr>
            <a:r>
              <a:rPr lang="pt-PT" sz="1100"/>
              <a:t>Matriz B com estado inicial desejado.</a:t>
            </a:r>
            <a:endParaRPr lang="en-US" sz="1100" dirty="0"/>
          </a:p>
          <a:p>
            <a:pPr>
              <a:lnSpc>
                <a:spcPct val="110000"/>
              </a:lnSpc>
            </a:pPr>
            <a:r>
              <a:rPr lang="pt-PT" sz="1300" dirty="0"/>
              <a:t>Estado Objetivo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Matriz sem estados finais (FZ) sozinhos.</a:t>
            </a:r>
          </a:p>
          <a:p>
            <a:pPr>
              <a:lnSpc>
                <a:spcPct val="110000"/>
              </a:lnSpc>
            </a:pPr>
            <a:r>
              <a:rPr lang="pt-PT" sz="1300" dirty="0"/>
              <a:t>Heurística: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Número de estados finais () sozinhos (que não têm célula jogável (IZ) em cima)</a:t>
            </a:r>
          </a:p>
          <a:p>
            <a:pPr>
              <a:lnSpc>
                <a:spcPct val="110000"/>
              </a:lnSpc>
            </a:pPr>
            <a:endParaRPr lang="pt-PT" sz="1300" dirty="0"/>
          </a:p>
          <a:p>
            <a:pPr>
              <a:lnSpc>
                <a:spcPct val="110000"/>
              </a:lnSpc>
            </a:pPr>
            <a:endParaRPr lang="pt-PT" sz="13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A5AB2A3A-49C0-4037-8854-D0B68F82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11441"/>
              </p:ext>
            </p:extLst>
          </p:nvPr>
        </p:nvGraphicFramePr>
        <p:xfrm>
          <a:off x="6573679" y="2403642"/>
          <a:ext cx="4144145" cy="35135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12050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1459333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592611"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Pre-condição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623951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B[IZx,IXy-1] ∉ {“X”,”IZ”} ∧ IZy&gt;0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B[IZx,IXy-1]=IZ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Down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B[IZx,Ixy+1] ∉ {“X”,”IZ”} ∧ IZy&lt;B.size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B[IZx,IXy+1]=IZ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Left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B[Izx-1,IXy] ∉ {“X”,”IZ”} ∧ IZx&gt;0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B[IZx-1,IXy]=IZ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Right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B[Izx+1,IXy] ∉ {“X”,”IZ”} ∧ IZx&lt;B.size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B[IZx+1,IXy]=IZ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60" name="Marcador de Posição de Conteúdo 2">
            <a:extLst>
              <a:ext uri="{FF2B5EF4-FFF2-40B4-BE49-F238E27FC236}">
                <a16:creationId xmlns:a16="http://schemas.microsoft.com/office/drawing/2014/main" id="{938C2F00-508E-4333-8055-BE6DC9009C33}"/>
              </a:ext>
            </a:extLst>
          </p:cNvPr>
          <p:cNvSpPr txBox="1">
            <a:spLocks/>
          </p:cNvSpPr>
          <p:nvPr/>
        </p:nvSpPr>
        <p:spPr>
          <a:xfrm>
            <a:off x="6094933" y="1949021"/>
            <a:ext cx="2088671" cy="72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300" dirty="0"/>
              <a:t>Operadores</a:t>
            </a:r>
            <a:r>
              <a:rPr lang="en-US" sz="1300" dirty="0"/>
              <a:t>:</a:t>
            </a:r>
          </a:p>
          <a:p>
            <a:pPr marL="457200" lvl="1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765FCD-DB41-481A-88D8-1C376BE5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141</TotalTime>
  <Words>429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Roboto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ferreira</cp:lastModifiedBy>
  <cp:revision>13</cp:revision>
  <dcterms:created xsi:type="dcterms:W3CDTF">2021-03-10T16:05:08Z</dcterms:created>
  <dcterms:modified xsi:type="dcterms:W3CDTF">2021-03-12T14:20:12Z</dcterms:modified>
</cp:coreProperties>
</file>