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ventwithpython.com/pygame/chapter4.html" TargetMode="External"/><Relationship Id="rId2" Type="http://schemas.openxmlformats.org/officeDocument/2006/relationships/hyperlink" Target="https://play.google.com/store/apps/details?id=net.bohush.match.tiles.color.puzzle&amp;hl=pt_PT&amp;gl=U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507" y="2023298"/>
            <a:ext cx="5357600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521200" y="4419600"/>
            <a:ext cx="3688907" cy="162813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Grupo 39   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B306D4-894F-4A1C-8DE5-1D54B03F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9F6F8-AAE1-4937-902A-BEF577F4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FACF2C-80C1-44CC-8817-9EDADE5F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10983A-DB5E-4133-A02A-03DA961C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C9817-74DF-4960-9446-47B3FEBC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6E5F1-0280-40B7-BC3A-353B312A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45" y="647700"/>
            <a:ext cx="5076609" cy="107722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77" y="1590048"/>
            <a:ext cx="5218581" cy="46202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jogo consiste na existência de um tabuleiro contendo diferentes tipos de “tiles”, correspondendo cada tile a uma célula do tabuleiro. 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Existem três tipos de tiles no jogo, onde cada um apresenta uma cor diferente que os relaciona com o seu objetivo no jogo. Tiles preenchidas com uma cor escura correspondem a paredes, tiles com um ponto no centro correspondem a tiles objetivo e tiles pintadas com um círculo no centro correspondem a tiles jogáveis.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objetivo do jogo é colocar as tiles jogáveis nas posições onde se encontram as tiles objetivo com a cor correspondente. Para tal, o jogador pode deslocar as peças para cima, baixo, esquerda e direita. Os movimentos são sincronizados, portanto, deve-se usar tiles fixos existentes para criar espaços entre os tiles e resolver o puzzle.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EE50-9874-4244-AC6D-A1BD91FD9C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5124"/>
          <a:stretch/>
        </p:blipFill>
        <p:spPr>
          <a:xfrm>
            <a:off x="7318874" y="227"/>
            <a:ext cx="4066046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B3060F-E739-42D0-B49B-587B1F7C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6930" y="517525"/>
            <a:ext cx="7958137" cy="1077913"/>
          </a:xfrm>
        </p:spPr>
        <p:txBody>
          <a:bodyPr/>
          <a:lstStyle/>
          <a:p>
            <a:pPr algn="ctr"/>
            <a:r>
              <a:rPr lang="pt-PT" dirty="0"/>
              <a:t>Referências e Trabalho Relacionado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B3CFE-DAB9-4944-88F9-23E0B8D58216}"/>
              </a:ext>
            </a:extLst>
          </p:cNvPr>
          <p:cNvSpPr txBox="1"/>
          <p:nvPr/>
        </p:nvSpPr>
        <p:spPr>
          <a:xfrm>
            <a:off x="1647091" y="1466949"/>
            <a:ext cx="889781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hlinkClick r:id="rId2"/>
              </a:rPr>
              <a:t>Link para a página do jogo na Google Play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hlinkClick r:id="rId3"/>
              </a:rPr>
              <a:t>Exemplo para desenvolvimento gráfico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Slides das aulas teóricas e teórico-práticas para desenvolvimento dos diferentes algoritmos. </a:t>
            </a:r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39" y="513987"/>
            <a:ext cx="8448044" cy="1077229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Formulação do Problema como um problema de 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1689100"/>
            <a:ext cx="4659398" cy="3606336"/>
          </a:xfrm>
        </p:spPr>
        <p:txBody>
          <a:bodyPr numCol="1" spcCol="720000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pt-PT" sz="1700" b="1" dirty="0"/>
          </a:p>
          <a:p>
            <a:pPr>
              <a:lnSpc>
                <a:spcPct val="110000"/>
              </a:lnSpc>
            </a:pPr>
            <a:r>
              <a:rPr lang="pt-PT" sz="1700" b="1" dirty="0"/>
              <a:t>Estado de Representação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500" dirty="0"/>
              <a:t>O tabuleiro de jogo é representado por uma matriz B quadrangular com Y colunas e Y linhas, 4 &lt;= Y &lt;= 6. Os valores de cada célula têm os seguintes valores: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‘X’, no caso de ser uma parede,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‘B’, ‘G’, ‘O’, ‘P’, ‘R’ ou ‘Y’ no caso de ser uma célula jogável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‘BF’, ‘GF’, ‘OF’, ‘PF’, ‘RF’ ou ‘YF’ no caso de ser uma célula destino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‘-’ no caso de ser uma célula vazia.</a:t>
            </a: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pt-PT" sz="1400" dirty="0"/>
          </a:p>
          <a:p>
            <a:pPr marL="457200" lvl="1" indent="0">
              <a:lnSpc>
                <a:spcPct val="110000"/>
              </a:lnSpc>
              <a:buNone/>
            </a:pPr>
            <a:endParaRPr lang="pt-PT" sz="1300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95423D-3070-45C9-B218-01C3FA13B4FB}"/>
              </a:ext>
            </a:extLst>
          </p:cNvPr>
          <p:cNvSpPr txBox="1"/>
          <p:nvPr/>
        </p:nvSpPr>
        <p:spPr>
          <a:xfrm>
            <a:off x="7214211" y="2844649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‘X’ , '-’ , ‘X’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’X’ , ’-’ , ’IP’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‘FP’ , ‘X’ , ‘IP’ , ‘X’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’-’ , ’-’ , ’FP’ ] ]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1FB070-1238-4692-B797-ECEB22A7AEE5}"/>
              </a:ext>
            </a:extLst>
          </p:cNvPr>
          <p:cNvSpPr txBox="1"/>
          <p:nvPr/>
        </p:nvSpPr>
        <p:spPr>
          <a:xfrm>
            <a:off x="7214211" y="5428747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‘X’ , '-’ , ‘X’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’X’ , ’-’ , ’-’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‘IPFP’ , ‘X’ , ‘-’ , ‘X’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’-’ , ’-’ , ’IPFP’ ] 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CDB071-88DF-4551-92C3-4CE54587FEC6}"/>
              </a:ext>
            </a:extLst>
          </p:cNvPr>
          <p:cNvSpPr txBox="1"/>
          <p:nvPr/>
        </p:nvSpPr>
        <p:spPr>
          <a:xfrm>
            <a:off x="6307294" y="1901603"/>
            <a:ext cx="5156421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Estado </a:t>
            </a:r>
            <a:r>
              <a:rPr lang="en-US" sz="1600" b="1" dirty="0" err="1"/>
              <a:t>Inicial</a:t>
            </a:r>
            <a:endParaRPr lang="en-US" sz="16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400" dirty="0"/>
              <a:t>Matriz B com estado inicial desejado. Por exemplo: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91275C-4A02-4E26-8CB0-AA41AF86A95E}"/>
              </a:ext>
            </a:extLst>
          </p:cNvPr>
          <p:cNvSpPr txBox="1"/>
          <p:nvPr/>
        </p:nvSpPr>
        <p:spPr>
          <a:xfrm>
            <a:off x="6408632" y="4205842"/>
            <a:ext cx="4721328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Estado Objetivo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Matriz F sem estados finais (FZ) sozinhos. Por exemplo: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FF57F4-7DFD-42F7-A162-997A102A4B1E}"/>
              </a:ext>
            </a:extLst>
          </p:cNvPr>
          <p:cNvSpPr txBox="1"/>
          <p:nvPr/>
        </p:nvSpPr>
        <p:spPr>
          <a:xfrm>
            <a:off x="1431732" y="5145775"/>
            <a:ext cx="4721328" cy="178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Heurística: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f(n) = g(n) + h(n), onde g(n) é o custo do caminho desde o estado inicial até ao nó n e h(n) é uma função heurística que estima o custo do caminho mais barato desde n até ao estado objetivo.</a:t>
            </a:r>
          </a:p>
          <a:p>
            <a:pPr>
              <a:lnSpc>
                <a:spcPct val="110000"/>
              </a:lnSpc>
            </a:pP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A10878F-5128-4206-8760-5C26BB27F5A1}"/>
              </a:ext>
            </a:extLst>
          </p:cNvPr>
          <p:cNvSpPr txBox="1">
            <a:spLocks/>
          </p:cNvSpPr>
          <p:nvPr/>
        </p:nvSpPr>
        <p:spPr>
          <a:xfrm>
            <a:off x="1575687" y="469901"/>
            <a:ext cx="2374014" cy="61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1600" b="1" dirty="0"/>
              <a:t>Operadores</a:t>
            </a:r>
            <a:r>
              <a:rPr lang="en-US" sz="1600" b="1" dirty="0"/>
              <a:t>:</a:t>
            </a:r>
            <a:endParaRPr lang="pt-PT" sz="1600" dirty="0"/>
          </a:p>
        </p:txBody>
      </p:sp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2D53CD06-6EE7-404F-8716-447A6877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13624"/>
              </p:ext>
            </p:extLst>
          </p:nvPr>
        </p:nvGraphicFramePr>
        <p:xfrm>
          <a:off x="1575687" y="1198489"/>
          <a:ext cx="9040628" cy="48204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8771">
                  <a:extLst>
                    <a:ext uri="{9D8B030D-6E8A-4147-A177-3AD203B41FA5}">
                      <a16:colId xmlns:a16="http://schemas.microsoft.com/office/drawing/2014/main" val="2159812458"/>
                    </a:ext>
                  </a:extLst>
                </a:gridCol>
                <a:gridCol w="2946502">
                  <a:extLst>
                    <a:ext uri="{9D8B030D-6E8A-4147-A177-3AD203B41FA5}">
                      <a16:colId xmlns:a16="http://schemas.microsoft.com/office/drawing/2014/main" val="4186244219"/>
                    </a:ext>
                  </a:extLst>
                </a:gridCol>
                <a:gridCol w="3399740">
                  <a:extLst>
                    <a:ext uri="{9D8B030D-6E8A-4147-A177-3AD203B41FA5}">
                      <a16:colId xmlns:a16="http://schemas.microsoft.com/office/drawing/2014/main" val="1842513993"/>
                    </a:ext>
                  </a:extLst>
                </a:gridCol>
                <a:gridCol w="1205615">
                  <a:extLst>
                    <a:ext uri="{9D8B030D-6E8A-4147-A177-3AD203B41FA5}">
                      <a16:colId xmlns:a16="http://schemas.microsoft.com/office/drawing/2014/main" val="3297339727"/>
                    </a:ext>
                  </a:extLst>
                </a:gridCol>
              </a:tblGrid>
              <a:tr h="813035"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Pré-condição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>
                          <a:solidFill>
                            <a:schemeClr val="bg1"/>
                          </a:solidFill>
                        </a:rPr>
                        <a:t>Efeitos</a:t>
                      </a:r>
                      <a:endParaRPr lang="pt-PT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Custo</a:t>
                      </a:r>
                    </a:p>
                  </a:txBody>
                  <a:tcPr marL="160954" marR="96573" marT="96573" marB="96573" anchor="ctr"/>
                </a:tc>
                <a:extLst>
                  <a:ext uri="{0D108BD9-81ED-4DB2-BD59-A6C34878D82A}">
                    <a16:rowId xmlns:a16="http://schemas.microsoft.com/office/drawing/2014/main" val="3537534047"/>
                  </a:ext>
                </a:extLst>
              </a:tr>
              <a:tr h="856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algn="ctr"/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IZx-1,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”IY” }) </a:t>
                      </a:r>
                    </a:p>
                    <a:p>
                      <a:pPr algn="ctr"/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IXy-1 ]=IZ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94272388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+ 1 ]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IZx+1,Izy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IXy+1]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67302273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Left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”IY” }) 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184130834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Right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IZy+1 ]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422327385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9B2BBE7-0E79-40F4-8F9C-AA555DBF48EE}"/>
              </a:ext>
            </a:extLst>
          </p:cNvPr>
          <p:cNvSpPr txBox="1"/>
          <p:nvPr/>
        </p:nvSpPr>
        <p:spPr>
          <a:xfrm>
            <a:off x="1503485" y="6134099"/>
            <a:ext cx="589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Legenda:     IZ - peça que se move       IY - outra peça       X - parede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16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6137" y="419100"/>
            <a:ext cx="7959725" cy="965812"/>
          </a:xfrm>
        </p:spPr>
        <p:txBody>
          <a:bodyPr/>
          <a:lstStyle/>
          <a:p>
            <a:pPr algn="ctr"/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940C51-22E4-4709-9EEA-F1FAE974F641}"/>
              </a:ext>
            </a:extLst>
          </p:cNvPr>
          <p:cNvSpPr txBox="1"/>
          <p:nvPr/>
        </p:nvSpPr>
        <p:spPr>
          <a:xfrm>
            <a:off x="1642695" y="1231023"/>
            <a:ext cx="872526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b="1" dirty="0"/>
              <a:t>Linguagem de programação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Python</a:t>
            </a:r>
            <a:r>
              <a:rPr lang="pt-PT" sz="1400" dirty="0"/>
              <a:t>, recorrendo ao pacote </a:t>
            </a:r>
            <a:r>
              <a:rPr lang="pt-PT" sz="1400" i="1" dirty="0" err="1"/>
              <a:t>pygame</a:t>
            </a:r>
            <a:r>
              <a:rPr lang="pt-PT" sz="1400" dirty="0"/>
              <a:t> para representação da interface do jogo.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Ambiente de desenvolvimento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VSCode</a:t>
            </a:r>
            <a:r>
              <a:rPr lang="pt-PT" sz="1400" dirty="0"/>
              <a:t> / </a:t>
            </a:r>
            <a:r>
              <a:rPr lang="pt-PT" sz="1400" dirty="0" err="1"/>
              <a:t>Spyder</a:t>
            </a:r>
            <a:r>
              <a:rPr lang="pt-PT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Estruturas de dados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Listas, para representar os tabuleiros de jogo;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i="1" dirty="0"/>
              <a:t>Nodes</a:t>
            </a:r>
            <a:r>
              <a:rPr lang="pt-PT" sz="1400" dirty="0"/>
              <a:t> e </a:t>
            </a:r>
            <a:r>
              <a:rPr lang="pt-PT" sz="1400" i="1" dirty="0" err="1"/>
              <a:t>Graphs</a:t>
            </a:r>
            <a:r>
              <a:rPr lang="pt-PT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Estrutura de ficheiros: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A figura ao lado representa a estrutura dos ficheiros com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diferentes matrizes para diferentes níveis com os quais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podemos testar o jogo;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Trabalho já implementado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Representação gráfica do tabuleiro;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Verificação dos movimentos válidos;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Modo de jogo individual;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Implementação do algoritmo BFS.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1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85AF65-1C94-4DC2-8FDF-A7E05F7D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53" y="3606967"/>
            <a:ext cx="310160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468</TotalTime>
  <Words>858</Words>
  <Application>Microsoft Office PowerPoint</Application>
  <PresentationFormat>Ecrã Panorâmico</PresentationFormat>
  <Paragraphs>84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Match The Tiles</vt:lpstr>
      <vt:lpstr>Especificação do Projeto</vt:lpstr>
      <vt:lpstr>Referências e Trabalho Relacionado</vt:lpstr>
      <vt:lpstr>Formulação do Problema como um problema de pesquisa</vt:lpstr>
      <vt:lpstr>Apresentação do PowerPoint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Ponte</cp:lastModifiedBy>
  <cp:revision>34</cp:revision>
  <dcterms:created xsi:type="dcterms:W3CDTF">2021-03-10T16:05:08Z</dcterms:created>
  <dcterms:modified xsi:type="dcterms:W3CDTF">2021-03-20T02:55:55Z</dcterms:modified>
</cp:coreProperties>
</file>