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8"/>
  </p:notesMasterIdLst>
  <p:sldIdLst>
    <p:sldId id="256" r:id="rId2"/>
    <p:sldId id="288" r:id="rId3"/>
    <p:sldId id="272" r:id="rId4"/>
    <p:sldId id="285" r:id="rId5"/>
    <p:sldId id="287" r:id="rId6"/>
    <p:sldId id="28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294F6-B623-4C0C-8B0A-DE37EB53E815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E88E1-E8DF-46B1-887B-DC41C5AA56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292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7B9F-1CEF-4C20-BF03-D17360EE4279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A84B-6463-48D6-9640-AA8D8EC0676F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3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E62D-9B0A-477D-B3AC-2619EA412BF5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7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A35-EAEB-489D-A1AF-9015E3D16DF9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6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7D42-48FC-4059-8102-DCAA8818E42F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09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2BDA-8E0D-4498-8032-34BF76D7B241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7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D5A-4A0B-4CED-8D66-4ADB1195BC89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6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F9B4-FE5D-4101-A65A-2789C0AD46B7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7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D065-C9D8-4349-98F7-40EA485F831D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9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50BE06-1E37-4C09-8CAB-0552D9D0B473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3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8B77-A686-46B6-9C66-013E6212C94A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D9D971-2A51-4AF6-BFC5-14FC66AB3101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50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-pubs-static.s3.amazonaws.com/190551_15f6124632824534b7e397ce7ad2f2b8.html" TargetMode="External"/><Relationship Id="rId2" Type="http://schemas.openxmlformats.org/officeDocument/2006/relationships/hyperlink" Target="https://www.kaggle.com/rameshmehta/credit-risk-analys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studio-pubs-static.s3.amazonaws.com/263968_5057ec1f5a2e48a89aab7f568fc37ad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C3BF8-F8CB-4122-8A7C-7EA2651E3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8889" y="2974464"/>
            <a:ext cx="5874220" cy="1160213"/>
          </a:xfrm>
        </p:spPr>
        <p:txBody>
          <a:bodyPr>
            <a:noAutofit/>
          </a:bodyPr>
          <a:lstStyle/>
          <a:p>
            <a:pPr algn="ctr" fontAlgn="base"/>
            <a:r>
              <a:rPr lang="en-US" sz="4800" dirty="0">
                <a:solidFill>
                  <a:schemeClr val="tx2"/>
                </a:solidFill>
                <a:latin typeface="zeitung"/>
              </a:rPr>
              <a:t>C</a:t>
            </a:r>
            <a:r>
              <a:rPr lang="en-US" sz="4800" i="0" dirty="0">
                <a:solidFill>
                  <a:schemeClr val="tx2"/>
                </a:solidFill>
                <a:effectLst/>
                <a:latin typeface="zeitung"/>
              </a:rPr>
              <a:t>redit </a:t>
            </a:r>
            <a:r>
              <a:rPr lang="en-US" sz="4800" dirty="0">
                <a:solidFill>
                  <a:schemeClr val="tx2"/>
                </a:solidFill>
                <a:latin typeface="zeitung"/>
              </a:rPr>
              <a:t>R</a:t>
            </a:r>
            <a:r>
              <a:rPr lang="en-US" sz="4800" i="0" dirty="0">
                <a:solidFill>
                  <a:schemeClr val="tx2"/>
                </a:solidFill>
                <a:effectLst/>
                <a:latin typeface="zeitung"/>
              </a:rPr>
              <a:t>isk </a:t>
            </a:r>
            <a:r>
              <a:rPr lang="en-US" sz="4800" dirty="0">
                <a:solidFill>
                  <a:schemeClr val="tx2"/>
                </a:solidFill>
                <a:latin typeface="zeitung"/>
              </a:rPr>
              <a:t>A</a:t>
            </a:r>
            <a:r>
              <a:rPr lang="en-US" sz="4800" i="0" dirty="0">
                <a:solidFill>
                  <a:schemeClr val="tx2"/>
                </a:solidFill>
                <a:effectLst/>
                <a:latin typeface="zeitung"/>
              </a:rPr>
              <a:t>nalysis</a:t>
            </a:r>
            <a:br>
              <a:rPr lang="en-US" sz="4800" i="0" dirty="0">
                <a:solidFill>
                  <a:schemeClr val="tx2"/>
                </a:solidFill>
                <a:effectLst/>
                <a:latin typeface="zeitung"/>
              </a:rPr>
            </a:br>
            <a:r>
              <a:rPr lang="en-US" sz="4800" i="0" dirty="0">
                <a:solidFill>
                  <a:schemeClr val="tx2"/>
                </a:solidFill>
                <a:effectLst/>
                <a:latin typeface="zeitung"/>
              </a:rPr>
              <a:t>Supervised Learning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71C81C-BCC0-4631-B6E6-1F7C5DFDE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0345" y="1687707"/>
            <a:ext cx="3991306" cy="1160213"/>
          </a:xfrm>
        </p:spPr>
        <p:txBody>
          <a:bodyPr>
            <a:normAutofit/>
          </a:bodyPr>
          <a:lstStyle/>
          <a:p>
            <a:r>
              <a:rPr lang="pt-PT" sz="2400" dirty="0"/>
              <a:t>Inteligência Artificial</a:t>
            </a:r>
            <a:endParaRPr lang="en-US" sz="24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E0E3A61-A5A0-4348-88C6-3D425D24F57F}"/>
              </a:ext>
            </a:extLst>
          </p:cNvPr>
          <p:cNvSpPr txBox="1">
            <a:spLocks/>
          </p:cNvSpPr>
          <p:nvPr/>
        </p:nvSpPr>
        <p:spPr>
          <a:xfrm>
            <a:off x="4251545" y="4387765"/>
            <a:ext cx="3688907" cy="1631940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PT" sz="2000" dirty="0">
                <a:solidFill>
                  <a:schemeClr val="accent1">
                    <a:lumMod val="50000"/>
                  </a:schemeClr>
                </a:solidFill>
              </a:rPr>
              <a:t>Grupo 39  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pt-PT" sz="2000" dirty="0">
                <a:solidFill>
                  <a:schemeClr val="accent1">
                    <a:lumMod val="50000"/>
                  </a:schemeClr>
                </a:solidFill>
              </a:rPr>
              <a:t>Mariana Ramos – up201806869          Pedro Ferreira – up201806506    Pedro Ponte – up201809694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AE1B5B-5329-446E-B7E4-6299E856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3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6B5C5-241D-48A4-BAA7-7A5B3842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Especificação do Projeto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0F529A-CCCD-44AC-913C-8D5237BB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5051"/>
          </a:xfrm>
        </p:spPr>
        <p:txBody>
          <a:bodyPr/>
          <a:lstStyle/>
          <a:p>
            <a:r>
              <a:rPr lang="pt-PT" sz="2000" dirty="0"/>
              <a:t>O</a:t>
            </a:r>
            <a:r>
              <a:rPr lang="pt-PT" sz="1600" dirty="0"/>
              <a:t> objetivo deste trabalho é utilizar </a:t>
            </a:r>
            <a:r>
              <a:rPr lang="pt-PT" sz="1600" i="1" dirty="0" err="1"/>
              <a:t>Supervised</a:t>
            </a:r>
            <a:r>
              <a:rPr lang="pt-PT" sz="1600" i="1" dirty="0"/>
              <a:t> </a:t>
            </a:r>
            <a:r>
              <a:rPr lang="pt-PT" sz="1600" i="1" dirty="0" err="1"/>
              <a:t>Learning</a:t>
            </a:r>
            <a:r>
              <a:rPr lang="pt-PT" sz="1600" dirty="0"/>
              <a:t> para prever o grau de risco de um empréstimo (</a:t>
            </a:r>
            <a:r>
              <a:rPr lang="pt-PT" sz="1600" i="1" dirty="0" err="1"/>
              <a:t>loan</a:t>
            </a:r>
            <a:r>
              <a:rPr lang="pt-PT" sz="1600" i="1" dirty="0"/>
              <a:t> grade</a:t>
            </a:r>
            <a:r>
              <a:rPr lang="pt-PT" sz="1600" dirty="0"/>
              <a:t>).  Para isso, contamos com um </a:t>
            </a:r>
            <a:r>
              <a:rPr lang="pt-PT" sz="1600" dirty="0" err="1"/>
              <a:t>dataset</a:t>
            </a:r>
            <a:r>
              <a:rPr lang="pt-PT" sz="1600" dirty="0"/>
              <a:t> de 855969 amostras de empréstimo. </a:t>
            </a:r>
            <a:r>
              <a:rPr lang="pt-PT" sz="1600" b="0" i="0" dirty="0">
                <a:effectLst/>
              </a:rPr>
              <a:t>Es</a:t>
            </a:r>
            <a:r>
              <a:rPr lang="pt-PT" sz="1600" dirty="0"/>
              <a:t>tas amostras contêm os 73 atributos, sendo alguns dos mais importantes:</a:t>
            </a:r>
          </a:p>
          <a:p>
            <a:endParaRPr lang="pt-PT" sz="1600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BFC5BC0-D0B4-417E-85C0-F3183E93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B84FA4-9A5C-4387-9085-B4FB74008AA0}"/>
              </a:ext>
            </a:extLst>
          </p:cNvPr>
          <p:cNvSpPr txBox="1"/>
          <p:nvPr/>
        </p:nvSpPr>
        <p:spPr>
          <a:xfrm>
            <a:off x="1097280" y="2943054"/>
            <a:ext cx="1005840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loan_amnt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Quantidade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dinheiro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solicitada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int_rate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Taxa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juros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Grau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comvalores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A, B, C, D, E, F, G.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próximo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A for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será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risco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annual_inc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Rendimento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annual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purpose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Motivo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principal para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pedido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installment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Valor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mês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tempo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até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estar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82DD41-221A-418B-A871-A5CD81797FFD}"/>
              </a:ext>
            </a:extLst>
          </p:cNvPr>
          <p:cNvSpPr txBox="1"/>
          <p:nvPr/>
        </p:nvSpPr>
        <p:spPr>
          <a:xfrm>
            <a:off x="1160585" y="4980843"/>
            <a:ext cx="9995095" cy="905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13C83B-B244-417F-8D9F-615576C16474}"/>
              </a:ext>
            </a:extLst>
          </p:cNvPr>
          <p:cNvSpPr txBox="1"/>
          <p:nvPr/>
        </p:nvSpPr>
        <p:spPr>
          <a:xfrm>
            <a:off x="1097280" y="4915851"/>
            <a:ext cx="9933549" cy="838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Tirando partido dos diferentes valores destes atributos, utilizaremos vários classificadores para avaliar o possível grau de cada empréstimo, com uma taxa de acerto aceitável.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660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AA2F4-F48A-497D-AC38-EDBD9085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Referências e Trabalho Relacionado</a:t>
            </a:r>
            <a:endParaRPr lang="en-US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CEFEA7-9DEE-492D-BD77-1FC1E8CB84E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097280" y="1855063"/>
            <a:ext cx="10058400" cy="4291297"/>
          </a:xfrm>
        </p:spPr>
        <p:txBody>
          <a:bodyPr>
            <a:normAutofit/>
          </a:bodyPr>
          <a:lstStyle/>
          <a:p>
            <a:pPr lvl="1" algn="just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hlinkClick r:id="rId2"/>
              </a:rPr>
              <a:t>https://www.kaggle.com/rameshmehta/credit-risk-analysis</a:t>
            </a:r>
            <a:endParaRPr lang="en-US" sz="1600" dirty="0"/>
          </a:p>
          <a:p>
            <a:pPr lvl="1" algn="just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hlinkClick r:id="rId3"/>
              </a:rPr>
              <a:t>https://rstudio-pubs-static.s3.amazonaws.com/190551_15f6124632824534b7e397ce7ad2f2b8.html</a:t>
            </a:r>
            <a:endParaRPr lang="en-US" sz="1600" dirty="0"/>
          </a:p>
          <a:p>
            <a:pPr lvl="1" algn="just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hlinkClick r:id="rId4"/>
              </a:rPr>
              <a:t>https://rstudio-pubs-static.s3.amazonaws.com/263968_5057ec1f5a2e48a89aab7f568fc37ade.html</a:t>
            </a:r>
            <a:endParaRPr lang="en-US" sz="1600" dirty="0"/>
          </a:p>
          <a:p>
            <a:pPr lvl="1" algn="just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/>
              <a:t>Slides das aulas </a:t>
            </a:r>
            <a:r>
              <a:rPr lang="en-US" sz="1600" dirty="0" err="1"/>
              <a:t>teóricas</a:t>
            </a:r>
            <a:r>
              <a:rPr lang="en-US" sz="1600" dirty="0"/>
              <a:t> e </a:t>
            </a:r>
            <a:r>
              <a:rPr lang="en-US" sz="1600" dirty="0" err="1"/>
              <a:t>fichas</a:t>
            </a:r>
            <a:r>
              <a:rPr lang="en-US" sz="1600" dirty="0"/>
              <a:t> </a:t>
            </a:r>
            <a:r>
              <a:rPr lang="en-US" sz="1600" dirty="0" err="1"/>
              <a:t>realizadas</a:t>
            </a:r>
            <a:r>
              <a:rPr lang="en-US" sz="1600" dirty="0"/>
              <a:t> </a:t>
            </a:r>
            <a:r>
              <a:rPr lang="en-US" sz="1600" dirty="0" err="1"/>
              <a:t>nas</a:t>
            </a:r>
            <a:r>
              <a:rPr lang="en-US" sz="1600" dirty="0"/>
              <a:t> aulas </a:t>
            </a:r>
            <a:r>
              <a:rPr lang="en-US" sz="1600" dirty="0" err="1"/>
              <a:t>teórico-práticas</a:t>
            </a:r>
            <a:endParaRPr lang="en-US" sz="16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08C703-E4FF-4035-82CB-FB3EE6F3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3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BCAF2-D229-4A29-85AC-E7FBE5A5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Detalhes da implementação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D2313D-8EB7-457C-B757-84F4520AD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3180"/>
          </a:xfrm>
        </p:spPr>
        <p:txBody>
          <a:bodyPr numCol="1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PT" sz="1800" b="1" dirty="0"/>
              <a:t>Ferramentas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Para o </a:t>
            </a:r>
            <a:r>
              <a:rPr lang="en-US" sz="1600" dirty="0" err="1"/>
              <a:t>desenvolvimento</a:t>
            </a:r>
            <a:r>
              <a:rPr lang="en-US" sz="1600" dirty="0"/>
              <a:t> </a:t>
            </a:r>
            <a:r>
              <a:rPr lang="en-US" sz="1600" dirty="0" err="1"/>
              <a:t>deste</a:t>
            </a:r>
            <a:r>
              <a:rPr lang="en-US" sz="1600" dirty="0"/>
              <a:t> </a:t>
            </a:r>
            <a:r>
              <a:rPr lang="en-US" sz="1600" dirty="0" err="1"/>
              <a:t>projeto</a:t>
            </a:r>
            <a:r>
              <a:rPr lang="en-US" sz="1600" dirty="0"/>
              <a:t> </a:t>
            </a:r>
            <a:r>
              <a:rPr lang="en-US" sz="1600" dirty="0" err="1"/>
              <a:t>iremos</a:t>
            </a:r>
            <a:r>
              <a:rPr lang="en-US" sz="1600" dirty="0"/>
              <a:t> usar </a:t>
            </a:r>
            <a:r>
              <a:rPr lang="en-US" sz="1600" b="1" dirty="0"/>
              <a:t>Python</a:t>
            </a:r>
            <a:r>
              <a:rPr lang="en-US" sz="1600" dirty="0"/>
              <a:t> e as </a:t>
            </a:r>
            <a:r>
              <a:rPr lang="en-US" sz="1600" dirty="0" err="1"/>
              <a:t>suas</a:t>
            </a:r>
            <a:r>
              <a:rPr lang="en-US" sz="1600" dirty="0"/>
              <a:t> </a:t>
            </a:r>
            <a:r>
              <a:rPr lang="en-US" sz="1600" dirty="0" err="1"/>
              <a:t>bibliotecas</a:t>
            </a:r>
            <a:r>
              <a:rPr lang="en-US" sz="1600" dirty="0"/>
              <a:t> que </a:t>
            </a:r>
            <a:r>
              <a:rPr lang="en-US" sz="1600" dirty="0" err="1"/>
              <a:t>tornam</a:t>
            </a:r>
            <a:r>
              <a:rPr lang="en-US" sz="1600" dirty="0"/>
              <a:t> </a:t>
            </a:r>
            <a:r>
              <a:rPr lang="en-US" sz="1600" dirty="0" err="1"/>
              <a:t>mais</a:t>
            </a:r>
            <a:r>
              <a:rPr lang="en-US" sz="1600" dirty="0"/>
              <a:t> simples o </a:t>
            </a:r>
            <a:r>
              <a:rPr lang="en-US" sz="1600" dirty="0" err="1"/>
              <a:t>desenvolvimento</a:t>
            </a:r>
            <a:r>
              <a:rPr lang="en-US" sz="1600" dirty="0"/>
              <a:t> de </a:t>
            </a:r>
            <a:r>
              <a:rPr lang="en-US" sz="1600" dirty="0" err="1"/>
              <a:t>projetos</a:t>
            </a:r>
            <a:r>
              <a:rPr lang="en-US" sz="1600" dirty="0"/>
              <a:t> de </a:t>
            </a:r>
            <a:r>
              <a:rPr lang="en-US" sz="1600" dirty="0" err="1"/>
              <a:t>aprendizagem</a:t>
            </a:r>
            <a:r>
              <a:rPr lang="en-US" sz="1600" dirty="0"/>
              <a:t> </a:t>
            </a:r>
            <a:r>
              <a:rPr lang="en-US" sz="1600" dirty="0" err="1"/>
              <a:t>supervisionada</a:t>
            </a:r>
            <a:r>
              <a:rPr lang="en-US" sz="1600" dirty="0"/>
              <a:t>, </a:t>
            </a:r>
            <a:r>
              <a:rPr lang="en-US" sz="1600" dirty="0" err="1"/>
              <a:t>cujos</a:t>
            </a:r>
            <a:r>
              <a:rPr lang="en-US" sz="1600" dirty="0"/>
              <a:t> </a:t>
            </a:r>
            <a:r>
              <a:rPr lang="en-US" sz="1600" dirty="0" err="1"/>
              <a:t>algoritmos</a:t>
            </a:r>
            <a:r>
              <a:rPr lang="en-US" sz="1600" dirty="0"/>
              <a:t> </a:t>
            </a:r>
            <a:r>
              <a:rPr lang="en-US" sz="1600" dirty="0" err="1"/>
              <a:t>associados</a:t>
            </a:r>
            <a:r>
              <a:rPr lang="en-US" sz="1600" dirty="0"/>
              <a:t> </a:t>
            </a:r>
            <a:r>
              <a:rPr lang="en-US" sz="1600" dirty="0" err="1"/>
              <a:t>são</a:t>
            </a:r>
            <a:r>
              <a:rPr lang="en-US" sz="1600" dirty="0"/>
              <a:t> </a:t>
            </a:r>
            <a:r>
              <a:rPr lang="en-US" sz="1600" dirty="0" err="1"/>
              <a:t>normalmente</a:t>
            </a:r>
            <a:r>
              <a:rPr lang="en-US" sz="1600" dirty="0"/>
              <a:t> </a:t>
            </a:r>
            <a:r>
              <a:rPr lang="en-US" sz="1600" dirty="0" err="1"/>
              <a:t>bastante</a:t>
            </a:r>
            <a:r>
              <a:rPr lang="en-US" sz="1600" dirty="0"/>
              <a:t> </a:t>
            </a:r>
            <a:r>
              <a:rPr lang="en-US" sz="1600" dirty="0" err="1"/>
              <a:t>complexos</a:t>
            </a:r>
            <a:r>
              <a:rPr lang="en-US" sz="1600" dirty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algn="just">
              <a:lnSpc>
                <a:spcPct val="100000"/>
              </a:lnSpc>
            </a:pPr>
            <a:endParaRPr lang="en-US" sz="1800" b="1" dirty="0"/>
          </a:p>
          <a:p>
            <a:pPr algn="just">
              <a:lnSpc>
                <a:spcPct val="100000"/>
              </a:lnSpc>
            </a:pPr>
            <a:endParaRPr lang="en-US" sz="1800" b="1" dirty="0"/>
          </a:p>
          <a:p>
            <a:pPr algn="just">
              <a:lnSpc>
                <a:spcPct val="100000"/>
              </a:lnSpc>
            </a:pPr>
            <a:r>
              <a:rPr lang="en-US" sz="1800" b="1" dirty="0" err="1"/>
              <a:t>Ambiente</a:t>
            </a:r>
            <a:r>
              <a:rPr lang="en-US" sz="1800" b="1" dirty="0"/>
              <a:t> de </a:t>
            </a:r>
            <a:r>
              <a:rPr lang="en-US" sz="1800" b="1" dirty="0" err="1"/>
              <a:t>desenvolvimento</a:t>
            </a:r>
            <a:endParaRPr lang="en-US" sz="1800" b="1" dirty="0"/>
          </a:p>
          <a:p>
            <a:pPr algn="just">
              <a:lnSpc>
                <a:spcPct val="100000"/>
              </a:lnSpc>
            </a:pPr>
            <a:r>
              <a:rPr lang="en-US" sz="1600" b="1" dirty="0" err="1"/>
              <a:t>Jupyter</a:t>
            </a:r>
            <a:r>
              <a:rPr lang="en-US" sz="1600" b="1" dirty="0"/>
              <a:t> Notebook </a:t>
            </a:r>
            <a:r>
              <a:rPr lang="en-US" sz="1600" dirty="0"/>
              <a:t>– </a:t>
            </a:r>
            <a:r>
              <a:rPr lang="en-US" sz="1600" dirty="0" err="1"/>
              <a:t>ambiente</a:t>
            </a:r>
            <a:r>
              <a:rPr lang="en-US" sz="1600" dirty="0"/>
              <a:t> de </a:t>
            </a:r>
            <a:r>
              <a:rPr lang="en-US" sz="1600" dirty="0" err="1"/>
              <a:t>desenvolvimento</a:t>
            </a:r>
            <a:r>
              <a:rPr lang="en-US" sz="1600" dirty="0"/>
              <a:t> ideal para o </a:t>
            </a:r>
            <a:r>
              <a:rPr lang="en-US" sz="1600" dirty="0" err="1"/>
              <a:t>desenvolvimento</a:t>
            </a:r>
            <a:r>
              <a:rPr lang="en-US" sz="1600" dirty="0"/>
              <a:t> de </a:t>
            </a:r>
            <a:r>
              <a:rPr lang="en-US" sz="1600" dirty="0" err="1"/>
              <a:t>projetos</a:t>
            </a:r>
            <a:r>
              <a:rPr lang="en-US" sz="1600" dirty="0"/>
              <a:t>, </a:t>
            </a:r>
            <a:r>
              <a:rPr lang="en-US" sz="1600" dirty="0" err="1"/>
              <a:t>permitindo</a:t>
            </a:r>
            <a:r>
              <a:rPr lang="en-US" sz="1600" dirty="0"/>
              <a:t> um </a:t>
            </a:r>
            <a:r>
              <a:rPr lang="en-US" sz="1600" i="1" dirty="0"/>
              <a:t>workflow</a:t>
            </a:r>
            <a:r>
              <a:rPr lang="en-US" sz="1600" dirty="0"/>
              <a:t> </a:t>
            </a:r>
            <a:r>
              <a:rPr lang="en-US" sz="1600" dirty="0" err="1"/>
              <a:t>rápido</a:t>
            </a:r>
            <a:r>
              <a:rPr lang="en-US" sz="1600" dirty="0"/>
              <a:t> </a:t>
            </a:r>
            <a:r>
              <a:rPr lang="en-US" sz="1600" dirty="0" err="1"/>
              <a:t>graças</a:t>
            </a:r>
            <a:r>
              <a:rPr lang="en-US" sz="1600" dirty="0"/>
              <a:t> </a:t>
            </a:r>
            <a:r>
              <a:rPr lang="en-US" sz="1600" dirty="0" err="1"/>
              <a:t>às</a:t>
            </a:r>
            <a:r>
              <a:rPr lang="en-US" sz="1600" dirty="0"/>
              <a:t> </a:t>
            </a:r>
            <a:r>
              <a:rPr lang="en-US" sz="1600" dirty="0" err="1"/>
              <a:t>suas</a:t>
            </a:r>
            <a:r>
              <a:rPr lang="en-US" sz="1600" dirty="0"/>
              <a:t> </a:t>
            </a:r>
            <a:r>
              <a:rPr lang="en-US" sz="1600" dirty="0" err="1"/>
              <a:t>funcionalidades</a:t>
            </a:r>
            <a:r>
              <a:rPr lang="en-US" sz="1600" dirty="0"/>
              <a:t> que </a:t>
            </a:r>
            <a:r>
              <a:rPr lang="en-US" sz="1600" dirty="0" err="1"/>
              <a:t>permitem</a:t>
            </a:r>
            <a:r>
              <a:rPr lang="en-US" sz="1600" dirty="0"/>
              <a:t> </a:t>
            </a:r>
            <a:r>
              <a:rPr lang="en-US" sz="1600" dirty="0" err="1"/>
              <a:t>intercalar</a:t>
            </a:r>
            <a:r>
              <a:rPr lang="en-US" sz="1600" dirty="0"/>
              <a:t> </a:t>
            </a:r>
            <a:r>
              <a:rPr lang="en-US" sz="1600" dirty="0" err="1"/>
              <a:t>código</a:t>
            </a:r>
            <a:r>
              <a:rPr lang="en-US" sz="1600" dirty="0"/>
              <a:t> com </a:t>
            </a:r>
            <a:r>
              <a:rPr lang="en-US" sz="1600" dirty="0" err="1"/>
              <a:t>visualização</a:t>
            </a:r>
            <a:r>
              <a:rPr lang="en-US" sz="1600" dirty="0"/>
              <a:t> de dados e </a:t>
            </a:r>
            <a:r>
              <a:rPr lang="en-US" sz="1600" dirty="0" err="1"/>
              <a:t>correr</a:t>
            </a:r>
            <a:r>
              <a:rPr lang="en-US" sz="1600" dirty="0"/>
              <a:t> </a:t>
            </a:r>
            <a:r>
              <a:rPr lang="en-US" sz="1600" dirty="0" err="1"/>
              <a:t>rapidamente</a:t>
            </a:r>
            <a:r>
              <a:rPr lang="en-US" sz="1600" dirty="0"/>
              <a:t> </a:t>
            </a:r>
            <a:r>
              <a:rPr lang="en-US" sz="1600" i="1" dirty="0"/>
              <a:t>snippets</a:t>
            </a:r>
            <a:r>
              <a:rPr lang="en-US" sz="1600" dirty="0"/>
              <a:t> de </a:t>
            </a:r>
            <a:r>
              <a:rPr lang="en-US" sz="1600" dirty="0" err="1"/>
              <a:t>código</a:t>
            </a:r>
            <a:r>
              <a:rPr lang="en-US" sz="1600" dirty="0"/>
              <a:t>.</a:t>
            </a:r>
          </a:p>
          <a:p>
            <a:pPr algn="just">
              <a:lnSpc>
                <a:spcPct val="100000"/>
              </a:lnSpc>
            </a:pPr>
            <a:endParaRPr lang="pt-PT" sz="1800" b="1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705A0F-6F5E-4684-86D5-E4A682DB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916A71-F468-43EC-A0D9-3755D4EE72FB}"/>
              </a:ext>
            </a:extLst>
          </p:cNvPr>
          <p:cNvSpPr txBox="1"/>
          <p:nvPr/>
        </p:nvSpPr>
        <p:spPr>
          <a:xfrm>
            <a:off x="1466550" y="3154017"/>
            <a:ext cx="9319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Scikit-learn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extensa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biblioteca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 um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enorme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leque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algoritmos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úteis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à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aprendizagem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computacional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Keras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biblioteca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dedicada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redes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neuronais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Pandas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biblioteca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usada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análise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dados;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biblioteca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usada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análise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dados;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Matplolib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biblioteca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visualização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dados.</a:t>
            </a:r>
          </a:p>
        </p:txBody>
      </p:sp>
    </p:spTree>
    <p:extLst>
      <p:ext uri="{BB962C8B-B14F-4D97-AF65-F5344CB8AC3E}">
        <p14:creationId xmlns:p14="http://schemas.microsoft.com/office/powerpoint/2010/main" val="396529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177B8-5189-4F5E-99D3-EDF79B8E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Detalhes da implementação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C41446-FBAB-4CD1-A11C-C5EAFA2C1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Algoritmos</a:t>
            </a:r>
          </a:p>
          <a:p>
            <a:r>
              <a:rPr lang="pt-PT" sz="1600" dirty="0"/>
              <a:t>Neste projeto temos como objetivo implementar as seguintes técnicas de classificação:</a:t>
            </a:r>
          </a:p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9BC33B6-56C5-42E7-B411-0B8EDDE5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F79D45-6585-4EAB-8C3A-81EC02044F1D}"/>
              </a:ext>
            </a:extLst>
          </p:cNvPr>
          <p:cNvSpPr txBox="1"/>
          <p:nvPr/>
        </p:nvSpPr>
        <p:spPr>
          <a:xfrm>
            <a:off x="1097280" y="2701954"/>
            <a:ext cx="100584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Nearest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Neighbor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(K-NN) 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 Tenta classificar um objeto com base nos K elementos mais próximos/semelhantes;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Naive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Bayes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(NB) 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Assume que todos os valores são independentes, tirando partido disso para a previsão de um elemento;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Support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Vector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Machines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(SVM)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Tenta traçar uma fronteira entre as várias classes e classificar o elemento consoante a região a que pertence;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 (ANN) 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Rede constituída por vários “neurônios” que comunicam entre si de forma a prever um dado </a:t>
            </a:r>
            <a:r>
              <a:rPr lang="pt-PT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outcome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Trees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Técnica que prevê os resultados através de uma abordagem algorítmica que identifica maneiras de dividir um conjunto de dados com base em diferentes condições.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3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B3845-FF52-483F-A14B-E45BAF35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Trabalho realizado</a:t>
            </a:r>
            <a:endParaRPr lang="en-US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884A68-4AA3-4A20-A363-B9B609F37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9220"/>
          </a:xfrm>
        </p:spPr>
        <p:txBody>
          <a:bodyPr>
            <a:normAutofit/>
          </a:bodyPr>
          <a:lstStyle/>
          <a:p>
            <a:r>
              <a:rPr lang="pt-PT" sz="1600" dirty="0"/>
              <a:t>Até ao momento, estivemos a trabalhar no pré-processamento dos dados fornecidos, pois o </a:t>
            </a:r>
            <a:r>
              <a:rPr lang="pt-PT" sz="1600" i="1" dirty="0" err="1"/>
              <a:t>dataset</a:t>
            </a:r>
            <a:r>
              <a:rPr lang="pt-PT" sz="1600" i="1" dirty="0"/>
              <a:t> </a:t>
            </a:r>
            <a:r>
              <a:rPr lang="pt-PT" sz="1600" dirty="0"/>
              <a:t>inicial continha demasiadas colunas, o que tornava muito complicada a análise dos dados de modo a construir um modelo de aprendizagem supervisionada aceitável.</a:t>
            </a:r>
          </a:p>
          <a:p>
            <a:r>
              <a:rPr lang="pt-PT" sz="1600" dirty="0"/>
              <a:t>Deste modo, removemos bastante colunas que continham informações que não acrescentavam grande valor para a construção do modelo (por ex. </a:t>
            </a:r>
            <a:r>
              <a:rPr lang="pt-PT" sz="1600" i="1" dirty="0"/>
              <a:t>id</a:t>
            </a:r>
            <a:r>
              <a:rPr lang="pt-PT" sz="1600" dirty="0"/>
              <a:t>, </a:t>
            </a:r>
            <a:r>
              <a:rPr lang="pt-PT" sz="1600" i="1" dirty="0" err="1"/>
              <a:t>member_id</a:t>
            </a:r>
            <a:r>
              <a:rPr lang="pt-PT" sz="1600" dirty="0"/>
              <a:t>), que continham informações que só são possíveis de conhecer depois do empréstimo ser feito (por ex. </a:t>
            </a:r>
            <a:r>
              <a:rPr lang="pt-PT" sz="1600" i="1" dirty="0" err="1"/>
              <a:t>funded_amnt</a:t>
            </a:r>
            <a:r>
              <a:rPr lang="pt-PT" sz="1600" dirty="0"/>
              <a:t>,</a:t>
            </a:r>
            <a:r>
              <a:rPr lang="pt-PT" sz="1600" i="1" dirty="0"/>
              <a:t> </a:t>
            </a:r>
            <a:r>
              <a:rPr lang="pt-PT" sz="1600" i="1" dirty="0" err="1"/>
              <a:t>out_prncp</a:t>
            </a:r>
            <a:r>
              <a:rPr lang="pt-PT" sz="1600" dirty="0"/>
              <a:t>), que continham apenas um valor único (por ex. </a:t>
            </a:r>
            <a:r>
              <a:rPr lang="pt-PT" sz="1600" i="1" dirty="0" err="1"/>
              <a:t>policy_code</a:t>
            </a:r>
            <a:r>
              <a:rPr lang="pt-PT" sz="1600" dirty="0"/>
              <a:t>) ou que continham uma elevada percentagem de valores em falta (por ex. </a:t>
            </a:r>
            <a:r>
              <a:rPr lang="pt-PT" sz="1600" i="1" dirty="0" err="1"/>
              <a:t>verification_status_joint</a:t>
            </a:r>
            <a:r>
              <a:rPr lang="pt-PT" sz="1600" dirty="0"/>
              <a:t>, </a:t>
            </a:r>
            <a:r>
              <a:rPr lang="pt-PT" sz="1600" i="1" dirty="0" err="1"/>
              <a:t>annual_inc_joint</a:t>
            </a:r>
            <a:r>
              <a:rPr lang="pt-PT" sz="1600" dirty="0"/>
              <a:t>).</a:t>
            </a:r>
          </a:p>
          <a:p>
            <a:r>
              <a:rPr lang="pt-PT" sz="1600" dirty="0"/>
              <a:t>Para além da remoção das colunas, começamos também a resolver os casos em que faltavam valores em algumas colunas e a converter os valores de colunas categóricas em valores numéricos de forma a poderem ser </a:t>
            </a:r>
            <a:r>
              <a:rPr lang="pt-PT" sz="1600" dirty="0" err="1"/>
              <a:t>analaisados</a:t>
            </a:r>
            <a:r>
              <a:rPr lang="pt-PT" sz="1600" dirty="0"/>
              <a:t>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E0CBF38-C4A7-40B5-9F08-2BA0FF07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01EF7E-ED75-4BCD-B11B-FB14B9327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48" y="4520639"/>
            <a:ext cx="9690503" cy="170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948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1273</TotalTime>
  <Words>704</Words>
  <Application>Microsoft Office PowerPoint</Application>
  <PresentationFormat>Ecrã Panorâmico</PresentationFormat>
  <Paragraphs>53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Wingdings</vt:lpstr>
      <vt:lpstr>zeitung</vt:lpstr>
      <vt:lpstr>Retrospetiva</vt:lpstr>
      <vt:lpstr>Credit Risk Analysis Supervised Learning</vt:lpstr>
      <vt:lpstr>Especificação do Projeto</vt:lpstr>
      <vt:lpstr>Referências e Trabalho Relacionado</vt:lpstr>
      <vt:lpstr>Detalhes da implementação</vt:lpstr>
      <vt:lpstr>Detalhes da implementação</vt:lpstr>
      <vt:lpstr>Trabalho realizado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 The Tiles</dc:title>
  <dc:creator>Mariana Oliveira Ramos</dc:creator>
  <cp:lastModifiedBy>Pedro Varandas da Costa Azevedo da Ponte</cp:lastModifiedBy>
  <cp:revision>109</cp:revision>
  <dcterms:created xsi:type="dcterms:W3CDTF">2021-03-10T16:05:08Z</dcterms:created>
  <dcterms:modified xsi:type="dcterms:W3CDTF">2021-05-16T02:16:52Z</dcterms:modified>
</cp:coreProperties>
</file>