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st.github.com/Hossam-Elbahrawy/391f060242e7203702da0843fd523d4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inventwithpython.com/pygame/chapter4.html" TargetMode="External"/><Relationship Id="rId5" Type="http://schemas.openxmlformats.org/officeDocument/2006/relationships/hyperlink" Target="https://play.google.com/store/apps/details?id=net.bohush.match.tiles.color.puzzle&amp;hl=pt_PT&amp;gl=US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C3BF8-F8CB-4122-8A7C-7EA2651E3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4087" y="3428999"/>
            <a:ext cx="6156020" cy="2268559"/>
          </a:xfrm>
        </p:spPr>
        <p:txBody>
          <a:bodyPr>
            <a:normAutofit/>
          </a:bodyPr>
          <a:lstStyle/>
          <a:p>
            <a:r>
              <a:rPr lang="pt-PT" dirty="0"/>
              <a:t>Match </a:t>
            </a:r>
            <a:r>
              <a:rPr lang="pt-PT" dirty="0" err="1"/>
              <a:t>The</a:t>
            </a:r>
            <a:r>
              <a:rPr lang="pt-PT" dirty="0"/>
              <a:t> Tiles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71C81C-BCC0-4631-B6E6-1F7C5DFDE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2507" y="2023298"/>
            <a:ext cx="5357600" cy="1160213"/>
          </a:xfrm>
        </p:spPr>
        <p:txBody>
          <a:bodyPr>
            <a:normAutofit/>
          </a:bodyPr>
          <a:lstStyle/>
          <a:p>
            <a:r>
              <a:rPr lang="pt-PT" sz="2400" dirty="0"/>
              <a:t>Inteligência Artificial</a:t>
            </a:r>
            <a:endParaRPr lang="en-US" sz="24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E0E3A61-A5A0-4348-88C6-3D425D24F57F}"/>
              </a:ext>
            </a:extLst>
          </p:cNvPr>
          <p:cNvSpPr txBox="1">
            <a:spLocks/>
          </p:cNvSpPr>
          <p:nvPr/>
        </p:nvSpPr>
        <p:spPr>
          <a:xfrm>
            <a:off x="4521200" y="4419600"/>
            <a:ext cx="3688907" cy="1628130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PT" sz="1600" dirty="0">
                <a:solidFill>
                  <a:schemeClr val="accent1"/>
                </a:solidFill>
              </a:rPr>
              <a:t>Grupo 39   </a:t>
            </a:r>
            <a:endParaRPr lang="en-US" sz="16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pt-PT" sz="1600" dirty="0">
                <a:solidFill>
                  <a:schemeClr val="accent1"/>
                </a:solidFill>
              </a:rPr>
              <a:t>Mariana Ramos – up201806869          Pedro Ferreira – up201806506    Pedro Ponte – up201809694</a:t>
            </a:r>
          </a:p>
        </p:txBody>
      </p:sp>
    </p:spTree>
    <p:extLst>
      <p:ext uri="{BB962C8B-B14F-4D97-AF65-F5344CB8AC3E}">
        <p14:creationId xmlns:p14="http://schemas.microsoft.com/office/powerpoint/2010/main" val="251403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BB306D4-894F-4A1C-8DE5-1D54B03FD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509F6F8-AAE1-4937-902A-BEF577F4E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4FACF2C-80C1-44CC-8817-9EDADE5F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610983A-DB5E-4133-A02A-03DA961CE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4C9817-74DF-4960-9446-47B3FEBCB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36E5F1-0280-40B7-BC3A-353B312A6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BF14D9-8604-4164-9D68-8C81304B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145" y="647700"/>
            <a:ext cx="5076609" cy="1077229"/>
          </a:xfrm>
        </p:spPr>
        <p:txBody>
          <a:bodyPr>
            <a:normAutofit/>
          </a:bodyPr>
          <a:lstStyle/>
          <a:p>
            <a:pPr algn="l"/>
            <a:r>
              <a:rPr lang="pt-PT" dirty="0"/>
              <a:t>Especificação do Projeto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C8A3F6-3C71-4D19-BE01-60062536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277" y="1590048"/>
            <a:ext cx="5218581" cy="46202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1400" b="0" i="0" dirty="0">
                <a:effectLst/>
              </a:rPr>
              <a:t>O jogo consiste na existência de um tabuleiro contendo diferentes tipos de “tiles”, correspondendo cada tile a uma célula do tabuleiro. </a:t>
            </a:r>
          </a:p>
          <a:p>
            <a:pPr>
              <a:lnSpc>
                <a:spcPct val="110000"/>
              </a:lnSpc>
            </a:pPr>
            <a:r>
              <a:rPr lang="pt-PT" sz="1400" b="0" i="0" dirty="0">
                <a:effectLst/>
              </a:rPr>
              <a:t>Existem três tipos de tiles no jogo, onde cada um apresenta uma cor diferente que os relaciona com o seu objetivo no jogo. Tiles preenchidas com uma cor escura correspondem a paredes, tiles com um ponto no centro correspondem a tiles objetivo e tiles pintadas com um círculo no centro correspondem a tiles jogáveis.</a:t>
            </a:r>
          </a:p>
          <a:p>
            <a:pPr>
              <a:lnSpc>
                <a:spcPct val="110000"/>
              </a:lnSpc>
            </a:pPr>
            <a:r>
              <a:rPr lang="pt-PT" sz="1400" b="0" i="0" dirty="0">
                <a:effectLst/>
              </a:rPr>
              <a:t>O objetivo do jogo é colocar as tiles jogáveis nas posições onde se encontram as tiles objetivo com a cor correspondente. Para tal, o jogador pode deslocar as peças para cima, baixo, esquerda e direita. Os movimentos são sincronizados, portanto, deve-se usar tiles fixos existentes para criar espaços entre os tiles e resolver o puzzle.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4EE50-9874-4244-AC6D-A1BD91FD9C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2" b="5124"/>
          <a:stretch/>
        </p:blipFill>
        <p:spPr>
          <a:xfrm>
            <a:off x="7318874" y="227"/>
            <a:ext cx="4066046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FB3060F-E739-42D0-B49B-587B1F7C0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2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E81175-7FF6-40F8-B006-E0D4AE47B5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88901" y="808056"/>
            <a:ext cx="8381238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700"/>
              <a:t>Referências e Trabalho Relacionado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EB3CFE-DAB9-4944-88F9-23E0B8D58216}"/>
              </a:ext>
            </a:extLst>
          </p:cNvPr>
          <p:cNvSpPr txBox="1"/>
          <p:nvPr/>
        </p:nvSpPr>
        <p:spPr>
          <a:xfrm>
            <a:off x="1700457" y="2121765"/>
            <a:ext cx="6572814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para a </a:t>
            </a:r>
            <a:r>
              <a:rPr lang="en-US" dirty="0" err="1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página</a:t>
            </a:r>
            <a:r>
              <a:rPr lang="en-US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do </a:t>
            </a:r>
            <a:r>
              <a:rPr lang="en-US" dirty="0" err="1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jogo</a:t>
            </a:r>
            <a:r>
              <a:rPr lang="en-US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</a:t>
            </a:r>
            <a:r>
              <a:rPr lang="en-US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Google Play</a:t>
            </a:r>
            <a:r>
              <a:rPr lang="en-US" dirty="0">
                <a:solidFill>
                  <a:schemeClr val="accent1"/>
                </a:solidFill>
              </a:rPr>
              <a:t>;</a:t>
            </a:r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Exemplo</a:t>
            </a:r>
            <a:r>
              <a:rPr lang="en-US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para </a:t>
            </a:r>
            <a:r>
              <a:rPr lang="en-US" dirty="0" err="1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</a:t>
            </a:r>
            <a:r>
              <a:rPr lang="en-US" dirty="0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gráfico</a:t>
            </a:r>
            <a:r>
              <a:rPr lang="en-US" dirty="0">
                <a:solidFill>
                  <a:schemeClr val="accent1"/>
                </a:solidFill>
              </a:rPr>
              <a:t>;</a:t>
            </a:r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Exemplo</a:t>
            </a:r>
            <a:r>
              <a:rPr lang="en-US" dirty="0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 </a:t>
            </a:r>
            <a:r>
              <a:rPr lang="en-US" dirty="0" err="1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</a:t>
            </a:r>
            <a:r>
              <a:rPr lang="en-US" dirty="0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 </a:t>
            </a:r>
            <a:r>
              <a:rPr lang="en-US" dirty="0" err="1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algoritmos</a:t>
            </a:r>
            <a:r>
              <a:rPr lang="en-US" dirty="0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 </a:t>
            </a:r>
            <a:r>
              <a:rPr lang="en-US" dirty="0" err="1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pesquisa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/>
              <a:t>Slides das aulas </a:t>
            </a:r>
            <a:r>
              <a:rPr lang="en-US" dirty="0" err="1"/>
              <a:t>teóricas</a:t>
            </a:r>
            <a:r>
              <a:rPr lang="en-US" dirty="0"/>
              <a:t> e </a:t>
            </a:r>
            <a:r>
              <a:rPr lang="en-US" dirty="0" err="1"/>
              <a:t>teórico-práticas</a:t>
            </a:r>
            <a:r>
              <a:rPr lang="en-US" dirty="0"/>
              <a:t> para </a:t>
            </a:r>
            <a:r>
              <a:rPr lang="en-US" dirty="0" err="1"/>
              <a:t>desenvolvimento</a:t>
            </a:r>
            <a:r>
              <a:rPr lang="en-US" dirty="0"/>
              <a:t> dos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2487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52">
            <a:extLst>
              <a:ext uri="{FF2B5EF4-FFF2-40B4-BE49-F238E27FC236}">
                <a16:creationId xmlns:a16="http://schemas.microsoft.com/office/drawing/2014/main" id="{624A1565-B7E1-4C59-84A2-5831F116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54">
            <a:extLst>
              <a:ext uri="{FF2B5EF4-FFF2-40B4-BE49-F238E27FC236}">
                <a16:creationId xmlns:a16="http://schemas.microsoft.com/office/drawing/2014/main" id="{3B8B134C-47B2-49B8-B810-2931B20E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9" name="Picture 56">
            <a:extLst>
              <a:ext uri="{FF2B5EF4-FFF2-40B4-BE49-F238E27FC236}">
                <a16:creationId xmlns:a16="http://schemas.microsoft.com/office/drawing/2014/main" id="{1550BD34-8417-42DB-BEA7-96B1E4156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0" name="Rectangle 58">
            <a:extLst>
              <a:ext uri="{FF2B5EF4-FFF2-40B4-BE49-F238E27FC236}">
                <a16:creationId xmlns:a16="http://schemas.microsoft.com/office/drawing/2014/main" id="{EE04A24D-ECF7-4024-BAC2-981BA69CF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60">
            <a:extLst>
              <a:ext uri="{FF2B5EF4-FFF2-40B4-BE49-F238E27FC236}">
                <a16:creationId xmlns:a16="http://schemas.microsoft.com/office/drawing/2014/main" id="{F1C3D135-9831-45A9-8FBE-2A2548C8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2">
            <a:extLst>
              <a:ext uri="{FF2B5EF4-FFF2-40B4-BE49-F238E27FC236}">
                <a16:creationId xmlns:a16="http://schemas.microsoft.com/office/drawing/2014/main" id="{F8375ABF-52E0-4C78-B2CF-0A949D7D8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029E28-6DEE-4D6A-B508-428F34EF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39" y="513987"/>
            <a:ext cx="8448044" cy="1077229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Formulação do Problema como um problema de pesquisa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FCB00F-507F-4BF4-9ED9-A74B09C72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602" y="1689100"/>
            <a:ext cx="4659398" cy="3606336"/>
          </a:xfrm>
        </p:spPr>
        <p:txBody>
          <a:bodyPr numCol="1" spcCol="720000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endParaRPr lang="pt-PT" sz="1700" b="1" dirty="0"/>
          </a:p>
          <a:p>
            <a:pPr>
              <a:lnSpc>
                <a:spcPct val="110000"/>
              </a:lnSpc>
            </a:pPr>
            <a:r>
              <a:rPr lang="pt-PT" sz="1700" b="1" dirty="0"/>
              <a:t>Estado de Representação</a:t>
            </a:r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pt-PT" sz="1500" dirty="0"/>
              <a:t>O tabuleiro de jogo é representado por uma matriz B quadrangular com Y colunas e Y linhas, 4 &lt;= Y &lt;= 6. Os valores de cada célula têm os seguintes valores:</a:t>
            </a:r>
          </a:p>
          <a:p>
            <a:pPr lvl="1" algn="just">
              <a:lnSpc>
                <a:spcPct val="110000"/>
              </a:lnSpc>
            </a:pPr>
            <a:r>
              <a:rPr lang="pt-PT" sz="1500" dirty="0"/>
              <a:t>‘X’, no caso de ser uma parede, </a:t>
            </a:r>
          </a:p>
          <a:p>
            <a:pPr lvl="1" algn="just">
              <a:lnSpc>
                <a:spcPct val="110000"/>
              </a:lnSpc>
            </a:pPr>
            <a:r>
              <a:rPr lang="pt-PT" sz="1500" dirty="0"/>
              <a:t>‘B’, ‘G’, ‘O’, ‘P’, ‘R’ ou ‘Y’ no caso de ser uma célula jogável</a:t>
            </a:r>
          </a:p>
          <a:p>
            <a:pPr lvl="1" algn="just">
              <a:lnSpc>
                <a:spcPct val="110000"/>
              </a:lnSpc>
            </a:pPr>
            <a:r>
              <a:rPr lang="pt-PT" sz="1500" dirty="0"/>
              <a:t>‘BF’, ‘GF’, ‘OF’, ‘PF’, ‘RF’ ou ‘YF’ no caso de ser uma célula destino </a:t>
            </a:r>
          </a:p>
          <a:p>
            <a:pPr lvl="1" algn="just">
              <a:lnSpc>
                <a:spcPct val="110000"/>
              </a:lnSpc>
            </a:pPr>
            <a:r>
              <a:rPr lang="pt-PT" sz="1500" dirty="0"/>
              <a:t>‘-’ no caso de ser uma célula vazia.</a:t>
            </a:r>
            <a:endParaRPr lang="en-US" sz="1500" dirty="0"/>
          </a:p>
          <a:p>
            <a:pPr marL="457200" lvl="1" indent="0">
              <a:lnSpc>
                <a:spcPct val="100000"/>
              </a:lnSpc>
              <a:buNone/>
            </a:pPr>
            <a:endParaRPr lang="pt-PT" sz="1400" dirty="0"/>
          </a:p>
          <a:p>
            <a:pPr marL="457200" lvl="1" indent="0">
              <a:lnSpc>
                <a:spcPct val="110000"/>
              </a:lnSpc>
              <a:buNone/>
            </a:pPr>
            <a:endParaRPr lang="pt-PT" sz="1300" dirty="0"/>
          </a:p>
        </p:txBody>
      </p:sp>
      <p:sp>
        <p:nvSpPr>
          <p:cNvPr id="73" name="Rectangle 64">
            <a:extLst>
              <a:ext uri="{FF2B5EF4-FFF2-40B4-BE49-F238E27FC236}">
                <a16:creationId xmlns:a16="http://schemas.microsoft.com/office/drawing/2014/main" id="{34BB1BDF-EAFF-49B6-ABF3-7F9B3201C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95423D-3070-45C9-B218-01C3FA13B4FB}"/>
              </a:ext>
            </a:extLst>
          </p:cNvPr>
          <p:cNvSpPr txBox="1"/>
          <p:nvPr/>
        </p:nvSpPr>
        <p:spPr>
          <a:xfrm>
            <a:off x="7214211" y="2844649"/>
            <a:ext cx="3342586" cy="11101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 = [  [ 'X’ , ‘X’ , '-’ , ‘X’ ],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         [ ‘-’ , ’X’ , ’-’ , ’IP’ ],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         [ ‘FP’ , ‘X’ , ‘IP’ , ‘X’ ],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         [ ‘-’ , ’-’ , ’-’ , ’FP’ ] ]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31FB070-1238-4692-B797-ECEB22A7AEE5}"/>
              </a:ext>
            </a:extLst>
          </p:cNvPr>
          <p:cNvSpPr txBox="1"/>
          <p:nvPr/>
        </p:nvSpPr>
        <p:spPr>
          <a:xfrm>
            <a:off x="7214211" y="5428747"/>
            <a:ext cx="3342586" cy="111019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 = [  [ 'X’ , ‘X’ , '-’ , ‘X’ ],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         [ ‘-’ , ’X’ , ’-’ , ’-’ ],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         [ ‘IPFP’ , ‘X’ , ‘-’ , ‘X’ ],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          [ ‘-’ , ’-’ , ’-’ , ’IPFP’ ] ]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CDB071-88DF-4551-92C3-4CE54587FEC6}"/>
              </a:ext>
            </a:extLst>
          </p:cNvPr>
          <p:cNvSpPr txBox="1"/>
          <p:nvPr/>
        </p:nvSpPr>
        <p:spPr>
          <a:xfrm>
            <a:off x="6307294" y="1901603"/>
            <a:ext cx="5156421" cy="1148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600" b="1" dirty="0"/>
              <a:t>Estado </a:t>
            </a:r>
            <a:r>
              <a:rPr lang="en-US" sz="1600" b="1" dirty="0" err="1"/>
              <a:t>Inicial</a:t>
            </a:r>
            <a:endParaRPr lang="en-US" sz="1600" dirty="0"/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457200" lvl="1" indent="0" algn="just">
              <a:lnSpc>
                <a:spcPct val="110000"/>
              </a:lnSpc>
              <a:buNone/>
            </a:pPr>
            <a:r>
              <a:rPr lang="pt-PT" sz="1400" dirty="0"/>
              <a:t>Matriz B com estado inicial desejado. Por exemplo:</a:t>
            </a:r>
          </a:p>
          <a:p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F91275C-4A02-4E26-8CB0-AA41AF86A95E}"/>
              </a:ext>
            </a:extLst>
          </p:cNvPr>
          <p:cNvSpPr txBox="1"/>
          <p:nvPr/>
        </p:nvSpPr>
        <p:spPr>
          <a:xfrm>
            <a:off x="6408632" y="4205842"/>
            <a:ext cx="4721328" cy="1089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PT" sz="1600" b="1" dirty="0"/>
              <a:t>Estado Objetivo</a:t>
            </a:r>
          </a:p>
          <a:p>
            <a:pPr>
              <a:lnSpc>
                <a:spcPct val="110000"/>
              </a:lnSpc>
            </a:pPr>
            <a:endParaRPr lang="pt-PT" sz="1600" b="1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pt-PT" sz="1400" dirty="0"/>
              <a:t>Matriz F sem estados finais (FZ) sozinhos. Por exemplo: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FF57F4-7DFD-42F7-A162-997A102A4B1E}"/>
              </a:ext>
            </a:extLst>
          </p:cNvPr>
          <p:cNvSpPr txBox="1"/>
          <p:nvPr/>
        </p:nvSpPr>
        <p:spPr>
          <a:xfrm>
            <a:off x="1431732" y="5145775"/>
            <a:ext cx="4721328" cy="1784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pt-PT" sz="1600" b="1" dirty="0"/>
              <a:t>Heurística:</a:t>
            </a:r>
          </a:p>
          <a:p>
            <a:pPr>
              <a:lnSpc>
                <a:spcPct val="110000"/>
              </a:lnSpc>
            </a:pPr>
            <a:endParaRPr lang="pt-PT" sz="1600" b="1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pt-PT" sz="1400" dirty="0"/>
              <a:t>f(n) = g(n) + h(n), onde g(n) é o custo do caminho desde o estado inicial até ao nó n e h(n) é uma função heurística que estima o custo do caminho mais barato desde n até ao estado objetivo.</a:t>
            </a:r>
          </a:p>
          <a:p>
            <a:pPr>
              <a:lnSpc>
                <a:spcPct val="110000"/>
              </a:lnSpc>
            </a:pPr>
            <a:endParaRPr lang="pt-PT" sz="1300" dirty="0"/>
          </a:p>
        </p:txBody>
      </p:sp>
    </p:spTree>
    <p:extLst>
      <p:ext uri="{BB962C8B-B14F-4D97-AF65-F5344CB8AC3E}">
        <p14:creationId xmlns:p14="http://schemas.microsoft.com/office/powerpoint/2010/main" val="90229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6A10878F-5128-4206-8760-5C26BB27F5A1}"/>
              </a:ext>
            </a:extLst>
          </p:cNvPr>
          <p:cNvSpPr txBox="1">
            <a:spLocks/>
          </p:cNvSpPr>
          <p:nvPr/>
        </p:nvSpPr>
        <p:spPr>
          <a:xfrm>
            <a:off x="1575687" y="469901"/>
            <a:ext cx="2374014" cy="613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PT" sz="1600" b="1" dirty="0"/>
              <a:t>Operadores</a:t>
            </a:r>
            <a:r>
              <a:rPr lang="en-US" sz="1600" b="1" dirty="0"/>
              <a:t>:</a:t>
            </a:r>
            <a:endParaRPr lang="pt-PT" sz="1600" dirty="0"/>
          </a:p>
        </p:txBody>
      </p:sp>
      <p:graphicFrame>
        <p:nvGraphicFramePr>
          <p:cNvPr id="5" name="Table 18">
            <a:extLst>
              <a:ext uri="{FF2B5EF4-FFF2-40B4-BE49-F238E27FC236}">
                <a16:creationId xmlns:a16="http://schemas.microsoft.com/office/drawing/2014/main" id="{2D53CD06-6EE7-404F-8716-447A68776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513624"/>
              </p:ext>
            </p:extLst>
          </p:nvPr>
        </p:nvGraphicFramePr>
        <p:xfrm>
          <a:off x="1575687" y="1198489"/>
          <a:ext cx="9040628" cy="482047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88771">
                  <a:extLst>
                    <a:ext uri="{9D8B030D-6E8A-4147-A177-3AD203B41FA5}">
                      <a16:colId xmlns:a16="http://schemas.microsoft.com/office/drawing/2014/main" val="2159812458"/>
                    </a:ext>
                  </a:extLst>
                </a:gridCol>
                <a:gridCol w="2946502">
                  <a:extLst>
                    <a:ext uri="{9D8B030D-6E8A-4147-A177-3AD203B41FA5}">
                      <a16:colId xmlns:a16="http://schemas.microsoft.com/office/drawing/2014/main" val="4186244219"/>
                    </a:ext>
                  </a:extLst>
                </a:gridCol>
                <a:gridCol w="3399740">
                  <a:extLst>
                    <a:ext uri="{9D8B030D-6E8A-4147-A177-3AD203B41FA5}">
                      <a16:colId xmlns:a16="http://schemas.microsoft.com/office/drawing/2014/main" val="1842513993"/>
                    </a:ext>
                  </a:extLst>
                </a:gridCol>
                <a:gridCol w="1205615">
                  <a:extLst>
                    <a:ext uri="{9D8B030D-6E8A-4147-A177-3AD203B41FA5}">
                      <a16:colId xmlns:a16="http://schemas.microsoft.com/office/drawing/2014/main" val="3297339727"/>
                    </a:ext>
                  </a:extLst>
                </a:gridCol>
              </a:tblGrid>
              <a:tr h="813035">
                <a:tc>
                  <a:txBody>
                    <a:bodyPr/>
                    <a:lstStyle/>
                    <a:p>
                      <a:pPr algn="ctr"/>
                      <a:r>
                        <a:rPr lang="pt-PT" sz="1200" noProof="0" dirty="0">
                          <a:solidFill>
                            <a:schemeClr val="bg1"/>
                          </a:solidFill>
                        </a:rPr>
                        <a:t>Nome</a:t>
                      </a:r>
                    </a:p>
                  </a:txBody>
                  <a:tcPr marL="160954" marR="96573" marT="96573" marB="965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noProof="0" dirty="0">
                          <a:solidFill>
                            <a:schemeClr val="bg1"/>
                          </a:solidFill>
                        </a:rPr>
                        <a:t>Pré-condição</a:t>
                      </a:r>
                    </a:p>
                  </a:txBody>
                  <a:tcPr marL="160954" marR="96573" marT="96573" marB="965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noProof="0">
                          <a:solidFill>
                            <a:schemeClr val="bg1"/>
                          </a:solidFill>
                        </a:rPr>
                        <a:t>Efeitos</a:t>
                      </a:r>
                      <a:endParaRPr lang="pt-PT" sz="120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96573" marT="96573" marB="965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200" noProof="0" dirty="0">
                          <a:solidFill>
                            <a:schemeClr val="bg1"/>
                          </a:solidFill>
                        </a:rPr>
                        <a:t>Custo</a:t>
                      </a:r>
                    </a:p>
                  </a:txBody>
                  <a:tcPr marL="160954" marR="96573" marT="96573" marB="96573" anchor="ctr"/>
                </a:tc>
                <a:extLst>
                  <a:ext uri="{0D108BD9-81ED-4DB2-BD59-A6C34878D82A}">
                    <a16:rowId xmlns:a16="http://schemas.microsoft.com/office/drawing/2014/main" val="3537534047"/>
                  </a:ext>
                </a:extLst>
              </a:tr>
              <a:tr h="8560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Up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∃IZ, B[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, IZy-1 ] ∉ { “X” , ”IZ” } ∧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&gt; 0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∀IZ, </a:t>
                      </a:r>
                    </a:p>
                    <a:p>
                      <a:pPr algn="ctr"/>
                      <a:r>
                        <a:rPr lang="pt-PT" sz="1400" b="0" i="1" kern="1200" dirty="0" err="1">
                          <a:solidFill>
                            <a:schemeClr val="bg1"/>
                          </a:solidFill>
                          <a:effectLst/>
                        </a:rPr>
                        <a:t>While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(B[ IZx-1,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] ∉ { “X” , ”IY” }) </a:t>
                      </a:r>
                    </a:p>
                    <a:p>
                      <a:pPr algn="ctr"/>
                      <a:r>
                        <a:rPr lang="pt-PT" sz="1400" b="0" i="1" kern="1200" dirty="0">
                          <a:solidFill>
                            <a:schemeClr val="bg1"/>
                          </a:solidFill>
                          <a:effectLst/>
                        </a:rPr>
                        <a:t>do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B[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, IXy-1 ]=IZ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PT" sz="120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extLst>
                  <a:ext uri="{0D108BD9-81ED-4DB2-BD59-A6C34878D82A}">
                    <a16:rowId xmlns:a16="http://schemas.microsoft.com/office/drawing/2014/main" val="3942723889"/>
                  </a:ext>
                </a:extLst>
              </a:tr>
              <a:tr h="10504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Down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∃IZ, B[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,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Ixy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+ 1 ] ∉ { “X” , ”IZ” } ∧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&lt;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B.size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∀IZ,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i="1" kern="1200" dirty="0" err="1">
                          <a:solidFill>
                            <a:schemeClr val="bg1"/>
                          </a:solidFill>
                          <a:effectLst/>
                        </a:rPr>
                        <a:t>While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(B[ IZx+1,Izy ] ∉ { “X” ,”IY”})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i="1" kern="1200" dirty="0">
                          <a:solidFill>
                            <a:schemeClr val="bg1"/>
                          </a:solidFill>
                          <a:effectLst/>
                        </a:rPr>
                        <a:t>do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 B[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, IXy+1] = IZ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extLst>
                  <a:ext uri="{0D108BD9-81ED-4DB2-BD59-A6C34878D82A}">
                    <a16:rowId xmlns:a16="http://schemas.microsoft.com/office/drawing/2014/main" val="3673022739"/>
                  </a:ext>
                </a:extLst>
              </a:tr>
              <a:tr h="10504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Left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∃IZ, B[ IZx-1 ,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Ixy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] ∉ { “X” , ”IZ” } ∧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&gt; 0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∀IZ,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i="1" kern="1200" dirty="0" err="1">
                          <a:solidFill>
                            <a:schemeClr val="bg1"/>
                          </a:solidFill>
                          <a:effectLst/>
                        </a:rPr>
                        <a:t>While</a:t>
                      </a:r>
                      <a:r>
                        <a:rPr lang="pt-PT" sz="1400" b="0" i="1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(B[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, IZy-1 ] ∉ { “X” , ”IY” }) </a:t>
                      </a:r>
                      <a:r>
                        <a:rPr lang="pt-PT" sz="1400" b="0" i="1" kern="1200" dirty="0">
                          <a:solidFill>
                            <a:schemeClr val="bg1"/>
                          </a:solidFill>
                          <a:effectLst/>
                        </a:rPr>
                        <a:t>do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B[ IZx-1 ,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Ixy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] = IZ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extLst>
                  <a:ext uri="{0D108BD9-81ED-4DB2-BD59-A6C34878D82A}">
                    <a16:rowId xmlns:a16="http://schemas.microsoft.com/office/drawing/2014/main" val="3184130834"/>
                  </a:ext>
                </a:extLst>
              </a:tr>
              <a:tr h="105046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Right</a:t>
                      </a:r>
                      <a:endParaRPr lang="pt-PT" sz="120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∃IZ, B[ IZx+1 ,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Ixy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] ∉ { “X” , ”IZ” } ∧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&lt;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B.size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∀IZ,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i="1" kern="1200" dirty="0" err="1">
                          <a:solidFill>
                            <a:schemeClr val="bg1"/>
                          </a:solidFill>
                          <a:effectLst/>
                        </a:rPr>
                        <a:t>While</a:t>
                      </a:r>
                      <a:r>
                        <a:rPr lang="pt-PT" sz="1400" b="0" i="1" kern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(B[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IZx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, IZy+1 ] ∉ { “X” ,”IY”})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0" i="1" kern="1200" dirty="0">
                          <a:solidFill>
                            <a:schemeClr val="bg1"/>
                          </a:solidFill>
                          <a:effectLst/>
                        </a:rPr>
                        <a:t>do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B[ IZx+1 , </a:t>
                      </a:r>
                      <a:r>
                        <a:rPr lang="pt-PT" sz="1400" b="0" kern="1200" dirty="0" err="1">
                          <a:solidFill>
                            <a:schemeClr val="bg1"/>
                          </a:solidFill>
                          <a:effectLst/>
                        </a:rPr>
                        <a:t>Ixy</a:t>
                      </a:r>
                      <a:r>
                        <a:rPr lang="pt-PT" sz="1400" b="0" kern="1200" dirty="0">
                          <a:solidFill>
                            <a:schemeClr val="bg1"/>
                          </a:solidFill>
                          <a:effectLst/>
                        </a:rPr>
                        <a:t> ] = IZ</a:t>
                      </a:r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pt-PT" sz="14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PT" sz="1200" dirty="0">
                        <a:solidFill>
                          <a:schemeClr val="bg1"/>
                        </a:solidFill>
                      </a:endParaRPr>
                    </a:p>
                  </a:txBody>
                  <a:tcPr marL="160954" marR="83697" marT="83697" marB="83697" anchor="ctr"/>
                </a:tc>
                <a:extLst>
                  <a:ext uri="{0D108BD9-81ED-4DB2-BD59-A6C34878D82A}">
                    <a16:rowId xmlns:a16="http://schemas.microsoft.com/office/drawing/2014/main" val="4223273851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49B2BBE7-0E79-40F4-8F9C-AA555DBF48EE}"/>
              </a:ext>
            </a:extLst>
          </p:cNvPr>
          <p:cNvSpPr txBox="1"/>
          <p:nvPr/>
        </p:nvSpPr>
        <p:spPr>
          <a:xfrm>
            <a:off x="1503485" y="6134099"/>
            <a:ext cx="589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Legenda:     IZ - peça que se move       IY - outra peça       X - parede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116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7A091-70E5-4C83-9297-31107DFF22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16137" y="419100"/>
            <a:ext cx="7959725" cy="965812"/>
          </a:xfrm>
        </p:spPr>
        <p:txBody>
          <a:bodyPr/>
          <a:lstStyle/>
          <a:p>
            <a:pPr algn="ctr"/>
            <a:r>
              <a:rPr lang="pt-PT" dirty="0"/>
              <a:t>Detalhes de Implementação</a:t>
            </a: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C940C51-22E4-4709-9EEA-F1FAE974F641}"/>
              </a:ext>
            </a:extLst>
          </p:cNvPr>
          <p:cNvSpPr txBox="1"/>
          <p:nvPr/>
        </p:nvSpPr>
        <p:spPr>
          <a:xfrm>
            <a:off x="1642695" y="1231023"/>
            <a:ext cx="872526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400" b="1" dirty="0"/>
              <a:t>Linguagem de programação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 err="1"/>
              <a:t>Python</a:t>
            </a:r>
            <a:r>
              <a:rPr lang="pt-PT" sz="1400" dirty="0"/>
              <a:t>, recorrendo ao pacote </a:t>
            </a:r>
            <a:r>
              <a:rPr lang="pt-PT" sz="1400" i="1" dirty="0" err="1"/>
              <a:t>pygame</a:t>
            </a:r>
            <a:r>
              <a:rPr lang="pt-PT" sz="1400" dirty="0"/>
              <a:t> para representação da interface do jogo.</a:t>
            </a:r>
          </a:p>
          <a:p>
            <a:pPr>
              <a:lnSpc>
                <a:spcPct val="150000"/>
              </a:lnSpc>
            </a:pPr>
            <a:r>
              <a:rPr lang="pt-PT" sz="1400" b="1" dirty="0"/>
              <a:t>Ambiente de desenvolvimento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 err="1"/>
              <a:t>VSCode</a:t>
            </a:r>
            <a:r>
              <a:rPr lang="pt-PT" sz="1400" dirty="0"/>
              <a:t> / </a:t>
            </a:r>
            <a:r>
              <a:rPr lang="pt-PT" sz="1400" dirty="0" err="1"/>
              <a:t>Spyder</a:t>
            </a:r>
            <a:r>
              <a:rPr lang="pt-PT" sz="1400" dirty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PT" sz="1400" dirty="0"/>
          </a:p>
          <a:p>
            <a:pPr>
              <a:lnSpc>
                <a:spcPct val="150000"/>
              </a:lnSpc>
            </a:pPr>
            <a:r>
              <a:rPr lang="pt-PT" sz="1400" b="1" dirty="0"/>
              <a:t>Estruturas de dados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/>
              <a:t>Listas, para representar os tabuleiros de jogo;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i="1" dirty="0"/>
              <a:t>Nodes</a:t>
            </a:r>
            <a:r>
              <a:rPr lang="pt-PT" sz="1400" dirty="0"/>
              <a:t> e </a:t>
            </a:r>
            <a:r>
              <a:rPr lang="pt-PT" sz="1400" i="1" dirty="0" err="1"/>
              <a:t>Graphs</a:t>
            </a:r>
            <a:r>
              <a:rPr lang="pt-PT" sz="1400" dirty="0"/>
              <a:t>.</a:t>
            </a:r>
          </a:p>
          <a:p>
            <a:pPr>
              <a:lnSpc>
                <a:spcPct val="150000"/>
              </a:lnSpc>
            </a:pPr>
            <a:r>
              <a:rPr lang="pt-PT" sz="1400" b="1" dirty="0"/>
              <a:t>Estrutura de ficheiros: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/>
              <a:t>A figura ao lado representa a estrutura dos ficheiros com </a:t>
            </a:r>
          </a:p>
          <a:p>
            <a:pPr lvl="1">
              <a:lnSpc>
                <a:spcPct val="150000"/>
              </a:lnSpc>
            </a:pPr>
            <a:r>
              <a:rPr lang="pt-PT" sz="1400" dirty="0"/>
              <a:t>diferentes matrizes para diferentes níveis com os quais </a:t>
            </a:r>
          </a:p>
          <a:p>
            <a:pPr lvl="1">
              <a:lnSpc>
                <a:spcPct val="150000"/>
              </a:lnSpc>
            </a:pPr>
            <a:r>
              <a:rPr lang="pt-PT" sz="1400" dirty="0"/>
              <a:t>podemos testar o jogo;</a:t>
            </a:r>
          </a:p>
          <a:p>
            <a:pPr>
              <a:lnSpc>
                <a:spcPct val="150000"/>
              </a:lnSpc>
            </a:pPr>
            <a:r>
              <a:rPr lang="pt-PT" sz="1400" b="1" dirty="0"/>
              <a:t>Trabalho já implementado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/>
              <a:t>Representação gráfica do tabuleiro;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/>
              <a:t>Verificação dos movimentos válidos;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/>
              <a:t>Modo de jogo individual;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sz="1400" dirty="0"/>
              <a:t>Implementação do algoritmo BFS.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PT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sz="14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85AF65-1C94-4DC2-8FDF-A7E05F7D3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353" y="3606967"/>
            <a:ext cx="3101609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22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473</TotalTime>
  <Words>866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Match The Tiles</vt:lpstr>
      <vt:lpstr>Especificação do Projeto</vt:lpstr>
      <vt:lpstr>Referências e Trabalho Relacionado</vt:lpstr>
      <vt:lpstr>Formulação do Problema como um problema de pesquisa</vt:lpstr>
      <vt:lpstr>PowerPoint Presentation</vt:lpstr>
      <vt:lpstr>Detalhes de Implementação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 The Tiles</dc:title>
  <dc:creator>Mariana Oliveira Ramos</dc:creator>
  <cp:lastModifiedBy>pedro ferreira</cp:lastModifiedBy>
  <cp:revision>35</cp:revision>
  <dcterms:created xsi:type="dcterms:W3CDTF">2021-03-10T16:05:08Z</dcterms:created>
  <dcterms:modified xsi:type="dcterms:W3CDTF">2021-03-20T21:20:45Z</dcterms:modified>
</cp:coreProperties>
</file>