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C3BF8-F8CB-4122-8A7C-7EA2651E3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4087" y="3428999"/>
            <a:ext cx="6156020" cy="2268559"/>
          </a:xfrm>
        </p:spPr>
        <p:txBody>
          <a:bodyPr>
            <a:normAutofit/>
          </a:bodyPr>
          <a:lstStyle/>
          <a:p>
            <a:r>
              <a:rPr lang="pt-PT" dirty="0"/>
              <a:t>Match </a:t>
            </a:r>
            <a:r>
              <a:rPr lang="pt-PT" dirty="0" err="1"/>
              <a:t>The</a:t>
            </a:r>
            <a:r>
              <a:rPr lang="pt-PT" dirty="0"/>
              <a:t> Tiles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71C81C-BCC0-4631-B6E6-1F7C5DFDE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2400" dirty="0"/>
              <a:t>Inteligência Artificial</a:t>
            </a:r>
            <a:endParaRPr lang="en-US" sz="24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E0E3A61-A5A0-4348-88C6-3D425D24F57F}"/>
              </a:ext>
            </a:extLst>
          </p:cNvPr>
          <p:cNvSpPr txBox="1">
            <a:spLocks/>
          </p:cNvSpPr>
          <p:nvPr/>
        </p:nvSpPr>
        <p:spPr>
          <a:xfrm>
            <a:off x="6356987" y="4563278"/>
            <a:ext cx="5357600" cy="1959874"/>
          </a:xfrm>
          <a:prstGeom prst="rect">
            <a:avLst/>
          </a:prstGeom>
        </p:spPr>
        <p:txBody>
          <a:bodyPr vert="horz" lIns="91440" tIns="0" rIns="91440" bIns="45720" rtlCol="0" anchor="b">
            <a:normAutofit fontScale="92500" lnSpcReduction="1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PT" sz="2400" dirty="0">
                <a:solidFill>
                  <a:schemeClr val="accent1">
                    <a:lumMod val="50000"/>
                  </a:schemeClr>
                </a:solidFill>
              </a:rPr>
              <a:t>Mariana Ramos</a:t>
            </a:r>
          </a:p>
          <a:p>
            <a:pPr>
              <a:lnSpc>
                <a:spcPct val="100000"/>
              </a:lnSpc>
            </a:pPr>
            <a:r>
              <a:rPr lang="pt-PT" sz="2400" dirty="0">
                <a:solidFill>
                  <a:schemeClr val="accent1">
                    <a:lumMod val="50000"/>
                  </a:schemeClr>
                </a:solidFill>
              </a:rPr>
              <a:t>Pedro Ferreira</a:t>
            </a:r>
          </a:p>
          <a:p>
            <a:pPr>
              <a:lnSpc>
                <a:spcPct val="100000"/>
              </a:lnSpc>
            </a:pPr>
            <a:r>
              <a:rPr lang="pt-PT" sz="2400" dirty="0">
                <a:solidFill>
                  <a:schemeClr val="accent1">
                    <a:lumMod val="50000"/>
                  </a:schemeClr>
                </a:solidFill>
              </a:rPr>
              <a:t>Pedro Ponte</a:t>
            </a:r>
          </a:p>
          <a:p>
            <a:pPr>
              <a:lnSpc>
                <a:spcPct val="100000"/>
              </a:lnSpc>
            </a:pPr>
            <a:r>
              <a:rPr lang="pt-PT" sz="2400" dirty="0">
                <a:solidFill>
                  <a:schemeClr val="accent1">
                    <a:lumMod val="50000"/>
                  </a:schemeClr>
                </a:solidFill>
              </a:rPr>
              <a:t>Grupo 39   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03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BB306D4-894F-4A1C-8DE5-1D54B03FD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509F6F8-AAE1-4937-902A-BEF577F4E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4FACF2C-80C1-44CC-8817-9EDADE5F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610983A-DB5E-4133-A02A-03DA961CE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4C9817-74DF-4960-9446-47B3FEBCB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736E5F1-0280-40B7-BC3A-353B312A6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BF14D9-8604-4164-9D68-8C81304B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928" y="808056"/>
            <a:ext cx="4203364" cy="1077229"/>
          </a:xfrm>
        </p:spPr>
        <p:txBody>
          <a:bodyPr>
            <a:normAutofit/>
          </a:bodyPr>
          <a:lstStyle/>
          <a:p>
            <a:pPr algn="l"/>
            <a:r>
              <a:rPr lang="pt-PT"/>
              <a:t>Especificação do Projeto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6C8A3F6-3C71-4D19-BE01-600625369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929" y="2052116"/>
            <a:ext cx="4203364" cy="39978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PT" sz="1100" b="0" i="0">
                <a:effectLst/>
                <a:latin typeface="Roboto"/>
              </a:rPr>
              <a:t>O jogo consiste na existência de um tabuleiro contendo diferentes tipos de “tiles”, correspondendo cada tile a uma célula do tabuleiro. Existem três tipos de tiles no jogo, onde cada um apresenta uma cor diferente que os relaciona com o seu objetivo no jogo. Tiles preenchidas com uma cor escura correspondem a paredes, tiles com um ponto no centro correspondem a tiles objetivo e tiles pintadas com um círculo no centro correspondem a tiles jogáveis.</a:t>
            </a:r>
          </a:p>
          <a:p>
            <a:pPr>
              <a:lnSpc>
                <a:spcPct val="110000"/>
              </a:lnSpc>
            </a:pPr>
            <a:r>
              <a:rPr lang="pt-PT" sz="1100" b="0" i="0">
                <a:effectLst/>
                <a:latin typeface="Roboto"/>
              </a:rPr>
              <a:t>O objetivo do jogo é colocar as tiles jogáveis nas posições onde se encontram as tiles objetivo com a cor correspondente. Para tal, o jogador pode deslocar as peças para cima, baixo, esquerda e direita. Os movimentos são sincronizados, portanto, deve-se usar tiles fixos existentes para criar espaços entre os tiles e resolver o puzzle.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4EE50-9874-4244-AC6D-A1BD91FD9C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2" b="5124"/>
          <a:stretch/>
        </p:blipFill>
        <p:spPr>
          <a:xfrm>
            <a:off x="7318874" y="227"/>
            <a:ext cx="4066046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8FB3060F-E739-42D0-B49B-587B1F7C0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2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81175-7FF6-40F8-B006-E0D4AE47B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Referências e Trabalho relacionado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C9542C-28E1-495B-B358-A0D230610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7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52">
            <a:extLst>
              <a:ext uri="{FF2B5EF4-FFF2-40B4-BE49-F238E27FC236}">
                <a16:creationId xmlns:a16="http://schemas.microsoft.com/office/drawing/2014/main" id="{624A1565-B7E1-4C59-84A2-5831F1160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54">
            <a:extLst>
              <a:ext uri="{FF2B5EF4-FFF2-40B4-BE49-F238E27FC236}">
                <a16:creationId xmlns:a16="http://schemas.microsoft.com/office/drawing/2014/main" id="{3B8B134C-47B2-49B8-B810-2931B20EA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9" name="Picture 56">
            <a:extLst>
              <a:ext uri="{FF2B5EF4-FFF2-40B4-BE49-F238E27FC236}">
                <a16:creationId xmlns:a16="http://schemas.microsoft.com/office/drawing/2014/main" id="{1550BD34-8417-42DB-BEA7-96B1E4156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0" name="Rectangle 58">
            <a:extLst>
              <a:ext uri="{FF2B5EF4-FFF2-40B4-BE49-F238E27FC236}">
                <a16:creationId xmlns:a16="http://schemas.microsoft.com/office/drawing/2014/main" id="{EE04A24D-ECF7-4024-BAC2-981BA69CF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60">
            <a:extLst>
              <a:ext uri="{FF2B5EF4-FFF2-40B4-BE49-F238E27FC236}">
                <a16:creationId xmlns:a16="http://schemas.microsoft.com/office/drawing/2014/main" id="{F1C3D135-9831-45A9-8FBE-2A2548C8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2">
            <a:extLst>
              <a:ext uri="{FF2B5EF4-FFF2-40B4-BE49-F238E27FC236}">
                <a16:creationId xmlns:a16="http://schemas.microsoft.com/office/drawing/2014/main" id="{F8375ABF-52E0-4C78-B2CF-0A949D7D8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029E28-6DEE-4D6A-B508-428F34EF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969504" cy="1077229"/>
          </a:xfrm>
        </p:spPr>
        <p:txBody>
          <a:bodyPr>
            <a:normAutofit/>
          </a:bodyPr>
          <a:lstStyle/>
          <a:p>
            <a:pPr algn="l"/>
            <a:r>
              <a:rPr lang="pt-PT" sz="2100" dirty="0"/>
              <a:t>Formulação do Problema como um problema de pesquisa</a:t>
            </a:r>
            <a:endParaRPr lang="en-US" sz="21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9FCB00F-507F-4BF4-9ED9-A74B09C72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79" y="2363321"/>
            <a:ext cx="4521988" cy="460191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PT" sz="1300" dirty="0"/>
              <a:t>Estado de Representação:</a:t>
            </a:r>
          </a:p>
          <a:p>
            <a:pPr lvl="1">
              <a:lnSpc>
                <a:spcPct val="110000"/>
              </a:lnSpc>
            </a:pPr>
            <a:r>
              <a:rPr lang="pt-PT" sz="1100" dirty="0"/>
              <a:t>O tabuleiro de jogo é representado por uma matriz B quadrangular com Y colunas e Y linhas, 4&lt;Y&lt;6. Os valores de cada célula podem ser X, no caso de ser uma parede, IZ, no caso de ser uma célula jogável e FZ no caso de ser uma célula destino (Z corresponde à cor da célula).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Initial State: </a:t>
            </a:r>
          </a:p>
          <a:p>
            <a:pPr lvl="1">
              <a:lnSpc>
                <a:spcPct val="110000"/>
              </a:lnSpc>
            </a:pPr>
            <a:r>
              <a:rPr lang="pt-PT" sz="1100" dirty="0"/>
              <a:t>Matriz B com estado inicial desejado.</a:t>
            </a:r>
            <a:endParaRPr lang="en-US" sz="1100" dirty="0"/>
          </a:p>
          <a:p>
            <a:pPr>
              <a:lnSpc>
                <a:spcPct val="110000"/>
              </a:lnSpc>
            </a:pPr>
            <a:r>
              <a:rPr lang="pt-PT" sz="1300" dirty="0"/>
              <a:t>Estado Objetivo</a:t>
            </a:r>
          </a:p>
          <a:p>
            <a:pPr lvl="1">
              <a:lnSpc>
                <a:spcPct val="110000"/>
              </a:lnSpc>
            </a:pPr>
            <a:r>
              <a:rPr lang="pt-PT" sz="1100" dirty="0"/>
              <a:t>Matriz sem estados finais (FZ) sozinhos.</a:t>
            </a:r>
          </a:p>
          <a:p>
            <a:pPr>
              <a:lnSpc>
                <a:spcPct val="110000"/>
              </a:lnSpc>
            </a:pPr>
            <a:r>
              <a:rPr lang="pt-PT" sz="1300" dirty="0"/>
              <a:t>Heurística:</a:t>
            </a:r>
          </a:p>
          <a:p>
            <a:pPr lvl="1">
              <a:lnSpc>
                <a:spcPct val="110000"/>
              </a:lnSpc>
            </a:pPr>
            <a:r>
              <a:rPr lang="pt-PT" sz="1100" dirty="0"/>
              <a:t>Número de estados finais (FZ) sozinhos (que não têm célula jogável (IZ) em cima)</a:t>
            </a:r>
          </a:p>
          <a:p>
            <a:pPr>
              <a:lnSpc>
                <a:spcPct val="110000"/>
              </a:lnSpc>
            </a:pPr>
            <a:endParaRPr lang="pt-PT" sz="1300" dirty="0"/>
          </a:p>
          <a:p>
            <a:pPr>
              <a:lnSpc>
                <a:spcPct val="110000"/>
              </a:lnSpc>
            </a:pPr>
            <a:endParaRPr lang="pt-PT" sz="1300" dirty="0"/>
          </a:p>
          <a:p>
            <a:pPr marL="457200" lvl="1" indent="0">
              <a:lnSpc>
                <a:spcPct val="110000"/>
              </a:lnSpc>
              <a:buNone/>
            </a:pPr>
            <a:endParaRPr lang="pt-PT" sz="1300" dirty="0"/>
          </a:p>
        </p:txBody>
      </p:sp>
      <p:sp>
        <p:nvSpPr>
          <p:cNvPr id="73" name="Rectangle 64">
            <a:extLst>
              <a:ext uri="{FF2B5EF4-FFF2-40B4-BE49-F238E27FC236}">
                <a16:creationId xmlns:a16="http://schemas.microsoft.com/office/drawing/2014/main" id="{34BB1BDF-EAFF-49B6-ABF3-7F9B3201C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18">
            <a:extLst>
              <a:ext uri="{FF2B5EF4-FFF2-40B4-BE49-F238E27FC236}">
                <a16:creationId xmlns:a16="http://schemas.microsoft.com/office/drawing/2014/main" id="{A5AB2A3A-49C0-4037-8854-D0B68F829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664723"/>
              </p:ext>
            </p:extLst>
          </p:nvPr>
        </p:nvGraphicFramePr>
        <p:xfrm>
          <a:off x="6542768" y="2431612"/>
          <a:ext cx="4289355" cy="351358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706352">
                  <a:extLst>
                    <a:ext uri="{9D8B030D-6E8A-4147-A177-3AD203B41FA5}">
                      <a16:colId xmlns:a16="http://schemas.microsoft.com/office/drawing/2014/main" val="2159812458"/>
                    </a:ext>
                  </a:extLst>
                </a:gridCol>
                <a:gridCol w="1397977">
                  <a:extLst>
                    <a:ext uri="{9D8B030D-6E8A-4147-A177-3AD203B41FA5}">
                      <a16:colId xmlns:a16="http://schemas.microsoft.com/office/drawing/2014/main" val="4186244219"/>
                    </a:ext>
                  </a:extLst>
                </a:gridCol>
                <a:gridCol w="1450730">
                  <a:extLst>
                    <a:ext uri="{9D8B030D-6E8A-4147-A177-3AD203B41FA5}">
                      <a16:colId xmlns:a16="http://schemas.microsoft.com/office/drawing/2014/main" val="1842513993"/>
                    </a:ext>
                  </a:extLst>
                </a:gridCol>
                <a:gridCol w="734296">
                  <a:extLst>
                    <a:ext uri="{9D8B030D-6E8A-4147-A177-3AD203B41FA5}">
                      <a16:colId xmlns:a16="http://schemas.microsoft.com/office/drawing/2014/main" val="3297339727"/>
                    </a:ext>
                  </a:extLst>
                </a:gridCol>
              </a:tblGrid>
              <a:tr h="592611">
                <a:tc>
                  <a:txBody>
                    <a:bodyPr/>
                    <a:lstStyle/>
                    <a:p>
                      <a:r>
                        <a:rPr lang="pt-PT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Nome</a:t>
                      </a:r>
                    </a:p>
                  </a:txBody>
                  <a:tcPr marL="160954" marR="96573" marT="96573" marB="965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Pre-condição</a:t>
                      </a:r>
                    </a:p>
                  </a:txBody>
                  <a:tcPr marL="160954" marR="96573" marT="96573" marB="965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Efeitos</a:t>
                      </a:r>
                      <a:endParaRPr lang="pt-PT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96573" marT="96573" marB="965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Custo</a:t>
                      </a:r>
                    </a:p>
                  </a:txBody>
                  <a:tcPr marL="160954" marR="96573" marT="96573" marB="965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534047"/>
                  </a:ext>
                </a:extLst>
              </a:tr>
              <a:tr h="623951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Up</a:t>
                      </a:r>
                      <a:endParaRPr lang="pt-PT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83697" marT="83697" marB="836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9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∃IZ, B[IZx,IXy-1] ∉ {“X”,”IZ”} ∧ </a:t>
                      </a:r>
                      <a:r>
                        <a:rPr lang="pt-PT" sz="9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IZy</a:t>
                      </a:r>
                      <a:r>
                        <a:rPr lang="pt-PT" sz="9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&gt;0</a:t>
                      </a:r>
                      <a:endParaRPr lang="pt-PT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83697" marT="83697" marB="836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9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∀IZ, </a:t>
                      </a:r>
                      <a:r>
                        <a:rPr lang="pt-PT" sz="9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pt-PT" sz="9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(B[IZx-1,IZy] ∉ {“X”,”IZ”}) do B[IZx,IXy-1]=IZ</a:t>
                      </a:r>
                      <a:endParaRPr lang="pt-PT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83697" marT="83697" marB="836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pt-PT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83697" marT="83697" marB="836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723889"/>
                  </a:ext>
                </a:extLst>
              </a:tr>
              <a:tr h="765673"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Down</a:t>
                      </a:r>
                      <a:endParaRPr lang="pt-PT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83697" marT="83697" marB="836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9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∃IZ, B[IZx,Ixy+1] ∉ {“X”,”IZ”} ∧ </a:t>
                      </a:r>
                      <a:r>
                        <a:rPr lang="pt-PT" sz="9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IZy</a:t>
                      </a:r>
                      <a:r>
                        <a:rPr lang="pt-PT" sz="9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pt-PT" sz="9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B.size</a:t>
                      </a:r>
                      <a:endParaRPr lang="pt-PT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83697" marT="83697" marB="836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∀IZ, </a:t>
                      </a:r>
                      <a:r>
                        <a:rPr lang="pt-PT" sz="9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pt-PT" sz="9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(B[IZx+1,IZy] ∉ {“X”,”IZ”}) do  B[IZx,IXy+1]=IZ</a:t>
                      </a:r>
                      <a:endParaRPr lang="pt-PT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pt-PT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83697" marT="83697" marB="836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pt-PT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83697" marT="83697" marB="836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022739"/>
                  </a:ext>
                </a:extLst>
              </a:tr>
              <a:tr h="765673"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Left</a:t>
                      </a:r>
                      <a:endParaRPr lang="pt-PT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83697" marT="83697" marB="836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9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∃IZ, B[Izx-1,IXy] ∉ {“X”,”IZ”} ∧ </a:t>
                      </a:r>
                      <a:r>
                        <a:rPr lang="pt-PT" sz="9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IZx</a:t>
                      </a:r>
                      <a:r>
                        <a:rPr lang="pt-PT" sz="9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&gt;0</a:t>
                      </a:r>
                      <a:endParaRPr lang="pt-PT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83697" marT="83697" marB="836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∀IZ, </a:t>
                      </a:r>
                      <a:r>
                        <a:rPr lang="pt-PT" sz="9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pt-PT" sz="9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(B[IZx,IZy-1] ∉ {“X”,”IZ”}) do B[IZx-1,IXy]=IZ</a:t>
                      </a:r>
                      <a:endParaRPr lang="pt-PT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pt-PT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83697" marT="83697" marB="836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pt-PT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83697" marT="83697" marB="836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30834"/>
                  </a:ext>
                </a:extLst>
              </a:tr>
              <a:tr h="765673"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Right</a:t>
                      </a:r>
                      <a:endParaRPr lang="pt-PT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83697" marT="83697" marB="836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∃IZ, B[Izx+1,IXy] ∉ {“X”,”IZ”} ∧ </a:t>
                      </a:r>
                      <a:r>
                        <a:rPr lang="pt-PT" sz="9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IZx</a:t>
                      </a:r>
                      <a:r>
                        <a:rPr lang="pt-PT" sz="9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pt-PT" sz="9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B.size</a:t>
                      </a:r>
                      <a:endParaRPr lang="pt-PT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83697" marT="83697" marB="836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∀IZ, </a:t>
                      </a:r>
                      <a:r>
                        <a:rPr lang="pt-PT" sz="9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pt-PT" sz="9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(B[IZx,IZy+1] ∉ {“X”,”IZ”}) do B[IZx+1,IXy]=IZ</a:t>
                      </a:r>
                      <a:endParaRPr lang="pt-PT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pt-PT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83697" marT="83697" marB="836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pt-PT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83697" marT="83697" marB="836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273851"/>
                  </a:ext>
                </a:extLst>
              </a:tr>
            </a:tbl>
          </a:graphicData>
        </a:graphic>
      </p:graphicFrame>
      <p:sp>
        <p:nvSpPr>
          <p:cNvPr id="60" name="Marcador de Posição de Conteúdo 2">
            <a:extLst>
              <a:ext uri="{FF2B5EF4-FFF2-40B4-BE49-F238E27FC236}">
                <a16:creationId xmlns:a16="http://schemas.microsoft.com/office/drawing/2014/main" id="{938C2F00-508E-4333-8055-BE6DC9009C33}"/>
              </a:ext>
            </a:extLst>
          </p:cNvPr>
          <p:cNvSpPr txBox="1">
            <a:spLocks/>
          </p:cNvSpPr>
          <p:nvPr/>
        </p:nvSpPr>
        <p:spPr>
          <a:xfrm>
            <a:off x="6094933" y="1949021"/>
            <a:ext cx="2088671" cy="720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PT" sz="1300" dirty="0"/>
              <a:t>Operadores</a:t>
            </a:r>
            <a:r>
              <a:rPr lang="en-US" sz="1300" dirty="0"/>
              <a:t>:</a:t>
            </a:r>
          </a:p>
          <a:p>
            <a:pPr marL="457200" lvl="1" indent="0">
              <a:lnSpc>
                <a:spcPct val="110000"/>
              </a:lnSpc>
              <a:buFont typeface="Wingdings" panose="05000000000000000000" pitchFamily="2" charset="2"/>
              <a:buNone/>
            </a:pPr>
            <a:endParaRPr lang="pt-PT" sz="1300" dirty="0"/>
          </a:p>
        </p:txBody>
      </p:sp>
    </p:spTree>
    <p:extLst>
      <p:ext uri="{BB962C8B-B14F-4D97-AF65-F5344CB8AC3E}">
        <p14:creationId xmlns:p14="http://schemas.microsoft.com/office/powerpoint/2010/main" val="90229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7A091-70E5-4C83-9297-31107DFF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Detalhes de Implementação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C765FCD-DB41-481A-88D8-1C376BE52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22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158</TotalTime>
  <Words>495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MS Shell Dlg 2</vt:lpstr>
      <vt:lpstr>Roboto</vt:lpstr>
      <vt:lpstr>Wingdings</vt:lpstr>
      <vt:lpstr>Wingdings 3</vt:lpstr>
      <vt:lpstr>Madison</vt:lpstr>
      <vt:lpstr>Match The Tiles</vt:lpstr>
      <vt:lpstr>Especificação do Projeto</vt:lpstr>
      <vt:lpstr>Referências e Trabalho relacionado</vt:lpstr>
      <vt:lpstr>Formulação do Problema como um problema de pesquisa</vt:lpstr>
      <vt:lpstr>Detalhes de Implementação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 The Tiles</dc:title>
  <dc:creator>Mariana Oliveira Ramos</dc:creator>
  <cp:lastModifiedBy>pedro ferreira</cp:lastModifiedBy>
  <cp:revision>16</cp:revision>
  <dcterms:created xsi:type="dcterms:W3CDTF">2021-03-10T16:05:08Z</dcterms:created>
  <dcterms:modified xsi:type="dcterms:W3CDTF">2021-03-14T20:58:20Z</dcterms:modified>
</cp:coreProperties>
</file>