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72" r:id="rId4"/>
    <p:sldId id="285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8889" y="2974464"/>
            <a:ext cx="5874220" cy="1160213"/>
          </a:xfrm>
        </p:spPr>
        <p:txBody>
          <a:bodyPr>
            <a:noAutofit/>
          </a:bodyPr>
          <a:lstStyle/>
          <a:p>
            <a:pPr algn="ctr" fontAlgn="base"/>
            <a:r>
              <a:rPr lang="en-US" sz="4800" dirty="0">
                <a:solidFill>
                  <a:schemeClr val="tx2"/>
                </a:solidFill>
                <a:latin typeface="zeitung"/>
              </a:rPr>
              <a:t>C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redit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R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isk </a:t>
            </a:r>
            <a:r>
              <a:rPr lang="en-US" sz="4800" dirty="0">
                <a:solidFill>
                  <a:schemeClr val="tx2"/>
                </a:solidFill>
                <a:latin typeface="zeitung"/>
              </a:rPr>
              <a:t>A</a:t>
            </a: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nalysis</a:t>
            </a:r>
            <a:b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</a:br>
            <a:r>
              <a:rPr lang="en-US" sz="4800" i="0" dirty="0">
                <a:solidFill>
                  <a:schemeClr val="tx2"/>
                </a:solidFill>
                <a:effectLst/>
                <a:latin typeface="zeitung"/>
              </a:rPr>
              <a:t>Supervised Learning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345" y="1687707"/>
            <a:ext cx="3991306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251545" y="4387765"/>
            <a:ext cx="3688907" cy="163194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Grupo 39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Mariana Ramos – up201806869          Pedro Ferreira – up201806506    Pedro Ponte – up201809694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D0D66E3-66B1-4809-970D-5FAC7D98A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b="1" dirty="0"/>
              <a:t>Especificação do Projeto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8CFFA2-5702-4046-A351-4A6699C0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4" y="1845734"/>
            <a:ext cx="1094314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600" dirty="0"/>
              <a:t>O objetivo deste trabalho é utilizar </a:t>
            </a:r>
            <a:r>
              <a:rPr lang="pt-PT" sz="1600" dirty="0" err="1"/>
              <a:t>Supervised</a:t>
            </a:r>
            <a:r>
              <a:rPr lang="pt-PT" sz="1600" dirty="0"/>
              <a:t> </a:t>
            </a:r>
            <a:r>
              <a:rPr lang="pt-PT" sz="1600" dirty="0" err="1"/>
              <a:t>Learning</a:t>
            </a:r>
            <a:r>
              <a:rPr lang="pt-PT" sz="1600" dirty="0"/>
              <a:t> para prever o grau de um empréstimo (</a:t>
            </a:r>
            <a:r>
              <a:rPr lang="pt-PT" sz="1600" dirty="0" err="1"/>
              <a:t>loan</a:t>
            </a:r>
            <a:r>
              <a:rPr lang="pt-PT" sz="1600" dirty="0"/>
              <a:t> grade). Para isso, contamos com um </a:t>
            </a:r>
            <a:r>
              <a:rPr lang="pt-PT" sz="1600" dirty="0" err="1"/>
              <a:t>dataset</a:t>
            </a:r>
            <a:r>
              <a:rPr lang="pt-PT" sz="1600" dirty="0"/>
              <a:t> de 8,55,969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 sendo os mais importantes selecionados: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 algn="just">
              <a:buNone/>
            </a:pPr>
            <a:endParaRPr lang="en-US" sz="1600" b="1" dirty="0"/>
          </a:p>
          <a:p>
            <a:pPr marL="0" indent="0" algn="just">
              <a:buNone/>
            </a:pPr>
            <a:endParaRPr lang="en-US" sz="1600" b="1" i="0" dirty="0">
              <a:effectLst/>
            </a:endParaRPr>
          </a:p>
          <a:p>
            <a:pPr algn="just"/>
            <a:r>
              <a:rPr lang="pt-PT" sz="1600" b="0" i="0" dirty="0">
                <a:effectLst/>
              </a:rPr>
              <a:t>Tirando partido dos diferentes valores destes atributos, utilizaremos vários classificadores para avaliar o possível grau de cada empréstimo, com uma taxa de acerto aceitável.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813388-C6B7-4C78-9FAF-F96F1FD81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2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0FF883-91FF-4D15-82AC-C6980918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8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D94D4FD-2B8C-4363-B1C5-BE1286EC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A18FA0-2E94-4C39-AE8F-5A26125E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5" y="4303880"/>
            <a:ext cx="10943149" cy="19246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12ADE4-333C-4509-8FF7-EF6B24494379}"/>
              </a:ext>
            </a:extLst>
          </p:cNvPr>
          <p:cNvSpPr txBox="1"/>
          <p:nvPr/>
        </p:nvSpPr>
        <p:spPr>
          <a:xfrm>
            <a:off x="6263223" y="2454387"/>
            <a:ext cx="5928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Borrowers annual income.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The primary purpose of borrowing.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installments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Monthly amount payments for opted loan.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duration of the loan until it’s paid off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955341-F59E-40C5-A42B-AA15B80F0EFB}"/>
              </a:ext>
            </a:extLst>
          </p:cNvPr>
          <p:cNvSpPr txBox="1"/>
          <p:nvPr/>
        </p:nvSpPr>
        <p:spPr>
          <a:xfrm>
            <a:off x="1097280" y="2536893"/>
            <a:ext cx="5928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Amount of money requested by the borrower.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Interest rate of the loan.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Loan grade with categories A, B, C, D, E, F, 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3180"/>
          </a:xfrm>
        </p:spPr>
        <p:txBody>
          <a:bodyPr numCol="1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800" b="1" dirty="0"/>
              <a:t>Ferramentas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desenvolvimentos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, </a:t>
            </a:r>
            <a:r>
              <a:rPr lang="en-US" sz="1600" dirty="0" err="1"/>
              <a:t>cujos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</a:t>
            </a:r>
            <a:r>
              <a:rPr lang="en-US" sz="1600" dirty="0" err="1"/>
              <a:t>assiciados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normalmente</a:t>
            </a:r>
            <a:r>
              <a:rPr lang="en-US" sz="1600" dirty="0"/>
              <a:t> </a:t>
            </a:r>
            <a:r>
              <a:rPr lang="en-US" sz="1600" dirty="0" err="1"/>
              <a:t>bastante</a:t>
            </a:r>
            <a:r>
              <a:rPr lang="en-US" sz="1600" dirty="0"/>
              <a:t> </a:t>
            </a:r>
            <a:r>
              <a:rPr lang="en-US" sz="1600" dirty="0" err="1"/>
              <a:t>complexos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800" b="1" dirty="0" err="1"/>
              <a:t>Ambiente</a:t>
            </a:r>
            <a:r>
              <a:rPr lang="en-US" sz="1800" b="1" dirty="0"/>
              <a:t> de </a:t>
            </a:r>
            <a:r>
              <a:rPr lang="en-US" sz="1800" b="1" dirty="0" err="1"/>
              <a:t>desenvolvimento</a:t>
            </a:r>
            <a:endParaRPr lang="en-US" sz="1800" b="1" dirty="0"/>
          </a:p>
          <a:p>
            <a:pPr algn="just">
              <a:lnSpc>
                <a:spcPct val="100000"/>
              </a:lnSpc>
            </a:pPr>
            <a:r>
              <a:rPr lang="en-US" sz="1600" b="1" dirty="0" err="1"/>
              <a:t>Jupyter</a:t>
            </a:r>
            <a:r>
              <a:rPr lang="en-US" sz="1600" b="1" dirty="0"/>
              <a:t> </a:t>
            </a:r>
            <a:r>
              <a:rPr lang="en-US" sz="1600" b="1" dirty="0" err="1"/>
              <a:t>Notebookes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en-US" sz="1600" dirty="0" err="1"/>
              <a:t>ambiente</a:t>
            </a:r>
            <a:r>
              <a:rPr lang="en-US" sz="1600" dirty="0"/>
              <a:t> de </a:t>
            </a:r>
            <a:r>
              <a:rPr lang="en-US" sz="1600" dirty="0" err="1"/>
              <a:t>desenvolvimento</a:t>
            </a:r>
            <a:r>
              <a:rPr lang="en-US" sz="1600" dirty="0"/>
              <a:t> ideal para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, </a:t>
            </a:r>
            <a:r>
              <a:rPr lang="en-US" sz="1600" dirty="0" err="1"/>
              <a:t>permitindo</a:t>
            </a:r>
            <a:r>
              <a:rPr lang="en-US" sz="1600" dirty="0"/>
              <a:t> um workflow </a:t>
            </a:r>
            <a:r>
              <a:rPr lang="en-US" sz="1600" dirty="0" err="1"/>
              <a:t>rápido</a:t>
            </a:r>
            <a:r>
              <a:rPr lang="en-US" sz="1600" dirty="0"/>
              <a:t> </a:t>
            </a:r>
            <a:r>
              <a:rPr lang="en-US" sz="1600" dirty="0" err="1"/>
              <a:t>graças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funcionalidades</a:t>
            </a:r>
            <a:r>
              <a:rPr lang="en-US" sz="1600" dirty="0"/>
              <a:t> que </a:t>
            </a:r>
            <a:r>
              <a:rPr lang="en-US" sz="1600" dirty="0" err="1"/>
              <a:t>permitem</a:t>
            </a:r>
            <a:r>
              <a:rPr lang="en-US" sz="1600" dirty="0"/>
              <a:t> intercalary Código com </a:t>
            </a:r>
            <a:r>
              <a:rPr lang="en-US" sz="1600" dirty="0" err="1"/>
              <a:t>visualização</a:t>
            </a:r>
            <a:r>
              <a:rPr lang="en-US" sz="1600" dirty="0"/>
              <a:t> de dados e corer </a:t>
            </a:r>
            <a:r>
              <a:rPr lang="en-US" sz="1600" dirty="0" err="1"/>
              <a:t>rapidamente</a:t>
            </a:r>
            <a:r>
              <a:rPr lang="en-US" sz="1600" dirty="0"/>
              <a:t> snippets de Código.</a:t>
            </a:r>
          </a:p>
          <a:p>
            <a:pPr algn="just">
              <a:lnSpc>
                <a:spcPct val="100000"/>
              </a:lnSpc>
            </a:pPr>
            <a:endParaRPr lang="pt-PT" sz="1800" b="1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916A71-F468-43EC-A0D9-3755D4EE72FB}"/>
              </a:ext>
            </a:extLst>
          </p:cNvPr>
          <p:cNvSpPr txBox="1"/>
          <p:nvPr/>
        </p:nvSpPr>
        <p:spPr>
          <a:xfrm>
            <a:off x="1520186" y="3154017"/>
            <a:ext cx="9212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Scikit-learn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extensa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enorme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leque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algoritmos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uteis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aprendizagem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cmputacional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dedicada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redes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neuronais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Pandas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Matplolib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Detalhes da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Algoritmos</a:t>
            </a:r>
          </a:p>
          <a:p>
            <a:r>
              <a:rPr lang="pt-PT" dirty="0"/>
              <a:t>Neste projeto temos como objetivo implementar as seguintes técnicas de classificação: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F79D45-6585-4EAB-8C3A-81EC02044F1D}"/>
              </a:ext>
            </a:extLst>
          </p:cNvPr>
          <p:cNvSpPr txBox="1"/>
          <p:nvPr/>
        </p:nvSpPr>
        <p:spPr>
          <a:xfrm>
            <a:off x="651652" y="2701954"/>
            <a:ext cx="11222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Nearest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(K-NN)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Tenta classificar um objeto com base nos K elementos mais próximos/semelhantes.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(NB)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Assume que todos os valores são independentes, tirando partido disso para a previsão de um elemento.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Support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(SVM)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Tenta traçar uma fronteira entre as várias classes e classificar o elemento consoante a região a que pertence.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 (ANN)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Rede constituída por vários “neurônios” que comunicam entre si de forma a prever um dado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outcome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3845-FF52-483F-A14B-E45BAF3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884A68-4AA3-4A20-A363-B9B609F3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um pré processamento dos dados foram removidos </a:t>
            </a:r>
            <a:r>
              <a:rPr lang="pt-PT" dirty="0" err="1"/>
              <a:t>outliers</a:t>
            </a:r>
            <a:r>
              <a:rPr lang="pt-PT" dirty="0"/>
              <a:t>, duplicados e decidimos utilizar um </a:t>
            </a:r>
            <a:r>
              <a:rPr lang="pt-PT" dirty="0" err="1"/>
              <a:t>sampling</a:t>
            </a:r>
            <a:r>
              <a:rPr lang="pt-PT" dirty="0"/>
              <a:t> de *?* dados de cada classe, uma vez que o número total de dados de cada classe era uma variável e o menor continha *?* dados</a:t>
            </a:r>
          </a:p>
          <a:p>
            <a:endParaRPr lang="pt-PT" dirty="0"/>
          </a:p>
          <a:p>
            <a:r>
              <a:rPr lang="pt-PT" b="1" dirty="0" err="1"/>
              <a:t>Decision</a:t>
            </a:r>
            <a:r>
              <a:rPr lang="pt-PT" b="1" dirty="0"/>
              <a:t> </a:t>
            </a:r>
            <a:r>
              <a:rPr lang="pt-PT" b="1" dirty="0" err="1"/>
              <a:t>Tree</a:t>
            </a:r>
            <a:endParaRPr lang="pt-PT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0CBF38-C4A7-40B5-9F08-2BA0FF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94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</TotalTime>
  <Words>477</Words>
  <Application>Microsoft Office PowerPoint</Application>
  <PresentationFormat>Ecrã Panorâmico</PresentationFormat>
  <Paragraphs>48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Referências e Trabalho Relacionado</vt:lpstr>
      <vt:lpstr>Detalhes da implementação</vt:lpstr>
      <vt:lpstr>Detalhes da implementação</vt:lpstr>
      <vt:lpstr>Trabalho realizado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99</cp:revision>
  <dcterms:created xsi:type="dcterms:W3CDTF">2021-03-10T16:05:08Z</dcterms:created>
  <dcterms:modified xsi:type="dcterms:W3CDTF">2021-05-15T14:01:57Z</dcterms:modified>
</cp:coreProperties>
</file>