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56" r:id="rId2"/>
    <p:sldId id="257" r:id="rId3"/>
    <p:sldId id="266" r:id="rId4"/>
    <p:sldId id="274" r:id="rId5"/>
    <p:sldId id="272" r:id="rId6"/>
    <p:sldId id="273" r:id="rId7"/>
    <p:sldId id="267" r:id="rId8"/>
    <p:sldId id="268" r:id="rId9"/>
    <p:sldId id="269" r:id="rId10"/>
    <p:sldId id="270" r:id="rId11"/>
    <p:sldId id="271" r:id="rId12"/>
    <p:sldId id="276"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Estilo Claro 1 - Destaqu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0" d="100"/>
          <a:sy n="70" d="100"/>
        </p:scale>
        <p:origin x="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iana%20Ramos\Desktop\3ano\iart\IART-g39\docs\time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riana%20Ramos\Desktop\3ano\iart\IART-g39\docs\time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iana%20Ramos\Desktop\3ano\iart\IART-g39\docs\time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riana%20Ramos\Desktop\3ano\iart\IART-g39\docs\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riana%20Ramos\Desktop\3ano\iart\IART-g39\docs\time_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BFS vs</a:t>
            </a:r>
            <a:r>
              <a:rPr lang="pt-PT" baseline="0"/>
              <a:t> DFS</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Dados!$B$5</c:f>
              <c:strCache>
                <c:ptCount val="1"/>
                <c:pt idx="0">
                  <c:v>BFS</c:v>
                </c:pt>
              </c:strCache>
            </c:strRef>
          </c:tx>
          <c:spPr>
            <a:ln w="28575" cap="rnd">
              <a:solidFill>
                <a:schemeClr val="accent2"/>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0-CA52-423D-B4F3-90F3709718F1}"/>
            </c:ext>
          </c:extLst>
        </c:ser>
        <c:ser>
          <c:idx val="2"/>
          <c:order val="1"/>
          <c:tx>
            <c:strRef>
              <c:f>Dados!$B$6</c:f>
              <c:strCache>
                <c:ptCount val="1"/>
                <c:pt idx="0">
                  <c:v>DFS</c:v>
                </c:pt>
              </c:strCache>
            </c:strRef>
          </c:tx>
          <c:spPr>
            <a:ln w="28575" cap="rnd">
              <a:solidFill>
                <a:schemeClr val="accent3"/>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1-CA52-423D-B4F3-90F3709718F1}"/>
            </c:ext>
          </c:extLst>
        </c:ser>
        <c:dLbls>
          <c:showLegendKey val="0"/>
          <c:showVal val="0"/>
          <c:showCatName val="0"/>
          <c:showSerName val="0"/>
          <c:showPercent val="0"/>
          <c:showBubbleSize val="0"/>
        </c:dLbls>
        <c:smooth val="0"/>
        <c:axId val="576045136"/>
        <c:axId val="576048336"/>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4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BFS vs DFS vs Iterative Deepening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1.011E-3</c:v>
                </c:pt>
                <c:pt idx="2">
                  <c:v>9.9799999999999997E-4</c:v>
                </c:pt>
                <c:pt idx="3">
                  <c:v>1E-3</c:v>
                </c:pt>
                <c:pt idx="4">
                  <c:v>2E-3</c:v>
                </c:pt>
                <c:pt idx="5">
                  <c:v>1E-3</c:v>
                </c:pt>
                <c:pt idx="6">
                  <c:v>2E-3</c:v>
                </c:pt>
                <c:pt idx="7">
                  <c:v>2E-3</c:v>
                </c:pt>
                <c:pt idx="8">
                  <c:v>2E-3</c:v>
                </c:pt>
                <c:pt idx="9">
                  <c:v>4.0010000000000002E-3</c:v>
                </c:pt>
                <c:pt idx="10">
                  <c:v>1.8651000000000001E-2</c:v>
                </c:pt>
                <c:pt idx="11">
                  <c:v>2.006E-3</c:v>
                </c:pt>
                <c:pt idx="12">
                  <c:v>3.045E-3</c:v>
                </c:pt>
                <c:pt idx="13">
                  <c:v>1.9970000000000001E-3</c:v>
                </c:pt>
                <c:pt idx="14">
                  <c:v>1.9989999999999999E-3</c:v>
                </c:pt>
                <c:pt idx="15">
                  <c:v>5.0470000000000003E-3</c:v>
                </c:pt>
                <c:pt idx="16">
                  <c:v>6.9959999999999996E-3</c:v>
                </c:pt>
                <c:pt idx="17">
                  <c:v>7.0460000000000002E-3</c:v>
                </c:pt>
                <c:pt idx="18">
                  <c:v>8.5869999999999991E-3</c:v>
                </c:pt>
                <c:pt idx="19">
                  <c:v>0.01</c:v>
                </c:pt>
              </c:numCache>
            </c:numRef>
          </c:val>
          <c:smooth val="0"/>
          <c:extLst>
            <c:ext xmlns:c16="http://schemas.microsoft.com/office/drawing/2014/chart" uri="{C3380CC4-5D6E-409C-BE32-E72D297353CC}">
              <c16:uniqueId val="{00000000-2E1A-4992-8A95-CF16BE3EB01A}"/>
            </c:ext>
          </c:extLst>
        </c:ser>
        <c:ser>
          <c:idx val="1"/>
          <c:order val="1"/>
          <c:tx>
            <c:strRef>
              <c:f>Dados!$B$5</c:f>
              <c:strCache>
                <c:ptCount val="1"/>
                <c:pt idx="0">
                  <c:v>BFS</c:v>
                </c:pt>
              </c:strCache>
            </c:strRef>
          </c:tx>
          <c:spPr>
            <a:ln w="28575" cap="rnd">
              <a:solidFill>
                <a:schemeClr val="accent2"/>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2E1A-4992-8A95-CF16BE3EB01A}"/>
            </c:ext>
          </c:extLst>
        </c:ser>
        <c:ser>
          <c:idx val="2"/>
          <c:order val="2"/>
          <c:tx>
            <c:strRef>
              <c:f>Dados!$B$6</c:f>
              <c:strCache>
                <c:ptCount val="1"/>
                <c:pt idx="0">
                  <c:v>DFS</c:v>
                </c:pt>
              </c:strCache>
            </c:strRef>
          </c:tx>
          <c:spPr>
            <a:ln w="28575" cap="rnd">
              <a:solidFill>
                <a:schemeClr val="accent3"/>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2E1A-4992-8A95-CF16BE3EB01A}"/>
            </c:ext>
          </c:extLst>
        </c:ser>
        <c:ser>
          <c:idx val="4"/>
          <c:order val="3"/>
          <c:tx>
            <c:strRef>
              <c:f>Dados!$B$8</c:f>
              <c:strCache>
                <c:ptCount val="1"/>
                <c:pt idx="0">
                  <c:v>Iterative Deepening</c:v>
                </c:pt>
              </c:strCache>
            </c:strRef>
          </c:tx>
          <c:spPr>
            <a:ln w="28575" cap="rnd">
              <a:solidFill>
                <a:schemeClr val="accent5"/>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Dados!$C$8:$V$8</c:f>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3-2E1A-4992-8A95-CF16BE3EB01A}"/>
            </c:ext>
          </c:extLst>
        </c:ser>
        <c:dLbls>
          <c:showLegendKey val="0"/>
          <c:showVal val="0"/>
          <c:showCatName val="0"/>
          <c:showSerName val="0"/>
          <c:showPercent val="0"/>
          <c:showBubbleSize val="0"/>
        </c:dLbls>
        <c:smooth val="0"/>
        <c:axId val="576045136"/>
        <c:axId val="576048336"/>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45136"/>
        <c:crosses val="autoZero"/>
        <c:crossBetween val="between"/>
      </c:valAx>
      <c:spPr>
        <a:noFill/>
        <a:ln>
          <a:noFill/>
        </a:ln>
        <a:effectLst/>
      </c:spPr>
    </c:plotArea>
    <c:legend>
      <c:legendPos val="r"/>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A*</a:t>
            </a:r>
            <a:r>
              <a:rPr lang="pt-PT" baseline="0"/>
              <a:t> VS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1.011E-3</c:v>
                </c:pt>
                <c:pt idx="2">
                  <c:v>9.9799999999999997E-4</c:v>
                </c:pt>
                <c:pt idx="3">
                  <c:v>1E-3</c:v>
                </c:pt>
                <c:pt idx="4">
                  <c:v>2E-3</c:v>
                </c:pt>
                <c:pt idx="5">
                  <c:v>1E-3</c:v>
                </c:pt>
                <c:pt idx="6">
                  <c:v>2E-3</c:v>
                </c:pt>
                <c:pt idx="7">
                  <c:v>2E-3</c:v>
                </c:pt>
                <c:pt idx="8">
                  <c:v>2E-3</c:v>
                </c:pt>
                <c:pt idx="9">
                  <c:v>4.0010000000000002E-3</c:v>
                </c:pt>
                <c:pt idx="10">
                  <c:v>1.8651000000000001E-2</c:v>
                </c:pt>
                <c:pt idx="11">
                  <c:v>2.006E-3</c:v>
                </c:pt>
                <c:pt idx="12">
                  <c:v>3.045E-3</c:v>
                </c:pt>
                <c:pt idx="13">
                  <c:v>1.9970000000000001E-3</c:v>
                </c:pt>
                <c:pt idx="14">
                  <c:v>1.9989999999999999E-3</c:v>
                </c:pt>
                <c:pt idx="15">
                  <c:v>5.0470000000000003E-3</c:v>
                </c:pt>
                <c:pt idx="16">
                  <c:v>6.9959999999999996E-3</c:v>
                </c:pt>
                <c:pt idx="17">
                  <c:v>7.0460000000000002E-3</c:v>
                </c:pt>
                <c:pt idx="18">
                  <c:v>8.5869999999999991E-3</c:v>
                </c:pt>
                <c:pt idx="19">
                  <c:v>0.01</c:v>
                </c:pt>
              </c:numCache>
            </c:numRef>
          </c:val>
          <c:smooth val="0"/>
          <c:extLst>
            <c:ext xmlns:c16="http://schemas.microsoft.com/office/drawing/2014/chart" uri="{C3380CC4-5D6E-409C-BE32-E72D297353CC}">
              <c16:uniqueId val="{00000000-5CDB-4DC1-9938-04D1733BBEEB}"/>
            </c:ext>
          </c:extLst>
        </c:ser>
        <c:ser>
          <c:idx val="3"/>
          <c:order val="3"/>
          <c:tx>
            <c:strRef>
              <c:f>Dados!$B$7</c:f>
              <c:strCache>
                <c:ptCount val="1"/>
                <c:pt idx="0">
                  <c:v>Greedy</c:v>
                </c:pt>
              </c:strCache>
            </c:strRef>
          </c:tx>
          <c:spPr>
            <a:ln w="28575" cap="rnd">
              <a:solidFill>
                <a:schemeClr val="accent4"/>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1-5CDB-4DC1-9938-04D1733BBEEB}"/>
            </c:ext>
          </c:extLst>
        </c:ser>
        <c:dLbls>
          <c:showLegendKey val="0"/>
          <c:showVal val="0"/>
          <c:showCatName val="0"/>
          <c:showSerName val="0"/>
          <c:showPercent val="0"/>
          <c:showBubbleSize val="0"/>
        </c:dLbls>
        <c:smooth val="0"/>
        <c:axId val="488912328"/>
        <c:axId val="488915848"/>
        <c:extLst>
          <c:ext xmlns:c15="http://schemas.microsoft.com/office/drawing/2012/chart" uri="{02D57815-91ED-43cb-92C2-25804820EDAC}">
            <c15:filteredLineSeries>
              <c15:ser>
                <c:idx val="1"/>
                <c:order val="1"/>
                <c:tx>
                  <c:strRef>
                    <c:extLst>
                      <c:ext uri="{02D57815-91ED-43cb-92C2-25804820EDAC}">
                        <c15:formulaRef>
                          <c15:sqref>Dados!$B$5</c15:sqref>
                        </c15:formulaRef>
                      </c:ext>
                    </c:extLst>
                    <c:strCache>
                      <c:ptCount val="1"/>
                      <c:pt idx="0">
                        <c:v>BFS</c:v>
                      </c:pt>
                    </c:strCache>
                  </c:strRef>
                </c:tx>
                <c:spPr>
                  <a:ln w="28575" cap="rnd">
                    <a:solidFill>
                      <a:schemeClr val="accent2"/>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Dados!$C$5:$V$5</c15:sqref>
                        </c15:formulaRef>
                      </c:ext>
                    </c:extLst>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2-5CDB-4DC1-9938-04D1733BBEEB}"/>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Dados!$B$6</c15:sqref>
                        </c15:formulaRef>
                      </c:ext>
                    </c:extLst>
                    <c:strCache>
                      <c:ptCount val="1"/>
                      <c:pt idx="0">
                        <c:v>DFS</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Dados!$C$6:$V$6</c15:sqref>
                        </c15:formulaRef>
                      </c:ext>
                    </c:extLst>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xmlns:c15="http://schemas.microsoft.com/office/drawing/2012/chart">
                  <c:ext xmlns:c16="http://schemas.microsoft.com/office/drawing/2014/chart" uri="{C3380CC4-5D6E-409C-BE32-E72D297353CC}">
                    <c16:uniqueId val="{00000003-5CDB-4DC1-9938-04D1733BBEEB}"/>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Dados!$B$8</c15:sqref>
                        </c15:formulaRef>
                      </c:ext>
                    </c:extLst>
                    <c:strCache>
                      <c:ptCount val="1"/>
                      <c:pt idx="0">
                        <c:v>Iterative Deepening</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xmlns:c15="http://schemas.microsoft.com/office/drawing/2012/chart">
                  <c:ext xmlns:c16="http://schemas.microsoft.com/office/drawing/2014/chart" uri="{C3380CC4-5D6E-409C-BE32-E72D297353CC}">
                    <c16:uniqueId val="{00000004-5CDB-4DC1-9938-04D1733BBEEB}"/>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Dados!$B$9</c15:sqref>
                        </c15:formulaRef>
                      </c:ext>
                    </c:extLst>
                    <c:strCache>
                      <c:ptCount val="1"/>
                      <c:pt idx="0">
                        <c:v>Uniform Cost</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Dados!$C$9:$V$9</c15:sqref>
                        </c15:formulaRef>
                      </c:ext>
                    </c:extLst>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xmlns:c15="http://schemas.microsoft.com/office/drawing/2012/chart">
                  <c:ext xmlns:c16="http://schemas.microsoft.com/office/drawing/2014/chart" uri="{C3380CC4-5D6E-409C-BE32-E72D297353CC}">
                    <c16:uniqueId val="{00000005-5CDB-4DC1-9938-04D1733BBEEB}"/>
                  </c:ext>
                </c:extLst>
              </c15:ser>
            </c15:filteredLineSeries>
          </c:ext>
        </c:extLst>
      </c:lineChart>
      <c:catAx>
        <c:axId val="488912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915848"/>
        <c:crosses val="autoZero"/>
        <c:auto val="1"/>
        <c:lblAlgn val="ctr"/>
        <c:lblOffset val="100"/>
        <c:noMultiLvlLbl val="0"/>
      </c:catAx>
      <c:valAx>
        <c:axId val="48891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912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kern="1200" spc="0" baseline="0">
                <a:solidFill>
                  <a:srgbClr val="595959"/>
                </a:solidFill>
                <a:effectLst/>
                <a:latin typeface="Calibri" panose="020F0502020204030204" pitchFamily="34" charset="0"/>
              </a:rPr>
              <a:t>Tempo gasto por cada algoritmo para resolver cada nível (s/ iterative deepening)</a:t>
            </a:r>
            <a:endParaRPr lang="pt-PT">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1.011E-3</c:v>
                </c:pt>
                <c:pt idx="2">
                  <c:v>9.9799999999999997E-4</c:v>
                </c:pt>
                <c:pt idx="3">
                  <c:v>1E-3</c:v>
                </c:pt>
                <c:pt idx="4">
                  <c:v>2E-3</c:v>
                </c:pt>
                <c:pt idx="5">
                  <c:v>1E-3</c:v>
                </c:pt>
                <c:pt idx="6">
                  <c:v>2E-3</c:v>
                </c:pt>
                <c:pt idx="7">
                  <c:v>2E-3</c:v>
                </c:pt>
                <c:pt idx="8">
                  <c:v>2E-3</c:v>
                </c:pt>
                <c:pt idx="9">
                  <c:v>4.0010000000000002E-3</c:v>
                </c:pt>
                <c:pt idx="10">
                  <c:v>1.8651000000000001E-2</c:v>
                </c:pt>
                <c:pt idx="11">
                  <c:v>2.006E-3</c:v>
                </c:pt>
                <c:pt idx="12">
                  <c:v>3.045E-3</c:v>
                </c:pt>
                <c:pt idx="13">
                  <c:v>1.9970000000000001E-3</c:v>
                </c:pt>
                <c:pt idx="14">
                  <c:v>1.9989999999999999E-3</c:v>
                </c:pt>
                <c:pt idx="15">
                  <c:v>5.0470000000000003E-3</c:v>
                </c:pt>
                <c:pt idx="16">
                  <c:v>6.9959999999999996E-3</c:v>
                </c:pt>
                <c:pt idx="17">
                  <c:v>7.0460000000000002E-3</c:v>
                </c:pt>
                <c:pt idx="18">
                  <c:v>8.5869999999999991E-3</c:v>
                </c:pt>
                <c:pt idx="19">
                  <c:v>0.01</c:v>
                </c:pt>
              </c:numCache>
            </c:numRef>
          </c:val>
          <c:smooth val="0"/>
          <c:extLst>
            <c:ext xmlns:c16="http://schemas.microsoft.com/office/drawing/2014/chart" uri="{C3380CC4-5D6E-409C-BE32-E72D297353CC}">
              <c16:uniqueId val="{00000000-1A60-4BA3-81EA-567A63542DD1}"/>
            </c:ext>
          </c:extLst>
        </c:ser>
        <c:ser>
          <c:idx val="1"/>
          <c:order val="1"/>
          <c:tx>
            <c:strRef>
              <c:f>Dados!$B$5</c:f>
              <c:strCache>
                <c:ptCount val="1"/>
                <c:pt idx="0">
                  <c:v>BFS</c:v>
                </c:pt>
              </c:strCache>
            </c:strRef>
          </c:tx>
          <c:spPr>
            <a:ln w="28575" cap="rnd">
              <a:solidFill>
                <a:schemeClr val="accent2"/>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1A60-4BA3-81EA-567A63542DD1}"/>
            </c:ext>
          </c:extLst>
        </c:ser>
        <c:ser>
          <c:idx val="2"/>
          <c:order val="2"/>
          <c:tx>
            <c:strRef>
              <c:f>Dados!$B$6</c:f>
              <c:strCache>
                <c:ptCount val="1"/>
                <c:pt idx="0">
                  <c:v>DFS</c:v>
                </c:pt>
              </c:strCache>
            </c:strRef>
          </c:tx>
          <c:spPr>
            <a:ln w="28575" cap="rnd">
              <a:solidFill>
                <a:schemeClr val="accent3"/>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1A60-4BA3-81EA-567A63542DD1}"/>
            </c:ext>
          </c:extLst>
        </c:ser>
        <c:ser>
          <c:idx val="3"/>
          <c:order val="3"/>
          <c:tx>
            <c:strRef>
              <c:f>Dados!$B$7</c:f>
              <c:strCache>
                <c:ptCount val="1"/>
                <c:pt idx="0">
                  <c:v>Greedy</c:v>
                </c:pt>
              </c:strCache>
            </c:strRef>
          </c:tx>
          <c:spPr>
            <a:ln w="28575" cap="rnd">
              <a:solidFill>
                <a:schemeClr val="accent4"/>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1A60-4BA3-81EA-567A63542DD1}"/>
            </c:ext>
          </c:extLst>
        </c:ser>
        <c:ser>
          <c:idx val="5"/>
          <c:order val="5"/>
          <c:tx>
            <c:strRef>
              <c:f>Dados!$B$9</c:f>
              <c:strCache>
                <c:ptCount val="1"/>
                <c:pt idx="0">
                  <c:v>Uniform Cost</c:v>
                </c:pt>
              </c:strCache>
            </c:strRef>
          </c:tx>
          <c:spPr>
            <a:ln w="28575" cap="rnd">
              <a:solidFill>
                <a:schemeClr val="accent6"/>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4-1A60-4BA3-81EA-567A63542DD1}"/>
            </c:ext>
          </c:extLst>
        </c:ser>
        <c:dLbls>
          <c:showLegendKey val="0"/>
          <c:showVal val="0"/>
          <c:showCatName val="0"/>
          <c:showSerName val="0"/>
          <c:showPercent val="0"/>
          <c:showBubbleSize val="0"/>
        </c:dLbls>
        <c:smooth val="0"/>
        <c:axId val="576068176"/>
        <c:axId val="576068816"/>
        <c:extLst>
          <c:ext xmlns:c15="http://schemas.microsoft.com/office/drawing/2012/chart" uri="{02D57815-91ED-43cb-92C2-25804820EDAC}">
            <c15:filteredLineSeries>
              <c15:ser>
                <c:idx val="4"/>
                <c:order val="4"/>
                <c:tx>
                  <c:strRef>
                    <c:extLst>
                      <c:ext uri="{02D57815-91ED-43cb-92C2-25804820EDAC}">
                        <c15:formulaRef>
                          <c15:sqref>Dados!$B$8</c15:sqref>
                        </c15:formulaRef>
                      </c:ext>
                    </c:extLst>
                    <c:strCache>
                      <c:ptCount val="1"/>
                      <c:pt idx="0">
                        <c:v>Iterative Deepening</c:v>
                      </c:pt>
                    </c:strCache>
                  </c:strRef>
                </c:tx>
                <c:spPr>
                  <a:ln w="28575" cap="rnd">
                    <a:solidFill>
                      <a:schemeClr val="accent5"/>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5-1A60-4BA3-81EA-567A63542DD1}"/>
                  </c:ext>
                </c:extLst>
              </c15:ser>
            </c15:filteredLineSeries>
          </c:ext>
        </c:extLst>
      </c:lineChart>
      <c:catAx>
        <c:axId val="5760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68816"/>
        <c:crosses val="autoZero"/>
        <c:auto val="1"/>
        <c:lblAlgn val="ctr"/>
        <c:lblOffset val="100"/>
        <c:noMultiLvlLbl val="0"/>
      </c:catAx>
      <c:valAx>
        <c:axId val="57606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68176"/>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Expanded</a:t>
            </a:r>
            <a:r>
              <a:rPr lang="en-US" baseline="0"/>
              <a:t> Nodes (s/ iterative deepening)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7881-4B45-9C16-198FE20D64AA}"/>
            </c:ext>
          </c:extLst>
        </c:ser>
        <c:ser>
          <c:idx val="1"/>
          <c:order val="1"/>
          <c:tx>
            <c:strRef>
              <c:f>Dados!$B$25</c:f>
              <c:strCache>
                <c:ptCount val="1"/>
                <c:pt idx="0">
                  <c:v>BFS</c:v>
                </c:pt>
              </c:strCache>
            </c:strRef>
          </c:tx>
          <c:spPr>
            <a:ln w="28575" cap="rnd">
              <a:solidFill>
                <a:schemeClr val="accent2"/>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7881-4B45-9C16-198FE20D64AA}"/>
            </c:ext>
          </c:extLst>
        </c:ser>
        <c:ser>
          <c:idx val="2"/>
          <c:order val="2"/>
          <c:tx>
            <c:strRef>
              <c:f>Dados!$B$26</c:f>
              <c:strCache>
                <c:ptCount val="1"/>
                <c:pt idx="0">
                  <c:v>DFS</c:v>
                </c:pt>
              </c:strCache>
            </c:strRef>
          </c:tx>
          <c:spPr>
            <a:ln w="28575" cap="rnd">
              <a:solidFill>
                <a:schemeClr val="accent3"/>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7881-4B45-9C16-198FE20D64AA}"/>
            </c:ext>
          </c:extLst>
        </c:ser>
        <c:ser>
          <c:idx val="3"/>
          <c:order val="3"/>
          <c:tx>
            <c:strRef>
              <c:f>Dados!$B$27</c:f>
              <c:strCache>
                <c:ptCount val="1"/>
                <c:pt idx="0">
                  <c:v>Greedy</c:v>
                </c:pt>
              </c:strCache>
            </c:strRef>
          </c:tx>
          <c:spPr>
            <a:ln w="28575" cap="rnd">
              <a:solidFill>
                <a:schemeClr val="accent4"/>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3-7881-4B45-9C16-198FE20D64AA}"/>
            </c:ext>
          </c:extLst>
        </c:ser>
        <c:ser>
          <c:idx val="5"/>
          <c:order val="4"/>
          <c:tx>
            <c:strRef>
              <c:f>Dados!$B$29</c:f>
              <c:strCache>
                <c:ptCount val="1"/>
                <c:pt idx="0">
                  <c:v>Uniform Cost</c:v>
                </c:pt>
              </c:strCache>
            </c:strRef>
          </c:tx>
          <c:spPr>
            <a:ln w="28575" cap="rnd">
              <a:solidFill>
                <a:schemeClr val="accent6"/>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4-7881-4B45-9C16-198FE20D64AA}"/>
            </c:ext>
          </c:extLst>
        </c:ser>
        <c:dLbls>
          <c:showLegendKey val="0"/>
          <c:showVal val="0"/>
          <c:showCatName val="0"/>
          <c:showSerName val="0"/>
          <c:showPercent val="0"/>
          <c:showBubbleSize val="0"/>
        </c:dLbls>
        <c:smooth val="0"/>
        <c:axId val="538157128"/>
        <c:axId val="538156144"/>
      </c:lineChart>
      <c:catAx>
        <c:axId val="53815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156144"/>
        <c:crosses val="autoZero"/>
        <c:auto val="1"/>
        <c:lblAlgn val="ctr"/>
        <c:lblOffset val="100"/>
        <c:noMultiLvlLbl val="0"/>
      </c:catAx>
      <c:valAx>
        <c:axId val="53815614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157128"/>
        <c:crosses val="autoZero"/>
        <c:crossBetween val="between"/>
        <c:majorUnit val="4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89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413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1547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496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E5059C3-6A89-4494-99FF-5A4D6FFD50EB}" type="datetimeFigureOut">
              <a:rPr lang="en-US" smtClean="0"/>
              <a:t>4/1/2021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9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4/1/2021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0157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5"/>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4/1/2021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0036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0687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4/1/2021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3919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4/1/2021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9213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16C4C9A-3960-41CF-A4E9-2A8FB932454B}" type="datetimeFigureOut">
              <a:rPr lang="en-US" smtClean="0"/>
              <a:t>4/1/2021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5745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4/1/2021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070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inventwithpython.com/pygame/chapter4.html" TargetMode="External"/><Relationship Id="rId2" Type="http://schemas.openxmlformats.org/officeDocument/2006/relationships/hyperlink" Target="https://play.google.com/store/apps/details?id=net.bohush.match.tiles.color.puzzle&amp;hl=pt_PT&amp;gl=US" TargetMode="External"/><Relationship Id="rId1" Type="http://schemas.openxmlformats.org/officeDocument/2006/relationships/slideLayout" Target="../slideLayouts/slideLayout2.xml"/><Relationship Id="rId4" Type="http://schemas.openxmlformats.org/officeDocument/2006/relationships/hyperlink" Target="https://gist.github.com/Hossam-Elbahrawy/391f060242e7203702da0843fd523d4f"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C3BF8-F8CB-4122-8A7C-7EA2651E3B5D}"/>
              </a:ext>
            </a:extLst>
          </p:cNvPr>
          <p:cNvSpPr>
            <a:spLocks noGrp="1"/>
          </p:cNvSpPr>
          <p:nvPr>
            <p:ph type="ctrTitle"/>
          </p:nvPr>
        </p:nvSpPr>
        <p:spPr>
          <a:xfrm>
            <a:off x="3158889" y="2974464"/>
            <a:ext cx="5874220" cy="1160213"/>
          </a:xfrm>
        </p:spPr>
        <p:txBody>
          <a:bodyPr>
            <a:normAutofit fontScale="90000"/>
          </a:bodyPr>
          <a:lstStyle/>
          <a:p>
            <a:r>
              <a:rPr lang="pt-PT" dirty="0"/>
              <a:t>Match </a:t>
            </a:r>
            <a:r>
              <a:rPr lang="pt-PT" dirty="0" err="1"/>
              <a:t>The</a:t>
            </a:r>
            <a:r>
              <a:rPr lang="pt-PT" dirty="0"/>
              <a:t> Tiles</a:t>
            </a:r>
            <a:endParaRPr lang="en-US" dirty="0"/>
          </a:p>
        </p:txBody>
      </p:sp>
      <p:sp>
        <p:nvSpPr>
          <p:cNvPr id="3" name="Subtítulo 2">
            <a:extLst>
              <a:ext uri="{FF2B5EF4-FFF2-40B4-BE49-F238E27FC236}">
                <a16:creationId xmlns:a16="http://schemas.microsoft.com/office/drawing/2014/main" id="{0571C81C-BCC0-4631-B6E6-1F7C5DFDE637}"/>
              </a:ext>
            </a:extLst>
          </p:cNvPr>
          <p:cNvSpPr>
            <a:spLocks noGrp="1"/>
          </p:cNvSpPr>
          <p:nvPr>
            <p:ph type="subTitle" idx="1"/>
          </p:nvPr>
        </p:nvSpPr>
        <p:spPr>
          <a:xfrm>
            <a:off x="4100346" y="2394357"/>
            <a:ext cx="3991306" cy="1160213"/>
          </a:xfrm>
        </p:spPr>
        <p:txBody>
          <a:bodyPr>
            <a:normAutofit/>
          </a:bodyPr>
          <a:lstStyle/>
          <a:p>
            <a:r>
              <a:rPr lang="pt-PT" sz="2400" dirty="0"/>
              <a:t>Inteligência Artificial</a:t>
            </a:r>
            <a:endParaRPr lang="en-US" sz="2400" dirty="0"/>
          </a:p>
        </p:txBody>
      </p:sp>
      <p:sp>
        <p:nvSpPr>
          <p:cNvPr id="4" name="Subtítulo 2">
            <a:extLst>
              <a:ext uri="{FF2B5EF4-FFF2-40B4-BE49-F238E27FC236}">
                <a16:creationId xmlns:a16="http://schemas.microsoft.com/office/drawing/2014/main" id="{7E0E3A61-A5A0-4348-88C6-3D425D24F57F}"/>
              </a:ext>
            </a:extLst>
          </p:cNvPr>
          <p:cNvSpPr txBox="1">
            <a:spLocks/>
          </p:cNvSpPr>
          <p:nvPr/>
        </p:nvSpPr>
        <p:spPr>
          <a:xfrm>
            <a:off x="4251545" y="4387765"/>
            <a:ext cx="3688907" cy="1631940"/>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ctr">
              <a:lnSpc>
                <a:spcPct val="100000"/>
              </a:lnSpc>
            </a:pPr>
            <a:r>
              <a:rPr lang="pt-PT" sz="2000" dirty="0">
                <a:solidFill>
                  <a:schemeClr val="accent1">
                    <a:lumMod val="50000"/>
                  </a:schemeClr>
                </a:solidFill>
              </a:rPr>
              <a:t>Grupo 39   </a:t>
            </a:r>
            <a:endParaRPr lang="en-US" sz="2000" dirty="0">
              <a:solidFill>
                <a:schemeClr val="accent1">
                  <a:lumMod val="50000"/>
                </a:schemeClr>
              </a:solidFill>
            </a:endParaRPr>
          </a:p>
          <a:p>
            <a:pPr algn="ctr">
              <a:lnSpc>
                <a:spcPct val="100000"/>
              </a:lnSpc>
            </a:pPr>
            <a:r>
              <a:rPr lang="pt-PT" sz="2000" dirty="0">
                <a:solidFill>
                  <a:schemeClr val="accent1">
                    <a:lumMod val="50000"/>
                  </a:schemeClr>
                </a:solidFill>
              </a:rPr>
              <a:t>Mariana Ramos – up201806869          Pedro Ferreira – up201806506    Pedro Ponte – up201809694</a:t>
            </a:r>
          </a:p>
        </p:txBody>
      </p:sp>
    </p:spTree>
    <p:extLst>
      <p:ext uri="{BB962C8B-B14F-4D97-AF65-F5344CB8AC3E}">
        <p14:creationId xmlns:p14="http://schemas.microsoft.com/office/powerpoint/2010/main" val="251403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E3670-EB95-42CF-B59D-0F33D9B3C7DA}"/>
              </a:ext>
            </a:extLst>
          </p:cNvPr>
          <p:cNvSpPr>
            <a:spLocks noGrp="1"/>
          </p:cNvSpPr>
          <p:nvPr>
            <p:ph type="title"/>
          </p:nvPr>
        </p:nvSpPr>
        <p:spPr/>
        <p:txBody>
          <a:bodyPr/>
          <a:lstStyle/>
          <a:p>
            <a:r>
              <a:rPr lang="pt-PT" dirty="0"/>
              <a:t>Conclusão</a:t>
            </a:r>
            <a:endParaRPr lang="en-US" dirty="0"/>
          </a:p>
        </p:txBody>
      </p:sp>
      <p:sp>
        <p:nvSpPr>
          <p:cNvPr id="3" name="Marcador de Posição de Conteúdo 2">
            <a:extLst>
              <a:ext uri="{FF2B5EF4-FFF2-40B4-BE49-F238E27FC236}">
                <a16:creationId xmlns:a16="http://schemas.microsoft.com/office/drawing/2014/main" id="{29C72149-885A-4F14-A10C-DC122C91263D}"/>
              </a:ext>
            </a:extLst>
          </p:cNvPr>
          <p:cNvSpPr>
            <a:spLocks noGrp="1"/>
          </p:cNvSpPr>
          <p:nvPr>
            <p:ph idx="1"/>
          </p:nvPr>
        </p:nvSpPr>
        <p:spPr/>
        <p:txBody>
          <a:bodyPr/>
          <a:lstStyle/>
          <a:p>
            <a:r>
              <a:rPr lang="pt-PT" dirty="0"/>
              <a:t>O projeto desenvolvido foi relevante para a consolidação dos conteúdos lecionados na UC de Inteligência Artificial. </a:t>
            </a:r>
          </a:p>
          <a:p>
            <a:r>
              <a:rPr lang="pt-PT" dirty="0"/>
              <a:t>Concluiu-se que algoritmos de pesquisa informada (particularmente o A* nos dados obtidos) são geralmente mais eficientes. </a:t>
            </a:r>
          </a:p>
          <a:p>
            <a:r>
              <a:rPr lang="pt-PT" dirty="0"/>
              <a:t>Entendemos também a importância de escolher heurísticas adequadas, sendo que esta foi uma dificuldade com que nos deparamos no desenvolvimento do projeto.</a:t>
            </a:r>
            <a:endParaRPr lang="en-US" dirty="0"/>
          </a:p>
        </p:txBody>
      </p:sp>
    </p:spTree>
    <p:extLst>
      <p:ext uri="{BB962C8B-B14F-4D97-AF65-F5344CB8AC3E}">
        <p14:creationId xmlns:p14="http://schemas.microsoft.com/office/powerpoint/2010/main" val="150034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3486E-5C9A-4077-AE8C-C84BE6D21AC3}"/>
              </a:ext>
            </a:extLst>
          </p:cNvPr>
          <p:cNvSpPr>
            <a:spLocks noGrp="1"/>
          </p:cNvSpPr>
          <p:nvPr>
            <p:ph type="title"/>
          </p:nvPr>
        </p:nvSpPr>
        <p:spPr/>
        <p:txBody>
          <a:bodyPr/>
          <a:lstStyle/>
          <a:p>
            <a:r>
              <a:rPr lang="pt-PT" dirty="0"/>
              <a:t>Referências</a:t>
            </a:r>
            <a:endParaRPr lang="en-US" dirty="0"/>
          </a:p>
        </p:txBody>
      </p:sp>
      <p:sp>
        <p:nvSpPr>
          <p:cNvPr id="3" name="Marcador de Posição de Conteúdo 2">
            <a:extLst>
              <a:ext uri="{FF2B5EF4-FFF2-40B4-BE49-F238E27FC236}">
                <a16:creationId xmlns:a16="http://schemas.microsoft.com/office/drawing/2014/main" id="{5C16634D-CC73-4A45-A7C7-B16731FB248F}"/>
              </a:ext>
            </a:extLst>
          </p:cNvPr>
          <p:cNvSpPr>
            <a:spLocks noGrp="1"/>
          </p:cNvSpPr>
          <p:nvPr>
            <p:ph idx="1"/>
          </p:nvPr>
        </p:nvSpPr>
        <p:spPr/>
        <p:txBody>
          <a:bodyPr/>
          <a:lstStyle/>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a:solidFill>
                  <a:schemeClr val="accent1"/>
                </a:solidFill>
                <a:hlinkClick r:id="rId2">
                  <a:extLst>
                    <a:ext uri="{A12FA001-AC4F-418D-AE19-62706E023703}">
                      <ahyp:hlinkClr xmlns:ahyp="http://schemas.microsoft.com/office/drawing/2018/hyperlinkcolor" val="tx"/>
                    </a:ext>
                  </a:extLst>
                </a:hlinkClick>
              </a:rPr>
              <a:t>Link para a </a:t>
            </a:r>
            <a:r>
              <a:rPr lang="en-US" dirty="0" err="1">
                <a:solidFill>
                  <a:schemeClr val="accent1"/>
                </a:solidFill>
                <a:hlinkClick r:id="rId2">
                  <a:extLst>
                    <a:ext uri="{A12FA001-AC4F-418D-AE19-62706E023703}">
                      <ahyp:hlinkClr xmlns:ahyp="http://schemas.microsoft.com/office/drawing/2018/hyperlinkcolor" val="tx"/>
                    </a:ext>
                  </a:extLst>
                </a:hlinkClick>
              </a:rPr>
              <a:t>página</a:t>
            </a:r>
            <a:r>
              <a:rPr lang="en-US" dirty="0">
                <a:solidFill>
                  <a:schemeClr val="accent1"/>
                </a:solidFill>
                <a:hlinkClick r:id="rId2">
                  <a:extLst>
                    <a:ext uri="{A12FA001-AC4F-418D-AE19-62706E023703}">
                      <ahyp:hlinkClr xmlns:ahyp="http://schemas.microsoft.com/office/drawing/2018/hyperlinkcolor" val="tx"/>
                    </a:ext>
                  </a:extLst>
                </a:hlinkClick>
              </a:rPr>
              <a:t> do </a:t>
            </a:r>
            <a:r>
              <a:rPr lang="en-US" dirty="0" err="1">
                <a:solidFill>
                  <a:schemeClr val="accent1"/>
                </a:solidFill>
                <a:hlinkClick r:id="rId2">
                  <a:extLst>
                    <a:ext uri="{A12FA001-AC4F-418D-AE19-62706E023703}">
                      <ahyp:hlinkClr xmlns:ahyp="http://schemas.microsoft.com/office/drawing/2018/hyperlinkcolor" val="tx"/>
                    </a:ext>
                  </a:extLst>
                </a:hlinkClick>
              </a:rPr>
              <a:t>jogo</a:t>
            </a:r>
            <a:r>
              <a:rPr lang="en-US" dirty="0">
                <a:solidFill>
                  <a:schemeClr val="accent1"/>
                </a:solidFill>
                <a:hlinkClick r:id="rId2">
                  <a:extLst>
                    <a:ext uri="{A12FA001-AC4F-418D-AE19-62706E023703}">
                      <ahyp:hlinkClr xmlns:ahyp="http://schemas.microsoft.com/office/drawing/2018/hyperlinkcolor" val="tx"/>
                    </a:ext>
                  </a:extLst>
                </a:hlinkClick>
              </a:rPr>
              <a:t> </a:t>
            </a:r>
            <a:r>
              <a:rPr lang="en-US" dirty="0" err="1">
                <a:solidFill>
                  <a:schemeClr val="accent1"/>
                </a:solidFill>
                <a:hlinkClick r:id="rId2">
                  <a:extLst>
                    <a:ext uri="{A12FA001-AC4F-418D-AE19-62706E023703}">
                      <ahyp:hlinkClr xmlns:ahyp="http://schemas.microsoft.com/office/drawing/2018/hyperlinkcolor" val="tx"/>
                    </a:ext>
                  </a:extLst>
                </a:hlinkClick>
              </a:rPr>
              <a:t>na</a:t>
            </a:r>
            <a:r>
              <a:rPr lang="en-US" dirty="0">
                <a:solidFill>
                  <a:schemeClr val="accent1"/>
                </a:solidFill>
                <a:hlinkClick r:id="rId2">
                  <a:extLst>
                    <a:ext uri="{A12FA001-AC4F-418D-AE19-62706E023703}">
                      <ahyp:hlinkClr xmlns:ahyp="http://schemas.microsoft.com/office/drawing/2018/hyperlinkcolor" val="tx"/>
                    </a:ext>
                  </a:extLst>
                </a:hlinkClick>
              </a:rPr>
              <a:t> Google Play</a:t>
            </a:r>
            <a:r>
              <a:rPr lang="en-US" dirty="0">
                <a:solidFill>
                  <a:schemeClr val="accent1"/>
                </a:solidFill>
              </a:rPr>
              <a:t>;</a:t>
            </a:r>
          </a:p>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3">
                  <a:extLst>
                    <a:ext uri="{A12FA001-AC4F-418D-AE19-62706E023703}">
                      <ahyp:hlinkClr xmlns:ahyp="http://schemas.microsoft.com/office/drawing/2018/hyperlinkcolor" val="tx"/>
                    </a:ext>
                  </a:extLst>
                </a:hlinkClick>
              </a:rPr>
              <a:t>Exemplo</a:t>
            </a:r>
            <a:r>
              <a:rPr lang="en-US" dirty="0">
                <a:solidFill>
                  <a:schemeClr val="accent1"/>
                </a:solidFill>
                <a:hlinkClick r:id="rId3">
                  <a:extLst>
                    <a:ext uri="{A12FA001-AC4F-418D-AE19-62706E023703}">
                      <ahyp:hlinkClr xmlns:ahyp="http://schemas.microsoft.com/office/drawing/2018/hyperlinkcolor" val="tx"/>
                    </a:ext>
                  </a:extLst>
                </a:hlinkClick>
              </a:rPr>
              <a:t> para </a:t>
            </a:r>
            <a:r>
              <a:rPr lang="en-US" dirty="0" err="1">
                <a:solidFill>
                  <a:schemeClr val="accent1"/>
                </a:solidFill>
                <a:hlinkClick r:id="rId3">
                  <a:extLst>
                    <a:ext uri="{A12FA001-AC4F-418D-AE19-62706E023703}">
                      <ahyp:hlinkClr xmlns:ahyp="http://schemas.microsoft.com/office/drawing/2018/hyperlinkcolor" val="tx"/>
                    </a:ext>
                  </a:extLst>
                </a:hlinkClick>
              </a:rPr>
              <a:t>desenvolvimento</a:t>
            </a:r>
            <a:r>
              <a:rPr lang="en-US" dirty="0">
                <a:solidFill>
                  <a:schemeClr val="accent1"/>
                </a:solidFill>
                <a:hlinkClick r:id="rId3">
                  <a:extLst>
                    <a:ext uri="{A12FA001-AC4F-418D-AE19-62706E023703}">
                      <ahyp:hlinkClr xmlns:ahyp="http://schemas.microsoft.com/office/drawing/2018/hyperlinkcolor" val="tx"/>
                    </a:ext>
                  </a:extLst>
                </a:hlinkClick>
              </a:rPr>
              <a:t> </a:t>
            </a:r>
            <a:r>
              <a:rPr lang="en-US" dirty="0" err="1">
                <a:solidFill>
                  <a:schemeClr val="accent1"/>
                </a:solidFill>
                <a:hlinkClick r:id="rId3">
                  <a:extLst>
                    <a:ext uri="{A12FA001-AC4F-418D-AE19-62706E023703}">
                      <ahyp:hlinkClr xmlns:ahyp="http://schemas.microsoft.com/office/drawing/2018/hyperlinkcolor" val="tx"/>
                    </a:ext>
                  </a:extLst>
                </a:hlinkClick>
              </a:rPr>
              <a:t>gráfico</a:t>
            </a:r>
            <a:r>
              <a:rPr lang="en-US" dirty="0">
                <a:solidFill>
                  <a:schemeClr val="accent1"/>
                </a:solidFill>
              </a:rPr>
              <a:t>;</a:t>
            </a:r>
          </a:p>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4">
                  <a:extLst>
                    <a:ext uri="{A12FA001-AC4F-418D-AE19-62706E023703}">
                      <ahyp:hlinkClr xmlns:ahyp="http://schemas.microsoft.com/office/drawing/2018/hyperlinkcolor" val="tx"/>
                    </a:ext>
                  </a:extLst>
                </a:hlinkClick>
              </a:rPr>
              <a:t>Exemplo</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desenvolvimento</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algoritmos</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pesquisa</a:t>
            </a:r>
            <a:endParaRPr lang="en-US" dirty="0">
              <a:solidFill>
                <a:schemeClr val="accent1"/>
              </a:solidFil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a:t>Slides das aulas </a:t>
            </a:r>
            <a:r>
              <a:rPr lang="en-US" dirty="0" err="1"/>
              <a:t>teóricas</a:t>
            </a:r>
            <a:r>
              <a:rPr lang="en-US" dirty="0"/>
              <a:t> e </a:t>
            </a:r>
            <a:r>
              <a:rPr lang="en-US" dirty="0" err="1"/>
              <a:t>teórico-práticas</a:t>
            </a:r>
            <a:r>
              <a:rPr lang="en-US" dirty="0"/>
              <a:t> para </a:t>
            </a:r>
            <a:r>
              <a:rPr lang="en-US" dirty="0" err="1"/>
              <a:t>desenvolvimento</a:t>
            </a:r>
            <a:r>
              <a:rPr lang="en-US" dirty="0"/>
              <a:t> dos </a:t>
            </a:r>
            <a:r>
              <a:rPr lang="en-US" dirty="0" err="1"/>
              <a:t>diferentes</a:t>
            </a:r>
            <a:r>
              <a:rPr lang="en-US" dirty="0"/>
              <a:t> </a:t>
            </a:r>
            <a:r>
              <a:rPr lang="en-US" dirty="0" err="1"/>
              <a:t>algoritmos</a:t>
            </a:r>
            <a:r>
              <a:rPr lang="en-US" dirty="0"/>
              <a:t>. </a:t>
            </a:r>
          </a:p>
          <a:p>
            <a:endParaRPr lang="en-US" dirty="0"/>
          </a:p>
        </p:txBody>
      </p:sp>
    </p:spTree>
    <p:extLst>
      <p:ext uri="{BB962C8B-B14F-4D97-AF65-F5344CB8AC3E}">
        <p14:creationId xmlns:p14="http://schemas.microsoft.com/office/powerpoint/2010/main" val="105733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DAC0738A-67AF-402B-B016-9F39539AC6FD}"/>
              </a:ext>
            </a:extLst>
          </p:cNvPr>
          <p:cNvPicPr>
            <a:picLocks noChangeAspect="1"/>
          </p:cNvPicPr>
          <p:nvPr/>
        </p:nvPicPr>
        <p:blipFill rotWithShape="1">
          <a:blip r:embed="rId2"/>
          <a:srcRect l="16676" r="2598"/>
          <a:stretch/>
        </p:blipFill>
        <p:spPr>
          <a:xfrm>
            <a:off x="633999" y="640080"/>
            <a:ext cx="6275667" cy="5577840"/>
          </a:xfrm>
          <a:prstGeom prst="rect">
            <a:avLst/>
          </a:prstGeom>
        </p:spPr>
      </p:pic>
      <p:sp>
        <p:nvSpPr>
          <p:cNvPr id="17" name="Rectangle 16">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21C8342-27FD-4900-A258-7AF029B72CB9}"/>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Anexos</a:t>
            </a:r>
          </a:p>
        </p:txBody>
      </p:sp>
      <p:sp>
        <p:nvSpPr>
          <p:cNvPr id="19" name="Rectangle 18">
            <a:extLst>
              <a:ext uri="{FF2B5EF4-FFF2-40B4-BE49-F238E27FC236}">
                <a16:creationId xmlns:a16="http://schemas.microsoft.com/office/drawing/2014/main" id="{B1121E64-CB88-4BF5-B531-C0316E7F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10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14809C-AB06-455C-9E09-733EC00DD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9612D73-1056-4289-A977-92C9190C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F6790F4B-2ED2-4478-B783-9FF892C40E0F}"/>
              </a:ext>
            </a:extLst>
          </p:cNvPr>
          <p:cNvPicPr>
            <a:picLocks noChangeAspect="1"/>
          </p:cNvPicPr>
          <p:nvPr/>
        </p:nvPicPr>
        <p:blipFill>
          <a:blip r:embed="rId2"/>
          <a:stretch>
            <a:fillRect/>
          </a:stretch>
        </p:blipFill>
        <p:spPr>
          <a:xfrm>
            <a:off x="643467" y="1600924"/>
            <a:ext cx="5291666" cy="3135311"/>
          </a:xfrm>
          <a:prstGeom prst="rect">
            <a:avLst/>
          </a:prstGeom>
        </p:spPr>
      </p:pic>
      <p:pic>
        <p:nvPicPr>
          <p:cNvPr id="4" name="Imagem 3">
            <a:extLst>
              <a:ext uri="{FF2B5EF4-FFF2-40B4-BE49-F238E27FC236}">
                <a16:creationId xmlns:a16="http://schemas.microsoft.com/office/drawing/2014/main" id="{C3203406-6C43-4D6C-A318-3942EB9B836A}"/>
              </a:ext>
            </a:extLst>
          </p:cNvPr>
          <p:cNvPicPr>
            <a:picLocks noChangeAspect="1"/>
          </p:cNvPicPr>
          <p:nvPr/>
        </p:nvPicPr>
        <p:blipFill>
          <a:blip r:embed="rId3"/>
          <a:stretch>
            <a:fillRect/>
          </a:stretch>
        </p:blipFill>
        <p:spPr>
          <a:xfrm>
            <a:off x="6256866" y="1633997"/>
            <a:ext cx="5291666" cy="3069165"/>
          </a:xfrm>
          <a:prstGeom prst="rect">
            <a:avLst/>
          </a:prstGeom>
        </p:spPr>
      </p:pic>
      <p:sp>
        <p:nvSpPr>
          <p:cNvPr id="16" name="Rectangle 15">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041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CD8F9E-DB66-4E41-A62A-5F434F750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BF14D9-8604-4164-9D68-8C81304BC6E6}"/>
              </a:ext>
            </a:extLst>
          </p:cNvPr>
          <p:cNvSpPr>
            <a:spLocks noGrp="1"/>
          </p:cNvSpPr>
          <p:nvPr>
            <p:ph type="title"/>
          </p:nvPr>
        </p:nvSpPr>
        <p:spPr>
          <a:xfrm>
            <a:off x="828624" y="634946"/>
            <a:ext cx="4821283" cy="1450757"/>
          </a:xfrm>
        </p:spPr>
        <p:txBody>
          <a:bodyPr>
            <a:normAutofit/>
          </a:bodyPr>
          <a:lstStyle/>
          <a:p>
            <a:r>
              <a:rPr lang="pt-PT" b="1" dirty="0"/>
              <a:t>Especificação do Projeto</a:t>
            </a:r>
            <a:endParaRPr lang="en-US" b="1" dirty="0"/>
          </a:p>
        </p:txBody>
      </p:sp>
      <p:cxnSp>
        <p:nvCxnSpPr>
          <p:cNvPr id="16" name="Straight Connector 15">
            <a:extLst>
              <a:ext uri="{FF2B5EF4-FFF2-40B4-BE49-F238E27FC236}">
                <a16:creationId xmlns:a16="http://schemas.microsoft.com/office/drawing/2014/main" id="{941EBB8E-57F2-4BB0-9847-5D888C723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5071"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F6C8A3F6-3C71-4D19-BE01-600625369EC4}"/>
              </a:ext>
            </a:extLst>
          </p:cNvPr>
          <p:cNvSpPr>
            <a:spLocks noGrp="1"/>
          </p:cNvSpPr>
          <p:nvPr>
            <p:ph idx="1"/>
          </p:nvPr>
        </p:nvSpPr>
        <p:spPr>
          <a:xfrm>
            <a:off x="828624" y="2198914"/>
            <a:ext cx="4821283" cy="3670180"/>
          </a:xfrm>
        </p:spPr>
        <p:txBody>
          <a:bodyPr>
            <a:noAutofit/>
          </a:bodyPr>
          <a:lstStyle/>
          <a:p>
            <a:r>
              <a:rPr lang="pt-PT" sz="1600" b="0" i="0" dirty="0">
                <a:effectLst/>
              </a:rPr>
              <a:t>O jogo consiste na existência de um tabuleiro contendo diferentes tipos de “tiles”, correspondendo cada tile a uma célula do tabuleiro. </a:t>
            </a:r>
          </a:p>
          <a:p>
            <a:r>
              <a:rPr lang="pt-PT" sz="1600" b="0" i="0" dirty="0">
                <a:effectLst/>
              </a:rPr>
              <a:t>Existem três tipos de tiles no jogo, onde cada um apresenta uma cor diferente que os relaciona com o seu objetivo no jogo. Tiles preenchidas com uma cor escura correspondem a paredes, tiles com um ponto no centro correspondem a tiles objetivo e tiles pintadas com um círculo no centro correspondem a tiles jogáveis.</a:t>
            </a:r>
          </a:p>
          <a:p>
            <a:r>
              <a:rPr lang="pt-PT" sz="1600" b="0" i="0" dirty="0">
                <a:effectLst/>
              </a:rPr>
              <a:t>O objetivo do jogo é colocar as tiles jogáveis nas posições onde se encontram as tiles objetivo com a cor correspondente. Para tal, o jogador pode deslocar as peças para cima, baixo, esquerda e direita. Os movimentos são sincronizados, portanto, deve-se usar tiles fixos existentes para criar espaços entre os tiles e resolver o puzzle.</a:t>
            </a:r>
          </a:p>
        </p:txBody>
      </p:sp>
      <p:sp>
        <p:nvSpPr>
          <p:cNvPr id="18" name="Rectangle 17">
            <a:extLst>
              <a:ext uri="{FF2B5EF4-FFF2-40B4-BE49-F238E27FC236}">
                <a16:creationId xmlns:a16="http://schemas.microsoft.com/office/drawing/2014/main" id="{24AC8A0C-3781-416C-8355-373C09E77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691672"/>
            <a:ext cx="2636076"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783C4A-6329-4A69-BEA0-3E083CC3E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691673"/>
            <a:ext cx="2644595"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00C66B2-3F33-4B0E-B882-F5DDE3BE9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3345545"/>
            <a:ext cx="2631017" cy="2481832"/>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843C21E7-0B00-49B9-BF3E-D489492F68AB}"/>
              </a:ext>
            </a:extLst>
          </p:cNvPr>
          <p:cNvPicPr>
            <a:picLocks noChangeAspect="1"/>
          </p:cNvPicPr>
          <p:nvPr/>
        </p:nvPicPr>
        <p:blipFill rotWithShape="1">
          <a:blip r:embed="rId2"/>
          <a:srcRect l="12467" t="6776" r="12774" b="3846"/>
          <a:stretch/>
        </p:blipFill>
        <p:spPr>
          <a:xfrm>
            <a:off x="6096000" y="676295"/>
            <a:ext cx="2619375" cy="2481832"/>
          </a:xfrm>
          <a:prstGeom prst="rect">
            <a:avLst/>
          </a:prstGeom>
        </p:spPr>
      </p:pic>
      <p:sp>
        <p:nvSpPr>
          <p:cNvPr id="24" name="Rectangle 23">
            <a:extLst>
              <a:ext uri="{FF2B5EF4-FFF2-40B4-BE49-F238E27FC236}">
                <a16:creationId xmlns:a16="http://schemas.microsoft.com/office/drawing/2014/main" id="{1AEE5BCC-7233-49EF-B467-349F454B3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3336707"/>
            <a:ext cx="2644595" cy="2490670"/>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55A8D6E7-C9CB-441B-8D77-35DA353A9F6A}"/>
              </a:ext>
            </a:extLst>
          </p:cNvPr>
          <p:cNvPicPr>
            <a:picLocks noChangeAspect="1"/>
          </p:cNvPicPr>
          <p:nvPr/>
        </p:nvPicPr>
        <p:blipFill rotWithShape="1">
          <a:blip r:embed="rId3"/>
          <a:srcRect l="10724" t="5086" r="17415" b="-4921"/>
          <a:stretch/>
        </p:blipFill>
        <p:spPr>
          <a:xfrm>
            <a:off x="6084040" y="3328641"/>
            <a:ext cx="2619375" cy="2674720"/>
          </a:xfrm>
          <a:prstGeom prst="rect">
            <a:avLst/>
          </a:prstGeom>
        </p:spPr>
      </p:pic>
      <p:sp>
        <p:nvSpPr>
          <p:cNvPr id="26" name="Rectangle 25">
            <a:extLst>
              <a:ext uri="{FF2B5EF4-FFF2-40B4-BE49-F238E27FC236}">
                <a16:creationId xmlns:a16="http://schemas.microsoft.com/office/drawing/2014/main" id="{024F0418-BA7D-4C77-AC12-8D2ED45EA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5D4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441E6A1B-606A-4E83-B712-5D69C0EC9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m 4">
            <a:extLst>
              <a:ext uri="{FF2B5EF4-FFF2-40B4-BE49-F238E27FC236}">
                <a16:creationId xmlns:a16="http://schemas.microsoft.com/office/drawing/2014/main" id="{AB6449E9-F29A-4BA4-AC08-320C98BDB52D}"/>
              </a:ext>
            </a:extLst>
          </p:cNvPr>
          <p:cNvPicPr>
            <a:picLocks noChangeAspect="1"/>
          </p:cNvPicPr>
          <p:nvPr/>
        </p:nvPicPr>
        <p:blipFill rotWithShape="1">
          <a:blip r:embed="rId4"/>
          <a:srcRect l="15758" t="5179" r="16192" b="12121"/>
          <a:stretch/>
        </p:blipFill>
        <p:spPr>
          <a:xfrm>
            <a:off x="8916528" y="708199"/>
            <a:ext cx="2619375" cy="2451078"/>
          </a:xfrm>
          <a:prstGeom prst="rect">
            <a:avLst/>
          </a:prstGeom>
        </p:spPr>
      </p:pic>
      <p:pic>
        <p:nvPicPr>
          <p:cNvPr id="9" name="Imagem 8">
            <a:extLst>
              <a:ext uri="{FF2B5EF4-FFF2-40B4-BE49-F238E27FC236}">
                <a16:creationId xmlns:a16="http://schemas.microsoft.com/office/drawing/2014/main" id="{1E2BC88C-5837-4ECA-A358-09792FA51950}"/>
              </a:ext>
            </a:extLst>
          </p:cNvPr>
          <p:cNvPicPr>
            <a:picLocks noChangeAspect="1"/>
          </p:cNvPicPr>
          <p:nvPr/>
        </p:nvPicPr>
        <p:blipFill rotWithShape="1">
          <a:blip r:embed="rId5"/>
          <a:srcRect l="12502" t="-48" r="1517" b="-910"/>
          <a:stretch/>
        </p:blipFill>
        <p:spPr>
          <a:xfrm>
            <a:off x="8945528" y="3409350"/>
            <a:ext cx="2590375" cy="2418027"/>
          </a:xfrm>
          <a:prstGeom prst="rect">
            <a:avLst/>
          </a:prstGeom>
        </p:spPr>
      </p:pic>
    </p:spTree>
    <p:extLst>
      <p:ext uri="{BB962C8B-B14F-4D97-AF65-F5344CB8AC3E}">
        <p14:creationId xmlns:p14="http://schemas.microsoft.com/office/powerpoint/2010/main" val="409322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E4231-9C8E-4F0F-9C88-92D6F9506639}"/>
              </a:ext>
            </a:extLst>
          </p:cNvPr>
          <p:cNvSpPr>
            <a:spLocks noGrp="1"/>
          </p:cNvSpPr>
          <p:nvPr>
            <p:ph type="title"/>
          </p:nvPr>
        </p:nvSpPr>
        <p:spPr/>
        <p:txBody>
          <a:bodyPr/>
          <a:lstStyle/>
          <a:p>
            <a:r>
              <a:rPr lang="pt-PT" b="1" dirty="0"/>
              <a:t>Formulação do Problema</a:t>
            </a:r>
            <a:endParaRPr lang="en-US" dirty="0"/>
          </a:p>
        </p:txBody>
      </p:sp>
      <p:sp>
        <p:nvSpPr>
          <p:cNvPr id="3" name="Marcador de Posição de Conteúdo 2">
            <a:extLst>
              <a:ext uri="{FF2B5EF4-FFF2-40B4-BE49-F238E27FC236}">
                <a16:creationId xmlns:a16="http://schemas.microsoft.com/office/drawing/2014/main" id="{49CE944C-5442-4329-B43F-3D604F02275B}"/>
              </a:ext>
            </a:extLst>
          </p:cNvPr>
          <p:cNvSpPr>
            <a:spLocks noGrp="1"/>
          </p:cNvSpPr>
          <p:nvPr>
            <p:ph idx="1"/>
          </p:nvPr>
        </p:nvSpPr>
        <p:spPr/>
        <p:txBody>
          <a:bodyPr>
            <a:normAutofit/>
          </a:bodyPr>
          <a:lstStyle/>
          <a:p>
            <a:pPr>
              <a:lnSpc>
                <a:spcPct val="110000"/>
              </a:lnSpc>
            </a:pPr>
            <a:r>
              <a:rPr lang="pt-PT" sz="1600" b="1" dirty="0"/>
              <a:t>Estado de Representação</a:t>
            </a:r>
          </a:p>
          <a:p>
            <a:pPr marL="457200" lvl="1" indent="0" algn="just">
              <a:lnSpc>
                <a:spcPct val="110000"/>
              </a:lnSpc>
              <a:buNone/>
            </a:pPr>
            <a:r>
              <a:rPr lang="pt-PT" sz="1600" dirty="0"/>
              <a:t>O tabuleiro de jogo é representado por uma matriz B quadrangular com Y colunas e Y linhas, 4 &lt;= Y &lt;= 6. Os valores de cada célula têm os seguintes valores:</a:t>
            </a:r>
          </a:p>
          <a:p>
            <a:pPr lvl="1" algn="just">
              <a:lnSpc>
                <a:spcPct val="110000"/>
              </a:lnSpc>
            </a:pPr>
            <a:r>
              <a:rPr lang="pt-PT" sz="1600" dirty="0"/>
              <a:t>‘X’, no caso de ser uma parede, </a:t>
            </a:r>
          </a:p>
          <a:p>
            <a:pPr lvl="1" algn="just">
              <a:lnSpc>
                <a:spcPct val="110000"/>
              </a:lnSpc>
            </a:pPr>
            <a:r>
              <a:rPr lang="pt-PT" sz="1600" dirty="0"/>
              <a:t>‘IB’, ‘IG’, ‘IO’, ‘IP’, ‘IR’ ou ‘IY’ no caso de ser uma célula jogável</a:t>
            </a:r>
          </a:p>
          <a:p>
            <a:pPr lvl="1" algn="just">
              <a:lnSpc>
                <a:spcPct val="110000"/>
              </a:lnSpc>
            </a:pPr>
            <a:r>
              <a:rPr lang="pt-PT" sz="1600" dirty="0"/>
              <a:t>‘FB’, ‘FG’, ‘FO’, ‘FP’, ‘FR’ ou ‘FY’ no caso de ser uma célula destino </a:t>
            </a:r>
          </a:p>
          <a:p>
            <a:pPr lvl="1" algn="just">
              <a:lnSpc>
                <a:spcPct val="110000"/>
              </a:lnSpc>
            </a:pPr>
            <a:r>
              <a:rPr lang="pt-PT" sz="1600" dirty="0"/>
              <a:t>‘-’ no caso de ser uma célula vazia.</a:t>
            </a:r>
            <a:endParaRPr lang="en-US" sz="1600" dirty="0"/>
          </a:p>
          <a:p>
            <a:pPr marL="285750" indent="-285750">
              <a:lnSpc>
                <a:spcPct val="110000"/>
              </a:lnSpc>
              <a:buFont typeface="Wingdings" panose="05000000000000000000" pitchFamily="2" charset="2"/>
              <a:buChar char="§"/>
            </a:pPr>
            <a:r>
              <a:rPr lang="en-US" sz="1600" b="1" dirty="0"/>
              <a:t>Estado </a:t>
            </a:r>
            <a:r>
              <a:rPr lang="en-US" sz="1600" b="1" dirty="0" err="1"/>
              <a:t>Inicial</a:t>
            </a:r>
            <a:endParaRPr lang="en-US" sz="1600" dirty="0"/>
          </a:p>
          <a:p>
            <a:pPr marL="457200" lvl="1" indent="0" algn="just">
              <a:lnSpc>
                <a:spcPct val="110000"/>
              </a:lnSpc>
              <a:buNone/>
            </a:pPr>
            <a:r>
              <a:rPr lang="pt-PT" sz="1600" dirty="0"/>
              <a:t>Matriz B com estado inicial desejado. Por exemplo:</a:t>
            </a:r>
          </a:p>
          <a:p>
            <a:pPr marL="285750" indent="-285750">
              <a:lnSpc>
                <a:spcPct val="110000"/>
              </a:lnSpc>
              <a:buFont typeface="Wingdings" panose="05000000000000000000" pitchFamily="2" charset="2"/>
              <a:buChar char="§"/>
            </a:pPr>
            <a:r>
              <a:rPr lang="pt-PT" sz="1600" b="1" dirty="0"/>
              <a:t>Estado Objetivo</a:t>
            </a:r>
          </a:p>
          <a:p>
            <a:pPr marL="457200" lvl="1" indent="0">
              <a:lnSpc>
                <a:spcPct val="110000"/>
              </a:lnSpc>
              <a:buNone/>
            </a:pPr>
            <a:r>
              <a:rPr lang="pt-PT" sz="1600" dirty="0"/>
              <a:t>Matriz F sem estados finais (FZ) sozinhos. Por exemplo:</a:t>
            </a:r>
          </a:p>
          <a:p>
            <a:endParaRPr lang="en-US" dirty="0"/>
          </a:p>
        </p:txBody>
      </p:sp>
      <p:sp>
        <p:nvSpPr>
          <p:cNvPr id="12" name="CaixaDeTexto 11">
            <a:extLst>
              <a:ext uri="{FF2B5EF4-FFF2-40B4-BE49-F238E27FC236}">
                <a16:creationId xmlns:a16="http://schemas.microsoft.com/office/drawing/2014/main" id="{3D924648-D2F3-4904-8FAF-937399E2E8CD}"/>
              </a:ext>
            </a:extLst>
          </p:cNvPr>
          <p:cNvSpPr txBox="1"/>
          <p:nvPr/>
        </p:nvSpPr>
        <p:spPr>
          <a:xfrm>
            <a:off x="7466003" y="3648704"/>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’IP’ ],</a:t>
            </a:r>
          </a:p>
          <a:p>
            <a:pPr marL="457200" lvl="1" indent="0">
              <a:lnSpc>
                <a:spcPct val="100000"/>
              </a:lnSpc>
              <a:buNone/>
            </a:pPr>
            <a:r>
              <a:rPr lang="en-US" sz="1600" dirty="0">
                <a:solidFill>
                  <a:schemeClr val="bg2">
                    <a:lumMod val="90000"/>
                    <a:lumOff val="10000"/>
                  </a:schemeClr>
                </a:solidFill>
              </a:rPr>
              <a:t>          [ ‘FP’ , ‘X’ , ‘IP’ , ‘X’ ],</a:t>
            </a:r>
          </a:p>
          <a:p>
            <a:pPr marL="457200" lvl="1" indent="0">
              <a:lnSpc>
                <a:spcPct val="110000"/>
              </a:lnSpc>
              <a:buNone/>
            </a:pPr>
            <a:r>
              <a:rPr lang="en-US" sz="1600" dirty="0">
                <a:solidFill>
                  <a:schemeClr val="bg2">
                    <a:lumMod val="90000"/>
                    <a:lumOff val="10000"/>
                  </a:schemeClr>
                </a:solidFill>
              </a:rPr>
              <a:t>          [ ‘-’ , ’-’ , ’-’ , ’FP’ ] ]</a:t>
            </a:r>
          </a:p>
        </p:txBody>
      </p:sp>
      <p:sp>
        <p:nvSpPr>
          <p:cNvPr id="13" name="CaixaDeTexto 12">
            <a:extLst>
              <a:ext uri="{FF2B5EF4-FFF2-40B4-BE49-F238E27FC236}">
                <a16:creationId xmlns:a16="http://schemas.microsoft.com/office/drawing/2014/main" id="{620B89A1-F4BD-4059-B71D-96EBE5FA2A4E}"/>
              </a:ext>
            </a:extLst>
          </p:cNvPr>
          <p:cNvSpPr txBox="1"/>
          <p:nvPr/>
        </p:nvSpPr>
        <p:spPr>
          <a:xfrm>
            <a:off x="7466003" y="4867273"/>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 ],</a:t>
            </a:r>
          </a:p>
          <a:p>
            <a:pPr marL="457200" lvl="1" indent="0">
              <a:lnSpc>
                <a:spcPct val="100000"/>
              </a:lnSpc>
              <a:buNone/>
            </a:pPr>
            <a:r>
              <a:rPr lang="en-US" sz="1600" dirty="0">
                <a:solidFill>
                  <a:schemeClr val="bg2">
                    <a:lumMod val="90000"/>
                    <a:lumOff val="10000"/>
                  </a:schemeClr>
                </a:solidFill>
              </a:rPr>
              <a:t>          [ ‘IPFP’ , ‘X’ , ‘-’ , ‘X’ ],</a:t>
            </a:r>
          </a:p>
          <a:p>
            <a:pPr marL="457200" lvl="1" indent="0">
              <a:lnSpc>
                <a:spcPct val="110000"/>
              </a:lnSpc>
              <a:buNone/>
            </a:pPr>
            <a:r>
              <a:rPr lang="en-US" sz="1600" dirty="0">
                <a:solidFill>
                  <a:schemeClr val="bg2">
                    <a:lumMod val="90000"/>
                    <a:lumOff val="10000"/>
                  </a:schemeClr>
                </a:solidFill>
              </a:rPr>
              <a:t>          [ ‘-’ , ’-’ , ’-’ , ’IPFP’ ] ]</a:t>
            </a:r>
          </a:p>
        </p:txBody>
      </p:sp>
    </p:spTree>
    <p:extLst>
      <p:ext uri="{BB962C8B-B14F-4D97-AF65-F5344CB8AC3E}">
        <p14:creationId xmlns:p14="http://schemas.microsoft.com/office/powerpoint/2010/main" val="423103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77749-78D1-46BC-B45B-8A3AF5C4CFE0}"/>
              </a:ext>
            </a:extLst>
          </p:cNvPr>
          <p:cNvSpPr>
            <a:spLocks noGrp="1"/>
          </p:cNvSpPr>
          <p:nvPr>
            <p:ph type="title"/>
          </p:nvPr>
        </p:nvSpPr>
        <p:spPr/>
        <p:txBody>
          <a:bodyPr/>
          <a:lstStyle/>
          <a:p>
            <a:r>
              <a:rPr lang="pt-PT" b="1" dirty="0"/>
              <a:t>Formulação do Problema</a:t>
            </a:r>
            <a:endParaRPr lang="en-US" dirty="0"/>
          </a:p>
        </p:txBody>
      </p:sp>
      <p:graphicFrame>
        <p:nvGraphicFramePr>
          <p:cNvPr id="4" name="Table 18">
            <a:extLst>
              <a:ext uri="{FF2B5EF4-FFF2-40B4-BE49-F238E27FC236}">
                <a16:creationId xmlns:a16="http://schemas.microsoft.com/office/drawing/2014/main" id="{3E40DD73-693B-42F7-8E23-82748F921B12}"/>
              </a:ext>
            </a:extLst>
          </p:cNvPr>
          <p:cNvGraphicFramePr>
            <a:graphicFrameLocks noGrp="1"/>
          </p:cNvGraphicFramePr>
          <p:nvPr>
            <p:extLst>
              <p:ext uri="{D42A27DB-BD31-4B8C-83A1-F6EECF244321}">
                <p14:modId xmlns:p14="http://schemas.microsoft.com/office/powerpoint/2010/main" val="1827999833"/>
              </p:ext>
            </p:extLst>
          </p:nvPr>
        </p:nvGraphicFramePr>
        <p:xfrm>
          <a:off x="3246783" y="1924218"/>
          <a:ext cx="7908896" cy="4295542"/>
        </p:xfrm>
        <a:graphic>
          <a:graphicData uri="http://schemas.openxmlformats.org/drawingml/2006/table">
            <a:tbl>
              <a:tblPr firstRow="1" bandRow="1">
                <a:tableStyleId>{3B4B98B0-60AC-42C2-AFA5-B58CD77FA1E5}</a:tableStyleId>
              </a:tblPr>
              <a:tblGrid>
                <a:gridCol w="971699">
                  <a:extLst>
                    <a:ext uri="{9D8B030D-6E8A-4147-A177-3AD203B41FA5}">
                      <a16:colId xmlns:a16="http://schemas.microsoft.com/office/drawing/2014/main" val="2159812458"/>
                    </a:ext>
                  </a:extLst>
                </a:gridCol>
                <a:gridCol w="2769722">
                  <a:extLst>
                    <a:ext uri="{9D8B030D-6E8A-4147-A177-3AD203B41FA5}">
                      <a16:colId xmlns:a16="http://schemas.microsoft.com/office/drawing/2014/main" val="4186244219"/>
                    </a:ext>
                  </a:extLst>
                </a:gridCol>
                <a:gridCol w="3206685">
                  <a:extLst>
                    <a:ext uri="{9D8B030D-6E8A-4147-A177-3AD203B41FA5}">
                      <a16:colId xmlns:a16="http://schemas.microsoft.com/office/drawing/2014/main" val="1842513993"/>
                    </a:ext>
                  </a:extLst>
                </a:gridCol>
                <a:gridCol w="960790">
                  <a:extLst>
                    <a:ext uri="{9D8B030D-6E8A-4147-A177-3AD203B41FA5}">
                      <a16:colId xmlns:a16="http://schemas.microsoft.com/office/drawing/2014/main" val="3297339727"/>
                    </a:ext>
                  </a:extLst>
                </a:gridCol>
              </a:tblGrid>
              <a:tr h="393155">
                <a:tc>
                  <a:txBody>
                    <a:bodyPr/>
                    <a:lstStyle/>
                    <a:p>
                      <a:pPr algn="ctr"/>
                      <a:r>
                        <a:rPr lang="pt-PT" sz="1400" noProof="0">
                          <a:solidFill>
                            <a:schemeClr val="tx1"/>
                          </a:solidFill>
                        </a:rPr>
                        <a:t>Nome</a:t>
                      </a:r>
                      <a:endParaRPr lang="pt-PT" sz="1400" noProof="0" dirty="0">
                        <a:solidFill>
                          <a:schemeClr val="tx1"/>
                        </a:solidFill>
                      </a:endParaRPr>
                    </a:p>
                  </a:txBody>
                  <a:tcPr marL="159863" marR="95918" marT="95918" marB="95918" anchor="ctr"/>
                </a:tc>
                <a:tc>
                  <a:txBody>
                    <a:bodyPr/>
                    <a:lstStyle/>
                    <a:p>
                      <a:pPr algn="ctr"/>
                      <a:r>
                        <a:rPr lang="pt-PT" sz="1400" noProof="0" dirty="0">
                          <a:solidFill>
                            <a:schemeClr val="tx1"/>
                          </a:solidFill>
                        </a:rPr>
                        <a:t>Pré-condição</a:t>
                      </a:r>
                    </a:p>
                  </a:txBody>
                  <a:tcPr marL="159863" marR="95918" marT="95918" marB="95918" anchor="ctr"/>
                </a:tc>
                <a:tc>
                  <a:txBody>
                    <a:bodyPr/>
                    <a:lstStyle/>
                    <a:p>
                      <a:pPr algn="ctr"/>
                      <a:r>
                        <a:rPr lang="pt-PT" sz="1400" noProof="0">
                          <a:solidFill>
                            <a:schemeClr val="tx1"/>
                          </a:solidFill>
                        </a:rPr>
                        <a:t>Efeitos</a:t>
                      </a:r>
                      <a:endParaRPr lang="pt-PT" sz="1400" noProof="0" dirty="0">
                        <a:solidFill>
                          <a:schemeClr val="tx1"/>
                        </a:solidFill>
                      </a:endParaRPr>
                    </a:p>
                  </a:txBody>
                  <a:tcPr marL="159863" marR="95918" marT="95918" marB="95918" anchor="ctr"/>
                </a:tc>
                <a:tc>
                  <a:txBody>
                    <a:bodyPr/>
                    <a:lstStyle/>
                    <a:p>
                      <a:pPr algn="ctr"/>
                      <a:r>
                        <a:rPr lang="pt-PT" sz="1400" noProof="0">
                          <a:solidFill>
                            <a:schemeClr val="tx1"/>
                          </a:solidFill>
                        </a:rPr>
                        <a:t>Custo</a:t>
                      </a:r>
                      <a:endParaRPr lang="pt-PT" sz="1400" noProof="0" dirty="0">
                        <a:solidFill>
                          <a:schemeClr val="tx1"/>
                        </a:solidFill>
                      </a:endParaRPr>
                    </a:p>
                  </a:txBody>
                  <a:tcPr marL="159863" marR="95918" marT="95918" marB="95918" anchor="ctr"/>
                </a:tc>
                <a:extLst>
                  <a:ext uri="{0D108BD9-81ED-4DB2-BD59-A6C34878D82A}">
                    <a16:rowId xmlns:a16="http://schemas.microsoft.com/office/drawing/2014/main" val="3537534047"/>
                  </a:ext>
                </a:extLst>
              </a:tr>
              <a:tr h="831252">
                <a:tc>
                  <a:txBody>
                    <a:bodyPr/>
                    <a:lstStyle/>
                    <a:p>
                      <a:pPr algn="ctr"/>
                      <a:r>
                        <a:rPr lang="en-US" sz="1400" dirty="0">
                          <a:solidFill>
                            <a:schemeClr val="tx1"/>
                          </a:solidFill>
                        </a:rPr>
                        <a:t>Up</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B[ IZx , IZy-1 ] ∉ { “X” , ”IY” } ∧ IZy &gt; 0</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a:t>
                      </a:r>
                    </a:p>
                    <a:p>
                      <a:pPr algn="ctr"/>
                      <a:r>
                        <a:rPr lang="pt-PT" sz="1400" b="0" kern="1200">
                          <a:solidFill>
                            <a:schemeClr val="tx1"/>
                          </a:solidFill>
                          <a:effectLst/>
                        </a:rPr>
                        <a:t>While (B[ IZx-1, IZy ] ∉ { “X” , ”IY” }) </a:t>
                      </a:r>
                    </a:p>
                    <a:p>
                      <a:pPr algn="ctr"/>
                      <a:r>
                        <a:rPr lang="pt-PT" sz="1400" b="0" kern="1200">
                          <a:solidFill>
                            <a:schemeClr val="tx1"/>
                          </a:solidFill>
                          <a:effectLst/>
                        </a:rPr>
                        <a:t>do B[ Izx , IXy-1 ]=IZ</a:t>
                      </a: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a:solidFill>
                          <a:schemeClr val="tx1"/>
                        </a:solidFill>
                      </a:endParaRPr>
                    </a:p>
                  </a:txBody>
                  <a:tcPr marL="159863" marR="83129" marT="83129" marB="83129" anchor="ctr"/>
                </a:tc>
                <a:extLst>
                  <a:ext uri="{0D108BD9-81ED-4DB2-BD59-A6C34878D82A}">
                    <a16:rowId xmlns:a16="http://schemas.microsoft.com/office/drawing/2014/main" val="3942723889"/>
                  </a:ext>
                </a:extLst>
              </a:tr>
              <a:tr h="998867">
                <a:tc>
                  <a:txBody>
                    <a:bodyPr/>
                    <a:lstStyle/>
                    <a:p>
                      <a:pPr algn="ctr"/>
                      <a:r>
                        <a:rPr lang="en-US" sz="1400">
                          <a:solidFill>
                            <a:schemeClr val="tx1"/>
                          </a:solidFill>
                        </a:rPr>
                        <a:t>Down</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a:t>
                      </a:r>
                      <a:r>
                        <a:rPr lang="pt-PT" sz="1400" b="0" kern="1200" dirty="0" err="1">
                          <a:solidFill>
                            <a:schemeClr val="tx1"/>
                          </a:solidFill>
                          <a:effectLst/>
                        </a:rPr>
                        <a:t>IZx</a:t>
                      </a:r>
                      <a:r>
                        <a:rPr lang="pt-PT" sz="1400" b="0" kern="1200" dirty="0">
                          <a:solidFill>
                            <a:schemeClr val="tx1"/>
                          </a:solidFill>
                          <a:effectLst/>
                        </a:rPr>
                        <a:t> , </a:t>
                      </a:r>
                      <a:r>
                        <a:rPr lang="pt-PT" sz="1400" b="0" kern="1200" dirty="0" err="1">
                          <a:solidFill>
                            <a:schemeClr val="tx1"/>
                          </a:solidFill>
                          <a:effectLst/>
                        </a:rPr>
                        <a:t>Ixy</a:t>
                      </a:r>
                      <a:r>
                        <a:rPr lang="pt-PT" sz="1400" b="0" kern="1200" dirty="0">
                          <a:solidFill>
                            <a:schemeClr val="tx1"/>
                          </a:solidFill>
                          <a:effectLst/>
                        </a:rPr>
                        <a:t> + 1 ] ∉ { “X” , ”IY” } ∧ </a:t>
                      </a:r>
                      <a:r>
                        <a:rPr lang="pt-PT" sz="1400" b="0" kern="1200" dirty="0" err="1">
                          <a:solidFill>
                            <a:schemeClr val="tx1"/>
                          </a:solidFill>
                          <a:effectLst/>
                        </a:rPr>
                        <a:t>IZy</a:t>
                      </a:r>
                      <a:r>
                        <a:rPr lang="pt-PT" sz="1400" b="0" kern="1200" dirty="0">
                          <a:solidFill>
                            <a:schemeClr val="tx1"/>
                          </a:solidFill>
                          <a:effectLst/>
                        </a:rPr>
                        <a:t> &lt; </a:t>
                      </a:r>
                      <a:r>
                        <a:rPr lang="pt-PT" sz="1400" b="0" kern="1200" dirty="0" err="1">
                          <a:solidFill>
                            <a:schemeClr val="tx1"/>
                          </a:solidFill>
                          <a:effectLst/>
                        </a:rPr>
                        <a:t>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IZx+1,Izy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do  B[ Izx , IXy+1]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673022739"/>
                  </a:ext>
                </a:extLst>
              </a:tr>
              <a:tr h="989397">
                <a:tc>
                  <a:txBody>
                    <a:bodyPr/>
                    <a:lstStyle/>
                    <a:p>
                      <a:pPr algn="ctr"/>
                      <a:r>
                        <a:rPr lang="en-US" sz="1400">
                          <a:solidFill>
                            <a:schemeClr val="tx1"/>
                          </a:solidFill>
                        </a:rPr>
                        <a:t>Left</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B[ IZx-1 , Ixy ] ∉ { “X” , ”IY” } ∧ IZx &gt; 0</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 , IZy-1 ] ∉ { “X” , ”IY” }) do B[ IZx-1 , Ixy ]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184130834"/>
                  </a:ext>
                </a:extLst>
              </a:tr>
              <a:tr h="998867">
                <a:tc>
                  <a:txBody>
                    <a:bodyPr/>
                    <a:lstStyle/>
                    <a:p>
                      <a:pPr algn="ctr"/>
                      <a:r>
                        <a:rPr lang="en-US" sz="1400">
                          <a:solidFill>
                            <a:schemeClr val="tx1"/>
                          </a:solidFill>
                        </a:rPr>
                        <a:t>Right</a:t>
                      </a:r>
                      <a:endParaRPr lang="pt-PT" sz="140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B[ IZx+1 , Ixy ] ∉ { “X” , ”IY” } ∧ Izx &lt; 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 , IZy+1 ]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do B[ IZx+1 , Ixy ]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dirty="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4223273851"/>
                  </a:ext>
                </a:extLst>
              </a:tr>
            </a:tbl>
          </a:graphicData>
        </a:graphic>
      </p:graphicFrame>
      <p:sp>
        <p:nvSpPr>
          <p:cNvPr id="6" name="CaixaDeTexto 5">
            <a:extLst>
              <a:ext uri="{FF2B5EF4-FFF2-40B4-BE49-F238E27FC236}">
                <a16:creationId xmlns:a16="http://schemas.microsoft.com/office/drawing/2014/main" id="{0462C971-0A16-431D-A59A-23D0E1C5F984}"/>
              </a:ext>
            </a:extLst>
          </p:cNvPr>
          <p:cNvSpPr txBox="1"/>
          <p:nvPr/>
        </p:nvSpPr>
        <p:spPr>
          <a:xfrm>
            <a:off x="1097280" y="1940123"/>
            <a:ext cx="2447233" cy="1954381"/>
          </a:xfrm>
          <a:prstGeom prst="rect">
            <a:avLst/>
          </a:prstGeom>
          <a:noFill/>
        </p:spPr>
        <p:txBody>
          <a:bodyPr wrap="square" rtlCol="0">
            <a:spAutoFit/>
          </a:bodyPr>
          <a:lstStyle/>
          <a:p>
            <a:pPr>
              <a:spcAft>
                <a:spcPts val="600"/>
              </a:spcAft>
            </a:pPr>
            <a:r>
              <a:rPr lang="pt-PT" sz="1600" b="1" dirty="0">
                <a:solidFill>
                  <a:schemeClr val="tx1">
                    <a:lumMod val="75000"/>
                    <a:lumOff val="25000"/>
                  </a:schemeClr>
                </a:solidFill>
              </a:rPr>
              <a:t>Operadores</a:t>
            </a:r>
          </a:p>
          <a:p>
            <a:pPr>
              <a:spcAft>
                <a:spcPts val="600"/>
              </a:spcAft>
            </a:pPr>
            <a:endParaRPr lang="pt-PT" sz="1600" dirty="0">
              <a:solidFill>
                <a:schemeClr val="tx1">
                  <a:lumMod val="75000"/>
                  <a:lumOff val="25000"/>
                </a:schemeClr>
              </a:solidFill>
            </a:endParaRPr>
          </a:p>
          <a:p>
            <a:pPr>
              <a:spcAft>
                <a:spcPts val="600"/>
              </a:spcAft>
            </a:pPr>
            <a:r>
              <a:rPr lang="pt-PT" sz="1600" dirty="0">
                <a:solidFill>
                  <a:schemeClr val="tx1">
                    <a:lumMod val="75000"/>
                    <a:lumOff val="25000"/>
                  </a:schemeClr>
                </a:solidFill>
              </a:rPr>
              <a:t>Legenda:    </a:t>
            </a:r>
          </a:p>
          <a:p>
            <a:pPr>
              <a:spcAft>
                <a:spcPts val="600"/>
              </a:spcAft>
            </a:pPr>
            <a:r>
              <a:rPr lang="pt-PT" sz="1600" dirty="0">
                <a:solidFill>
                  <a:schemeClr val="tx1">
                    <a:lumMod val="75000"/>
                    <a:lumOff val="25000"/>
                  </a:schemeClr>
                </a:solidFill>
              </a:rPr>
              <a:t>IZ - peça que se move       </a:t>
            </a:r>
          </a:p>
          <a:p>
            <a:pPr>
              <a:spcAft>
                <a:spcPts val="600"/>
              </a:spcAft>
            </a:pPr>
            <a:r>
              <a:rPr lang="pt-PT" sz="1600" dirty="0">
                <a:solidFill>
                  <a:schemeClr val="tx1">
                    <a:lumMod val="75000"/>
                    <a:lumOff val="25000"/>
                  </a:schemeClr>
                </a:solidFill>
              </a:rPr>
              <a:t>IY - outra peça       </a:t>
            </a:r>
          </a:p>
          <a:p>
            <a:pPr>
              <a:spcAft>
                <a:spcPts val="600"/>
              </a:spcAft>
            </a:pPr>
            <a:r>
              <a:rPr lang="pt-PT" sz="1600" dirty="0">
                <a:solidFill>
                  <a:schemeClr val="tx1">
                    <a:lumMod val="75000"/>
                    <a:lumOff val="25000"/>
                  </a:schemeClr>
                </a:solidFill>
              </a:rPr>
              <a:t>X - parede</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28426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dirty="0"/>
              <a:t>Formulação do problema</a:t>
            </a:r>
            <a:endParaRPr lang="en-US"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p:txBody>
          <a:bodyPr>
            <a:normAutofit fontScale="92500" lnSpcReduction="10000"/>
          </a:bodyPr>
          <a:lstStyle/>
          <a:p>
            <a:pPr marL="0" indent="0">
              <a:lnSpc>
                <a:spcPct val="110000"/>
              </a:lnSpc>
              <a:buNone/>
            </a:pPr>
            <a:r>
              <a:rPr lang="pt-PT" b="1" dirty="0"/>
              <a:t>Heurísticas </a:t>
            </a:r>
            <a:r>
              <a:rPr lang="pt-PT" sz="1600" dirty="0"/>
              <a:t>(ficheiro heuristics.py) </a:t>
            </a:r>
          </a:p>
          <a:p>
            <a:pPr marL="0" indent="0">
              <a:lnSpc>
                <a:spcPct val="110000"/>
              </a:lnSpc>
              <a:buNone/>
            </a:pPr>
            <a:r>
              <a:rPr lang="pt-PT" u="sng" dirty="0"/>
              <a:t>Usadas na pesquisa gananciosa e A*: </a:t>
            </a:r>
          </a:p>
          <a:p>
            <a:pPr marL="0" indent="0">
              <a:lnSpc>
                <a:spcPct val="110000"/>
              </a:lnSpc>
              <a:buNone/>
            </a:pPr>
            <a:r>
              <a:rPr lang="pt-PT" dirty="0"/>
              <a:t>São preferidos nós em que os tabuleiros tenham menor distância de </a:t>
            </a:r>
            <a:r>
              <a:rPr lang="pt-PT" dirty="0" err="1"/>
              <a:t>manhattan</a:t>
            </a:r>
            <a:r>
              <a:rPr lang="pt-PT" dirty="0"/>
              <a:t> entre as posições iniciais e objetivo das peças</a:t>
            </a:r>
          </a:p>
          <a:p>
            <a:pPr marL="0" indent="0">
              <a:lnSpc>
                <a:spcPct val="110000"/>
              </a:lnSpc>
              <a:buNone/>
            </a:pPr>
            <a:r>
              <a:rPr lang="pt-PT" u="sng" dirty="0"/>
              <a:t>Usadas no algoritmo A*: </a:t>
            </a:r>
          </a:p>
          <a:p>
            <a:pPr marL="0" indent="0">
              <a:lnSpc>
                <a:spcPct val="110000"/>
              </a:lnSpc>
              <a:buNone/>
            </a:pPr>
            <a:r>
              <a:rPr lang="pt-PT" dirty="0"/>
              <a:t>É atribuído menor custo a nós em que os tabuleiros tenham o maior número de linhas ou colunas já corretas. Adicionalmente consideramos o número de peças que já estão colocadas nas posições corretas.</a:t>
            </a:r>
          </a:p>
          <a:p>
            <a:pPr marL="0" indent="0">
              <a:lnSpc>
                <a:spcPct val="110000"/>
              </a:lnSpc>
              <a:buNone/>
            </a:pPr>
            <a:r>
              <a:rPr lang="pt-PT" dirty="0"/>
              <a:t>É também usada a profundidade do nó no grafo para obter o número de passos necessários para chegar ao nó.</a:t>
            </a:r>
          </a:p>
          <a:p>
            <a:endParaRPr lang="en-US" dirty="0"/>
          </a:p>
        </p:txBody>
      </p:sp>
    </p:spTree>
    <p:extLst>
      <p:ext uri="{BB962C8B-B14F-4D97-AF65-F5344CB8AC3E}">
        <p14:creationId xmlns:p14="http://schemas.microsoft.com/office/powerpoint/2010/main" val="346353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905D7D-3F4C-42D9-A1AD-79C975BE305C}"/>
              </a:ext>
            </a:extLst>
          </p:cNvPr>
          <p:cNvSpPr>
            <a:spLocks noGrp="1"/>
          </p:cNvSpPr>
          <p:nvPr>
            <p:ph type="title"/>
          </p:nvPr>
        </p:nvSpPr>
        <p:spPr>
          <a:xfrm>
            <a:off x="1097280" y="286603"/>
            <a:ext cx="10058400" cy="1450757"/>
          </a:xfrm>
        </p:spPr>
        <p:txBody>
          <a:bodyPr>
            <a:normAutofit/>
          </a:bodyPr>
          <a:lstStyle/>
          <a:p>
            <a:r>
              <a:rPr lang="pt-PT" dirty="0"/>
              <a:t>Detalhes de implementação </a:t>
            </a:r>
            <a:endParaRPr lang="en-US" dirty="0"/>
          </a:p>
        </p:txBody>
      </p:sp>
      <p:cxnSp>
        <p:nvCxnSpPr>
          <p:cNvPr id="11"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A951B94C-2D27-4E83-841A-5A40C63FC665}"/>
              </a:ext>
            </a:extLst>
          </p:cNvPr>
          <p:cNvSpPr>
            <a:spLocks noGrp="1"/>
          </p:cNvSpPr>
          <p:nvPr>
            <p:ph idx="1"/>
          </p:nvPr>
        </p:nvSpPr>
        <p:spPr>
          <a:xfrm>
            <a:off x="1097279" y="1845734"/>
            <a:ext cx="6454987" cy="4023360"/>
          </a:xfrm>
        </p:spPr>
        <p:txBody>
          <a:bodyPr>
            <a:normAutofit fontScale="85000" lnSpcReduction="10000"/>
          </a:bodyPr>
          <a:lstStyle/>
          <a:p>
            <a:pPr defTabSz="914400">
              <a:spcAft>
                <a:spcPts val="600"/>
              </a:spcAft>
              <a:buClr>
                <a:schemeClr val="accent1"/>
              </a:buClr>
              <a:buFont typeface="Calibri" panose="020F0502020204030204" pitchFamily="34" charset="0"/>
            </a:pPr>
            <a:r>
              <a:rPr lang="en-US" b="1" dirty="0" err="1"/>
              <a:t>Linguagem</a:t>
            </a:r>
            <a:r>
              <a:rPr lang="en-US" b="1" dirty="0"/>
              <a:t> de </a:t>
            </a:r>
            <a:r>
              <a:rPr lang="en-US" b="1" dirty="0" err="1"/>
              <a:t>programação</a:t>
            </a:r>
            <a:r>
              <a:rPr lang="en-US" b="1" dirty="0"/>
              <a:t>: </a:t>
            </a:r>
          </a:p>
          <a:p>
            <a:pPr defTabSz="914400">
              <a:spcAft>
                <a:spcPts val="600"/>
              </a:spcAft>
              <a:buClr>
                <a:schemeClr val="accent1"/>
              </a:buClr>
              <a:buFont typeface="Calibri" panose="020F0502020204030204" pitchFamily="34" charset="0"/>
            </a:pPr>
            <a:r>
              <a:rPr lang="en-US" dirty="0"/>
              <a:t>Python, </a:t>
            </a:r>
            <a:r>
              <a:rPr lang="en-US" dirty="0" err="1"/>
              <a:t>recorrendo</a:t>
            </a:r>
            <a:r>
              <a:rPr lang="en-US" dirty="0"/>
              <a:t> </a:t>
            </a:r>
            <a:r>
              <a:rPr lang="en-US" dirty="0" err="1"/>
              <a:t>ao</a:t>
            </a:r>
            <a:r>
              <a:rPr lang="en-US" dirty="0"/>
              <a:t> </a:t>
            </a:r>
            <a:r>
              <a:rPr lang="en-US" dirty="0" err="1"/>
              <a:t>pacote</a:t>
            </a:r>
            <a:r>
              <a:rPr lang="en-US" dirty="0"/>
              <a:t> </a:t>
            </a:r>
            <a:r>
              <a:rPr lang="en-US" i="1" dirty="0" err="1"/>
              <a:t>pygame</a:t>
            </a:r>
            <a:r>
              <a:rPr lang="en-US" dirty="0"/>
              <a:t> para </a:t>
            </a:r>
            <a:r>
              <a:rPr lang="en-US" dirty="0" err="1"/>
              <a:t>representação</a:t>
            </a:r>
            <a:r>
              <a:rPr lang="en-US" dirty="0"/>
              <a:t> da interface do </a:t>
            </a:r>
            <a:r>
              <a:rPr lang="en-US" dirty="0" err="1"/>
              <a:t>jogo</a:t>
            </a:r>
            <a:r>
              <a:rPr lang="en-US" dirty="0"/>
              <a:t>.</a:t>
            </a:r>
          </a:p>
          <a:p>
            <a:pPr defTabSz="914400">
              <a:spcAft>
                <a:spcPts val="600"/>
              </a:spcAft>
              <a:buClr>
                <a:schemeClr val="accent1"/>
              </a:buClr>
              <a:buFont typeface="Calibri" panose="020F0502020204030204" pitchFamily="34" charset="0"/>
            </a:pPr>
            <a:r>
              <a:rPr lang="en-US" b="1" dirty="0" err="1"/>
              <a:t>Ambiente</a:t>
            </a:r>
            <a:r>
              <a:rPr lang="en-US" b="1" dirty="0"/>
              <a:t> de </a:t>
            </a:r>
            <a:r>
              <a:rPr lang="en-US" b="1" dirty="0" err="1"/>
              <a:t>desenvolvimento</a:t>
            </a:r>
            <a:r>
              <a:rPr lang="en-US" b="1" dirty="0"/>
              <a:t>: </a:t>
            </a:r>
          </a:p>
          <a:p>
            <a:pPr defTabSz="914400">
              <a:spcAft>
                <a:spcPts val="600"/>
              </a:spcAft>
              <a:buClr>
                <a:schemeClr val="accent1"/>
              </a:buClr>
              <a:buFont typeface="Calibri" panose="020F0502020204030204" pitchFamily="34" charset="0"/>
            </a:pPr>
            <a:r>
              <a:rPr lang="en-US" dirty="0" err="1"/>
              <a:t>VSCode</a:t>
            </a:r>
            <a:r>
              <a:rPr lang="en-US" dirty="0"/>
              <a:t> / Spyder.</a:t>
            </a:r>
          </a:p>
          <a:p>
            <a:pPr defTabSz="914400">
              <a:spcAft>
                <a:spcPts val="600"/>
              </a:spcAft>
              <a:buClr>
                <a:schemeClr val="accent1"/>
              </a:buClr>
              <a:buFont typeface="Calibri" panose="020F0502020204030204" pitchFamily="34" charset="0"/>
            </a:pPr>
            <a:r>
              <a:rPr lang="en-US" b="1" dirty="0" err="1"/>
              <a:t>Estruturas</a:t>
            </a:r>
            <a:r>
              <a:rPr lang="en-US" b="1" dirty="0"/>
              <a:t> de dados</a:t>
            </a:r>
          </a:p>
          <a:p>
            <a:pPr marL="742950" lvl="1" indent="-285750" defTabSz="914400">
              <a:spcAft>
                <a:spcPts val="600"/>
              </a:spcAft>
              <a:buClr>
                <a:schemeClr val="accent1"/>
              </a:buClr>
              <a:buFont typeface="Calibri" panose="020F0502020204030204" pitchFamily="34" charset="0"/>
              <a:buChar char="§"/>
            </a:pPr>
            <a:r>
              <a:rPr lang="en-US" dirty="0" err="1"/>
              <a:t>Listas</a:t>
            </a:r>
            <a:r>
              <a:rPr lang="en-US" dirty="0"/>
              <a:t>, para </a:t>
            </a:r>
            <a:r>
              <a:rPr lang="en-US" dirty="0" err="1"/>
              <a:t>representar</a:t>
            </a:r>
            <a:r>
              <a:rPr lang="en-US" dirty="0"/>
              <a:t> </a:t>
            </a:r>
            <a:r>
              <a:rPr lang="en-US" dirty="0" err="1"/>
              <a:t>os</a:t>
            </a:r>
            <a:r>
              <a:rPr lang="en-US" dirty="0"/>
              <a:t> </a:t>
            </a:r>
            <a:r>
              <a:rPr lang="en-US" dirty="0" err="1"/>
              <a:t>tabuleiros</a:t>
            </a:r>
            <a:r>
              <a:rPr lang="en-US" dirty="0"/>
              <a:t> de </a:t>
            </a:r>
            <a:r>
              <a:rPr lang="en-US" dirty="0" err="1"/>
              <a:t>jogo</a:t>
            </a:r>
            <a:r>
              <a:rPr lang="en-US" dirty="0"/>
              <a:t>;</a:t>
            </a:r>
          </a:p>
          <a:p>
            <a:pPr marL="742950" lvl="1" indent="-285750" defTabSz="914400">
              <a:spcAft>
                <a:spcPts val="600"/>
              </a:spcAft>
              <a:buClr>
                <a:schemeClr val="accent1"/>
              </a:buClr>
              <a:buFont typeface="Calibri" panose="020F0502020204030204" pitchFamily="34" charset="0"/>
              <a:buChar char="§"/>
            </a:pPr>
            <a:r>
              <a:rPr lang="en-US" i="1" dirty="0"/>
              <a:t>Nodes</a:t>
            </a:r>
            <a:r>
              <a:rPr lang="en-US" dirty="0"/>
              <a:t> e </a:t>
            </a:r>
            <a:r>
              <a:rPr lang="en-US" i="1" dirty="0"/>
              <a:t>Graphs</a:t>
            </a:r>
            <a:r>
              <a:rPr lang="en-US" dirty="0"/>
              <a:t>.</a:t>
            </a:r>
          </a:p>
          <a:p>
            <a:pPr defTabSz="914400">
              <a:spcAft>
                <a:spcPts val="600"/>
              </a:spcAft>
              <a:buClr>
                <a:schemeClr val="accent1"/>
              </a:buClr>
              <a:buFont typeface="Calibri" panose="020F0502020204030204" pitchFamily="34" charset="0"/>
            </a:pPr>
            <a:r>
              <a:rPr lang="en-US" b="1" dirty="0" err="1"/>
              <a:t>Estrutura</a:t>
            </a:r>
            <a:r>
              <a:rPr lang="en-US" b="1" dirty="0"/>
              <a:t> de </a:t>
            </a:r>
            <a:r>
              <a:rPr lang="en-US" b="1" dirty="0" err="1"/>
              <a:t>ficheiros</a:t>
            </a:r>
            <a:r>
              <a:rPr lang="en-US" b="1" dirty="0"/>
              <a:t>: </a:t>
            </a:r>
          </a:p>
          <a:p>
            <a:pPr defTabSz="914400">
              <a:spcAft>
                <a:spcPts val="600"/>
              </a:spcAft>
              <a:buClr>
                <a:schemeClr val="accent1"/>
              </a:buClr>
              <a:buFont typeface="Calibri" panose="020F0502020204030204" pitchFamily="34" charset="0"/>
            </a:pPr>
            <a:r>
              <a:rPr lang="en-US" dirty="0"/>
              <a:t>A </a:t>
            </a:r>
            <a:r>
              <a:rPr lang="en-US" dirty="0" err="1"/>
              <a:t>figura</a:t>
            </a:r>
            <a:r>
              <a:rPr lang="en-US" dirty="0"/>
              <a:t> </a:t>
            </a:r>
            <a:r>
              <a:rPr lang="en-US" dirty="0" err="1"/>
              <a:t>ao</a:t>
            </a:r>
            <a:r>
              <a:rPr lang="en-US" dirty="0"/>
              <a:t> </a:t>
            </a:r>
            <a:r>
              <a:rPr lang="en-US" dirty="0" err="1"/>
              <a:t>lado</a:t>
            </a:r>
            <a:r>
              <a:rPr lang="en-US" dirty="0"/>
              <a:t> </a:t>
            </a:r>
            <a:r>
              <a:rPr lang="en-US" dirty="0" err="1"/>
              <a:t>representa</a:t>
            </a:r>
            <a:r>
              <a:rPr lang="en-US" dirty="0"/>
              <a:t> a </a:t>
            </a:r>
            <a:r>
              <a:rPr lang="en-US" dirty="0" err="1"/>
              <a:t>estrutura</a:t>
            </a:r>
            <a:r>
              <a:rPr lang="en-US" dirty="0"/>
              <a:t> dos </a:t>
            </a:r>
            <a:r>
              <a:rPr lang="en-US" dirty="0" err="1"/>
              <a:t>ficheiros</a:t>
            </a:r>
            <a:r>
              <a:rPr lang="en-US" dirty="0"/>
              <a:t> com </a:t>
            </a:r>
            <a:r>
              <a:rPr lang="en-US" dirty="0" err="1"/>
              <a:t>diferentes</a:t>
            </a:r>
            <a:r>
              <a:rPr lang="en-US" dirty="0"/>
              <a:t> </a:t>
            </a:r>
            <a:r>
              <a:rPr lang="en-US" dirty="0" err="1"/>
              <a:t>matrizes</a:t>
            </a:r>
            <a:r>
              <a:rPr lang="en-US" dirty="0"/>
              <a:t> para </a:t>
            </a:r>
            <a:r>
              <a:rPr lang="en-US" dirty="0" err="1"/>
              <a:t>diferentes</a:t>
            </a:r>
            <a:r>
              <a:rPr lang="en-US" dirty="0"/>
              <a:t> </a:t>
            </a:r>
            <a:r>
              <a:rPr lang="en-US" dirty="0" err="1"/>
              <a:t>níveis</a:t>
            </a:r>
            <a:r>
              <a:rPr lang="en-US" dirty="0"/>
              <a:t> com </a:t>
            </a:r>
            <a:r>
              <a:rPr lang="en-US" dirty="0" err="1"/>
              <a:t>os</a:t>
            </a:r>
            <a:r>
              <a:rPr lang="en-US" dirty="0"/>
              <a:t> </a:t>
            </a:r>
            <a:r>
              <a:rPr lang="en-US" dirty="0" err="1"/>
              <a:t>quais</a:t>
            </a:r>
            <a:r>
              <a:rPr lang="en-US" dirty="0"/>
              <a:t> </a:t>
            </a:r>
            <a:r>
              <a:rPr lang="en-US" dirty="0" err="1"/>
              <a:t>podemos</a:t>
            </a:r>
            <a:r>
              <a:rPr lang="en-US" dirty="0"/>
              <a:t> </a:t>
            </a:r>
            <a:r>
              <a:rPr lang="en-US" dirty="0" err="1"/>
              <a:t>testar</a:t>
            </a:r>
            <a:r>
              <a:rPr lang="en-US" dirty="0"/>
              <a:t> o </a:t>
            </a:r>
            <a:r>
              <a:rPr lang="en-US" dirty="0" err="1"/>
              <a:t>jogo</a:t>
            </a:r>
            <a:r>
              <a:rPr lang="en-US" dirty="0"/>
              <a:t>;</a:t>
            </a:r>
          </a:p>
        </p:txBody>
      </p:sp>
      <p:pic>
        <p:nvPicPr>
          <p:cNvPr id="4" name="Imagem 3">
            <a:extLst>
              <a:ext uri="{FF2B5EF4-FFF2-40B4-BE49-F238E27FC236}">
                <a16:creationId xmlns:a16="http://schemas.microsoft.com/office/drawing/2014/main" id="{289067F9-24FD-417D-A685-401245CB9FF5}"/>
              </a:ext>
            </a:extLst>
          </p:cNvPr>
          <p:cNvPicPr>
            <a:picLocks noChangeAspect="1"/>
          </p:cNvPicPr>
          <p:nvPr/>
        </p:nvPicPr>
        <p:blipFill>
          <a:blip r:embed="rId2"/>
          <a:stretch>
            <a:fillRect/>
          </a:stretch>
        </p:blipFill>
        <p:spPr>
          <a:xfrm>
            <a:off x="8020571" y="2559463"/>
            <a:ext cx="3135109" cy="2595901"/>
          </a:xfrm>
          <a:prstGeom prst="rect">
            <a:avLst/>
          </a:prstGeom>
        </p:spPr>
      </p:pic>
      <p:sp>
        <p:nvSpPr>
          <p:cNvPr id="13" name="Rectangle 12">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338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3A23FC-1CB9-4E61-9082-1A556993F227}"/>
              </a:ext>
            </a:extLst>
          </p:cNvPr>
          <p:cNvSpPr>
            <a:spLocks noGrp="1"/>
          </p:cNvSpPr>
          <p:nvPr>
            <p:ph type="title"/>
          </p:nvPr>
        </p:nvSpPr>
        <p:spPr>
          <a:xfrm>
            <a:off x="1097280" y="286603"/>
            <a:ext cx="10058400" cy="1450757"/>
          </a:xfrm>
        </p:spPr>
        <p:txBody>
          <a:bodyPr>
            <a:normAutofit/>
          </a:bodyPr>
          <a:lstStyle/>
          <a:p>
            <a:r>
              <a:rPr lang="pt-PT" dirty="0"/>
              <a:t>Algoritmos de pesquisa implementados</a:t>
            </a:r>
            <a:endParaRPr lang="en-US" dirty="0"/>
          </a:p>
        </p:txBody>
      </p:sp>
      <p:cxnSp>
        <p:nvCxnSpPr>
          <p:cNvPr id="23" name="Straight Connector 2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670FD63C-F1AF-49C2-922F-F728DC5C56A8}"/>
              </a:ext>
            </a:extLst>
          </p:cNvPr>
          <p:cNvSpPr>
            <a:spLocks noGrp="1"/>
          </p:cNvSpPr>
          <p:nvPr>
            <p:ph idx="1"/>
          </p:nvPr>
        </p:nvSpPr>
        <p:spPr>
          <a:xfrm>
            <a:off x="1097280" y="1845733"/>
            <a:ext cx="9966960" cy="2858785"/>
          </a:xfrm>
        </p:spPr>
        <p:txBody>
          <a:bodyPr>
            <a:normAutofit/>
          </a:bodyPr>
          <a:lstStyle/>
          <a:p>
            <a:pPr marL="0" indent="0">
              <a:buNone/>
            </a:pPr>
            <a:r>
              <a:rPr lang="pt-PT" sz="1200" b="1" dirty="0"/>
              <a:t>Pesquisa primeiro em profundidade (DFS) </a:t>
            </a:r>
            <a:r>
              <a:rPr lang="pt-PT" sz="1200" dirty="0"/>
              <a:t>A DFS consiste na expansão dos nós da árvore, começando na sua raiz, e aprofundando progressivamente a cada interação, até chegar ao nó de profundidade máxima, retrocedendo depois para visitar os restantes. De modo a tornar o algoritmo um pouco mais eficiente removemos todos os ciclos evitando repetir estados de tabuleiro já visitados. No nosso problema, um nó é explorado em profundidade até se encontrar uma solução, terminando a pesquisa. Desta forma é sempre encontrada uma solução mas não a solução ótima (menor número de movimentos).</a:t>
            </a:r>
          </a:p>
          <a:p>
            <a:pPr marL="0" indent="0">
              <a:buNone/>
            </a:pPr>
            <a:r>
              <a:rPr lang="pt-PT" sz="1200" b="1" dirty="0"/>
              <a:t>Pesquisa primeiro em largura (BFS) </a:t>
            </a:r>
            <a:r>
              <a:rPr lang="pt-PT" sz="1200" dirty="0"/>
              <a:t>A BFS, por sua vez, consiste na expansão dos nós em largura, ou seja, nível a nível, apenas passando para uma profundidade d+1 quando todos os nós tiverem sido visitados. No caso do presente problema, os nós são explorados até ser encontrada a solução ótima.</a:t>
            </a:r>
          </a:p>
          <a:p>
            <a:pPr marL="0" indent="0">
              <a:buNone/>
            </a:pPr>
            <a:r>
              <a:rPr lang="pt-PT" sz="1200" b="1" dirty="0" err="1"/>
              <a:t>Iterative</a:t>
            </a:r>
            <a:r>
              <a:rPr lang="pt-PT" sz="1200" b="1" dirty="0"/>
              <a:t> </a:t>
            </a:r>
            <a:r>
              <a:rPr lang="pt-PT" sz="1200" b="1" dirty="0" err="1"/>
              <a:t>Deepening</a:t>
            </a:r>
            <a:r>
              <a:rPr lang="pt-PT" sz="1200" b="1" dirty="0"/>
              <a:t> </a:t>
            </a:r>
            <a:r>
              <a:rPr lang="pt-PT" sz="1200" dirty="0"/>
              <a:t>Com o algoritmo </a:t>
            </a:r>
            <a:r>
              <a:rPr lang="pt-PT" sz="1200" dirty="0" err="1"/>
              <a:t>iterative</a:t>
            </a:r>
            <a:r>
              <a:rPr lang="pt-PT" sz="1200" dirty="0"/>
              <a:t> </a:t>
            </a:r>
            <a:r>
              <a:rPr lang="pt-PT" sz="1200" dirty="0" err="1"/>
              <a:t>deepening</a:t>
            </a:r>
            <a:r>
              <a:rPr lang="pt-PT" sz="1200" dirty="0"/>
              <a:t> efetuamos uma DFS com um nível de profundidade limitado e fomos aumentando esse nível de profundidade até encontrar uma solução. Este algoritmo a partir do nível 15 (nível com número ótimo de movimentos 11, ou seja 11 níveis de profundidade) começou-se a tornar demasiado demorado apesar de encontrar a solução ótima.</a:t>
            </a:r>
          </a:p>
        </p:txBody>
      </p:sp>
      <p:sp>
        <p:nvSpPr>
          <p:cNvPr id="25" name="Rectangle 24">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Gráfico 15">
            <a:extLst>
              <a:ext uri="{FF2B5EF4-FFF2-40B4-BE49-F238E27FC236}">
                <a16:creationId xmlns:a16="http://schemas.microsoft.com/office/drawing/2014/main" id="{CCC1F01A-FEA8-4F25-8868-2ADF1EFE0AA8}"/>
              </a:ext>
            </a:extLst>
          </p:cNvPr>
          <p:cNvGraphicFramePr>
            <a:graphicFrameLocks/>
          </p:cNvGraphicFramePr>
          <p:nvPr>
            <p:extLst>
              <p:ext uri="{D42A27DB-BD31-4B8C-83A1-F6EECF244321}">
                <p14:modId xmlns:p14="http://schemas.microsoft.com/office/powerpoint/2010/main" val="1908179665"/>
              </p:ext>
            </p:extLst>
          </p:nvPr>
        </p:nvGraphicFramePr>
        <p:xfrm>
          <a:off x="1250658" y="3775010"/>
          <a:ext cx="4381517" cy="25176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ráfico 21">
            <a:extLst>
              <a:ext uri="{FF2B5EF4-FFF2-40B4-BE49-F238E27FC236}">
                <a16:creationId xmlns:a16="http://schemas.microsoft.com/office/drawing/2014/main" id="{6F488DB8-0468-4606-87B4-5FF7080ECB04}"/>
              </a:ext>
            </a:extLst>
          </p:cNvPr>
          <p:cNvGraphicFramePr>
            <a:graphicFrameLocks/>
          </p:cNvGraphicFramePr>
          <p:nvPr>
            <p:extLst>
              <p:ext uri="{D42A27DB-BD31-4B8C-83A1-F6EECF244321}">
                <p14:modId xmlns:p14="http://schemas.microsoft.com/office/powerpoint/2010/main" val="3430086725"/>
              </p:ext>
            </p:extLst>
          </p:nvPr>
        </p:nvGraphicFramePr>
        <p:xfrm>
          <a:off x="6096000" y="3775009"/>
          <a:ext cx="5079732" cy="25176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559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2EFDEB-CDC6-4393-A06D-A11B35176793}"/>
              </a:ext>
            </a:extLst>
          </p:cNvPr>
          <p:cNvSpPr>
            <a:spLocks noGrp="1"/>
          </p:cNvSpPr>
          <p:nvPr>
            <p:ph type="title"/>
          </p:nvPr>
        </p:nvSpPr>
        <p:spPr>
          <a:xfrm>
            <a:off x="1097280" y="286603"/>
            <a:ext cx="10058400" cy="1450757"/>
          </a:xfrm>
        </p:spPr>
        <p:txBody>
          <a:bodyPr>
            <a:normAutofit/>
          </a:bodyPr>
          <a:lstStyle/>
          <a:p>
            <a:r>
              <a:rPr lang="pt-PT" dirty="0"/>
              <a:t>Algoritmos de pesquisa implementados</a:t>
            </a:r>
            <a:endParaRPr lang="en-US" dirty="0"/>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987114E1-5360-4127-B101-63B2F4B0775B}"/>
              </a:ext>
            </a:extLst>
          </p:cNvPr>
          <p:cNvSpPr>
            <a:spLocks noGrp="1"/>
          </p:cNvSpPr>
          <p:nvPr>
            <p:ph idx="1"/>
          </p:nvPr>
        </p:nvSpPr>
        <p:spPr>
          <a:xfrm>
            <a:off x="1097279" y="1845734"/>
            <a:ext cx="6454987" cy="4023360"/>
          </a:xfrm>
        </p:spPr>
        <p:txBody>
          <a:bodyPr>
            <a:normAutofit/>
          </a:bodyPr>
          <a:lstStyle/>
          <a:p>
            <a:pPr marL="0" indent="0">
              <a:buNone/>
            </a:pPr>
            <a:r>
              <a:rPr lang="pt-PT" sz="1400" b="1" dirty="0"/>
              <a:t>Pesquisa de custo uniforme</a:t>
            </a:r>
          </a:p>
          <a:p>
            <a:pPr marL="0" indent="0">
              <a:buNone/>
            </a:pPr>
            <a:r>
              <a:rPr lang="pt-PT" sz="1400" dirty="0"/>
              <a:t>Esta pesquisa é semelhante à DFS, no sentido em que exporá os nós por níveos de profundidade, mas, em vez de os expandir por ordem, estes irão ser ordenados segundo uma função de custo, sendo explorados os nós de um determinado nível por ordem desse custo (de menor para maior). O custo considerado foi a profundidade de nó tornando o algoritmo idêntico à BFS. (??????)</a:t>
            </a:r>
            <a:endParaRPr lang="pt-PT" sz="1400" b="1" dirty="0"/>
          </a:p>
          <a:p>
            <a:pPr marL="0" indent="0">
              <a:buNone/>
            </a:pPr>
            <a:r>
              <a:rPr lang="pt-PT" sz="1400" b="1" dirty="0"/>
              <a:t>Pesquisa gananciosa </a:t>
            </a:r>
          </a:p>
          <a:p>
            <a:pPr marL="0" indent="0">
              <a:buNone/>
            </a:pPr>
            <a:r>
              <a:rPr lang="pt-PT" sz="1400" dirty="0"/>
              <a:t>O algoritmo ganancioso explora os nós em profundidade, utilizando uma heurística gananciosa para escolher o próximo nó a explorar. No caso tratado, a heurística atribui um valor a um nó, que será tanto maior quanto maior for a distância estimada à solução. O nó escolhido é aquele que minimiza a distância à solução. </a:t>
            </a:r>
          </a:p>
          <a:p>
            <a:pPr marL="0" indent="0">
              <a:buNone/>
            </a:pPr>
            <a:r>
              <a:rPr lang="pt-PT" sz="1400" b="1" dirty="0"/>
              <a:t>A* </a:t>
            </a:r>
          </a:p>
          <a:p>
            <a:pPr marL="0" indent="0">
              <a:buNone/>
            </a:pPr>
            <a:r>
              <a:rPr lang="pt-PT" sz="1400" dirty="0"/>
              <a:t>Este combina o custo para chegar até ao nó atual, com a estimativa do custo de avançar para o próximo nó (g(n)), somando isto ao valor retornado pela heurística da pesquisa gananciosa (h(n)), sendo f(n)= g(n)+h(n), seguindo sempre o caminho que minimiza f(n).</a:t>
            </a:r>
          </a:p>
        </p:txBody>
      </p:sp>
      <p:sp>
        <p:nvSpPr>
          <p:cNvPr id="24" name="Rectangle 2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Gráfico 9">
            <a:extLst>
              <a:ext uri="{FF2B5EF4-FFF2-40B4-BE49-F238E27FC236}">
                <a16:creationId xmlns:a16="http://schemas.microsoft.com/office/drawing/2014/main" id="{8CD072AB-643B-4553-97EC-C484C78C4B3E}"/>
              </a:ext>
            </a:extLst>
          </p:cNvPr>
          <p:cNvGraphicFramePr>
            <a:graphicFrameLocks/>
          </p:cNvGraphicFramePr>
          <p:nvPr>
            <p:extLst>
              <p:ext uri="{D42A27DB-BD31-4B8C-83A1-F6EECF244321}">
                <p14:modId xmlns:p14="http://schemas.microsoft.com/office/powerpoint/2010/main" val="2992451182"/>
              </p:ext>
            </p:extLst>
          </p:nvPr>
        </p:nvGraphicFramePr>
        <p:xfrm>
          <a:off x="7697337" y="1916318"/>
          <a:ext cx="3458343" cy="38862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362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45F5C-25A2-4D33-B472-DE7A41B2BA10}"/>
              </a:ext>
            </a:extLst>
          </p:cNvPr>
          <p:cNvSpPr>
            <a:spLocks noGrp="1"/>
          </p:cNvSpPr>
          <p:nvPr>
            <p:ph type="title"/>
          </p:nvPr>
        </p:nvSpPr>
        <p:spPr/>
        <p:txBody>
          <a:bodyPr/>
          <a:lstStyle/>
          <a:p>
            <a:r>
              <a:rPr lang="pt-PT" dirty="0"/>
              <a:t>Resultados Experimentais</a:t>
            </a:r>
            <a:endParaRPr lang="en-US" dirty="0"/>
          </a:p>
        </p:txBody>
      </p:sp>
      <p:sp>
        <p:nvSpPr>
          <p:cNvPr id="3" name="Marcador de Posição de Conteúdo 2">
            <a:extLst>
              <a:ext uri="{FF2B5EF4-FFF2-40B4-BE49-F238E27FC236}">
                <a16:creationId xmlns:a16="http://schemas.microsoft.com/office/drawing/2014/main" id="{87002F8E-C095-4E9D-AA99-3CBD9EF110CB}"/>
              </a:ext>
            </a:extLst>
          </p:cNvPr>
          <p:cNvSpPr>
            <a:spLocks noGrp="1"/>
          </p:cNvSpPr>
          <p:nvPr>
            <p:ph idx="1"/>
          </p:nvPr>
        </p:nvSpPr>
        <p:spPr/>
        <p:txBody>
          <a:bodyPr/>
          <a:lstStyle/>
          <a:p>
            <a:r>
              <a:rPr lang="pt-PT" dirty="0"/>
              <a:t>Mediram-se os tempos de execução para os 20 primeiros níveis do Match </a:t>
            </a:r>
            <a:r>
              <a:rPr lang="pt-PT" dirty="0" err="1"/>
              <a:t>The</a:t>
            </a:r>
            <a:r>
              <a:rPr lang="pt-PT" dirty="0"/>
              <a:t> Tiles, com os 6 algoritmos implementados. </a:t>
            </a:r>
            <a:endParaRPr lang="en-US" dirty="0"/>
          </a:p>
        </p:txBody>
      </p:sp>
      <p:graphicFrame>
        <p:nvGraphicFramePr>
          <p:cNvPr id="8" name="Gráfico 7">
            <a:extLst>
              <a:ext uri="{FF2B5EF4-FFF2-40B4-BE49-F238E27FC236}">
                <a16:creationId xmlns:a16="http://schemas.microsoft.com/office/drawing/2014/main" id="{7990A1ED-A764-4D51-BD71-A5C285663886}"/>
              </a:ext>
            </a:extLst>
          </p:cNvPr>
          <p:cNvGraphicFramePr>
            <a:graphicFrameLocks/>
          </p:cNvGraphicFramePr>
          <p:nvPr>
            <p:extLst>
              <p:ext uri="{D42A27DB-BD31-4B8C-83A1-F6EECF244321}">
                <p14:modId xmlns:p14="http://schemas.microsoft.com/office/powerpoint/2010/main" val="2487388634"/>
              </p:ext>
            </p:extLst>
          </p:nvPr>
        </p:nvGraphicFramePr>
        <p:xfrm>
          <a:off x="596845" y="2489053"/>
          <a:ext cx="5467560" cy="37196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851CCBBA-0DAF-4629-817C-B3F24B98A545}"/>
              </a:ext>
            </a:extLst>
          </p:cNvPr>
          <p:cNvGraphicFramePr>
            <a:graphicFrameLocks/>
          </p:cNvGraphicFramePr>
          <p:nvPr>
            <p:extLst>
              <p:ext uri="{D42A27DB-BD31-4B8C-83A1-F6EECF244321}">
                <p14:modId xmlns:p14="http://schemas.microsoft.com/office/powerpoint/2010/main" val="3225371068"/>
              </p:ext>
            </p:extLst>
          </p:nvPr>
        </p:nvGraphicFramePr>
        <p:xfrm>
          <a:off x="6350000" y="2489053"/>
          <a:ext cx="4805680" cy="37196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3107069"/>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724</TotalTime>
  <Words>1461</Words>
  <Application>Microsoft Office PowerPoint</Application>
  <PresentationFormat>Ecrã Panorâmico</PresentationFormat>
  <Paragraphs>111</Paragraphs>
  <Slides>13</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13</vt:i4>
      </vt:variant>
    </vt:vector>
  </HeadingPairs>
  <TitlesOfParts>
    <vt:vector size="17" baseType="lpstr">
      <vt:lpstr>Calibri</vt:lpstr>
      <vt:lpstr>Calibri Light</vt:lpstr>
      <vt:lpstr>Wingdings</vt:lpstr>
      <vt:lpstr>Retrospetiva</vt:lpstr>
      <vt:lpstr>Match The Tiles</vt:lpstr>
      <vt:lpstr>Especificação do Projeto</vt:lpstr>
      <vt:lpstr>Formulação do Problema</vt:lpstr>
      <vt:lpstr>Formulação do Problema</vt:lpstr>
      <vt:lpstr>Formulação do problema</vt:lpstr>
      <vt:lpstr>Detalhes de implementação </vt:lpstr>
      <vt:lpstr>Algoritmos de pesquisa implementados</vt:lpstr>
      <vt:lpstr>Algoritmos de pesquisa implementados</vt:lpstr>
      <vt:lpstr>Resultados Experimentais</vt:lpstr>
      <vt:lpstr>Conclusão</vt:lpstr>
      <vt:lpstr>Referências</vt:lpstr>
      <vt:lpstr>Anexos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The Tiles</dc:title>
  <dc:creator>Mariana Oliveira Ramos</dc:creator>
  <cp:lastModifiedBy>Mariana Oliveira Ramos</cp:lastModifiedBy>
  <cp:revision>58</cp:revision>
  <dcterms:created xsi:type="dcterms:W3CDTF">2021-03-10T16:05:08Z</dcterms:created>
  <dcterms:modified xsi:type="dcterms:W3CDTF">2021-04-01T11:51:26Z</dcterms:modified>
</cp:coreProperties>
</file>