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dirty="0"/>
              <a:t>3/18/2021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3/18/2021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609285" y="2851331"/>
            <a:ext cx="3893623" cy="307143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66635" y="2851331"/>
            <a:ext cx="3899798" cy="307143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3/18/2021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3/18/2021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7D525BB-DA17-4BA0-B3C8-3AC3ABC827E6}" type="datetimeFigureOut">
              <a:rPr lang="en-US" dirty="0"/>
              <a:t>3/18/2021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dirty="0"/>
              <a:t>3/18/2021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3/18/2021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2054087" y="3428999"/>
            <a:ext cx="6156020" cy="2268559"/>
          </a:xfrm>
        </p:spPr>
        <p:txBody>
          <a:bodyPr>
            <a:normAutofit/>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7517423" y="4563278"/>
            <a:ext cx="4197164" cy="1959874"/>
          </a:xfrm>
          <a:prstGeom prst="rect">
            <a:avLst/>
          </a:prstGeom>
        </p:spPr>
        <p:txBody>
          <a:bodyPr vert="horz" lIns="91440" tIns="0" rIns="91440" bIns="45720" rtlCol="0" anchor="b">
            <a:normAutofit fontScale="92500" lnSpcReduction="10000"/>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l">
              <a:lnSpc>
                <a:spcPct val="100000"/>
              </a:lnSpc>
            </a:pPr>
            <a:r>
              <a:rPr lang="pt-PT" sz="2400" dirty="0">
                <a:solidFill>
                  <a:schemeClr val="accent1">
                    <a:lumMod val="50000"/>
                  </a:schemeClr>
                </a:solidFill>
              </a:rPr>
              <a:t>Mariana Ramos – up201806869</a:t>
            </a:r>
          </a:p>
          <a:p>
            <a:pPr algn="l">
              <a:lnSpc>
                <a:spcPct val="100000"/>
              </a:lnSpc>
            </a:pPr>
            <a:r>
              <a:rPr lang="pt-PT" sz="2400" dirty="0">
                <a:solidFill>
                  <a:schemeClr val="accent1">
                    <a:lumMod val="50000"/>
                  </a:schemeClr>
                </a:solidFill>
              </a:rPr>
              <a:t>Pedro Ferreira – up201806506</a:t>
            </a:r>
          </a:p>
          <a:p>
            <a:pPr algn="l">
              <a:lnSpc>
                <a:spcPct val="100000"/>
              </a:lnSpc>
            </a:pPr>
            <a:r>
              <a:rPr lang="pt-PT" sz="2400" dirty="0">
                <a:solidFill>
                  <a:schemeClr val="accent1">
                    <a:lumMod val="50000"/>
                  </a:schemeClr>
                </a:solidFill>
              </a:rPr>
              <a:t>Pedro Ponte – up201809694</a:t>
            </a:r>
          </a:p>
          <a:p>
            <a:pPr algn="ctr">
              <a:lnSpc>
                <a:spcPct val="100000"/>
              </a:lnSpc>
            </a:pPr>
            <a:r>
              <a:rPr lang="pt-PT" sz="2400" dirty="0">
                <a:solidFill>
                  <a:schemeClr val="accent1">
                    <a:lumMod val="50000"/>
                  </a:schemeClr>
                </a:solidFill>
              </a:rPr>
              <a:t>Grupo 39   </a:t>
            </a:r>
            <a:endParaRPr lang="en-US" sz="2400" dirty="0">
              <a:solidFill>
                <a:schemeClr val="accent1">
                  <a:lumMod val="50000"/>
                </a:schemeClr>
              </a:solidFill>
            </a:endParaRPr>
          </a:p>
        </p:txBody>
      </p:sp>
    </p:spTree>
    <p:extLst>
      <p:ext uri="{BB962C8B-B14F-4D97-AF65-F5344CB8AC3E}">
        <p14:creationId xmlns:p14="http://schemas.microsoft.com/office/powerpoint/2010/main" val="251403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BB306D4-894F-4A1C-8DE5-1D54B03F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509F6F8-AAE1-4937-902A-BEF577F4E3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D4FACF2C-80C1-44CC-8817-9EDADE5FF0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9610983A-DB5E-4133-A02A-03DA961CE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74C9817-74DF-4960-9446-47B3FEBCB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736E5F1-0280-40B7-BC3A-353B312A6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2061522" y="512819"/>
            <a:ext cx="4203364" cy="1077229"/>
          </a:xfrm>
        </p:spPr>
        <p:txBody>
          <a:bodyPr>
            <a:normAutofit/>
          </a:bodyPr>
          <a:lstStyle/>
          <a:p>
            <a:pPr algn="l"/>
            <a:r>
              <a:rPr lang="pt-PT" dirty="0"/>
              <a:t>Especificação do Projeto</a:t>
            </a:r>
            <a:endParaRPr lang="en-US" dirty="0"/>
          </a:p>
        </p:txBody>
      </p: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2203494" y="1814723"/>
            <a:ext cx="4203364" cy="3997828"/>
          </a:xfrm>
        </p:spPr>
        <p:txBody>
          <a:bodyPr>
            <a:normAutofit/>
          </a:bodyPr>
          <a:lstStyle/>
          <a:p>
            <a:pPr>
              <a:lnSpc>
                <a:spcPct val="110000"/>
              </a:lnSpc>
            </a:pPr>
            <a:r>
              <a:rPr lang="pt-PT" sz="1200" b="0" i="0" dirty="0">
                <a:effectLst/>
              </a:rPr>
              <a:t>O jogo consiste na existência de um tabuleiro contendo diferentes tipos de “tiles”, correspondendo cada tile a uma célula do tabuleiro. 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pPr>
              <a:lnSpc>
                <a:spcPct val="110000"/>
              </a:lnSpc>
            </a:pPr>
            <a:r>
              <a:rPr lang="pt-PT" sz="12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pic>
        <p:nvPicPr>
          <p:cNvPr id="7" name="Picture 6">
            <a:extLst>
              <a:ext uri="{FF2B5EF4-FFF2-40B4-BE49-F238E27FC236}">
                <a16:creationId xmlns:a16="http://schemas.microsoft.com/office/drawing/2014/main" id="{0C34EE50-9874-4244-AC6D-A1BD91FD9CEC}"/>
              </a:ext>
            </a:extLst>
          </p:cNvPr>
          <p:cNvPicPr>
            <a:picLocks noChangeAspect="1"/>
          </p:cNvPicPr>
          <p:nvPr/>
        </p:nvPicPr>
        <p:blipFill rotWithShape="1">
          <a:blip r:embed="rId5"/>
          <a:srcRect r="-2" b="5124"/>
          <a:stretch/>
        </p:blipFill>
        <p:spPr>
          <a:xfrm>
            <a:off x="7318874" y="227"/>
            <a:ext cx="4066046" cy="6858000"/>
          </a:xfrm>
          <a:prstGeom prst="rect">
            <a:avLst/>
          </a:prstGeom>
          <a:ln w="12700">
            <a:solidFill>
              <a:schemeClr val="tx1"/>
            </a:solidFill>
          </a:ln>
        </p:spPr>
      </p:pic>
      <p:sp>
        <p:nvSpPr>
          <p:cNvPr id="39" name="Rectangle 38">
            <a:extLst>
              <a:ext uri="{FF2B5EF4-FFF2-40B4-BE49-F238E27FC236}">
                <a16:creationId xmlns:a16="http://schemas.microsoft.com/office/drawing/2014/main" id="{8FB3060F-E739-42D0-B49B-587B1F7C0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81175-7FF6-40F8-B006-E0D4AE47B5D4}"/>
              </a:ext>
            </a:extLst>
          </p:cNvPr>
          <p:cNvSpPr>
            <a:spLocks noGrp="1"/>
          </p:cNvSpPr>
          <p:nvPr>
            <p:ph type="title" idx="4294967295"/>
          </p:nvPr>
        </p:nvSpPr>
        <p:spPr>
          <a:xfrm>
            <a:off x="2116931" y="288925"/>
            <a:ext cx="7958137" cy="1077913"/>
          </a:xfrm>
        </p:spPr>
        <p:txBody>
          <a:bodyPr/>
          <a:lstStyle/>
          <a:p>
            <a:pPr algn="ctr"/>
            <a:r>
              <a:rPr lang="pt-PT" dirty="0"/>
              <a:t>Referências e Trabalho Relacionado</a:t>
            </a:r>
            <a:endParaRPr lang="en-US" dirty="0"/>
          </a:p>
        </p:txBody>
      </p:sp>
      <p:sp>
        <p:nvSpPr>
          <p:cNvPr id="6" name="CaixaDeTexto 5">
            <a:extLst>
              <a:ext uri="{FF2B5EF4-FFF2-40B4-BE49-F238E27FC236}">
                <a16:creationId xmlns:a16="http://schemas.microsoft.com/office/drawing/2014/main" id="{4EEB3CFE-DAB9-4944-88F9-23E0B8D58216}"/>
              </a:ext>
            </a:extLst>
          </p:cNvPr>
          <p:cNvSpPr txBox="1"/>
          <p:nvPr/>
        </p:nvSpPr>
        <p:spPr>
          <a:xfrm>
            <a:off x="1647091" y="1212949"/>
            <a:ext cx="88978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pt-PT" sz="1400" dirty="0">
                <a:hlinkClick r:id="rId2"/>
              </a:rPr>
              <a:t>Link para a página do jogo na Google Play</a:t>
            </a:r>
            <a:r>
              <a:rPr lang="pt-PT" sz="1400" dirty="0"/>
              <a:t>;</a:t>
            </a:r>
          </a:p>
          <a:p>
            <a:pPr marL="285750" indent="-285750">
              <a:lnSpc>
                <a:spcPct val="150000"/>
              </a:lnSpc>
              <a:buFont typeface="Wingdings" panose="05000000000000000000" pitchFamily="2" charset="2"/>
              <a:buChar char="§"/>
            </a:pPr>
            <a:r>
              <a:rPr lang="pt-PT" sz="1400" dirty="0">
                <a:hlinkClick r:id="rId3"/>
              </a:rPr>
              <a:t>Exemplo para desenvolvimento gráfico</a:t>
            </a:r>
            <a:r>
              <a:rPr lang="pt-PT" sz="1400" dirty="0"/>
              <a:t>;</a:t>
            </a:r>
          </a:p>
          <a:p>
            <a:pPr marL="285750" indent="-285750">
              <a:lnSpc>
                <a:spcPct val="150000"/>
              </a:lnSpc>
              <a:buFont typeface="Wingdings" panose="05000000000000000000" pitchFamily="2" charset="2"/>
              <a:buChar char="§"/>
            </a:pPr>
            <a:r>
              <a:rPr lang="pt-PT" sz="1400" dirty="0"/>
              <a:t>Slides das aulas teóricas e teórico-práticas para desenvolvimento dos diferentes algoritmos. </a:t>
            </a:r>
          </a:p>
        </p:txBody>
      </p:sp>
    </p:spTree>
    <p:extLst>
      <p:ext uri="{BB962C8B-B14F-4D97-AF65-F5344CB8AC3E}">
        <p14:creationId xmlns:p14="http://schemas.microsoft.com/office/powerpoint/2010/main" val="52487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7" name="Rectangle 52">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54">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9" name="Picture 56">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0" name="Rectangle 58">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0">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2">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A029E28-6DEE-4D6A-B508-428F34EFDF8B}"/>
              </a:ext>
            </a:extLst>
          </p:cNvPr>
          <p:cNvSpPr>
            <a:spLocks noGrp="1"/>
          </p:cNvSpPr>
          <p:nvPr>
            <p:ph type="title"/>
          </p:nvPr>
        </p:nvSpPr>
        <p:spPr>
          <a:xfrm>
            <a:off x="1816189" y="439978"/>
            <a:ext cx="8760916" cy="1077229"/>
          </a:xfrm>
        </p:spPr>
        <p:txBody>
          <a:bodyPr>
            <a:normAutofit/>
          </a:bodyPr>
          <a:lstStyle/>
          <a:p>
            <a:pPr algn="ctr"/>
            <a:r>
              <a:rPr lang="pt-PT" dirty="0"/>
              <a:t>Formulação do Problema como um problema de pesquisa</a:t>
            </a:r>
            <a:endParaRPr lang="en-US" dirty="0"/>
          </a:p>
        </p:txBody>
      </p:sp>
      <p:sp>
        <p:nvSpPr>
          <p:cNvPr id="3" name="Marcador de Posição de Conteúdo 2">
            <a:extLst>
              <a:ext uri="{FF2B5EF4-FFF2-40B4-BE49-F238E27FC236}">
                <a16:creationId xmlns:a16="http://schemas.microsoft.com/office/drawing/2014/main" id="{99FCB00F-507F-4BF4-9ED9-A74B09C72E03}"/>
              </a:ext>
            </a:extLst>
          </p:cNvPr>
          <p:cNvSpPr>
            <a:spLocks noGrp="1"/>
          </p:cNvSpPr>
          <p:nvPr>
            <p:ph idx="1"/>
          </p:nvPr>
        </p:nvSpPr>
        <p:spPr>
          <a:xfrm>
            <a:off x="1461280" y="1885285"/>
            <a:ext cx="9479595" cy="4601919"/>
          </a:xfrm>
        </p:spPr>
        <p:txBody>
          <a:bodyPr numCol="2" spcCol="720000">
            <a:normAutofit/>
          </a:bodyPr>
          <a:lstStyle/>
          <a:p>
            <a:pPr>
              <a:lnSpc>
                <a:spcPct val="110000"/>
              </a:lnSpc>
            </a:pPr>
            <a:r>
              <a:rPr lang="pt-PT" sz="1300" b="1" dirty="0"/>
              <a:t>Est</a:t>
            </a:r>
            <a:r>
              <a:rPr lang="pt-PT" sz="1400" b="1" dirty="0"/>
              <a:t>ado de Representação:</a:t>
            </a:r>
          </a:p>
          <a:p>
            <a:pPr lvl="1">
              <a:lnSpc>
                <a:spcPct val="110000"/>
              </a:lnSpc>
            </a:pPr>
            <a:r>
              <a:rPr lang="pt-PT" sz="1200" dirty="0"/>
              <a:t>O tabuleiro de jogo é representado por uma matriz B quadrangular com Y colunas e Y linhas, 4&lt;Y&lt;6. Os valores de cada célula podem ser ‘X’, no caso de ser uma parede, ‘B’, ‘G’, ‘O’, ‘P’, ‘R’ ou ‘Y’ no caso de ser uma célula jogável, ‘BF’, ‘GF’, ‘OF’, ‘PF’, ‘RF’ ou ‘YF’ no caso de ser uma célula destino e ‘-’ no caso de ser uma célula vazia.</a:t>
            </a:r>
          </a:p>
          <a:p>
            <a:pPr>
              <a:lnSpc>
                <a:spcPct val="110000"/>
              </a:lnSpc>
            </a:pPr>
            <a:r>
              <a:rPr lang="en-US" sz="1400" b="1" dirty="0"/>
              <a:t>Estado </a:t>
            </a:r>
            <a:r>
              <a:rPr lang="en-US" sz="1400" b="1" dirty="0" err="1"/>
              <a:t>Inicial</a:t>
            </a:r>
            <a:r>
              <a:rPr lang="en-US" sz="1400" b="1" dirty="0"/>
              <a:t>:</a:t>
            </a:r>
            <a:r>
              <a:rPr lang="en-US" sz="1400" dirty="0"/>
              <a:t> </a:t>
            </a:r>
          </a:p>
          <a:p>
            <a:pPr lvl="1">
              <a:lnSpc>
                <a:spcPct val="110000"/>
              </a:lnSpc>
            </a:pPr>
            <a:r>
              <a:rPr lang="pt-PT" sz="1200" dirty="0"/>
              <a:t>Matriz B com estado inicial desejado.</a:t>
            </a:r>
          </a:p>
          <a:p>
            <a:pPr lvl="1">
              <a:lnSpc>
                <a:spcPct val="110000"/>
              </a:lnSpc>
            </a:pPr>
            <a:r>
              <a:rPr lang="pt-PT" sz="1200" dirty="0"/>
              <a:t>Por exemplo:</a:t>
            </a:r>
          </a:p>
          <a:p>
            <a:pPr marL="457200" lvl="1" indent="0">
              <a:lnSpc>
                <a:spcPct val="110000"/>
              </a:lnSpc>
              <a:buNone/>
            </a:pPr>
            <a:r>
              <a:rPr lang="en-US" sz="1200" dirty="0"/>
              <a:t>B = [  [ 'X’ , '-’ , '-’ , ‘Y’ ],</a:t>
            </a:r>
          </a:p>
          <a:p>
            <a:pPr marL="457200" lvl="1" indent="0">
              <a:lnSpc>
                <a:spcPct val="110000"/>
              </a:lnSpc>
              <a:buNone/>
            </a:pPr>
            <a:r>
              <a:rPr lang="en-US" sz="1200" dirty="0"/>
              <a:t>          [ ‘B’ , ’-’ , ’-’ , ’-’ ],</a:t>
            </a:r>
          </a:p>
          <a:p>
            <a:pPr marL="457200" lvl="1" indent="0">
              <a:lnSpc>
                <a:spcPct val="110000"/>
              </a:lnSpc>
              <a:buNone/>
            </a:pPr>
            <a:r>
              <a:rPr lang="en-US" sz="1200" dirty="0"/>
              <a:t>          [ 'X’ , 'BF’ , ‘-’ , ‘-’ ],</a:t>
            </a:r>
          </a:p>
          <a:p>
            <a:pPr marL="457200" lvl="1" indent="0">
              <a:lnSpc>
                <a:spcPct val="110000"/>
              </a:lnSpc>
              <a:buNone/>
            </a:pPr>
            <a:r>
              <a:rPr lang="en-US" sz="1200" dirty="0"/>
              <a:t>          [ ‘X’ , ’YF’ , ’-’ , ’-’ ] ]		</a:t>
            </a:r>
            <a:endParaRPr lang="pt-PT" sz="1300" dirty="0"/>
          </a:p>
          <a:p>
            <a:pPr>
              <a:lnSpc>
                <a:spcPct val="110000"/>
              </a:lnSpc>
            </a:pPr>
            <a:r>
              <a:rPr lang="pt-PT" sz="1400" b="1" dirty="0"/>
              <a:t>Estado Objetivo:</a:t>
            </a:r>
          </a:p>
          <a:p>
            <a:pPr lvl="1">
              <a:lnSpc>
                <a:spcPct val="110000"/>
              </a:lnSpc>
            </a:pPr>
            <a:r>
              <a:rPr lang="pt-PT" sz="1200" dirty="0"/>
              <a:t>Matriz F sem estados finais (FZ) sozinhos.</a:t>
            </a:r>
          </a:p>
          <a:p>
            <a:pPr lvl="1">
              <a:lnSpc>
                <a:spcPct val="110000"/>
              </a:lnSpc>
            </a:pPr>
            <a:r>
              <a:rPr lang="pt-PT" sz="1200" dirty="0"/>
              <a:t>Por exemplo:</a:t>
            </a:r>
          </a:p>
          <a:p>
            <a:pPr lvl="1">
              <a:lnSpc>
                <a:spcPct val="110000"/>
              </a:lnSpc>
            </a:pPr>
            <a:endParaRPr lang="pt-PT" sz="1200" dirty="0"/>
          </a:p>
          <a:p>
            <a:pPr>
              <a:lnSpc>
                <a:spcPct val="110000"/>
              </a:lnSpc>
            </a:pPr>
            <a:r>
              <a:rPr lang="pt-PT" sz="1400" b="1" dirty="0"/>
              <a:t>Heurística:</a:t>
            </a:r>
          </a:p>
          <a:p>
            <a:pPr lvl="1">
              <a:lnSpc>
                <a:spcPct val="110000"/>
              </a:lnSpc>
            </a:pPr>
            <a:r>
              <a:rPr lang="pt-PT" sz="1200" dirty="0"/>
              <a:t>Número de estados finais (FZ) sozinhos (que não têm célula jogável (IZ) em cima).</a:t>
            </a:r>
          </a:p>
          <a:p>
            <a:pPr>
              <a:lnSpc>
                <a:spcPct val="110000"/>
              </a:lnSpc>
            </a:pPr>
            <a:endParaRPr lang="pt-PT" sz="1300" dirty="0"/>
          </a:p>
          <a:p>
            <a:pPr>
              <a:lnSpc>
                <a:spcPct val="110000"/>
              </a:lnSpc>
            </a:pPr>
            <a:endParaRPr lang="pt-PT" sz="1300" dirty="0"/>
          </a:p>
          <a:p>
            <a:pPr marL="457200" lvl="1" indent="0">
              <a:lnSpc>
                <a:spcPct val="110000"/>
              </a:lnSpc>
              <a:buNone/>
            </a:pPr>
            <a:endParaRPr lang="pt-PT" sz="1300" dirty="0"/>
          </a:p>
        </p:txBody>
      </p:sp>
      <p:sp>
        <p:nvSpPr>
          <p:cNvPr id="73" name="Rectangle 64">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29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e Conteúdo 2">
            <a:extLst>
              <a:ext uri="{FF2B5EF4-FFF2-40B4-BE49-F238E27FC236}">
                <a16:creationId xmlns:a16="http://schemas.microsoft.com/office/drawing/2014/main" id="{6A10878F-5128-4206-8760-5C26BB27F5A1}"/>
              </a:ext>
            </a:extLst>
          </p:cNvPr>
          <p:cNvSpPr txBox="1">
            <a:spLocks/>
          </p:cNvSpPr>
          <p:nvPr/>
        </p:nvSpPr>
        <p:spPr>
          <a:xfrm>
            <a:off x="1575687" y="770852"/>
            <a:ext cx="5185598" cy="720577"/>
          </a:xfrm>
          <a:prstGeom prst="rect">
            <a:avLst/>
          </a:prstGeom>
        </p:spPr>
        <p:txBody>
          <a:bodyPr vert="horz" lIns="91440" tIns="45720" rIns="91440" bIns="45720" rtlCol="0" anchor="ctr">
            <a:normAutofit fontScale="925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285750" indent="-285750">
              <a:spcAft>
                <a:spcPts val="600"/>
              </a:spcAft>
              <a:buFont typeface="Wingdings" panose="05000000000000000000" pitchFamily="2" charset="2"/>
              <a:buChar char="§"/>
            </a:pPr>
            <a:r>
              <a:rPr lang="pt-PT" sz="1500" dirty="0"/>
              <a:t>Operadores</a:t>
            </a:r>
            <a:r>
              <a:rPr lang="en-US" sz="1500" dirty="0"/>
              <a:t>:</a:t>
            </a:r>
            <a:r>
              <a:rPr lang="en-US" sz="1300" dirty="0"/>
              <a:t> (</a:t>
            </a:r>
            <a:r>
              <a:rPr lang="en-US" sz="1300" dirty="0" err="1"/>
              <a:t>corrigir</a:t>
            </a:r>
            <a:r>
              <a:rPr lang="en-US" sz="1300" dirty="0"/>
              <a:t> </a:t>
            </a:r>
            <a:r>
              <a:rPr lang="en-US" sz="1300" dirty="0" err="1"/>
              <a:t>tabela</a:t>
            </a:r>
            <a:r>
              <a:rPr lang="en-US" sz="1300" dirty="0"/>
              <a:t> – </a:t>
            </a:r>
            <a:r>
              <a:rPr lang="en-US" sz="1300" dirty="0" err="1"/>
              <a:t>movimentos</a:t>
            </a:r>
            <a:r>
              <a:rPr lang="en-US" sz="1300" dirty="0"/>
              <a:t> </a:t>
            </a:r>
            <a:r>
              <a:rPr lang="en-US" sz="1300" dirty="0" err="1"/>
              <a:t>não</a:t>
            </a:r>
            <a:r>
              <a:rPr lang="en-US" sz="1300" dirty="0"/>
              <a:t> </a:t>
            </a:r>
            <a:r>
              <a:rPr lang="en-US" sz="1300" dirty="0" err="1"/>
              <a:t>são</a:t>
            </a:r>
            <a:r>
              <a:rPr lang="en-US" sz="1300" dirty="0"/>
              <a:t> </a:t>
            </a:r>
            <a:r>
              <a:rPr lang="en-US" sz="1300" dirty="0" err="1"/>
              <a:t>apenas</a:t>
            </a:r>
            <a:r>
              <a:rPr lang="en-US" sz="1300" dirty="0"/>
              <a:t> de </a:t>
            </a:r>
            <a:r>
              <a:rPr lang="en-US" sz="1300" dirty="0" err="1"/>
              <a:t>uma</a:t>
            </a:r>
            <a:r>
              <a:rPr lang="en-US" sz="1300" dirty="0"/>
              <a:t> casa, </a:t>
            </a:r>
            <a:r>
              <a:rPr lang="en-US" sz="1300" dirty="0" err="1"/>
              <a:t>são</a:t>
            </a:r>
            <a:r>
              <a:rPr lang="en-US" sz="1300" dirty="0"/>
              <a:t> </a:t>
            </a:r>
            <a:r>
              <a:rPr lang="en-US" sz="1300" dirty="0" err="1"/>
              <a:t>até</a:t>
            </a:r>
            <a:r>
              <a:rPr lang="en-US" sz="1300" dirty="0"/>
              <a:t> </a:t>
            </a:r>
            <a:r>
              <a:rPr lang="en-US" sz="1300" dirty="0" err="1"/>
              <a:t>encontrar</a:t>
            </a:r>
            <a:r>
              <a:rPr lang="en-US" sz="1300" dirty="0"/>
              <a:t> </a:t>
            </a:r>
            <a:r>
              <a:rPr lang="en-US" sz="1300" dirty="0" err="1"/>
              <a:t>uma</a:t>
            </a:r>
            <a:r>
              <a:rPr lang="en-US" sz="1300" dirty="0"/>
              <a:t> </a:t>
            </a:r>
            <a:r>
              <a:rPr lang="en-US" sz="1300" dirty="0" err="1"/>
              <a:t>parede</a:t>
            </a:r>
            <a:r>
              <a:rPr lang="en-US" sz="1300" dirty="0"/>
              <a:t> </a:t>
            </a:r>
            <a:r>
              <a:rPr lang="en-US" sz="1300" dirty="0" err="1"/>
              <a:t>ou</a:t>
            </a:r>
            <a:r>
              <a:rPr lang="en-US" sz="1300" dirty="0"/>
              <a:t> </a:t>
            </a:r>
            <a:r>
              <a:rPr lang="en-US" sz="1300" dirty="0" err="1"/>
              <a:t>chegar</a:t>
            </a:r>
            <a:r>
              <a:rPr lang="en-US" sz="1300" dirty="0"/>
              <a:t> </a:t>
            </a:r>
            <a:r>
              <a:rPr lang="en-US" sz="1300" dirty="0" err="1"/>
              <a:t>ao</a:t>
            </a:r>
            <a:r>
              <a:rPr lang="en-US" sz="1300" dirty="0"/>
              <a:t> </a:t>
            </a:r>
            <a:r>
              <a:rPr lang="en-US" sz="1300" dirty="0" err="1"/>
              <a:t>fim</a:t>
            </a:r>
            <a:r>
              <a:rPr lang="en-US" sz="1300" dirty="0"/>
              <a:t> da fila)</a:t>
            </a:r>
          </a:p>
          <a:p>
            <a:pPr marL="457200" lvl="1" indent="0">
              <a:lnSpc>
                <a:spcPct val="110000"/>
              </a:lnSpc>
              <a:buFont typeface="Wingdings" panose="05000000000000000000" pitchFamily="2" charset="2"/>
              <a:buNone/>
            </a:pPr>
            <a:endParaRPr lang="pt-PT" sz="1300" dirty="0"/>
          </a:p>
        </p:txBody>
      </p:sp>
      <p:graphicFrame>
        <p:nvGraphicFramePr>
          <p:cNvPr id="5" name="Table 18">
            <a:extLst>
              <a:ext uri="{FF2B5EF4-FFF2-40B4-BE49-F238E27FC236}">
                <a16:creationId xmlns:a16="http://schemas.microsoft.com/office/drawing/2014/main" id="{2D53CD06-6EE7-404F-8716-447A687760BF}"/>
              </a:ext>
            </a:extLst>
          </p:cNvPr>
          <p:cNvGraphicFramePr>
            <a:graphicFrameLocks noGrp="1"/>
          </p:cNvGraphicFramePr>
          <p:nvPr>
            <p:extLst>
              <p:ext uri="{D42A27DB-BD31-4B8C-83A1-F6EECF244321}">
                <p14:modId xmlns:p14="http://schemas.microsoft.com/office/powerpoint/2010/main" val="3865880117"/>
              </p:ext>
            </p:extLst>
          </p:nvPr>
        </p:nvGraphicFramePr>
        <p:xfrm>
          <a:off x="2570284" y="1491429"/>
          <a:ext cx="7051431" cy="4183469"/>
        </p:xfrm>
        <a:graphic>
          <a:graphicData uri="http://schemas.openxmlformats.org/drawingml/2006/table">
            <a:tbl>
              <a:tblPr firstRow="1" bandRow="1">
                <a:noFill/>
                <a:tableStyleId>{5C22544A-7EE6-4342-B048-85BDC9FD1C3A}</a:tableStyleId>
              </a:tblPr>
              <a:tblGrid>
                <a:gridCol w="1161199">
                  <a:extLst>
                    <a:ext uri="{9D8B030D-6E8A-4147-A177-3AD203B41FA5}">
                      <a16:colId xmlns:a16="http://schemas.microsoft.com/office/drawing/2014/main" val="2159812458"/>
                    </a:ext>
                  </a:extLst>
                </a:gridCol>
                <a:gridCol w="2298187">
                  <a:extLst>
                    <a:ext uri="{9D8B030D-6E8A-4147-A177-3AD203B41FA5}">
                      <a16:colId xmlns:a16="http://schemas.microsoft.com/office/drawing/2014/main" val="4186244219"/>
                    </a:ext>
                  </a:extLst>
                </a:gridCol>
                <a:gridCol w="2384909">
                  <a:extLst>
                    <a:ext uri="{9D8B030D-6E8A-4147-A177-3AD203B41FA5}">
                      <a16:colId xmlns:a16="http://schemas.microsoft.com/office/drawing/2014/main" val="1842513993"/>
                    </a:ext>
                  </a:extLst>
                </a:gridCol>
                <a:gridCol w="1207136">
                  <a:extLst>
                    <a:ext uri="{9D8B030D-6E8A-4147-A177-3AD203B41FA5}">
                      <a16:colId xmlns:a16="http://schemas.microsoft.com/office/drawing/2014/main" val="3297339727"/>
                    </a:ext>
                  </a:extLst>
                </a:gridCol>
              </a:tblGrid>
              <a:tr h="705596">
                <a:tc>
                  <a:txBody>
                    <a:bodyPr/>
                    <a:lstStyle/>
                    <a:p>
                      <a:r>
                        <a:rPr lang="pt-PT" sz="1200" noProof="0">
                          <a:solidFill>
                            <a:schemeClr val="tx1">
                              <a:lumMod val="75000"/>
                              <a:lumOff val="25000"/>
                            </a:schemeClr>
                          </a:solidFill>
                        </a:rPr>
                        <a:t>Nome</a:t>
                      </a:r>
                    </a:p>
                  </a:txBody>
                  <a:tcPr marL="160954" marR="96573" marT="96573" marB="965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pt-PT" sz="1200" noProof="0">
                          <a:solidFill>
                            <a:schemeClr val="tx1">
                              <a:lumMod val="75000"/>
                              <a:lumOff val="25000"/>
                            </a:schemeClr>
                          </a:solidFill>
                        </a:rPr>
                        <a:t>Pre-condição</a:t>
                      </a:r>
                    </a:p>
                  </a:txBody>
                  <a:tcPr marL="160954" marR="96573" marT="96573" marB="965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pt-PT" sz="1200" noProof="0">
                          <a:solidFill>
                            <a:schemeClr val="tx1">
                              <a:lumMod val="75000"/>
                              <a:lumOff val="25000"/>
                            </a:schemeClr>
                          </a:solidFill>
                        </a:rPr>
                        <a:t>Efeitos</a:t>
                      </a:r>
                      <a:endParaRPr lang="pt-PT" sz="1200" noProof="0" dirty="0">
                        <a:solidFill>
                          <a:schemeClr val="tx1">
                            <a:lumMod val="75000"/>
                            <a:lumOff val="25000"/>
                          </a:schemeClr>
                        </a:solidFill>
                      </a:endParaRPr>
                    </a:p>
                  </a:txBody>
                  <a:tcPr marL="160954" marR="96573" marT="96573" marB="965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pt-PT" sz="1200" noProof="0" dirty="0">
                          <a:solidFill>
                            <a:schemeClr val="tx1">
                              <a:lumMod val="75000"/>
                              <a:lumOff val="25000"/>
                            </a:schemeClr>
                          </a:solidFill>
                        </a:rPr>
                        <a:t>Custo</a:t>
                      </a:r>
                    </a:p>
                  </a:txBody>
                  <a:tcPr marL="160954" marR="96573" marT="96573" marB="9657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537534047"/>
                  </a:ext>
                </a:extLst>
              </a:tr>
              <a:tr h="742911">
                <a:tc>
                  <a:txBody>
                    <a:bodyPr/>
                    <a:lstStyle/>
                    <a:p>
                      <a:pPr algn="l"/>
                      <a:r>
                        <a:rPr lang="en-US" sz="900" dirty="0">
                          <a:solidFill>
                            <a:schemeClr val="tx1">
                              <a:lumMod val="75000"/>
                              <a:lumOff val="25000"/>
                            </a:schemeClr>
                          </a:solidFill>
                        </a:rPr>
                        <a:t>Up</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pt-PT" sz="900" b="0" i="0" kern="1200" dirty="0">
                          <a:solidFill>
                            <a:schemeClr val="tx1">
                              <a:lumMod val="75000"/>
                              <a:lumOff val="25000"/>
                            </a:schemeClr>
                          </a:solidFill>
                          <a:effectLst/>
                          <a:latin typeface="+mn-lt"/>
                          <a:ea typeface="+mn-ea"/>
                          <a:cs typeface="+mn-cs"/>
                        </a:rPr>
                        <a:t>∃IZ, B[IZx,IXy-1] ∉ {“X”,”IZ”} ∧ </a:t>
                      </a:r>
                      <a:r>
                        <a:rPr lang="pt-PT" sz="900" b="0" i="0" kern="1200" dirty="0" err="1">
                          <a:solidFill>
                            <a:schemeClr val="tx1">
                              <a:lumMod val="75000"/>
                              <a:lumOff val="25000"/>
                            </a:schemeClr>
                          </a:solidFill>
                          <a:effectLst/>
                          <a:latin typeface="+mn-lt"/>
                          <a:ea typeface="+mn-ea"/>
                          <a:cs typeface="+mn-cs"/>
                        </a:rPr>
                        <a:t>IZy</a:t>
                      </a:r>
                      <a:r>
                        <a:rPr lang="pt-PT" sz="900" b="0" i="0" kern="1200" dirty="0">
                          <a:solidFill>
                            <a:schemeClr val="tx1">
                              <a:lumMod val="75000"/>
                              <a:lumOff val="25000"/>
                            </a:schemeClr>
                          </a:solidFill>
                          <a:effectLst/>
                          <a:latin typeface="+mn-lt"/>
                          <a:ea typeface="+mn-ea"/>
                          <a:cs typeface="+mn-cs"/>
                        </a:rPr>
                        <a:t>&gt;0</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pt-PT" sz="900" b="0" i="0" kern="1200" dirty="0">
                          <a:solidFill>
                            <a:schemeClr val="tx1">
                              <a:lumMod val="75000"/>
                              <a:lumOff val="25000"/>
                            </a:schemeClr>
                          </a:solidFill>
                          <a:effectLst/>
                          <a:latin typeface="+mn-lt"/>
                          <a:ea typeface="+mn-ea"/>
                          <a:cs typeface="+mn-cs"/>
                        </a:rPr>
                        <a:t>∀IZ, </a:t>
                      </a:r>
                      <a:r>
                        <a:rPr lang="pt-PT" sz="900" b="0" i="0" kern="1200" dirty="0" err="1">
                          <a:solidFill>
                            <a:schemeClr val="tx1">
                              <a:lumMod val="75000"/>
                              <a:lumOff val="25000"/>
                            </a:schemeClr>
                          </a:solidFill>
                          <a:effectLst/>
                          <a:latin typeface="+mn-lt"/>
                          <a:ea typeface="+mn-ea"/>
                          <a:cs typeface="+mn-cs"/>
                        </a:rPr>
                        <a:t>While</a:t>
                      </a:r>
                      <a:r>
                        <a:rPr lang="pt-PT" sz="900" b="0" i="0" kern="1200" dirty="0">
                          <a:solidFill>
                            <a:schemeClr val="tx1">
                              <a:lumMod val="75000"/>
                              <a:lumOff val="25000"/>
                            </a:schemeClr>
                          </a:solidFill>
                          <a:effectLst/>
                          <a:latin typeface="+mn-lt"/>
                          <a:ea typeface="+mn-ea"/>
                          <a:cs typeface="+mn-cs"/>
                        </a:rPr>
                        <a:t>(B[IZx-1,IZy] ∉ {“X”,”IZ”}) do B[IZx,IXy-1]=IZ</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900">
                          <a:solidFill>
                            <a:schemeClr val="tx1">
                              <a:lumMod val="75000"/>
                              <a:lumOff val="25000"/>
                            </a:schemeClr>
                          </a:solidFill>
                        </a:rPr>
                        <a:t>1</a:t>
                      </a:r>
                      <a:endParaRPr lang="pt-PT" sz="900">
                        <a:solidFill>
                          <a:schemeClr val="tx1">
                            <a:lumMod val="75000"/>
                            <a:lumOff val="25000"/>
                          </a:schemeClr>
                        </a:solidFill>
                      </a:endParaRPr>
                    </a:p>
                  </a:txBody>
                  <a:tcPr marL="160954" marR="83697" marT="83697" marB="836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42723889"/>
                  </a:ext>
                </a:extLst>
              </a:tr>
              <a:tr h="911654">
                <a:tc>
                  <a:txBody>
                    <a:bodyPr/>
                    <a:lstStyle/>
                    <a:p>
                      <a:r>
                        <a:rPr lang="en-US" sz="900" dirty="0">
                          <a:solidFill>
                            <a:schemeClr val="tx1">
                              <a:lumMod val="75000"/>
                              <a:lumOff val="25000"/>
                            </a:schemeClr>
                          </a:solidFill>
                        </a:rPr>
                        <a:t>Down</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pt-PT" sz="900" b="0" i="0" kern="1200" dirty="0">
                          <a:solidFill>
                            <a:schemeClr val="tx1">
                              <a:lumMod val="75000"/>
                              <a:lumOff val="25000"/>
                            </a:schemeClr>
                          </a:solidFill>
                          <a:effectLst/>
                          <a:latin typeface="+mn-lt"/>
                          <a:ea typeface="+mn-ea"/>
                          <a:cs typeface="+mn-cs"/>
                        </a:rPr>
                        <a:t>∃IZ, B[IZx,Ixy+1] ∉ {“X”,”IZ”} ∧ </a:t>
                      </a:r>
                      <a:r>
                        <a:rPr lang="pt-PT" sz="900" b="0" i="0" kern="1200" dirty="0" err="1">
                          <a:solidFill>
                            <a:schemeClr val="tx1">
                              <a:lumMod val="75000"/>
                              <a:lumOff val="25000"/>
                            </a:schemeClr>
                          </a:solidFill>
                          <a:effectLst/>
                          <a:latin typeface="+mn-lt"/>
                          <a:ea typeface="+mn-ea"/>
                          <a:cs typeface="+mn-cs"/>
                        </a:rPr>
                        <a:t>IZy</a:t>
                      </a:r>
                      <a:r>
                        <a:rPr lang="pt-PT" sz="900" b="0" i="0" kern="1200" dirty="0">
                          <a:solidFill>
                            <a:schemeClr val="tx1">
                              <a:lumMod val="75000"/>
                              <a:lumOff val="25000"/>
                            </a:schemeClr>
                          </a:solidFill>
                          <a:effectLst/>
                          <a:latin typeface="+mn-lt"/>
                          <a:ea typeface="+mn-ea"/>
                          <a:cs typeface="+mn-cs"/>
                        </a:rPr>
                        <a:t>&lt;</a:t>
                      </a:r>
                      <a:r>
                        <a:rPr lang="pt-PT" sz="900" b="0" i="0" kern="1200" dirty="0" err="1">
                          <a:solidFill>
                            <a:schemeClr val="tx1">
                              <a:lumMod val="75000"/>
                              <a:lumOff val="25000"/>
                            </a:schemeClr>
                          </a:solidFill>
                          <a:effectLst/>
                          <a:latin typeface="+mn-lt"/>
                          <a:ea typeface="+mn-ea"/>
                          <a:cs typeface="+mn-cs"/>
                        </a:rPr>
                        <a:t>B.size</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900" b="0" i="0" kern="1200" dirty="0">
                          <a:solidFill>
                            <a:schemeClr val="tx1">
                              <a:lumMod val="75000"/>
                              <a:lumOff val="25000"/>
                            </a:schemeClr>
                          </a:solidFill>
                          <a:effectLst/>
                          <a:latin typeface="+mn-lt"/>
                          <a:ea typeface="+mn-ea"/>
                          <a:cs typeface="+mn-cs"/>
                        </a:rPr>
                        <a:t>∀IZ, </a:t>
                      </a:r>
                      <a:r>
                        <a:rPr lang="pt-PT" sz="900" b="0" i="0" kern="1200" dirty="0" err="1">
                          <a:solidFill>
                            <a:schemeClr val="tx1">
                              <a:lumMod val="75000"/>
                              <a:lumOff val="25000"/>
                            </a:schemeClr>
                          </a:solidFill>
                          <a:effectLst/>
                          <a:latin typeface="+mn-lt"/>
                          <a:ea typeface="+mn-ea"/>
                          <a:cs typeface="+mn-cs"/>
                        </a:rPr>
                        <a:t>While</a:t>
                      </a:r>
                      <a:r>
                        <a:rPr lang="pt-PT" sz="900" b="0" i="0" kern="1200" dirty="0">
                          <a:solidFill>
                            <a:schemeClr val="tx1">
                              <a:lumMod val="75000"/>
                              <a:lumOff val="25000"/>
                            </a:schemeClr>
                          </a:solidFill>
                          <a:effectLst/>
                          <a:latin typeface="+mn-lt"/>
                          <a:ea typeface="+mn-ea"/>
                          <a:cs typeface="+mn-cs"/>
                        </a:rPr>
                        <a:t>(B[IZx+1,IZy] ∉ {“X”,”IZ”}) do  B[IZx,IXy+1]=IZ</a:t>
                      </a:r>
                      <a:endParaRPr lang="pt-PT" sz="900" dirty="0">
                        <a:solidFill>
                          <a:schemeClr val="tx1">
                            <a:lumMod val="75000"/>
                            <a:lumOff val="25000"/>
                          </a:schemeClr>
                        </a:solidFill>
                      </a:endParaRPr>
                    </a:p>
                    <a:p>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900" dirty="0">
                          <a:solidFill>
                            <a:schemeClr val="tx1">
                              <a:lumMod val="75000"/>
                              <a:lumOff val="25000"/>
                            </a:schemeClr>
                          </a:solidFill>
                        </a:rPr>
                        <a:t>1</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73022739"/>
                  </a:ext>
                </a:extLst>
              </a:tr>
              <a:tr h="911654">
                <a:tc>
                  <a:txBody>
                    <a:bodyPr/>
                    <a:lstStyle/>
                    <a:p>
                      <a:r>
                        <a:rPr lang="en-US" sz="900">
                          <a:solidFill>
                            <a:schemeClr val="tx1">
                              <a:lumMod val="75000"/>
                              <a:lumOff val="25000"/>
                            </a:schemeClr>
                          </a:solidFill>
                        </a:rPr>
                        <a:t>Left</a:t>
                      </a:r>
                      <a:endParaRPr lang="pt-PT" sz="90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pt-PT" sz="900" b="0" i="0" kern="1200" dirty="0">
                          <a:solidFill>
                            <a:schemeClr val="tx1">
                              <a:lumMod val="75000"/>
                              <a:lumOff val="25000"/>
                            </a:schemeClr>
                          </a:solidFill>
                          <a:effectLst/>
                          <a:latin typeface="+mn-lt"/>
                          <a:ea typeface="+mn-ea"/>
                          <a:cs typeface="+mn-cs"/>
                        </a:rPr>
                        <a:t>∃IZ, B[Izx-1,IXy] ∉ {“X”,”IZ”} ∧ </a:t>
                      </a:r>
                      <a:r>
                        <a:rPr lang="pt-PT" sz="900" b="0" i="0" kern="1200" dirty="0" err="1">
                          <a:solidFill>
                            <a:schemeClr val="tx1">
                              <a:lumMod val="75000"/>
                              <a:lumOff val="25000"/>
                            </a:schemeClr>
                          </a:solidFill>
                          <a:effectLst/>
                          <a:latin typeface="+mn-lt"/>
                          <a:ea typeface="+mn-ea"/>
                          <a:cs typeface="+mn-cs"/>
                        </a:rPr>
                        <a:t>IZx</a:t>
                      </a:r>
                      <a:r>
                        <a:rPr lang="pt-PT" sz="900" b="0" i="0" kern="1200" dirty="0">
                          <a:solidFill>
                            <a:schemeClr val="tx1">
                              <a:lumMod val="75000"/>
                              <a:lumOff val="25000"/>
                            </a:schemeClr>
                          </a:solidFill>
                          <a:effectLst/>
                          <a:latin typeface="+mn-lt"/>
                          <a:ea typeface="+mn-ea"/>
                          <a:cs typeface="+mn-cs"/>
                        </a:rPr>
                        <a:t>&gt;0</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900" b="0" i="0" kern="1200" dirty="0">
                          <a:solidFill>
                            <a:schemeClr val="tx1">
                              <a:lumMod val="75000"/>
                              <a:lumOff val="25000"/>
                            </a:schemeClr>
                          </a:solidFill>
                          <a:effectLst/>
                          <a:latin typeface="+mn-lt"/>
                          <a:ea typeface="+mn-ea"/>
                          <a:cs typeface="+mn-cs"/>
                        </a:rPr>
                        <a:t>∀IZ, </a:t>
                      </a:r>
                      <a:r>
                        <a:rPr lang="pt-PT" sz="900" b="0" i="0" kern="1200" dirty="0" err="1">
                          <a:solidFill>
                            <a:schemeClr val="tx1">
                              <a:lumMod val="75000"/>
                              <a:lumOff val="25000"/>
                            </a:schemeClr>
                          </a:solidFill>
                          <a:effectLst/>
                          <a:latin typeface="+mn-lt"/>
                          <a:ea typeface="+mn-ea"/>
                          <a:cs typeface="+mn-cs"/>
                        </a:rPr>
                        <a:t>While</a:t>
                      </a:r>
                      <a:r>
                        <a:rPr lang="pt-PT" sz="900" b="0" i="0" kern="1200" dirty="0">
                          <a:solidFill>
                            <a:schemeClr val="tx1">
                              <a:lumMod val="75000"/>
                              <a:lumOff val="25000"/>
                            </a:schemeClr>
                          </a:solidFill>
                          <a:effectLst/>
                          <a:latin typeface="+mn-lt"/>
                          <a:ea typeface="+mn-ea"/>
                          <a:cs typeface="+mn-cs"/>
                        </a:rPr>
                        <a:t>(B[IZx,IZy-1] ∉ {“X”,”IZ”}) do B[IZx-1,IXy]=IZ</a:t>
                      </a:r>
                      <a:endParaRPr lang="pt-PT" sz="900" dirty="0">
                        <a:solidFill>
                          <a:schemeClr val="tx1">
                            <a:lumMod val="75000"/>
                            <a:lumOff val="25000"/>
                          </a:schemeClr>
                        </a:solidFill>
                      </a:endParaRPr>
                    </a:p>
                    <a:p>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900">
                          <a:solidFill>
                            <a:schemeClr val="tx1">
                              <a:lumMod val="75000"/>
                              <a:lumOff val="25000"/>
                            </a:schemeClr>
                          </a:solidFill>
                        </a:rPr>
                        <a:t>1</a:t>
                      </a:r>
                      <a:endParaRPr lang="pt-PT" sz="90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84130834"/>
                  </a:ext>
                </a:extLst>
              </a:tr>
              <a:tr h="911654">
                <a:tc>
                  <a:txBody>
                    <a:bodyPr/>
                    <a:lstStyle/>
                    <a:p>
                      <a:r>
                        <a:rPr lang="en-US" sz="900">
                          <a:solidFill>
                            <a:schemeClr val="tx1">
                              <a:lumMod val="75000"/>
                              <a:lumOff val="25000"/>
                            </a:schemeClr>
                          </a:solidFill>
                        </a:rPr>
                        <a:t>Right</a:t>
                      </a:r>
                      <a:endParaRPr lang="pt-PT" sz="90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900" b="0" i="0" kern="1200" dirty="0">
                          <a:solidFill>
                            <a:schemeClr val="tx1">
                              <a:lumMod val="75000"/>
                              <a:lumOff val="25000"/>
                            </a:schemeClr>
                          </a:solidFill>
                          <a:effectLst/>
                          <a:latin typeface="+mn-lt"/>
                          <a:ea typeface="+mn-ea"/>
                          <a:cs typeface="+mn-cs"/>
                        </a:rPr>
                        <a:t>∃IZ, B[Izx+1,IXy] ∉ {“X”,”IZ”} ∧ </a:t>
                      </a:r>
                      <a:r>
                        <a:rPr lang="pt-PT" sz="900" b="0" i="0" kern="1200" dirty="0" err="1">
                          <a:solidFill>
                            <a:schemeClr val="tx1">
                              <a:lumMod val="75000"/>
                              <a:lumOff val="25000"/>
                            </a:schemeClr>
                          </a:solidFill>
                          <a:effectLst/>
                          <a:latin typeface="+mn-lt"/>
                          <a:ea typeface="+mn-ea"/>
                          <a:cs typeface="+mn-cs"/>
                        </a:rPr>
                        <a:t>IZx</a:t>
                      </a:r>
                      <a:r>
                        <a:rPr lang="pt-PT" sz="900" b="0" i="0" kern="1200" dirty="0">
                          <a:solidFill>
                            <a:schemeClr val="tx1">
                              <a:lumMod val="75000"/>
                              <a:lumOff val="25000"/>
                            </a:schemeClr>
                          </a:solidFill>
                          <a:effectLst/>
                          <a:latin typeface="+mn-lt"/>
                          <a:ea typeface="+mn-ea"/>
                          <a:cs typeface="+mn-cs"/>
                        </a:rPr>
                        <a:t>&lt;</a:t>
                      </a:r>
                      <a:r>
                        <a:rPr lang="pt-PT" sz="900" b="0" i="0" kern="1200" dirty="0" err="1">
                          <a:solidFill>
                            <a:schemeClr val="tx1">
                              <a:lumMod val="75000"/>
                              <a:lumOff val="25000"/>
                            </a:schemeClr>
                          </a:solidFill>
                          <a:effectLst/>
                          <a:latin typeface="+mn-lt"/>
                          <a:ea typeface="+mn-ea"/>
                          <a:cs typeface="+mn-cs"/>
                        </a:rPr>
                        <a:t>B.size</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900" b="0" i="0" kern="1200" dirty="0">
                          <a:solidFill>
                            <a:schemeClr val="tx1">
                              <a:lumMod val="75000"/>
                              <a:lumOff val="25000"/>
                            </a:schemeClr>
                          </a:solidFill>
                          <a:effectLst/>
                          <a:latin typeface="+mn-lt"/>
                          <a:ea typeface="+mn-ea"/>
                          <a:cs typeface="+mn-cs"/>
                        </a:rPr>
                        <a:t>∀IZ, </a:t>
                      </a:r>
                      <a:r>
                        <a:rPr lang="pt-PT" sz="900" b="0" i="0" kern="1200" dirty="0" err="1">
                          <a:solidFill>
                            <a:schemeClr val="tx1">
                              <a:lumMod val="75000"/>
                              <a:lumOff val="25000"/>
                            </a:schemeClr>
                          </a:solidFill>
                          <a:effectLst/>
                          <a:latin typeface="+mn-lt"/>
                          <a:ea typeface="+mn-ea"/>
                          <a:cs typeface="+mn-cs"/>
                        </a:rPr>
                        <a:t>While</a:t>
                      </a:r>
                      <a:r>
                        <a:rPr lang="pt-PT" sz="900" b="0" i="0" kern="1200" dirty="0">
                          <a:solidFill>
                            <a:schemeClr val="tx1">
                              <a:lumMod val="75000"/>
                              <a:lumOff val="25000"/>
                            </a:schemeClr>
                          </a:solidFill>
                          <a:effectLst/>
                          <a:latin typeface="+mn-lt"/>
                          <a:ea typeface="+mn-ea"/>
                          <a:cs typeface="+mn-cs"/>
                        </a:rPr>
                        <a:t>(B[IZx,IZy+1] ∉ {“X”,”IZ”}) do B[IZx+1,IXy]=IZ</a:t>
                      </a:r>
                      <a:endParaRPr lang="pt-PT" sz="900" dirty="0">
                        <a:solidFill>
                          <a:schemeClr val="tx1">
                            <a:lumMod val="75000"/>
                            <a:lumOff val="25000"/>
                          </a:schemeClr>
                        </a:solidFill>
                      </a:endParaRPr>
                    </a:p>
                    <a:p>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900" dirty="0">
                          <a:solidFill>
                            <a:schemeClr val="tx1">
                              <a:lumMod val="75000"/>
                              <a:lumOff val="25000"/>
                            </a:schemeClr>
                          </a:solidFill>
                        </a:rPr>
                        <a:t>1</a:t>
                      </a:r>
                      <a:endParaRPr lang="pt-PT" sz="900" dirty="0">
                        <a:solidFill>
                          <a:schemeClr val="tx1">
                            <a:lumMod val="75000"/>
                            <a:lumOff val="25000"/>
                          </a:schemeClr>
                        </a:solidFill>
                      </a:endParaRPr>
                    </a:p>
                  </a:txBody>
                  <a:tcPr marL="160954" marR="83697" marT="83697" marB="836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23273851"/>
                  </a:ext>
                </a:extLst>
              </a:tr>
            </a:tbl>
          </a:graphicData>
        </a:graphic>
      </p:graphicFrame>
    </p:spTree>
    <p:extLst>
      <p:ext uri="{BB962C8B-B14F-4D97-AF65-F5344CB8AC3E}">
        <p14:creationId xmlns:p14="http://schemas.microsoft.com/office/powerpoint/2010/main" val="206116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7A091-70E5-4C83-9297-31107DFF220E}"/>
              </a:ext>
            </a:extLst>
          </p:cNvPr>
          <p:cNvSpPr>
            <a:spLocks noGrp="1"/>
          </p:cNvSpPr>
          <p:nvPr>
            <p:ph type="title" idx="4294967295"/>
          </p:nvPr>
        </p:nvSpPr>
        <p:spPr>
          <a:xfrm>
            <a:off x="2116137" y="306999"/>
            <a:ext cx="7959725" cy="1077913"/>
          </a:xfrm>
        </p:spPr>
        <p:txBody>
          <a:bodyPr/>
          <a:lstStyle/>
          <a:p>
            <a:pPr algn="ctr"/>
            <a:r>
              <a:rPr lang="pt-PT" dirty="0"/>
              <a:t>Detalhes de Implementação</a:t>
            </a:r>
            <a:endParaRPr lang="en-US" dirty="0"/>
          </a:p>
        </p:txBody>
      </p:sp>
      <p:sp>
        <p:nvSpPr>
          <p:cNvPr id="4" name="CaixaDeTexto 3">
            <a:extLst>
              <a:ext uri="{FF2B5EF4-FFF2-40B4-BE49-F238E27FC236}">
                <a16:creationId xmlns:a16="http://schemas.microsoft.com/office/drawing/2014/main" id="{BC940C51-22E4-4709-9EEA-F1FAE974F641}"/>
              </a:ext>
            </a:extLst>
          </p:cNvPr>
          <p:cNvSpPr txBox="1"/>
          <p:nvPr/>
        </p:nvSpPr>
        <p:spPr>
          <a:xfrm>
            <a:off x="1642695" y="1231023"/>
            <a:ext cx="8906608" cy="353943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pt-PT" sz="1400" b="1" dirty="0"/>
              <a:t>Linguagem de programação: </a:t>
            </a:r>
            <a:r>
              <a:rPr lang="pt-PT" sz="1400" dirty="0" err="1"/>
              <a:t>Python</a:t>
            </a:r>
            <a:r>
              <a:rPr lang="pt-PT" sz="1400" dirty="0"/>
              <a:t>, recorrendo ao pacote </a:t>
            </a:r>
            <a:r>
              <a:rPr lang="pt-PT" sz="1400" i="1" dirty="0" err="1"/>
              <a:t>pygame</a:t>
            </a:r>
            <a:r>
              <a:rPr lang="pt-PT" sz="1400" dirty="0"/>
              <a:t> para representação da interface do jogo.</a:t>
            </a:r>
          </a:p>
          <a:p>
            <a:pPr marL="285750" indent="-285750">
              <a:lnSpc>
                <a:spcPct val="150000"/>
              </a:lnSpc>
              <a:buFont typeface="Wingdings" panose="05000000000000000000" pitchFamily="2" charset="2"/>
              <a:buChar char="§"/>
            </a:pPr>
            <a:r>
              <a:rPr lang="pt-PT" sz="1400" b="1" dirty="0"/>
              <a:t>Ambiente de desenvolvimento: </a:t>
            </a:r>
            <a:r>
              <a:rPr lang="pt-PT" sz="1400" dirty="0" err="1"/>
              <a:t>VSCode</a:t>
            </a:r>
            <a:r>
              <a:rPr lang="pt-PT" sz="1400" dirty="0"/>
              <a:t> / </a:t>
            </a:r>
            <a:r>
              <a:rPr lang="pt-PT" sz="1400" dirty="0" err="1"/>
              <a:t>Spyder</a:t>
            </a:r>
            <a:r>
              <a:rPr lang="pt-PT" sz="1400" dirty="0"/>
              <a:t>.</a:t>
            </a:r>
          </a:p>
          <a:p>
            <a:pPr marL="285750" indent="-285750">
              <a:lnSpc>
                <a:spcPct val="150000"/>
              </a:lnSpc>
              <a:buFont typeface="Wingdings" panose="05000000000000000000" pitchFamily="2" charset="2"/>
              <a:buChar char="§"/>
            </a:pPr>
            <a:r>
              <a:rPr lang="pt-PT" sz="1400" b="1" dirty="0"/>
              <a:t>Estruturas de dados:</a:t>
            </a:r>
          </a:p>
          <a:p>
            <a:pPr marL="742950" lvl="1" indent="-285750">
              <a:lnSpc>
                <a:spcPct val="150000"/>
              </a:lnSpc>
              <a:buFont typeface="Wingdings" panose="05000000000000000000" pitchFamily="2" charset="2"/>
              <a:buChar char="§"/>
            </a:pPr>
            <a:r>
              <a:rPr lang="pt-PT" sz="1400" dirty="0"/>
              <a:t>Listas, para representar os tabuleiros de jogo;</a:t>
            </a:r>
          </a:p>
          <a:p>
            <a:pPr marL="742950" lvl="1" indent="-285750">
              <a:lnSpc>
                <a:spcPct val="150000"/>
              </a:lnSpc>
              <a:buFont typeface="Wingdings" panose="05000000000000000000" pitchFamily="2" charset="2"/>
              <a:buChar char="§"/>
            </a:pPr>
            <a:r>
              <a:rPr lang="pt-PT" sz="1400" i="1" dirty="0"/>
              <a:t>Nodes</a:t>
            </a:r>
            <a:r>
              <a:rPr lang="pt-PT" sz="1400" dirty="0"/>
              <a:t> e </a:t>
            </a:r>
            <a:r>
              <a:rPr lang="pt-PT" sz="1400" i="1" dirty="0" err="1"/>
              <a:t>Graphs</a:t>
            </a:r>
            <a:r>
              <a:rPr lang="pt-PT" sz="1400" dirty="0"/>
              <a:t>.</a:t>
            </a:r>
          </a:p>
          <a:p>
            <a:pPr marL="285750" indent="-285750">
              <a:lnSpc>
                <a:spcPct val="150000"/>
              </a:lnSpc>
              <a:buFont typeface="Wingdings" panose="05000000000000000000" pitchFamily="2" charset="2"/>
              <a:buChar char="§"/>
            </a:pPr>
            <a:r>
              <a:rPr lang="pt-PT" sz="1400" b="1" dirty="0"/>
              <a:t>Estrutura de ficheiros: ???</a:t>
            </a:r>
          </a:p>
          <a:p>
            <a:pPr marL="285750" indent="-285750">
              <a:lnSpc>
                <a:spcPct val="150000"/>
              </a:lnSpc>
              <a:buFont typeface="Wingdings" panose="05000000000000000000" pitchFamily="2" charset="2"/>
              <a:buChar char="§"/>
            </a:pPr>
            <a:r>
              <a:rPr lang="pt-PT" sz="1400" b="1" dirty="0"/>
              <a:t>Trabalho já implementado: </a:t>
            </a:r>
          </a:p>
          <a:p>
            <a:pPr marL="742950" lvl="1" indent="-285750">
              <a:lnSpc>
                <a:spcPct val="150000"/>
              </a:lnSpc>
              <a:buFont typeface="Wingdings" panose="05000000000000000000" pitchFamily="2" charset="2"/>
              <a:buChar char="§"/>
            </a:pPr>
            <a:r>
              <a:rPr lang="pt-PT" sz="1400" dirty="0"/>
              <a:t>Representação gráfica do tabuleiro;</a:t>
            </a:r>
          </a:p>
          <a:p>
            <a:pPr marL="742950" lvl="1" indent="-285750">
              <a:lnSpc>
                <a:spcPct val="150000"/>
              </a:lnSpc>
              <a:buFont typeface="Wingdings" panose="05000000000000000000" pitchFamily="2" charset="2"/>
              <a:buChar char="§"/>
            </a:pPr>
            <a:r>
              <a:rPr lang="pt-PT" sz="1400" dirty="0"/>
              <a:t>Verificação dos movimentos válidos.</a:t>
            </a:r>
          </a:p>
          <a:p>
            <a:pPr marL="285750" indent="-285750">
              <a:buFont typeface="Wingdings" panose="05000000000000000000" pitchFamily="2" charset="2"/>
              <a:buChar char="§"/>
            </a:pPr>
            <a:endParaRPr lang="pt-PT" sz="1400" b="1" dirty="0"/>
          </a:p>
        </p:txBody>
      </p:sp>
    </p:spTree>
    <p:extLst>
      <p:ext uri="{BB962C8B-B14F-4D97-AF65-F5344CB8AC3E}">
        <p14:creationId xmlns:p14="http://schemas.microsoft.com/office/powerpoint/2010/main" val="1294322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215</TotalTime>
  <Words>714</Words>
  <Application>Microsoft Office PowerPoint</Application>
  <PresentationFormat>Ecrã Panorâmico</PresentationFormat>
  <Paragraphs>61</Paragraphs>
  <Slides>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6</vt:i4>
      </vt:variant>
    </vt:vector>
  </HeadingPairs>
  <TitlesOfParts>
    <vt:vector size="11" baseType="lpstr">
      <vt:lpstr>Arial</vt:lpstr>
      <vt:lpstr>MS Shell Dlg 2</vt:lpstr>
      <vt:lpstr>Wingdings</vt:lpstr>
      <vt:lpstr>Wingdings 3</vt:lpstr>
      <vt:lpstr>Madison</vt:lpstr>
      <vt:lpstr>Match The Tiles</vt:lpstr>
      <vt:lpstr>Especificação do Projeto</vt:lpstr>
      <vt:lpstr>Referências e Trabalho Relacionado</vt:lpstr>
      <vt:lpstr>Formulação do Problema como um problema de pesquisa</vt:lpstr>
      <vt:lpstr>Apresentação do PowerPoint</vt:lpstr>
      <vt:lpstr>Detalhes de Implementação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Pedro Ponte</cp:lastModifiedBy>
  <cp:revision>22</cp:revision>
  <dcterms:created xsi:type="dcterms:W3CDTF">2021-03-10T16:05:08Z</dcterms:created>
  <dcterms:modified xsi:type="dcterms:W3CDTF">2021-03-18T02:08:38Z</dcterms:modified>
</cp:coreProperties>
</file>