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Roboto" panose="02000000000000000000" pitchFamily="2" charset="0"/>
      <p:regular r:id="rId30"/>
      <p:bold r:id="rId31"/>
      <p:italic r:id="rId32"/>
      <p:boldItalic r:id="rId33"/>
    </p:embeddedFont>
    <p:embeddedFont>
      <p:font typeface="Roboto Black" panose="02000000000000000000" pitchFamily="2" charset="0"/>
      <p:bold r:id="rId34"/>
      <p:boldItalic r:id="rId35"/>
    </p:embeddedFont>
    <p:embeddedFont>
      <p:font typeface="Roboto Slab" panose="020B0604020202020204" charset="0"/>
      <p:regular r:id="rId36"/>
      <p:bold r:id="rId37"/>
    </p:embeddedFont>
    <p:embeddedFont>
      <p:font typeface="Roboto Slab Black" panose="020B0604020202020204" charset="0"/>
      <p:bold r:id="rId38"/>
    </p:embeddedFont>
    <p:embeddedFont>
      <p:font typeface="Source Sans Pro" panose="020B05030304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hSSTQ26S7lGYtKlcHd4vR9hYLo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b22b9d3d6a_8_10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b22b9d3d6a_8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aae8113039_1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1aae8113039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b22b9d3d6a_7_8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b22b9d3d6a_7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b281824145_0_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b281824145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i="1">
                <a:solidFill>
                  <a:schemeClr val="dk1"/>
                </a:solidFill>
              </a:rPr>
              <a:t>“The business owner articulated the need and the desired result, while the </a:t>
            </a:r>
            <a:r>
              <a:rPr lang="en" sz="1400" b="1" i="1">
                <a:solidFill>
                  <a:schemeClr val="dk1"/>
                </a:solidFill>
              </a:rPr>
              <a:t>data enginee</a:t>
            </a:r>
            <a:r>
              <a:rPr lang="en" sz="1400" i="1">
                <a:solidFill>
                  <a:schemeClr val="dk1"/>
                </a:solidFill>
              </a:rPr>
              <a:t>r identified whether the required data was available and whether the problem could be solved by 100% or 80%. The </a:t>
            </a:r>
            <a:r>
              <a:rPr lang="en" sz="1400" b="1" i="1">
                <a:solidFill>
                  <a:schemeClr val="dk1"/>
                </a:solidFill>
              </a:rPr>
              <a:t>data scientist</a:t>
            </a:r>
            <a:r>
              <a:rPr lang="en" sz="1400" i="1">
                <a:solidFill>
                  <a:schemeClr val="dk1"/>
                </a:solidFill>
              </a:rPr>
              <a:t>’s role was to present different types of solutions. Finally, the business owner highlighted any constraints and implementation challenges”</a:t>
            </a:r>
            <a:endParaRPr sz="1400" i="1">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b22b9d3d6a_7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b22b9d3d6a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Addressing Cultural Diversity- </a:t>
            </a:r>
            <a:r>
              <a:rPr lang="en" i="1"/>
              <a:t>“With the help of data analytics, the squad aimed to shift Carrefour’s assortment from a ‘product-centric’ approach (“I stock a set of products that I hope customers will buy”) to a ‘customer centric’ approach (“My merchandising success depends on catering to ethnic needs of the diverse population that shops in a particular area in a specific store”).”</a:t>
            </a:r>
            <a:endParaRPr i="1"/>
          </a:p>
          <a:p>
            <a:pPr marL="0" lvl="0" indent="0" algn="l" rtl="0">
              <a:spcBef>
                <a:spcPts val="0"/>
              </a:spcBef>
              <a:spcAft>
                <a:spcPts val="0"/>
              </a:spcAft>
              <a:buNone/>
            </a:pPr>
            <a:r>
              <a:rPr lang="en"/>
              <a:t>Language Of data - “data was captured as a by-product of running the business rather than a tool to drive sales – and that the systems that captured data did not focus on data consistency and quality; there was no governance criteria for this”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aae8113039_1_1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1aae8113039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aae8113039_1_1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g1aae8113039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1aae8113039_1_26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1aae8113039_1_2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aae8113039_1_2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g1aae8113039_1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aae8113039_1_3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aae8113039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aae8113039_1_30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g1aae8113039_1_3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b0a48fcafd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2" name="Google Shape;382;g1b0a48fcaf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sz="1200" b="1">
                <a:solidFill>
                  <a:srgbClr val="263238"/>
                </a:solidFill>
                <a:latin typeface="Source Sans Pro"/>
                <a:ea typeface="Source Sans Pro"/>
                <a:cs typeface="Source Sans Pro"/>
                <a:sym typeface="Source Sans Pro"/>
              </a:rPr>
              <a:t>Map the customer journey inter-stores:</a:t>
            </a:r>
            <a:r>
              <a:rPr lang="en" sz="1200">
                <a:solidFill>
                  <a:srgbClr val="263238"/>
                </a:solidFill>
                <a:latin typeface="Source Sans Pro"/>
                <a:ea typeface="Source Sans Pro"/>
                <a:cs typeface="Source Sans Pro"/>
                <a:sym typeface="Source Sans Pro"/>
              </a:rPr>
              <a:t> When providing shopping data to stores, the local competition increases, as stores can have a global vision of the other stores in a controlled environment. By increasing competition these stores might have more competitive prices, implement different ways to attract customers and, on this way, increasing to customer experience and advantage.</a:t>
            </a:r>
            <a:endParaRPr sz="1200">
              <a:solidFill>
                <a:srgbClr val="263238"/>
              </a:solidFill>
              <a:latin typeface="Source Sans Pro"/>
              <a:ea typeface="Source Sans Pro"/>
              <a:cs typeface="Source Sans Pro"/>
              <a:sym typeface="Source Sans Pr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b22b9d3d6a_2_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1" name="Google Shape;401;g1b22b9d3d6a_2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aae8113039_1_13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aae8113039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b22b9d3d6a_6_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b22b9d3d6a_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aae8113039_1_30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aae8113039_1_3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aae8113039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1aae811303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aae8113039_1_17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aae8113039_1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Building a Digital Skillset - </a:t>
            </a:r>
            <a:r>
              <a:rPr lang="en" i="1"/>
              <a:t>“According to Thfoin, the success of transformation relied for a large part on the human factor”</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ctrTitle"/>
          </p:nvPr>
        </p:nvSpPr>
        <p:spPr>
          <a:xfrm>
            <a:off x="1700185" y="1991850"/>
            <a:ext cx="5807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a:endParaRPr/>
          </a:p>
        </p:txBody>
      </p:sp>
      <p:sp>
        <p:nvSpPr>
          <p:cNvPr id="11" name="Google Shape;11;p4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4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51"/>
          <p:cNvSpPr txBox="1">
            <a:spLocks noGrp="1"/>
          </p:cNvSpPr>
          <p:nvPr>
            <p:ph type="body" idx="1"/>
          </p:nvPr>
        </p:nvSpPr>
        <p:spPr>
          <a:xfrm>
            <a:off x="457200" y="4055343"/>
            <a:ext cx="8229600" cy="368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a:endParaRPr/>
          </a:p>
        </p:txBody>
      </p:sp>
      <p:sp>
        <p:nvSpPr>
          <p:cNvPr id="65" name="Google Shape;65;p51"/>
          <p:cNvSpPr txBox="1">
            <a:spLocks noGrp="1"/>
          </p:cNvSpPr>
          <p:nvPr>
            <p:ph type="sldNum" idx="12"/>
          </p:nvPr>
        </p:nvSpPr>
        <p:spPr>
          <a:xfrm>
            <a:off x="-92"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6"/>
        <p:cNvGrpSpPr/>
        <p:nvPr/>
      </p:nvGrpSpPr>
      <p:grpSpPr>
        <a:xfrm>
          <a:off x="0" y="0"/>
          <a:ext cx="0" cy="0"/>
          <a:chOff x="0" y="0"/>
          <a:chExt cx="0" cy="0"/>
        </a:xfrm>
      </p:grpSpPr>
      <p:sp>
        <p:nvSpPr>
          <p:cNvPr id="27" name="Google Shape;27;p43"/>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28" name="Google Shape;28;p43"/>
          <p:cNvSpPr txBox="1">
            <a:spLocks noGrp="1"/>
          </p:cNvSpPr>
          <p:nvPr>
            <p:ph type="body" idx="1"/>
          </p:nvPr>
        </p:nvSpPr>
        <p:spPr>
          <a:xfrm>
            <a:off x="786137"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29" name="Google Shape;29;p43"/>
          <p:cNvSpPr txBox="1">
            <a:spLocks noGrp="1"/>
          </p:cNvSpPr>
          <p:nvPr>
            <p:ph type="body" idx="2"/>
          </p:nvPr>
        </p:nvSpPr>
        <p:spPr>
          <a:xfrm>
            <a:off x="4682659"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0" name="Google Shape;30;p4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44"/>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45"/>
          <p:cNvSpPr txBox="1">
            <a:spLocks noGrp="1"/>
          </p:cNvSpPr>
          <p:nvPr>
            <p:ph type="ctrTitle"/>
          </p:nvPr>
        </p:nvSpPr>
        <p:spPr>
          <a:xfrm>
            <a:off x="1546025" y="1754794"/>
            <a:ext cx="58326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400"/>
              <a:buNone/>
              <a:defRPr sz="4400" b="1"/>
            </a:lvl1pPr>
            <a:lvl2pPr lvl="1" algn="l">
              <a:lnSpc>
                <a:spcPct val="100000"/>
              </a:lnSpc>
              <a:spcBef>
                <a:spcPts val="0"/>
              </a:spcBef>
              <a:spcAft>
                <a:spcPts val="0"/>
              </a:spcAft>
              <a:buSzPts val="4400"/>
              <a:buNone/>
              <a:defRPr sz="4400" b="1"/>
            </a:lvl2pPr>
            <a:lvl3pPr lvl="2" algn="l">
              <a:lnSpc>
                <a:spcPct val="100000"/>
              </a:lnSpc>
              <a:spcBef>
                <a:spcPts val="0"/>
              </a:spcBef>
              <a:spcAft>
                <a:spcPts val="0"/>
              </a:spcAft>
              <a:buSzPts val="4400"/>
              <a:buNone/>
              <a:defRPr sz="4400" b="1"/>
            </a:lvl3pPr>
            <a:lvl4pPr lvl="3" algn="l">
              <a:lnSpc>
                <a:spcPct val="100000"/>
              </a:lnSpc>
              <a:spcBef>
                <a:spcPts val="0"/>
              </a:spcBef>
              <a:spcAft>
                <a:spcPts val="0"/>
              </a:spcAft>
              <a:buSzPts val="4400"/>
              <a:buNone/>
              <a:defRPr sz="4400" b="1"/>
            </a:lvl4pPr>
            <a:lvl5pPr lvl="4" algn="l">
              <a:lnSpc>
                <a:spcPct val="100000"/>
              </a:lnSpc>
              <a:spcBef>
                <a:spcPts val="0"/>
              </a:spcBef>
              <a:spcAft>
                <a:spcPts val="0"/>
              </a:spcAft>
              <a:buSzPts val="4400"/>
              <a:buNone/>
              <a:defRPr sz="4400" b="1"/>
            </a:lvl5pPr>
            <a:lvl6pPr lvl="5" algn="l">
              <a:lnSpc>
                <a:spcPct val="100000"/>
              </a:lnSpc>
              <a:spcBef>
                <a:spcPts val="0"/>
              </a:spcBef>
              <a:spcAft>
                <a:spcPts val="0"/>
              </a:spcAft>
              <a:buSzPts val="4400"/>
              <a:buNone/>
              <a:defRPr sz="4400" b="1"/>
            </a:lvl6pPr>
            <a:lvl7pPr lvl="6" algn="l">
              <a:lnSpc>
                <a:spcPct val="100000"/>
              </a:lnSpc>
              <a:spcBef>
                <a:spcPts val="0"/>
              </a:spcBef>
              <a:spcAft>
                <a:spcPts val="0"/>
              </a:spcAft>
              <a:buSzPts val="4400"/>
              <a:buNone/>
              <a:defRPr sz="4400" b="1"/>
            </a:lvl7pPr>
            <a:lvl8pPr lvl="7" algn="l">
              <a:lnSpc>
                <a:spcPct val="100000"/>
              </a:lnSpc>
              <a:spcBef>
                <a:spcPts val="0"/>
              </a:spcBef>
              <a:spcAft>
                <a:spcPts val="0"/>
              </a:spcAft>
              <a:buSzPts val="4400"/>
              <a:buNone/>
              <a:defRPr sz="4400" b="1"/>
            </a:lvl8pPr>
            <a:lvl9pPr lvl="8" algn="l">
              <a:lnSpc>
                <a:spcPct val="100000"/>
              </a:lnSpc>
              <a:spcBef>
                <a:spcPts val="0"/>
              </a:spcBef>
              <a:spcAft>
                <a:spcPts val="0"/>
              </a:spcAft>
              <a:buSzPts val="4400"/>
              <a:buNone/>
              <a:defRPr sz="4400" b="1"/>
            </a:lvl9pPr>
          </a:lstStyle>
          <a:p>
            <a:endParaRPr/>
          </a:p>
        </p:txBody>
      </p:sp>
      <p:sp>
        <p:nvSpPr>
          <p:cNvPr id="35" name="Google Shape;35;p45"/>
          <p:cNvSpPr txBox="1">
            <a:spLocks noGrp="1"/>
          </p:cNvSpPr>
          <p:nvPr>
            <p:ph type="subTitle" idx="1"/>
          </p:nvPr>
        </p:nvSpPr>
        <p:spPr>
          <a:xfrm>
            <a:off x="1546025" y="3011511"/>
            <a:ext cx="58326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6"/>
        <p:cNvGrpSpPr/>
        <p:nvPr/>
      </p:nvGrpSpPr>
      <p:grpSpPr>
        <a:xfrm>
          <a:off x="0" y="0"/>
          <a:ext cx="0" cy="0"/>
          <a:chOff x="0" y="0"/>
          <a:chExt cx="0" cy="0"/>
        </a:xfrm>
      </p:grpSpPr>
      <p:pic>
        <p:nvPicPr>
          <p:cNvPr id="37" name="Google Shape;37;p46"/>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8" name="Google Shape;38;p46"/>
          <p:cNvSpPr txBox="1">
            <a:spLocks noGrp="1"/>
          </p:cNvSpPr>
          <p:nvPr>
            <p:ph type="body" idx="1"/>
          </p:nvPr>
        </p:nvSpPr>
        <p:spPr>
          <a:xfrm>
            <a:off x="1215300" y="1723650"/>
            <a:ext cx="6713400" cy="819900"/>
          </a:xfrm>
          <a:prstGeom prst="rect">
            <a:avLst/>
          </a:prstGeom>
          <a:noFill/>
          <a:ln>
            <a:noFill/>
          </a:ln>
        </p:spPr>
        <p:txBody>
          <a:bodyPr spcFirstLastPara="1" wrap="square" lIns="91425" tIns="91425" rIns="91425" bIns="91425" anchor="t" anchorCtr="0">
            <a:noAutofit/>
          </a:bodyPr>
          <a:lstStyle>
            <a:lvl1pPr marL="457200" lvl="0" indent="-457200" algn="ctr">
              <a:lnSpc>
                <a:spcPct val="100000"/>
              </a:lnSpc>
              <a:spcBef>
                <a:spcPts val="600"/>
              </a:spcBef>
              <a:spcAft>
                <a:spcPts val="0"/>
              </a:spcAft>
              <a:buClr>
                <a:schemeClr val="dk1"/>
              </a:buClr>
              <a:buSzPts val="3600"/>
              <a:buChar char="◎"/>
              <a:defRPr sz="3600" i="1"/>
            </a:lvl1pPr>
            <a:lvl2pPr marL="914400" lvl="1" indent="-457200" algn="ctr">
              <a:lnSpc>
                <a:spcPct val="100000"/>
              </a:lnSpc>
              <a:spcBef>
                <a:spcPts val="0"/>
              </a:spcBef>
              <a:spcAft>
                <a:spcPts val="0"/>
              </a:spcAft>
              <a:buClr>
                <a:schemeClr val="dk1"/>
              </a:buClr>
              <a:buSzPts val="3600"/>
              <a:buChar char="○"/>
              <a:defRPr sz="3600" i="1"/>
            </a:lvl2pPr>
            <a:lvl3pPr marL="1371600" lvl="2" indent="-457200" algn="ctr">
              <a:lnSpc>
                <a:spcPct val="100000"/>
              </a:lnSpc>
              <a:spcBef>
                <a:spcPts val="0"/>
              </a:spcBef>
              <a:spcAft>
                <a:spcPts val="0"/>
              </a:spcAft>
              <a:buClr>
                <a:schemeClr val="dk1"/>
              </a:buClr>
              <a:buSzPts val="3600"/>
              <a:buChar char="◉"/>
              <a:defRPr sz="3600" i="1"/>
            </a:lvl3pPr>
            <a:lvl4pPr marL="1828800" lvl="3" indent="-457200" algn="ctr">
              <a:lnSpc>
                <a:spcPct val="100000"/>
              </a:lnSpc>
              <a:spcBef>
                <a:spcPts val="0"/>
              </a:spcBef>
              <a:spcAft>
                <a:spcPts val="0"/>
              </a:spcAft>
              <a:buSzPts val="3600"/>
              <a:buChar char="●"/>
              <a:defRPr sz="3600" i="1"/>
            </a:lvl4pPr>
            <a:lvl5pPr marL="2286000" lvl="4" indent="-457200" algn="ctr">
              <a:lnSpc>
                <a:spcPct val="100000"/>
              </a:lnSpc>
              <a:spcBef>
                <a:spcPts val="0"/>
              </a:spcBef>
              <a:spcAft>
                <a:spcPts val="0"/>
              </a:spcAft>
              <a:buSzPts val="3600"/>
              <a:buChar char="○"/>
              <a:defRPr sz="3600" i="1"/>
            </a:lvl5pPr>
            <a:lvl6pPr marL="2743200" lvl="5" indent="-457200" algn="ctr">
              <a:lnSpc>
                <a:spcPct val="100000"/>
              </a:lnSpc>
              <a:spcBef>
                <a:spcPts val="0"/>
              </a:spcBef>
              <a:spcAft>
                <a:spcPts val="0"/>
              </a:spcAft>
              <a:buSzPts val="3600"/>
              <a:buChar char="■"/>
              <a:defRPr sz="3600" i="1"/>
            </a:lvl6pPr>
            <a:lvl7pPr marL="3200400" lvl="6" indent="-457200" algn="ctr">
              <a:lnSpc>
                <a:spcPct val="100000"/>
              </a:lnSpc>
              <a:spcBef>
                <a:spcPts val="0"/>
              </a:spcBef>
              <a:spcAft>
                <a:spcPts val="0"/>
              </a:spcAft>
              <a:buSzPts val="3600"/>
              <a:buChar char="●"/>
              <a:defRPr sz="3600" i="1"/>
            </a:lvl7pPr>
            <a:lvl8pPr marL="3657600" lvl="7" indent="-457200" algn="ctr">
              <a:lnSpc>
                <a:spcPct val="100000"/>
              </a:lnSpc>
              <a:spcBef>
                <a:spcPts val="0"/>
              </a:spcBef>
              <a:spcAft>
                <a:spcPts val="0"/>
              </a:spcAft>
              <a:buSzPts val="3600"/>
              <a:buChar char="○"/>
              <a:defRPr sz="3600" i="1"/>
            </a:lvl8pPr>
            <a:lvl9pPr marL="4114800" lvl="8" indent="-457200" algn="ctr">
              <a:lnSpc>
                <a:spcPct val="100000"/>
              </a:lnSpc>
              <a:spcBef>
                <a:spcPts val="0"/>
              </a:spcBef>
              <a:spcAft>
                <a:spcPts val="0"/>
              </a:spcAft>
              <a:buSzPts val="3600"/>
              <a:buChar char="■"/>
              <a:defRPr sz="3600" i="1"/>
            </a:lvl9pPr>
          </a:lstStyle>
          <a:p>
            <a:endParaRPr/>
          </a:p>
        </p:txBody>
      </p:sp>
      <p:grpSp>
        <p:nvGrpSpPr>
          <p:cNvPr id="39" name="Google Shape;39;p46"/>
          <p:cNvGrpSpPr/>
          <p:nvPr/>
        </p:nvGrpSpPr>
        <p:grpSpPr>
          <a:xfrm>
            <a:off x="3839646" y="782918"/>
            <a:ext cx="1464573" cy="842707"/>
            <a:chOff x="3593400" y="1729675"/>
            <a:chExt cx="1957200" cy="1123610"/>
          </a:xfrm>
        </p:grpSpPr>
        <p:sp>
          <p:nvSpPr>
            <p:cNvPr id="40" name="Google Shape;40;p46"/>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 sz="6000" b="1" i="0" u="none" strike="noStrike" cap="none">
                  <a:solidFill>
                    <a:schemeClr val="accent1"/>
                  </a:solidFill>
                  <a:latin typeface="Source Sans Pro"/>
                  <a:ea typeface="Source Sans Pro"/>
                  <a:cs typeface="Source Sans Pro"/>
                  <a:sym typeface="Source Sans Pro"/>
                </a:rPr>
                <a:t>“</a:t>
              </a:r>
              <a:endParaRPr sz="6000" b="1" i="0" u="none" strike="noStrike" cap="none">
                <a:solidFill>
                  <a:schemeClr val="accent1"/>
                </a:solidFill>
                <a:latin typeface="Source Sans Pro"/>
                <a:ea typeface="Source Sans Pro"/>
                <a:cs typeface="Source Sans Pro"/>
                <a:sym typeface="Source Sans Pro"/>
              </a:endParaRPr>
            </a:p>
          </p:txBody>
        </p:sp>
        <p:sp>
          <p:nvSpPr>
            <p:cNvPr id="41" name="Google Shape;41;p46"/>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6"/>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3" name="Google Shape;43;p46"/>
          <p:cNvCxnSpPr>
            <a:endCxn id="41" idx="1"/>
          </p:cNvCxnSpPr>
          <p:nvPr/>
        </p:nvCxnSpPr>
        <p:spPr>
          <a:xfrm>
            <a:off x="3750511" y="390297"/>
            <a:ext cx="532200" cy="535500"/>
          </a:xfrm>
          <a:prstGeom prst="straightConnector1">
            <a:avLst/>
          </a:prstGeom>
          <a:noFill/>
          <a:ln w="9525" cap="flat" cmpd="sng">
            <a:solidFill>
              <a:srgbClr val="CFD8DC"/>
            </a:solidFill>
            <a:prstDash val="solid"/>
            <a:round/>
            <a:headEnd type="none" w="sm" len="sm"/>
            <a:tailEnd type="none" w="sm" len="sm"/>
          </a:ln>
        </p:spPr>
      </p:cxnSp>
      <p:cxnSp>
        <p:nvCxnSpPr>
          <p:cNvPr id="44" name="Google Shape;44;p46"/>
          <p:cNvCxnSpPr/>
          <p:nvPr/>
        </p:nvCxnSpPr>
        <p:spPr>
          <a:xfrm rot="10800000">
            <a:off x="4362902" y="436125"/>
            <a:ext cx="209100" cy="369600"/>
          </a:xfrm>
          <a:prstGeom prst="straightConnector1">
            <a:avLst/>
          </a:prstGeom>
          <a:noFill/>
          <a:ln w="9525" cap="flat" cmpd="sng">
            <a:solidFill>
              <a:srgbClr val="CFD8DC"/>
            </a:solidFill>
            <a:prstDash val="solid"/>
            <a:round/>
            <a:headEnd type="none" w="sm" len="sm"/>
            <a:tailEnd type="none" w="sm" len="sm"/>
          </a:ln>
        </p:spPr>
      </p:cxnSp>
      <p:cxnSp>
        <p:nvCxnSpPr>
          <p:cNvPr id="45" name="Google Shape;45;p46"/>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sm" len="sm"/>
            <a:tailEnd type="none" w="sm" len="sm"/>
          </a:ln>
        </p:spPr>
      </p:cxnSp>
      <p:sp>
        <p:nvSpPr>
          <p:cNvPr id="46" name="Google Shape;46;p46"/>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7"/>
        <p:cNvGrpSpPr/>
        <p:nvPr/>
      </p:nvGrpSpPr>
      <p:grpSpPr>
        <a:xfrm>
          <a:off x="0" y="0"/>
          <a:ext cx="0" cy="0"/>
          <a:chOff x="0" y="0"/>
          <a:chExt cx="0" cy="0"/>
        </a:xfrm>
      </p:grpSpPr>
      <p:sp>
        <p:nvSpPr>
          <p:cNvPr id="48" name="Google Shape;48;p47"/>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9" name="Google Shape;49;p47"/>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50" name="Google Shape;50;p47"/>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1"/>
        <p:cNvGrpSpPr/>
        <p:nvPr/>
      </p:nvGrpSpPr>
      <p:grpSpPr>
        <a:xfrm>
          <a:off x="0" y="0"/>
          <a:ext cx="0" cy="0"/>
          <a:chOff x="0" y="0"/>
          <a:chExt cx="0" cy="0"/>
        </a:xfrm>
      </p:grpSpPr>
      <p:sp>
        <p:nvSpPr>
          <p:cNvPr id="52" name="Google Shape;52;p48"/>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3" name="Google Shape;53;p48"/>
          <p:cNvSpPr txBox="1">
            <a:spLocks noGrp="1"/>
          </p:cNvSpPr>
          <p:nvPr>
            <p:ph type="body" idx="1"/>
          </p:nvPr>
        </p:nvSpPr>
        <p:spPr>
          <a:xfrm>
            <a:off x="786150"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4" name="Google Shape;54;p48"/>
          <p:cNvSpPr txBox="1">
            <a:spLocks noGrp="1"/>
          </p:cNvSpPr>
          <p:nvPr>
            <p:ph type="body" idx="2"/>
          </p:nvPr>
        </p:nvSpPr>
        <p:spPr>
          <a:xfrm>
            <a:off x="3329992"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5" name="Google Shape;55;p48"/>
          <p:cNvSpPr txBox="1">
            <a:spLocks noGrp="1"/>
          </p:cNvSpPr>
          <p:nvPr>
            <p:ph type="body" idx="3"/>
          </p:nvPr>
        </p:nvSpPr>
        <p:spPr>
          <a:xfrm>
            <a:off x="1262225" y="1736981"/>
            <a:ext cx="2913300" cy="2261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Clr>
                <a:schemeClr val="accent1"/>
              </a:buClr>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6" name="Google Shape;56;p4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49"/>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9" name="Google Shape;59;p49"/>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50"/>
          <p:cNvSpPr/>
          <p:nvPr/>
        </p:nvSpPr>
        <p:spPr>
          <a:xfrm>
            <a:off x="-26550" y="-14850"/>
            <a:ext cx="9197100" cy="5173200"/>
          </a:xfrm>
          <a:prstGeom prst="rect">
            <a:avLst/>
          </a:prstGeom>
          <a:solidFill>
            <a:srgbClr val="CFD8DC">
              <a:alpha val="49019"/>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50"/>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4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a:p>
        </p:txBody>
      </p:sp>
      <p:sp>
        <p:nvSpPr>
          <p:cNvPr id="7" name="Google Shape;7;p4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Google Shape;8;p4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‹nº›</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txBox="1">
            <a:spLocks noGrp="1"/>
          </p:cNvSpPr>
          <p:nvPr>
            <p:ph type="ctrTitle"/>
          </p:nvPr>
        </p:nvSpPr>
        <p:spPr>
          <a:xfrm>
            <a:off x="1700185" y="1991850"/>
            <a:ext cx="5807400" cy="1159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800"/>
              <a:buNone/>
            </a:pPr>
            <a:r>
              <a:rPr lang="en" sz="4800"/>
              <a:t>Analytics-Driven Transformation at Majid Al Futtaim</a:t>
            </a:r>
            <a:endParaRPr sz="4800"/>
          </a:p>
        </p:txBody>
      </p:sp>
      <p:sp>
        <p:nvSpPr>
          <p:cNvPr id="71" name="Google Shape;71;p1"/>
          <p:cNvSpPr txBox="1"/>
          <p:nvPr/>
        </p:nvSpPr>
        <p:spPr>
          <a:xfrm>
            <a:off x="21600" y="4732875"/>
            <a:ext cx="22800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accent1"/>
                </a:solidFill>
                <a:latin typeface="Source Sans Pro"/>
                <a:ea typeface="Source Sans Pro"/>
                <a:cs typeface="Source Sans Pro"/>
                <a:sym typeface="Source Sans Pro"/>
              </a:rPr>
              <a:t>Class 2, Group 3</a:t>
            </a:r>
            <a:endParaRPr b="1">
              <a:solidFill>
                <a:schemeClr val="accent1"/>
              </a:solidFill>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b22b9d3d6a_8_10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10</a:t>
            </a:fld>
            <a:endParaRPr/>
          </a:p>
        </p:txBody>
      </p:sp>
      <p:cxnSp>
        <p:nvCxnSpPr>
          <p:cNvPr id="211" name="Google Shape;211;g1b22b9d3d6a_8_104"/>
          <p:cNvCxnSpPr/>
          <p:nvPr/>
        </p:nvCxnSpPr>
        <p:spPr>
          <a:xfrm rot="10800000" flipH="1">
            <a:off x="1198925" y="1263638"/>
            <a:ext cx="7087800" cy="23100"/>
          </a:xfrm>
          <a:prstGeom prst="straightConnector1">
            <a:avLst/>
          </a:prstGeom>
          <a:noFill/>
          <a:ln w="9525" cap="flat" cmpd="sng">
            <a:solidFill>
              <a:schemeClr val="dk2"/>
            </a:solidFill>
            <a:prstDash val="solid"/>
            <a:round/>
            <a:headEnd type="none" w="med" len="med"/>
            <a:tailEnd type="none" w="med" len="med"/>
          </a:ln>
        </p:spPr>
      </p:cxnSp>
      <p:cxnSp>
        <p:nvCxnSpPr>
          <p:cNvPr id="212" name="Google Shape;212;g1b22b9d3d6a_8_104"/>
          <p:cNvCxnSpPr/>
          <p:nvPr/>
        </p:nvCxnSpPr>
        <p:spPr>
          <a:xfrm rot="10800000" flipH="1">
            <a:off x="1198925" y="2406638"/>
            <a:ext cx="7087800" cy="23100"/>
          </a:xfrm>
          <a:prstGeom prst="straightConnector1">
            <a:avLst/>
          </a:prstGeom>
          <a:noFill/>
          <a:ln w="9525" cap="flat" cmpd="sng">
            <a:solidFill>
              <a:schemeClr val="dk2"/>
            </a:solidFill>
            <a:prstDash val="solid"/>
            <a:round/>
            <a:headEnd type="none" w="med" len="med"/>
            <a:tailEnd type="none" w="med" len="med"/>
          </a:ln>
        </p:spPr>
      </p:cxnSp>
      <p:cxnSp>
        <p:nvCxnSpPr>
          <p:cNvPr id="213" name="Google Shape;213;g1b22b9d3d6a_8_104"/>
          <p:cNvCxnSpPr/>
          <p:nvPr/>
        </p:nvCxnSpPr>
        <p:spPr>
          <a:xfrm rot="10800000" flipH="1">
            <a:off x="1275125" y="3625838"/>
            <a:ext cx="7087800" cy="23100"/>
          </a:xfrm>
          <a:prstGeom prst="straightConnector1">
            <a:avLst/>
          </a:prstGeom>
          <a:noFill/>
          <a:ln w="9525" cap="flat" cmpd="sng">
            <a:solidFill>
              <a:schemeClr val="dk2"/>
            </a:solidFill>
            <a:prstDash val="solid"/>
            <a:round/>
            <a:headEnd type="none" w="med" len="med"/>
            <a:tailEnd type="none" w="med" len="med"/>
          </a:ln>
        </p:spPr>
      </p:cxnSp>
      <p:cxnSp>
        <p:nvCxnSpPr>
          <p:cNvPr id="214" name="Google Shape;214;g1b22b9d3d6a_8_104"/>
          <p:cNvCxnSpPr/>
          <p:nvPr/>
        </p:nvCxnSpPr>
        <p:spPr>
          <a:xfrm>
            <a:off x="2709450" y="274813"/>
            <a:ext cx="0" cy="4082400"/>
          </a:xfrm>
          <a:prstGeom prst="straightConnector1">
            <a:avLst/>
          </a:prstGeom>
          <a:noFill/>
          <a:ln w="9525" cap="flat" cmpd="sng">
            <a:solidFill>
              <a:schemeClr val="dk2"/>
            </a:solidFill>
            <a:prstDash val="solid"/>
            <a:round/>
            <a:headEnd type="none" w="med" len="med"/>
            <a:tailEnd type="none" w="med" len="med"/>
          </a:ln>
        </p:spPr>
      </p:cxnSp>
      <p:cxnSp>
        <p:nvCxnSpPr>
          <p:cNvPr id="215" name="Google Shape;215;g1b22b9d3d6a_8_104"/>
          <p:cNvCxnSpPr/>
          <p:nvPr/>
        </p:nvCxnSpPr>
        <p:spPr>
          <a:xfrm>
            <a:off x="4674475" y="274813"/>
            <a:ext cx="0" cy="4082400"/>
          </a:xfrm>
          <a:prstGeom prst="straightConnector1">
            <a:avLst/>
          </a:prstGeom>
          <a:noFill/>
          <a:ln w="9525" cap="flat" cmpd="sng">
            <a:solidFill>
              <a:schemeClr val="dk2"/>
            </a:solidFill>
            <a:prstDash val="solid"/>
            <a:round/>
            <a:headEnd type="none" w="med" len="med"/>
            <a:tailEnd type="none" w="med" len="med"/>
          </a:ln>
        </p:spPr>
      </p:cxnSp>
      <p:cxnSp>
        <p:nvCxnSpPr>
          <p:cNvPr id="216" name="Google Shape;216;g1b22b9d3d6a_8_104"/>
          <p:cNvCxnSpPr/>
          <p:nvPr/>
        </p:nvCxnSpPr>
        <p:spPr>
          <a:xfrm>
            <a:off x="6616275" y="274813"/>
            <a:ext cx="0" cy="4082400"/>
          </a:xfrm>
          <a:prstGeom prst="straightConnector1">
            <a:avLst/>
          </a:prstGeom>
          <a:noFill/>
          <a:ln w="9525" cap="flat" cmpd="sng">
            <a:solidFill>
              <a:schemeClr val="dk2"/>
            </a:solidFill>
            <a:prstDash val="solid"/>
            <a:round/>
            <a:headEnd type="none" w="med" len="med"/>
            <a:tailEnd type="none" w="med" len="med"/>
          </a:ln>
        </p:spPr>
      </p:cxnSp>
      <p:sp>
        <p:nvSpPr>
          <p:cNvPr id="217" name="Google Shape;217;g1b22b9d3d6a_8_104"/>
          <p:cNvSpPr txBox="1"/>
          <p:nvPr/>
        </p:nvSpPr>
        <p:spPr>
          <a:xfrm>
            <a:off x="2874763" y="3858613"/>
            <a:ext cx="163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Source Sans Pro"/>
                <a:ea typeface="Source Sans Pro"/>
                <a:cs typeface="Source Sans Pro"/>
                <a:sym typeface="Source Sans Pro"/>
              </a:rPr>
              <a:t>Aggregation</a:t>
            </a:r>
            <a:endParaRPr>
              <a:solidFill>
                <a:schemeClr val="dk1"/>
              </a:solidFill>
              <a:latin typeface="Source Sans Pro"/>
              <a:ea typeface="Source Sans Pro"/>
              <a:cs typeface="Source Sans Pro"/>
              <a:sym typeface="Source Sans Pro"/>
            </a:endParaRPr>
          </a:p>
        </p:txBody>
      </p:sp>
      <p:sp>
        <p:nvSpPr>
          <p:cNvPr id="218" name="Google Shape;218;g1b22b9d3d6a_8_104"/>
          <p:cNvSpPr txBox="1"/>
          <p:nvPr/>
        </p:nvSpPr>
        <p:spPr>
          <a:xfrm>
            <a:off x="4828175" y="3826363"/>
            <a:ext cx="163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Source Sans Pro"/>
                <a:ea typeface="Source Sans Pro"/>
                <a:cs typeface="Source Sans Pro"/>
                <a:sym typeface="Source Sans Pro"/>
              </a:rPr>
              <a:t>Analytics</a:t>
            </a:r>
            <a:endParaRPr>
              <a:solidFill>
                <a:schemeClr val="dk1"/>
              </a:solidFill>
              <a:latin typeface="Source Sans Pro"/>
              <a:ea typeface="Source Sans Pro"/>
              <a:cs typeface="Source Sans Pro"/>
              <a:sym typeface="Source Sans Pro"/>
            </a:endParaRPr>
          </a:p>
        </p:txBody>
      </p:sp>
      <p:sp>
        <p:nvSpPr>
          <p:cNvPr id="219" name="Google Shape;219;g1b22b9d3d6a_8_104"/>
          <p:cNvSpPr txBox="1"/>
          <p:nvPr/>
        </p:nvSpPr>
        <p:spPr>
          <a:xfrm>
            <a:off x="6769963" y="3826363"/>
            <a:ext cx="1634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Source Sans Pro"/>
                <a:ea typeface="Source Sans Pro"/>
                <a:cs typeface="Source Sans Pro"/>
                <a:sym typeface="Source Sans Pro"/>
              </a:rPr>
              <a:t>Data Generation</a:t>
            </a:r>
            <a:endParaRPr>
              <a:solidFill>
                <a:schemeClr val="dk1"/>
              </a:solidFill>
              <a:latin typeface="Source Sans Pro"/>
              <a:ea typeface="Source Sans Pro"/>
              <a:cs typeface="Source Sans Pro"/>
              <a:sym typeface="Source Sans Pro"/>
            </a:endParaRPr>
          </a:p>
        </p:txBody>
      </p:sp>
      <p:sp>
        <p:nvSpPr>
          <p:cNvPr id="220" name="Google Shape;220;g1b22b9d3d6a_8_104"/>
          <p:cNvSpPr txBox="1"/>
          <p:nvPr/>
        </p:nvSpPr>
        <p:spPr>
          <a:xfrm rot="-800">
            <a:off x="1200697" y="395885"/>
            <a:ext cx="1289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Source Sans Pro"/>
                <a:ea typeface="Source Sans Pro"/>
                <a:cs typeface="Source Sans Pro"/>
                <a:sym typeface="Source Sans Pro"/>
              </a:rPr>
              <a:t>Tracked &amp;</a:t>
            </a:r>
            <a:br>
              <a:rPr lang="en">
                <a:solidFill>
                  <a:schemeClr val="dk1"/>
                </a:solidFill>
                <a:latin typeface="Source Sans Pro"/>
                <a:ea typeface="Source Sans Pro"/>
                <a:cs typeface="Source Sans Pro"/>
                <a:sym typeface="Source Sans Pro"/>
              </a:rPr>
            </a:br>
            <a:r>
              <a:rPr lang="en">
                <a:solidFill>
                  <a:schemeClr val="dk1"/>
                </a:solidFill>
                <a:latin typeface="Source Sans Pro"/>
                <a:ea typeface="Source Sans Pro"/>
                <a:cs typeface="Source Sans Pro"/>
                <a:sym typeface="Source Sans Pro"/>
              </a:rPr>
              <a:t>Generated</a:t>
            </a:r>
            <a:endParaRPr>
              <a:solidFill>
                <a:schemeClr val="dk1"/>
              </a:solidFill>
              <a:latin typeface="Source Sans Pro"/>
              <a:ea typeface="Source Sans Pro"/>
              <a:cs typeface="Source Sans Pro"/>
              <a:sym typeface="Source Sans Pro"/>
            </a:endParaRPr>
          </a:p>
        </p:txBody>
      </p:sp>
      <p:sp>
        <p:nvSpPr>
          <p:cNvPr id="221" name="Google Shape;221;g1b22b9d3d6a_8_104"/>
          <p:cNvSpPr txBox="1"/>
          <p:nvPr/>
        </p:nvSpPr>
        <p:spPr>
          <a:xfrm rot="-800">
            <a:off x="1200697" y="1538885"/>
            <a:ext cx="1289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Source Sans Pro"/>
                <a:ea typeface="Source Sans Pro"/>
                <a:cs typeface="Source Sans Pro"/>
                <a:sym typeface="Source Sans Pro"/>
              </a:rPr>
              <a:t>Customer Provided</a:t>
            </a:r>
            <a:endParaRPr>
              <a:solidFill>
                <a:schemeClr val="dk1"/>
              </a:solidFill>
              <a:latin typeface="Source Sans Pro"/>
              <a:ea typeface="Source Sans Pro"/>
              <a:cs typeface="Source Sans Pro"/>
              <a:sym typeface="Source Sans Pro"/>
            </a:endParaRPr>
          </a:p>
        </p:txBody>
      </p:sp>
      <p:sp>
        <p:nvSpPr>
          <p:cNvPr id="222" name="Google Shape;222;g1b22b9d3d6a_8_104"/>
          <p:cNvSpPr txBox="1"/>
          <p:nvPr/>
        </p:nvSpPr>
        <p:spPr>
          <a:xfrm rot="-800">
            <a:off x="1200697" y="2827685"/>
            <a:ext cx="128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latin typeface="Source Sans Pro"/>
                <a:ea typeface="Source Sans Pro"/>
                <a:cs typeface="Source Sans Pro"/>
                <a:sym typeface="Source Sans Pro"/>
              </a:rPr>
              <a:t>Free available</a:t>
            </a:r>
            <a:endParaRPr>
              <a:solidFill>
                <a:schemeClr val="dk1"/>
              </a:solidFill>
              <a:latin typeface="Source Sans Pro"/>
              <a:ea typeface="Source Sans Pro"/>
              <a:cs typeface="Source Sans Pro"/>
              <a:sym typeface="Source Sans Pro"/>
            </a:endParaRPr>
          </a:p>
        </p:txBody>
      </p:sp>
      <p:sp>
        <p:nvSpPr>
          <p:cNvPr id="223" name="Google Shape;223;g1b22b9d3d6a_8_104"/>
          <p:cNvSpPr/>
          <p:nvPr/>
        </p:nvSpPr>
        <p:spPr>
          <a:xfrm>
            <a:off x="4819100" y="374438"/>
            <a:ext cx="3319200" cy="7047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Source Sans Pro"/>
                <a:ea typeface="Source Sans Pro"/>
                <a:cs typeface="Source Sans Pro"/>
                <a:sym typeface="Source Sans Pro"/>
              </a:rPr>
              <a:t>C - Data generation and analysis</a:t>
            </a:r>
            <a:endParaRPr>
              <a:solidFill>
                <a:schemeClr val="dk1"/>
              </a:solidFill>
              <a:latin typeface="Source Sans Pro"/>
              <a:ea typeface="Source Sans Pro"/>
              <a:cs typeface="Source Sans Pro"/>
              <a:sym typeface="Source Sans Pro"/>
            </a:endParaRPr>
          </a:p>
        </p:txBody>
      </p:sp>
      <p:sp>
        <p:nvSpPr>
          <p:cNvPr id="224" name="Google Shape;224;g1b22b9d3d6a_8_104"/>
          <p:cNvSpPr txBox="1"/>
          <p:nvPr/>
        </p:nvSpPr>
        <p:spPr>
          <a:xfrm rot="-5400000">
            <a:off x="-268450" y="1824038"/>
            <a:ext cx="209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accent2"/>
                </a:solidFill>
                <a:latin typeface="Source Sans Pro"/>
                <a:ea typeface="Source Sans Pro"/>
                <a:cs typeface="Source Sans Pro"/>
                <a:sym typeface="Source Sans Pro"/>
              </a:rPr>
              <a:t>Key Data Resources</a:t>
            </a:r>
            <a:endParaRPr b="1">
              <a:solidFill>
                <a:schemeClr val="accent2"/>
              </a:solidFill>
              <a:latin typeface="Source Sans Pro"/>
              <a:ea typeface="Source Sans Pro"/>
              <a:cs typeface="Source Sans Pro"/>
              <a:sym typeface="Source Sans Pro"/>
            </a:endParaRPr>
          </a:p>
        </p:txBody>
      </p:sp>
      <p:sp>
        <p:nvSpPr>
          <p:cNvPr id="225" name="Google Shape;225;g1b22b9d3d6a_8_104"/>
          <p:cNvSpPr txBox="1"/>
          <p:nvPr/>
        </p:nvSpPr>
        <p:spPr>
          <a:xfrm>
            <a:off x="2709450" y="4468488"/>
            <a:ext cx="5368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accent2"/>
                </a:solidFill>
                <a:latin typeface="Source Sans Pro"/>
                <a:ea typeface="Source Sans Pro"/>
                <a:cs typeface="Source Sans Pro"/>
                <a:sym typeface="Source Sans Pro"/>
              </a:rPr>
              <a:t>Key activities</a:t>
            </a:r>
            <a:endParaRPr b="1">
              <a:solidFill>
                <a:schemeClr val="accent2"/>
              </a:solidFill>
              <a:latin typeface="Source Sans Pro"/>
              <a:ea typeface="Source Sans Pro"/>
              <a:cs typeface="Source Sans Pro"/>
              <a:sym typeface="Source Sans Pro"/>
            </a:endParaRPr>
          </a:p>
        </p:txBody>
      </p:sp>
      <p:sp>
        <p:nvSpPr>
          <p:cNvPr id="226" name="Google Shape;226;g1b22b9d3d6a_8_104"/>
          <p:cNvSpPr/>
          <p:nvPr/>
        </p:nvSpPr>
        <p:spPr>
          <a:xfrm>
            <a:off x="4807475" y="1471238"/>
            <a:ext cx="1675800" cy="7509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Source Sans Pro"/>
                <a:ea typeface="Source Sans Pro"/>
                <a:cs typeface="Source Sans Pro"/>
                <a:sym typeface="Source Sans Pro"/>
              </a:rPr>
              <a:t>B - Analytics as a service</a:t>
            </a:r>
            <a:endParaRPr>
              <a:solidFill>
                <a:schemeClr val="dk1"/>
              </a:solidFill>
              <a:latin typeface="Source Sans Pro"/>
              <a:ea typeface="Source Sans Pro"/>
              <a:cs typeface="Source Sans Pro"/>
              <a:sym typeface="Source Sans Pro"/>
            </a:endParaRPr>
          </a:p>
        </p:txBody>
      </p:sp>
      <p:sp>
        <p:nvSpPr>
          <p:cNvPr id="227" name="Google Shape;227;g1b22b9d3d6a_8_104"/>
          <p:cNvSpPr/>
          <p:nvPr/>
        </p:nvSpPr>
        <p:spPr>
          <a:xfrm>
            <a:off x="2854063" y="351338"/>
            <a:ext cx="1675800" cy="750900"/>
          </a:xfrm>
          <a:prstGeom prst="rect">
            <a:avLst/>
          </a:prstGeom>
          <a:solidFill>
            <a:schemeClr val="accent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Source Sans Pro"/>
                <a:ea typeface="Source Sans Pro"/>
                <a:cs typeface="Source Sans Pro"/>
                <a:sym typeface="Source Sans Pro"/>
              </a:rPr>
              <a:t>G - Track, generate and aggregate data</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1aae8113039_1_6"/>
          <p:cNvSpPr txBox="1">
            <a:spLocks noGrp="1"/>
          </p:cNvSpPr>
          <p:nvPr>
            <p:ph type="ctrTitle"/>
          </p:nvPr>
        </p:nvSpPr>
        <p:spPr>
          <a:xfrm>
            <a:off x="1536192" y="1344010"/>
            <a:ext cx="5832600" cy="24555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4400"/>
              <a:buNone/>
            </a:pPr>
            <a:r>
              <a:rPr lang="en" sz="6000">
                <a:solidFill>
                  <a:schemeClr val="accent4"/>
                </a:solidFill>
              </a:rPr>
              <a:t>2.2</a:t>
            </a:r>
            <a:endParaRPr sz="6000">
              <a:solidFill>
                <a:schemeClr val="accent4"/>
              </a:solidFill>
            </a:endParaRPr>
          </a:p>
          <a:p>
            <a:pPr marL="0" lvl="0" indent="0" algn="l" rtl="0">
              <a:lnSpc>
                <a:spcPct val="115000"/>
              </a:lnSpc>
              <a:spcBef>
                <a:spcPts val="1000"/>
              </a:spcBef>
              <a:spcAft>
                <a:spcPts val="1000"/>
              </a:spcAft>
              <a:buNone/>
            </a:pPr>
            <a:r>
              <a:rPr lang="en" sz="2400"/>
              <a:t>What technical and organizational challenges did MAF face, and how did it address them?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1b22b9d3d6a_7_8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12</a:t>
            </a:fld>
            <a:endParaRPr/>
          </a:p>
        </p:txBody>
      </p:sp>
      <p:sp>
        <p:nvSpPr>
          <p:cNvPr id="238" name="Google Shape;238;g1b22b9d3d6a_7_87"/>
          <p:cNvSpPr txBox="1"/>
          <p:nvPr/>
        </p:nvSpPr>
        <p:spPr>
          <a:xfrm>
            <a:off x="711125" y="1912025"/>
            <a:ext cx="3392700" cy="1929300"/>
          </a:xfrm>
          <a:prstGeom prst="rect">
            <a:avLst/>
          </a:prstGeom>
          <a:noFill/>
          <a:ln>
            <a:noFill/>
          </a:ln>
        </p:spPr>
        <p:txBody>
          <a:bodyPr spcFirstLastPara="1" wrap="square" lIns="91425" tIns="91425" rIns="91425" bIns="91425" anchor="t" anchorCtr="0">
            <a:spAutoFit/>
          </a:bodyPr>
          <a:lstStyle/>
          <a:p>
            <a:pPr marL="342900" lvl="0" indent="-209550" algn="l" rtl="0">
              <a:spcBef>
                <a:spcPts val="1000"/>
              </a:spcBef>
              <a:spcAft>
                <a:spcPts val="0"/>
              </a:spcAft>
              <a:buClr>
                <a:schemeClr val="accent4"/>
              </a:buClr>
              <a:buSzPts val="1500"/>
              <a:buFont typeface="Source Sans Pro"/>
              <a:buChar char="●"/>
            </a:pPr>
            <a:r>
              <a:rPr lang="en" sz="1500">
                <a:solidFill>
                  <a:schemeClr val="dk1"/>
                </a:solidFill>
                <a:latin typeface="Source Sans Pro"/>
                <a:ea typeface="Source Sans Pro"/>
                <a:cs typeface="Source Sans Pro"/>
                <a:sym typeface="Source Sans Pro"/>
              </a:rPr>
              <a:t>How to deliver the first wave of impact from the ongoing use cases?</a:t>
            </a:r>
            <a:endParaRPr sz="1500">
              <a:solidFill>
                <a:schemeClr val="dk1"/>
              </a:solidFill>
              <a:latin typeface="Source Sans Pro"/>
              <a:ea typeface="Source Sans Pro"/>
              <a:cs typeface="Source Sans Pro"/>
              <a:sym typeface="Source Sans Pro"/>
            </a:endParaRPr>
          </a:p>
          <a:p>
            <a:pPr marL="342900" lvl="0" indent="-209550" algn="l" rtl="0">
              <a:spcBef>
                <a:spcPts val="1000"/>
              </a:spcBef>
              <a:spcAft>
                <a:spcPts val="0"/>
              </a:spcAft>
              <a:buClr>
                <a:schemeClr val="accent4"/>
              </a:buClr>
              <a:buSzPts val="1500"/>
              <a:buFont typeface="Source Sans Pro"/>
              <a:buChar char="●"/>
            </a:pPr>
            <a:r>
              <a:rPr lang="en" sz="1500">
                <a:solidFill>
                  <a:schemeClr val="dk1"/>
                </a:solidFill>
                <a:latin typeface="Source Sans Pro"/>
                <a:ea typeface="Source Sans Pro"/>
                <a:cs typeface="Source Sans Pro"/>
                <a:sym typeface="Source Sans Pro"/>
              </a:rPr>
              <a:t>How to </a:t>
            </a:r>
            <a:r>
              <a:rPr lang="en" sz="1500" b="1">
                <a:solidFill>
                  <a:schemeClr val="accent2"/>
                </a:solidFill>
                <a:latin typeface="Source Sans Pro"/>
                <a:ea typeface="Source Sans Pro"/>
                <a:cs typeface="Source Sans Pro"/>
                <a:sym typeface="Source Sans Pro"/>
              </a:rPr>
              <a:t>capture the value created</a:t>
            </a:r>
            <a:r>
              <a:rPr lang="en" sz="1500">
                <a:latin typeface="Source Sans Pro"/>
                <a:ea typeface="Source Sans Pro"/>
                <a:cs typeface="Source Sans Pro"/>
                <a:sym typeface="Source Sans Pro"/>
              </a:rPr>
              <a:t> </a:t>
            </a:r>
            <a:r>
              <a:rPr lang="en" sz="1500">
                <a:solidFill>
                  <a:schemeClr val="dk1"/>
                </a:solidFill>
                <a:latin typeface="Source Sans Pro"/>
                <a:ea typeface="Source Sans Pro"/>
                <a:cs typeface="Source Sans Pro"/>
                <a:sym typeface="Source Sans Pro"/>
              </a:rPr>
              <a:t>by data analytics not only from a revenue-generating but long-term strategic viewpoint?</a:t>
            </a:r>
            <a:endParaRPr sz="1500">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sz="1500">
              <a:latin typeface="Source Sans Pro"/>
              <a:ea typeface="Source Sans Pro"/>
              <a:cs typeface="Source Sans Pro"/>
              <a:sym typeface="Source Sans Pro"/>
            </a:endParaRPr>
          </a:p>
        </p:txBody>
      </p:sp>
      <p:sp>
        <p:nvSpPr>
          <p:cNvPr id="239" name="Google Shape;239;g1b22b9d3d6a_7_87"/>
          <p:cNvSpPr txBox="1"/>
          <p:nvPr/>
        </p:nvSpPr>
        <p:spPr>
          <a:xfrm>
            <a:off x="1276925" y="1302176"/>
            <a:ext cx="2261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accent2"/>
                </a:solidFill>
                <a:latin typeface="Source Sans Pro"/>
                <a:ea typeface="Source Sans Pro"/>
                <a:cs typeface="Source Sans Pro"/>
                <a:sym typeface="Source Sans Pro"/>
              </a:rPr>
              <a:t>Challenges</a:t>
            </a:r>
            <a:endParaRPr sz="1800" b="1">
              <a:solidFill>
                <a:schemeClr val="accent2"/>
              </a:solidFill>
              <a:latin typeface="Source Sans Pro"/>
              <a:ea typeface="Source Sans Pro"/>
              <a:cs typeface="Source Sans Pro"/>
              <a:sym typeface="Source Sans Pro"/>
            </a:endParaRPr>
          </a:p>
        </p:txBody>
      </p:sp>
      <p:sp>
        <p:nvSpPr>
          <p:cNvPr id="240" name="Google Shape;240;g1b22b9d3d6a_7_87"/>
          <p:cNvSpPr txBox="1">
            <a:spLocks noGrp="1"/>
          </p:cNvSpPr>
          <p:nvPr>
            <p:ph type="title" idx="4294967295"/>
          </p:nvPr>
        </p:nvSpPr>
        <p:spPr>
          <a:xfrm>
            <a:off x="786150" y="308120"/>
            <a:ext cx="7571700" cy="4926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2000"/>
              <a:buNone/>
            </a:pPr>
            <a:r>
              <a:rPr lang="en" b="1"/>
              <a:t>Question 2.2</a:t>
            </a:r>
            <a:endParaRPr b="1"/>
          </a:p>
        </p:txBody>
      </p:sp>
      <p:sp>
        <p:nvSpPr>
          <p:cNvPr id="241" name="Google Shape;241;g1b22b9d3d6a_7_87"/>
          <p:cNvSpPr txBox="1">
            <a:spLocks noGrp="1"/>
          </p:cNvSpPr>
          <p:nvPr>
            <p:ph type="body" idx="4294967295"/>
          </p:nvPr>
        </p:nvSpPr>
        <p:spPr>
          <a:xfrm>
            <a:off x="4631575" y="1912025"/>
            <a:ext cx="3801300" cy="1493100"/>
          </a:xfrm>
          <a:prstGeom prst="rect">
            <a:avLst/>
          </a:prstGeom>
        </p:spPr>
        <p:txBody>
          <a:bodyPr spcFirstLastPara="1" wrap="square" lIns="91425" tIns="91425" rIns="91425" bIns="91425" anchor="t" anchorCtr="0">
            <a:spAutoFit/>
          </a:bodyPr>
          <a:lstStyle/>
          <a:p>
            <a:pPr marL="0" lvl="0" indent="0" algn="l" rtl="0">
              <a:spcBef>
                <a:spcPts val="600"/>
              </a:spcBef>
              <a:spcAft>
                <a:spcPts val="0"/>
              </a:spcAft>
              <a:buNone/>
            </a:pPr>
            <a:r>
              <a:rPr lang="en" sz="14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They decided to separate their methodology into three use cases:</a:t>
            </a:r>
            <a:endParaRPr sz="14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endParaRPr>
          </a:p>
          <a:p>
            <a:pPr marL="0" lvl="0" indent="0" algn="l" rtl="0">
              <a:spcBef>
                <a:spcPts val="600"/>
              </a:spcBef>
              <a:spcAft>
                <a:spcPts val="0"/>
              </a:spcAft>
              <a:buNone/>
            </a:pPr>
            <a:r>
              <a:rPr lang="en" sz="1400" b="1">
                <a:solidFill>
                  <a:schemeClr val="accent2"/>
                </a:solidFil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[1]</a:t>
            </a:r>
            <a:r>
              <a:rPr lang="en" sz="14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Use case implementation process;</a:t>
            </a:r>
            <a:endParaRPr sz="14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endParaRPr>
          </a:p>
          <a:p>
            <a:pPr marL="0" lvl="0" indent="0" algn="l" rtl="0">
              <a:spcBef>
                <a:spcPts val="600"/>
              </a:spcBef>
              <a:spcAft>
                <a:spcPts val="0"/>
              </a:spcAft>
              <a:buNone/>
            </a:pPr>
            <a:r>
              <a:rPr lang="en" sz="1400" b="1">
                <a:solidFill>
                  <a:schemeClr val="accent2"/>
                </a:solidFil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[2]</a:t>
            </a:r>
            <a:r>
              <a:rPr lang="en" sz="14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 </a:t>
            </a:r>
            <a:r>
              <a:rPr lang="en" sz="14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Assortment optimization in Carrefour; </a:t>
            </a:r>
            <a:endParaRPr sz="14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endParaRPr>
          </a:p>
          <a:p>
            <a:pPr marL="0" lvl="0" indent="0" algn="l" rtl="0">
              <a:spcBef>
                <a:spcPts val="600"/>
              </a:spcBef>
              <a:spcAft>
                <a:spcPts val="0"/>
              </a:spcAft>
              <a:buNone/>
            </a:pPr>
            <a:r>
              <a:rPr lang="en" sz="1400" b="1">
                <a:solidFill>
                  <a:schemeClr val="accent2"/>
                </a:solidFil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[3]</a:t>
            </a:r>
            <a:r>
              <a:rPr lang="en" sz="14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1"/>
                  </a:ext>
                </a:extLst>
              </a:rPr>
              <a:t> Define the initial data problem. </a:t>
            </a:r>
            <a:endParaRPr sz="1400"/>
          </a:p>
        </p:txBody>
      </p:sp>
      <p:sp>
        <p:nvSpPr>
          <p:cNvPr id="242" name="Google Shape;242;g1b22b9d3d6a_7_87"/>
          <p:cNvSpPr txBox="1"/>
          <p:nvPr/>
        </p:nvSpPr>
        <p:spPr>
          <a:xfrm>
            <a:off x="5401675" y="1302176"/>
            <a:ext cx="22611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a:solidFill>
                  <a:schemeClr val="accent2"/>
                </a:solidFill>
                <a:latin typeface="Source Sans Pro"/>
                <a:ea typeface="Source Sans Pro"/>
                <a:cs typeface="Source Sans Pro"/>
                <a:sym typeface="Source Sans Pro"/>
              </a:rPr>
              <a:t>Approach</a:t>
            </a:r>
            <a:endParaRPr sz="1800" b="1">
              <a:solidFill>
                <a:schemeClr val="accent2"/>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1b281824145_0_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13</a:t>
            </a:fld>
            <a:endParaRPr/>
          </a:p>
        </p:txBody>
      </p:sp>
      <p:sp>
        <p:nvSpPr>
          <p:cNvPr id="248" name="Google Shape;248;g1b281824145_0_3"/>
          <p:cNvSpPr txBox="1">
            <a:spLocks noGrp="1"/>
          </p:cNvSpPr>
          <p:nvPr>
            <p:ph type="title"/>
          </p:nvPr>
        </p:nvSpPr>
        <p:spPr>
          <a:xfrm>
            <a:off x="786150" y="308120"/>
            <a:ext cx="7571700" cy="4926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2000"/>
              <a:buNone/>
            </a:pPr>
            <a:r>
              <a:rPr lang="en" b="1"/>
              <a:t>Question 2.2 - [1] Management change</a:t>
            </a:r>
            <a:endParaRPr b="1"/>
          </a:p>
        </p:txBody>
      </p:sp>
      <p:grpSp>
        <p:nvGrpSpPr>
          <p:cNvPr id="249" name="Google Shape;249;g1b281824145_0_3"/>
          <p:cNvGrpSpPr/>
          <p:nvPr/>
        </p:nvGrpSpPr>
        <p:grpSpPr>
          <a:xfrm>
            <a:off x="8236453" y="292133"/>
            <a:ext cx="617538" cy="524588"/>
            <a:chOff x="2661459" y="2015001"/>
            <a:chExt cx="322508" cy="273494"/>
          </a:xfrm>
        </p:grpSpPr>
        <p:sp>
          <p:nvSpPr>
            <p:cNvPr id="250" name="Google Shape;250;g1b281824145_0_3"/>
            <p:cNvSpPr/>
            <p:nvPr/>
          </p:nvSpPr>
          <p:spPr>
            <a:xfrm>
              <a:off x="2661459" y="2028878"/>
              <a:ext cx="322508" cy="259617"/>
            </a:xfrm>
            <a:custGeom>
              <a:avLst/>
              <a:gdLst/>
              <a:ahLst/>
              <a:cxnLst/>
              <a:rect l="l" t="t" r="r" b="b"/>
              <a:pathLst>
                <a:path w="10133" h="8157" extrusionOk="0">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g1b281824145_0_3"/>
            <p:cNvSpPr/>
            <p:nvPr/>
          </p:nvSpPr>
          <p:spPr>
            <a:xfrm>
              <a:off x="2946442" y="2015001"/>
              <a:ext cx="37525" cy="26799"/>
            </a:xfrm>
            <a:custGeom>
              <a:avLst/>
              <a:gdLst/>
              <a:ahLst/>
              <a:cxnLst/>
              <a:rect l="l" t="t" r="r" b="b"/>
              <a:pathLst>
                <a:path w="1179" h="842" extrusionOk="0">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 name="Google Shape;252;g1b281824145_0_3"/>
          <p:cNvSpPr txBox="1"/>
          <p:nvPr/>
        </p:nvSpPr>
        <p:spPr>
          <a:xfrm>
            <a:off x="579600" y="1089888"/>
            <a:ext cx="7984800" cy="33708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r>
              <a:rPr lang="en" b="1">
                <a:solidFill>
                  <a:schemeClr val="accent2"/>
                </a:solidFill>
                <a:latin typeface="Source Sans Pro"/>
                <a:ea typeface="Source Sans Pro"/>
                <a:cs typeface="Source Sans Pro"/>
                <a:sym typeface="Source Sans Pro"/>
              </a:rPr>
              <a:t>Proof of Concept (POC) Stage -</a:t>
            </a:r>
            <a:r>
              <a:rPr lang="en">
                <a:latin typeface="Source Sans Pro"/>
                <a:ea typeface="Source Sans Pro"/>
                <a:cs typeface="Source Sans Pro"/>
                <a:sym typeface="Source Sans Pro"/>
              </a:rPr>
              <a:t> </a:t>
            </a:r>
            <a:r>
              <a:rPr lang="en">
                <a:solidFill>
                  <a:schemeClr val="dk1"/>
                </a:solidFill>
                <a:latin typeface="Source Sans Pro"/>
                <a:ea typeface="Source Sans Pro"/>
                <a:cs typeface="Source Sans Pro"/>
                <a:sym typeface="Source Sans Pro"/>
              </a:rPr>
              <a:t>Iterative process Data Mining Process, with each stage allocated to a specific expert.</a:t>
            </a:r>
            <a:endParaRPr>
              <a:solidFill>
                <a:schemeClr val="dk1"/>
              </a:solidFill>
              <a:latin typeface="Source Sans Pro"/>
              <a:ea typeface="Source Sans Pro"/>
              <a:cs typeface="Source Sans Pro"/>
              <a:sym typeface="Source Sans Pro"/>
            </a:endParaRPr>
          </a:p>
          <a:p>
            <a:pPr marL="0" lvl="0" indent="0" algn="l" rtl="0">
              <a:spcBef>
                <a:spcPts val="1000"/>
              </a:spcBef>
              <a:spcAft>
                <a:spcPts val="0"/>
              </a:spcAft>
              <a:buNone/>
            </a:pPr>
            <a:r>
              <a:rPr lang="en" b="1">
                <a:solidFill>
                  <a:schemeClr val="accent2"/>
                </a:solidFill>
                <a:latin typeface="Source Sans Pro"/>
                <a:ea typeface="Source Sans Pro"/>
                <a:cs typeface="Source Sans Pro"/>
                <a:sym typeface="Source Sans Pro"/>
              </a:rPr>
              <a:t>Pilot Stage</a:t>
            </a:r>
            <a:r>
              <a:rPr lang="en">
                <a:solidFill>
                  <a:schemeClr val="accent2"/>
                </a:solidFill>
                <a:latin typeface="Source Sans Pro"/>
                <a:ea typeface="Source Sans Pro"/>
                <a:cs typeface="Source Sans Pro"/>
                <a:sym typeface="Source Sans Pro"/>
              </a:rPr>
              <a:t>:</a:t>
            </a:r>
            <a:r>
              <a:rPr lang="en" b="1">
                <a:solidFill>
                  <a:schemeClr val="accent2"/>
                </a:solidFill>
                <a:latin typeface="Source Sans Pro"/>
                <a:ea typeface="Source Sans Pro"/>
                <a:cs typeface="Source Sans Pro"/>
                <a:sym typeface="Source Sans Pro"/>
              </a:rPr>
              <a:t> Measuring the Impact -</a:t>
            </a:r>
            <a:r>
              <a:rPr lang="en">
                <a:solidFill>
                  <a:schemeClr val="dk1"/>
                </a:solidFill>
                <a:latin typeface="Source Sans Pro"/>
                <a:ea typeface="Source Sans Pro"/>
                <a:cs typeface="Source Sans Pro"/>
                <a:sym typeface="Source Sans Pro"/>
              </a:rPr>
              <a:t> It was deployed in a few stores that were different in size.</a:t>
            </a:r>
            <a:endParaRPr>
              <a:solidFill>
                <a:schemeClr val="dk1"/>
              </a:solidFill>
              <a:latin typeface="Source Sans Pro"/>
              <a:ea typeface="Source Sans Pro"/>
              <a:cs typeface="Source Sans Pro"/>
              <a:sym typeface="Source Sans Pro"/>
            </a:endParaRPr>
          </a:p>
          <a:p>
            <a:pPr marL="0" lvl="0" indent="0" algn="l" rtl="0">
              <a:spcBef>
                <a:spcPts val="1000"/>
              </a:spcBef>
              <a:spcAft>
                <a:spcPts val="0"/>
              </a:spcAft>
              <a:buNone/>
            </a:pPr>
            <a:br>
              <a:rPr lang="en">
                <a:latin typeface="Source Sans Pro"/>
                <a:ea typeface="Source Sans Pro"/>
                <a:cs typeface="Source Sans Pro"/>
                <a:sym typeface="Source Sans Pro"/>
              </a:rPr>
            </a:br>
            <a:r>
              <a:rPr lang="en">
                <a:solidFill>
                  <a:schemeClr val="dk1"/>
                </a:solidFill>
                <a:latin typeface="Source Sans Pro"/>
                <a:ea typeface="Source Sans Pro"/>
                <a:cs typeface="Source Sans Pro"/>
                <a:sym typeface="Source Sans Pro"/>
              </a:rPr>
              <a:t>The POC is an iterative process whose stages have four experts:</a:t>
            </a:r>
            <a:endParaRPr>
              <a:solidFill>
                <a:schemeClr val="dk1"/>
              </a:solidFill>
              <a:latin typeface="Source Sans Pro"/>
              <a:ea typeface="Source Sans Pro"/>
              <a:cs typeface="Source Sans Pro"/>
              <a:sym typeface="Source Sans Pro"/>
            </a:endParaRPr>
          </a:p>
          <a:p>
            <a:pPr marL="457200" lvl="0" indent="-203200" algn="l" rtl="0">
              <a:spcBef>
                <a:spcPts val="1000"/>
              </a:spcBef>
              <a:spcAft>
                <a:spcPts val="0"/>
              </a:spcAft>
              <a:buClr>
                <a:schemeClr val="accent4"/>
              </a:buClr>
              <a:buSzPts val="1400"/>
              <a:buChar char="●"/>
            </a:pPr>
            <a:r>
              <a:rPr lang="en" b="1">
                <a:solidFill>
                  <a:schemeClr val="accent2"/>
                </a:solidFill>
                <a:latin typeface="Source Sans Pro"/>
                <a:ea typeface="Source Sans Pro"/>
                <a:cs typeface="Source Sans Pro"/>
                <a:sym typeface="Source Sans Pro"/>
              </a:rPr>
              <a:t>Data engineers:</a:t>
            </a:r>
            <a:r>
              <a:rPr lang="en">
                <a:latin typeface="Source Sans Pro"/>
                <a:ea typeface="Source Sans Pro"/>
                <a:cs typeface="Source Sans Pro"/>
                <a:sym typeface="Source Sans Pro"/>
              </a:rPr>
              <a:t> </a:t>
            </a:r>
            <a:r>
              <a:rPr lang="en">
                <a:solidFill>
                  <a:schemeClr val="dk1"/>
                </a:solidFill>
                <a:latin typeface="Source Sans Pro"/>
                <a:ea typeface="Source Sans Pro"/>
                <a:cs typeface="Source Sans Pro"/>
                <a:sym typeface="Source Sans Pro"/>
              </a:rPr>
              <a:t>responsible for collecting, processing and cleaning the data (making data ‘consumable’);</a:t>
            </a:r>
            <a:endParaRPr>
              <a:solidFill>
                <a:schemeClr val="dk1"/>
              </a:solidFill>
              <a:latin typeface="Source Sans Pro"/>
              <a:ea typeface="Source Sans Pro"/>
              <a:cs typeface="Source Sans Pro"/>
              <a:sym typeface="Source Sans Pro"/>
            </a:endParaRPr>
          </a:p>
          <a:p>
            <a:pPr marL="457200" lvl="0" indent="-203200" algn="l" rtl="0">
              <a:spcBef>
                <a:spcPts val="0"/>
              </a:spcBef>
              <a:spcAft>
                <a:spcPts val="0"/>
              </a:spcAft>
              <a:buClr>
                <a:schemeClr val="accent4"/>
              </a:buClr>
              <a:buSzPts val="1400"/>
              <a:buChar char="●"/>
            </a:pPr>
            <a:r>
              <a:rPr lang="en" b="1">
                <a:solidFill>
                  <a:schemeClr val="accent2"/>
                </a:solidFill>
                <a:latin typeface="Source Sans Pro"/>
                <a:ea typeface="Source Sans Pro"/>
                <a:cs typeface="Source Sans Pro"/>
                <a:sym typeface="Source Sans Pro"/>
              </a:rPr>
              <a:t>Business intelligence:</a:t>
            </a:r>
            <a:r>
              <a:rPr lang="en">
                <a:latin typeface="Source Sans Pro"/>
                <a:ea typeface="Source Sans Pro"/>
                <a:cs typeface="Source Sans Pro"/>
                <a:sym typeface="Source Sans Pro"/>
              </a:rPr>
              <a:t> </a:t>
            </a:r>
            <a:r>
              <a:rPr lang="en">
                <a:solidFill>
                  <a:schemeClr val="dk1"/>
                </a:solidFill>
                <a:latin typeface="Source Sans Pro"/>
                <a:ea typeface="Source Sans Pro"/>
                <a:cs typeface="Source Sans Pro"/>
                <a:sym typeface="Source Sans Pro"/>
              </a:rPr>
              <a:t>adding information layers to the raw data through derived metrics to better describe and interpret the situation;</a:t>
            </a:r>
            <a:endParaRPr>
              <a:solidFill>
                <a:schemeClr val="dk1"/>
              </a:solidFill>
              <a:latin typeface="Source Sans Pro"/>
              <a:ea typeface="Source Sans Pro"/>
              <a:cs typeface="Source Sans Pro"/>
              <a:sym typeface="Source Sans Pro"/>
            </a:endParaRPr>
          </a:p>
          <a:p>
            <a:pPr marL="457200" lvl="0" indent="-203200" algn="l" rtl="0">
              <a:spcBef>
                <a:spcPts val="0"/>
              </a:spcBef>
              <a:spcAft>
                <a:spcPts val="0"/>
              </a:spcAft>
              <a:buClr>
                <a:schemeClr val="accent4"/>
              </a:buClr>
              <a:buSzPts val="1400"/>
              <a:buChar char="●"/>
            </a:pPr>
            <a:r>
              <a:rPr lang="en" b="1">
                <a:solidFill>
                  <a:schemeClr val="accent2"/>
                </a:solidFill>
                <a:latin typeface="Source Sans Pro"/>
                <a:ea typeface="Source Sans Pro"/>
                <a:cs typeface="Source Sans Pro"/>
                <a:sym typeface="Source Sans Pro"/>
              </a:rPr>
              <a:t>Data analysts:</a:t>
            </a:r>
            <a:r>
              <a:rPr lang="en">
                <a:latin typeface="Source Sans Pro"/>
                <a:ea typeface="Source Sans Pro"/>
                <a:cs typeface="Source Sans Pro"/>
                <a:sym typeface="Source Sans Pro"/>
              </a:rPr>
              <a:t> </a:t>
            </a:r>
            <a:r>
              <a:rPr lang="en">
                <a:solidFill>
                  <a:schemeClr val="dk1"/>
                </a:solidFill>
                <a:latin typeface="Source Sans Pro"/>
                <a:ea typeface="Source Sans Pro"/>
                <a:cs typeface="Source Sans Pro"/>
                <a:sym typeface="Source Sans Pro"/>
              </a:rPr>
              <a:t>asking the ‘why’ questions, testing basic assumptions out of data and describing the business challenges through data visualization;</a:t>
            </a:r>
            <a:endParaRPr>
              <a:solidFill>
                <a:schemeClr val="dk1"/>
              </a:solidFill>
              <a:latin typeface="Source Sans Pro"/>
              <a:ea typeface="Source Sans Pro"/>
              <a:cs typeface="Source Sans Pro"/>
              <a:sym typeface="Source Sans Pro"/>
            </a:endParaRPr>
          </a:p>
          <a:p>
            <a:pPr marL="457200" lvl="0" indent="-203200" algn="l" rtl="0">
              <a:spcBef>
                <a:spcPts val="0"/>
              </a:spcBef>
              <a:spcAft>
                <a:spcPts val="0"/>
              </a:spcAft>
              <a:buClr>
                <a:schemeClr val="accent4"/>
              </a:buClr>
              <a:buSzPts val="1400"/>
              <a:buChar char="●"/>
            </a:pPr>
            <a:r>
              <a:rPr lang="en" b="1">
                <a:solidFill>
                  <a:schemeClr val="accent2"/>
                </a:solidFill>
                <a:latin typeface="Source Sans Pro"/>
                <a:ea typeface="Source Sans Pro"/>
                <a:cs typeface="Source Sans Pro"/>
                <a:sym typeface="Source Sans Pro"/>
              </a:rPr>
              <a:t>Data scientists:</a:t>
            </a:r>
            <a:r>
              <a:rPr lang="en">
                <a:latin typeface="Source Sans Pro"/>
                <a:ea typeface="Source Sans Pro"/>
                <a:cs typeface="Source Sans Pro"/>
                <a:sym typeface="Source Sans Pro"/>
              </a:rPr>
              <a:t> </a:t>
            </a:r>
            <a:r>
              <a:rPr lang="en">
                <a:solidFill>
                  <a:schemeClr val="dk1"/>
                </a:solidFill>
                <a:latin typeface="Source Sans Pro"/>
                <a:ea typeface="Source Sans Pro"/>
                <a:cs typeface="Source Sans Pro"/>
                <a:sym typeface="Source Sans Pro"/>
              </a:rPr>
              <a:t>performing advanced investigation, prediction and recommendations.</a:t>
            </a: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1b22b9d3d6a_7_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14</a:t>
            </a:fld>
            <a:endParaRPr/>
          </a:p>
        </p:txBody>
      </p:sp>
      <p:sp>
        <p:nvSpPr>
          <p:cNvPr id="258" name="Google Shape;258;g1b22b9d3d6a_7_0"/>
          <p:cNvSpPr txBox="1">
            <a:spLocks noGrp="1"/>
          </p:cNvSpPr>
          <p:nvPr>
            <p:ph type="title"/>
          </p:nvPr>
        </p:nvSpPr>
        <p:spPr>
          <a:xfrm>
            <a:off x="629850" y="308120"/>
            <a:ext cx="7571700" cy="4926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2000"/>
              <a:buNone/>
            </a:pPr>
            <a:r>
              <a:rPr lang="en" b="1"/>
              <a:t>Question 2.2</a:t>
            </a:r>
            <a:endParaRPr b="1"/>
          </a:p>
        </p:txBody>
      </p:sp>
      <p:sp>
        <p:nvSpPr>
          <p:cNvPr id="259" name="Google Shape;259;g1b22b9d3d6a_7_0"/>
          <p:cNvSpPr txBox="1"/>
          <p:nvPr/>
        </p:nvSpPr>
        <p:spPr>
          <a:xfrm>
            <a:off x="584612" y="1963325"/>
            <a:ext cx="3708300" cy="29142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r>
              <a:rPr lang="en" sz="1300">
                <a:solidFill>
                  <a:schemeClr val="dk1"/>
                </a:solidFill>
                <a:latin typeface="Source Sans Pro"/>
                <a:ea typeface="Source Sans Pro"/>
                <a:cs typeface="Source Sans Pro"/>
                <a:sym typeface="Source Sans Pro"/>
              </a:rPr>
              <a:t>They applied the</a:t>
            </a:r>
            <a:r>
              <a:rPr lang="en" sz="1300">
                <a:latin typeface="Source Sans Pro"/>
                <a:ea typeface="Source Sans Pro"/>
                <a:cs typeface="Source Sans Pro"/>
                <a:sym typeface="Source Sans Pro"/>
              </a:rPr>
              <a:t> </a:t>
            </a:r>
            <a:r>
              <a:rPr lang="en" sz="1300" b="1">
                <a:solidFill>
                  <a:schemeClr val="accent2"/>
                </a:solidFill>
                <a:latin typeface="Source Sans Pro"/>
                <a:ea typeface="Source Sans Pro"/>
                <a:cs typeface="Source Sans Pro"/>
                <a:sym typeface="Source Sans Pro"/>
              </a:rPr>
              <a:t>“test-fast, fail-quick”</a:t>
            </a:r>
            <a:r>
              <a:rPr lang="en" sz="1300">
                <a:solidFill>
                  <a:schemeClr val="dk1"/>
                </a:solidFill>
                <a:latin typeface="Source Sans Pro"/>
                <a:ea typeface="Source Sans Pro"/>
                <a:cs typeface="Source Sans Pro"/>
                <a:sym typeface="Source Sans Pro"/>
              </a:rPr>
              <a:t>. The idea is that you want to change quickly and experiment and find new things that don’t work as fast as possible so that they can be discovered early and fixed. By not investing heavily, failure is cheap. That’s the approach they used for Carrefour.</a:t>
            </a:r>
            <a:endParaRPr sz="1300">
              <a:solidFill>
                <a:schemeClr val="dk1"/>
              </a:solidFill>
              <a:latin typeface="Source Sans Pro"/>
              <a:ea typeface="Source Sans Pro"/>
              <a:cs typeface="Source Sans Pro"/>
              <a:sym typeface="Source Sans Pro"/>
            </a:endParaRPr>
          </a:p>
          <a:p>
            <a:pPr marL="0" lvl="0" indent="0" algn="l" rtl="0">
              <a:spcBef>
                <a:spcPts val="1000"/>
              </a:spcBef>
              <a:spcAft>
                <a:spcPts val="0"/>
              </a:spcAft>
              <a:buNone/>
            </a:pPr>
            <a:r>
              <a:rPr lang="en" sz="1300">
                <a:solidFill>
                  <a:schemeClr val="dk1"/>
                </a:solidFill>
                <a:latin typeface="Source Sans Pro"/>
                <a:ea typeface="Source Sans Pro"/>
                <a:cs typeface="Source Sans Pro"/>
                <a:sym typeface="Source Sans Pro"/>
              </a:rPr>
              <a:t>For Carrefour, the main challenge was to address Dubai’s </a:t>
            </a:r>
            <a:r>
              <a:rPr lang="en" sz="1300">
                <a:solidFill>
                  <a:schemeClr val="accent1"/>
                </a:solidFill>
                <a:latin typeface="Source Sans Pro"/>
                <a:ea typeface="Source Sans Pro"/>
                <a:cs typeface="Source Sans Pro"/>
                <a:sym typeface="Source Sans Pro"/>
              </a:rPr>
              <a:t>cultural diversity</a:t>
            </a:r>
            <a:r>
              <a:rPr lang="en" sz="1300">
                <a:latin typeface="Source Sans Pro"/>
                <a:ea typeface="Source Sans Pro"/>
                <a:cs typeface="Source Sans Pro"/>
                <a:sym typeface="Source Sans Pro"/>
              </a:rPr>
              <a:t> </a:t>
            </a:r>
            <a:r>
              <a:rPr lang="en" sz="1300">
                <a:solidFill>
                  <a:schemeClr val="dk1"/>
                </a:solidFill>
                <a:latin typeface="Source Sans Pro"/>
                <a:ea typeface="Source Sans Pro"/>
                <a:cs typeface="Source Sans Pro"/>
                <a:sym typeface="Source Sans Pro"/>
              </a:rPr>
              <a:t>and cater to the needs of ethnic groups and optimize a product range that suits their tastes. </a:t>
            </a:r>
            <a:br>
              <a:rPr lang="en" sz="1300">
                <a:solidFill>
                  <a:schemeClr val="dk1"/>
                </a:solidFill>
                <a:latin typeface="Source Sans Pro"/>
                <a:ea typeface="Source Sans Pro"/>
                <a:cs typeface="Source Sans Pro"/>
                <a:sym typeface="Source Sans Pro"/>
              </a:rPr>
            </a:br>
            <a:endParaRPr sz="1300">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r>
              <a:rPr lang="en" sz="1300">
                <a:solidFill>
                  <a:schemeClr val="dk1"/>
                </a:solidFill>
                <a:latin typeface="Source Sans Pro"/>
                <a:ea typeface="Source Sans Pro"/>
                <a:cs typeface="Source Sans Pro"/>
                <a:sym typeface="Source Sans Pro"/>
              </a:rPr>
              <a:t>It was addressed with the help of data analytics to shift to a ‘customer-centric’ approach.</a:t>
            </a:r>
            <a:endParaRPr sz="1300">
              <a:solidFill>
                <a:schemeClr val="dk1"/>
              </a:solidFill>
              <a:latin typeface="Source Sans Pro"/>
              <a:ea typeface="Source Sans Pro"/>
              <a:cs typeface="Source Sans Pro"/>
              <a:sym typeface="Source Sans Pro"/>
            </a:endParaRPr>
          </a:p>
        </p:txBody>
      </p:sp>
      <p:sp>
        <p:nvSpPr>
          <p:cNvPr id="260" name="Google Shape;260;g1b22b9d3d6a_7_0"/>
          <p:cNvSpPr txBox="1"/>
          <p:nvPr/>
        </p:nvSpPr>
        <p:spPr>
          <a:xfrm>
            <a:off x="1196188" y="1589814"/>
            <a:ext cx="226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accent2"/>
                </a:solidFill>
                <a:latin typeface="Source Sans Pro"/>
                <a:ea typeface="Source Sans Pro"/>
                <a:cs typeface="Source Sans Pro"/>
                <a:sym typeface="Source Sans Pro"/>
              </a:rPr>
              <a:t>[2] Test-Fast, Fail-Quick</a:t>
            </a:r>
            <a:endParaRPr b="1">
              <a:solidFill>
                <a:schemeClr val="accent2"/>
              </a:solidFill>
              <a:latin typeface="Source Sans Pro"/>
              <a:ea typeface="Source Sans Pro"/>
              <a:cs typeface="Source Sans Pro"/>
              <a:sym typeface="Source Sans Pro"/>
            </a:endParaRPr>
          </a:p>
        </p:txBody>
      </p:sp>
      <p:sp>
        <p:nvSpPr>
          <p:cNvPr id="261" name="Google Shape;261;g1b22b9d3d6a_7_0"/>
          <p:cNvSpPr txBox="1"/>
          <p:nvPr/>
        </p:nvSpPr>
        <p:spPr>
          <a:xfrm>
            <a:off x="5572588" y="1553226"/>
            <a:ext cx="2261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accent2"/>
                </a:solidFill>
                <a:latin typeface="Source Sans Pro"/>
                <a:ea typeface="Source Sans Pro"/>
                <a:cs typeface="Source Sans Pro"/>
                <a:sym typeface="Source Sans Pro"/>
              </a:rPr>
              <a:t>[3] Language of data</a:t>
            </a:r>
            <a:endParaRPr b="1">
              <a:solidFill>
                <a:schemeClr val="accent2"/>
              </a:solidFill>
              <a:latin typeface="Source Sans Pro"/>
              <a:ea typeface="Source Sans Pro"/>
              <a:cs typeface="Source Sans Pro"/>
              <a:sym typeface="Source Sans Pro"/>
            </a:endParaRPr>
          </a:p>
        </p:txBody>
      </p:sp>
      <p:grpSp>
        <p:nvGrpSpPr>
          <p:cNvPr id="262" name="Google Shape;262;g1b22b9d3d6a_7_0"/>
          <p:cNvGrpSpPr/>
          <p:nvPr/>
        </p:nvGrpSpPr>
        <p:grpSpPr>
          <a:xfrm>
            <a:off x="6364830" y="860278"/>
            <a:ext cx="676608" cy="646836"/>
            <a:chOff x="7073928" y="2905757"/>
            <a:chExt cx="371395" cy="371809"/>
          </a:xfrm>
        </p:grpSpPr>
        <p:sp>
          <p:nvSpPr>
            <p:cNvPr id="263" name="Google Shape;263;g1b22b9d3d6a_7_0"/>
            <p:cNvSpPr/>
            <p:nvPr/>
          </p:nvSpPr>
          <p:spPr>
            <a:xfrm>
              <a:off x="7073928" y="2905757"/>
              <a:ext cx="371395" cy="371809"/>
            </a:xfrm>
            <a:custGeom>
              <a:avLst/>
              <a:gdLst/>
              <a:ahLst/>
              <a:cxnLst/>
              <a:rect l="l" t="t" r="r" b="b"/>
              <a:pathLst>
                <a:path w="11669" h="11682" extrusionOk="0">
                  <a:moveTo>
                    <a:pt x="3608" y="1811"/>
                  </a:moveTo>
                  <a:cubicBezTo>
                    <a:pt x="3822" y="1811"/>
                    <a:pt x="3989" y="1977"/>
                    <a:pt x="3989" y="2192"/>
                  </a:cubicBezTo>
                  <a:lnTo>
                    <a:pt x="3989" y="2561"/>
                  </a:lnTo>
                  <a:cubicBezTo>
                    <a:pt x="3989" y="2870"/>
                    <a:pt x="3727" y="3120"/>
                    <a:pt x="3417" y="3120"/>
                  </a:cubicBezTo>
                  <a:cubicBezTo>
                    <a:pt x="3411" y="3120"/>
                    <a:pt x="3404" y="3121"/>
                    <a:pt x="3398" y="3121"/>
                  </a:cubicBezTo>
                  <a:cubicBezTo>
                    <a:pt x="3109" y="3121"/>
                    <a:pt x="2870" y="2863"/>
                    <a:pt x="2870" y="2561"/>
                  </a:cubicBezTo>
                  <a:lnTo>
                    <a:pt x="2870" y="2192"/>
                  </a:lnTo>
                  <a:cubicBezTo>
                    <a:pt x="2870" y="1977"/>
                    <a:pt x="3024" y="1811"/>
                    <a:pt x="3239" y="1811"/>
                  </a:cubicBezTo>
                  <a:close/>
                  <a:moveTo>
                    <a:pt x="3596" y="3454"/>
                  </a:moveTo>
                  <a:lnTo>
                    <a:pt x="3596" y="3466"/>
                  </a:lnTo>
                  <a:cubicBezTo>
                    <a:pt x="3632" y="3561"/>
                    <a:pt x="3643" y="3644"/>
                    <a:pt x="3667" y="3704"/>
                  </a:cubicBezTo>
                  <a:lnTo>
                    <a:pt x="3429" y="3942"/>
                  </a:lnTo>
                  <a:lnTo>
                    <a:pt x="3405" y="3942"/>
                  </a:lnTo>
                  <a:lnTo>
                    <a:pt x="3167" y="3704"/>
                  </a:lnTo>
                  <a:cubicBezTo>
                    <a:pt x="3191" y="3644"/>
                    <a:pt x="3215" y="3585"/>
                    <a:pt x="3215" y="3525"/>
                  </a:cubicBezTo>
                  <a:lnTo>
                    <a:pt x="3215" y="3454"/>
                  </a:lnTo>
                  <a:close/>
                  <a:moveTo>
                    <a:pt x="5632" y="5204"/>
                  </a:moveTo>
                  <a:lnTo>
                    <a:pt x="5632" y="7418"/>
                  </a:lnTo>
                  <a:lnTo>
                    <a:pt x="4525" y="8204"/>
                  </a:lnTo>
                  <a:lnTo>
                    <a:pt x="4525" y="5466"/>
                  </a:lnTo>
                  <a:cubicBezTo>
                    <a:pt x="4608" y="5525"/>
                    <a:pt x="4727" y="5573"/>
                    <a:pt x="4846" y="5585"/>
                  </a:cubicBezTo>
                  <a:lnTo>
                    <a:pt x="4977" y="5585"/>
                  </a:lnTo>
                  <a:cubicBezTo>
                    <a:pt x="5120" y="5561"/>
                    <a:pt x="5263" y="5525"/>
                    <a:pt x="5370" y="5418"/>
                  </a:cubicBezTo>
                  <a:lnTo>
                    <a:pt x="5632" y="5204"/>
                  </a:lnTo>
                  <a:close/>
                  <a:moveTo>
                    <a:pt x="2893" y="3930"/>
                  </a:moveTo>
                  <a:lnTo>
                    <a:pt x="3167" y="4204"/>
                  </a:lnTo>
                  <a:cubicBezTo>
                    <a:pt x="3227" y="4263"/>
                    <a:pt x="3310" y="4299"/>
                    <a:pt x="3417" y="4299"/>
                  </a:cubicBezTo>
                  <a:cubicBezTo>
                    <a:pt x="3524" y="4299"/>
                    <a:pt x="3596" y="4275"/>
                    <a:pt x="3667" y="4204"/>
                  </a:cubicBezTo>
                  <a:lnTo>
                    <a:pt x="3905" y="3966"/>
                  </a:lnTo>
                  <a:cubicBezTo>
                    <a:pt x="3989" y="3989"/>
                    <a:pt x="4060" y="4025"/>
                    <a:pt x="4144" y="4025"/>
                  </a:cubicBezTo>
                  <a:cubicBezTo>
                    <a:pt x="4203" y="4025"/>
                    <a:pt x="4263" y="4049"/>
                    <a:pt x="4298" y="4097"/>
                  </a:cubicBezTo>
                  <a:lnTo>
                    <a:pt x="4798" y="4716"/>
                  </a:lnTo>
                  <a:cubicBezTo>
                    <a:pt x="4833" y="4764"/>
                    <a:pt x="4884" y="4789"/>
                    <a:pt x="4935" y="4789"/>
                  </a:cubicBezTo>
                  <a:cubicBezTo>
                    <a:pt x="4971" y="4789"/>
                    <a:pt x="5007" y="4776"/>
                    <a:pt x="5036" y="4751"/>
                  </a:cubicBezTo>
                  <a:lnTo>
                    <a:pt x="5656" y="4263"/>
                  </a:lnTo>
                  <a:cubicBezTo>
                    <a:pt x="5694" y="4231"/>
                    <a:pt x="5747" y="4209"/>
                    <a:pt x="5798" y="4209"/>
                  </a:cubicBezTo>
                  <a:cubicBezTo>
                    <a:pt x="5842" y="4209"/>
                    <a:pt x="5885" y="4225"/>
                    <a:pt x="5918" y="4263"/>
                  </a:cubicBezTo>
                  <a:cubicBezTo>
                    <a:pt x="5965" y="4299"/>
                    <a:pt x="5989" y="4347"/>
                    <a:pt x="5977" y="4406"/>
                  </a:cubicBezTo>
                  <a:cubicBezTo>
                    <a:pt x="5989" y="4454"/>
                    <a:pt x="5965" y="4513"/>
                    <a:pt x="5918" y="4537"/>
                  </a:cubicBezTo>
                  <a:lnTo>
                    <a:pt x="5144" y="5156"/>
                  </a:lnTo>
                  <a:cubicBezTo>
                    <a:pt x="5084" y="5192"/>
                    <a:pt x="5013" y="5228"/>
                    <a:pt x="4929" y="5240"/>
                  </a:cubicBezTo>
                  <a:lnTo>
                    <a:pt x="4858" y="5240"/>
                  </a:lnTo>
                  <a:cubicBezTo>
                    <a:pt x="4751" y="5228"/>
                    <a:pt x="4667" y="5180"/>
                    <a:pt x="4608" y="5109"/>
                  </a:cubicBezTo>
                  <a:lnTo>
                    <a:pt x="4453" y="4930"/>
                  </a:lnTo>
                  <a:cubicBezTo>
                    <a:pt x="4425" y="4884"/>
                    <a:pt x="4369" y="4866"/>
                    <a:pt x="4312" y="4866"/>
                  </a:cubicBezTo>
                  <a:cubicBezTo>
                    <a:pt x="4295" y="4866"/>
                    <a:pt x="4279" y="4868"/>
                    <a:pt x="4263" y="4870"/>
                  </a:cubicBezTo>
                  <a:cubicBezTo>
                    <a:pt x="4191" y="4894"/>
                    <a:pt x="4144" y="4954"/>
                    <a:pt x="4144" y="5037"/>
                  </a:cubicBezTo>
                  <a:lnTo>
                    <a:pt x="4144" y="8454"/>
                  </a:lnTo>
                  <a:lnTo>
                    <a:pt x="3763" y="8740"/>
                  </a:lnTo>
                  <a:lnTo>
                    <a:pt x="3763" y="7145"/>
                  </a:lnTo>
                  <a:cubicBezTo>
                    <a:pt x="3763" y="7061"/>
                    <a:pt x="3691" y="6978"/>
                    <a:pt x="3596" y="6978"/>
                  </a:cubicBezTo>
                  <a:cubicBezTo>
                    <a:pt x="3512" y="6978"/>
                    <a:pt x="3429" y="7061"/>
                    <a:pt x="3429" y="7145"/>
                  </a:cubicBezTo>
                  <a:lnTo>
                    <a:pt x="3429" y="8978"/>
                  </a:lnTo>
                  <a:lnTo>
                    <a:pt x="2870" y="9383"/>
                  </a:lnTo>
                  <a:lnTo>
                    <a:pt x="2870" y="7180"/>
                  </a:lnTo>
                  <a:cubicBezTo>
                    <a:pt x="2870" y="7014"/>
                    <a:pt x="2822" y="6835"/>
                    <a:pt x="2750" y="6680"/>
                  </a:cubicBezTo>
                  <a:lnTo>
                    <a:pt x="2572" y="6347"/>
                  </a:lnTo>
                  <a:cubicBezTo>
                    <a:pt x="2524" y="6240"/>
                    <a:pt x="2500" y="6121"/>
                    <a:pt x="2500" y="6013"/>
                  </a:cubicBezTo>
                  <a:lnTo>
                    <a:pt x="2500" y="4263"/>
                  </a:lnTo>
                  <a:cubicBezTo>
                    <a:pt x="2500" y="4180"/>
                    <a:pt x="2536" y="4120"/>
                    <a:pt x="2596" y="4085"/>
                  </a:cubicBezTo>
                  <a:lnTo>
                    <a:pt x="2893" y="3930"/>
                  </a:lnTo>
                  <a:close/>
                  <a:moveTo>
                    <a:pt x="5810" y="1"/>
                  </a:moveTo>
                  <a:cubicBezTo>
                    <a:pt x="5727" y="1"/>
                    <a:pt x="5656" y="72"/>
                    <a:pt x="5656" y="167"/>
                  </a:cubicBezTo>
                  <a:lnTo>
                    <a:pt x="5656" y="3870"/>
                  </a:lnTo>
                  <a:cubicBezTo>
                    <a:pt x="5596" y="3882"/>
                    <a:pt x="5537" y="3930"/>
                    <a:pt x="5477" y="3977"/>
                  </a:cubicBezTo>
                  <a:lnTo>
                    <a:pt x="5001" y="4358"/>
                  </a:lnTo>
                  <a:lnTo>
                    <a:pt x="4596" y="3870"/>
                  </a:lnTo>
                  <a:cubicBezTo>
                    <a:pt x="4489" y="3739"/>
                    <a:pt x="4346" y="3668"/>
                    <a:pt x="4179" y="3668"/>
                  </a:cubicBezTo>
                  <a:cubicBezTo>
                    <a:pt x="4072" y="3668"/>
                    <a:pt x="3989" y="3573"/>
                    <a:pt x="3989" y="3466"/>
                  </a:cubicBezTo>
                  <a:lnTo>
                    <a:pt x="3989" y="3275"/>
                  </a:lnTo>
                  <a:cubicBezTo>
                    <a:pt x="4203" y="3108"/>
                    <a:pt x="4358" y="2846"/>
                    <a:pt x="4358" y="2549"/>
                  </a:cubicBezTo>
                  <a:lnTo>
                    <a:pt x="4358" y="2180"/>
                  </a:lnTo>
                  <a:cubicBezTo>
                    <a:pt x="4358" y="1775"/>
                    <a:pt x="4024" y="1465"/>
                    <a:pt x="3643" y="1465"/>
                  </a:cubicBezTo>
                  <a:lnTo>
                    <a:pt x="3274" y="1465"/>
                  </a:lnTo>
                  <a:cubicBezTo>
                    <a:pt x="2870" y="1465"/>
                    <a:pt x="2560" y="1787"/>
                    <a:pt x="2560" y="2180"/>
                  </a:cubicBezTo>
                  <a:lnTo>
                    <a:pt x="2560" y="2549"/>
                  </a:lnTo>
                  <a:cubicBezTo>
                    <a:pt x="2560" y="2846"/>
                    <a:pt x="2703" y="3108"/>
                    <a:pt x="2929" y="3275"/>
                  </a:cubicBezTo>
                  <a:lnTo>
                    <a:pt x="2929" y="3525"/>
                  </a:lnTo>
                  <a:lnTo>
                    <a:pt x="2929" y="3549"/>
                  </a:lnTo>
                  <a:lnTo>
                    <a:pt x="2500" y="3751"/>
                  </a:lnTo>
                  <a:cubicBezTo>
                    <a:pt x="2322" y="3847"/>
                    <a:pt x="2203" y="4037"/>
                    <a:pt x="2203" y="4228"/>
                  </a:cubicBezTo>
                  <a:lnTo>
                    <a:pt x="2203" y="5990"/>
                  </a:lnTo>
                  <a:cubicBezTo>
                    <a:pt x="2203" y="6144"/>
                    <a:pt x="2239" y="6323"/>
                    <a:pt x="2322" y="6478"/>
                  </a:cubicBezTo>
                  <a:lnTo>
                    <a:pt x="2500" y="6823"/>
                  </a:lnTo>
                  <a:cubicBezTo>
                    <a:pt x="2536" y="6918"/>
                    <a:pt x="2572" y="7037"/>
                    <a:pt x="2572" y="7145"/>
                  </a:cubicBezTo>
                  <a:lnTo>
                    <a:pt x="2572" y="9597"/>
                  </a:lnTo>
                  <a:lnTo>
                    <a:pt x="83" y="11371"/>
                  </a:lnTo>
                  <a:cubicBezTo>
                    <a:pt x="12" y="11431"/>
                    <a:pt x="0" y="11538"/>
                    <a:pt x="36" y="11609"/>
                  </a:cubicBezTo>
                  <a:cubicBezTo>
                    <a:pt x="74" y="11655"/>
                    <a:pt x="133" y="11682"/>
                    <a:pt x="188" y="11682"/>
                  </a:cubicBezTo>
                  <a:cubicBezTo>
                    <a:pt x="219" y="11682"/>
                    <a:pt x="249" y="11674"/>
                    <a:pt x="274" y="11657"/>
                  </a:cubicBezTo>
                  <a:lnTo>
                    <a:pt x="5846" y="7716"/>
                  </a:lnTo>
                  <a:lnTo>
                    <a:pt x="11406" y="11657"/>
                  </a:lnTo>
                  <a:cubicBezTo>
                    <a:pt x="11442" y="11669"/>
                    <a:pt x="11466" y="11681"/>
                    <a:pt x="11513" y="11681"/>
                  </a:cubicBezTo>
                  <a:cubicBezTo>
                    <a:pt x="11573" y="11681"/>
                    <a:pt x="11621" y="11657"/>
                    <a:pt x="11644" y="11609"/>
                  </a:cubicBezTo>
                  <a:cubicBezTo>
                    <a:pt x="11668" y="11538"/>
                    <a:pt x="11644" y="11431"/>
                    <a:pt x="11573" y="11371"/>
                  </a:cubicBezTo>
                  <a:lnTo>
                    <a:pt x="5977" y="7395"/>
                  </a:lnTo>
                  <a:lnTo>
                    <a:pt x="5977" y="4930"/>
                  </a:lnTo>
                  <a:lnTo>
                    <a:pt x="6144" y="4787"/>
                  </a:lnTo>
                  <a:cubicBezTo>
                    <a:pt x="6263" y="4692"/>
                    <a:pt x="6334" y="4549"/>
                    <a:pt x="6346" y="4394"/>
                  </a:cubicBezTo>
                  <a:cubicBezTo>
                    <a:pt x="6346" y="4228"/>
                    <a:pt x="6287" y="4073"/>
                    <a:pt x="6168" y="3977"/>
                  </a:cubicBezTo>
                  <a:cubicBezTo>
                    <a:pt x="6108" y="3930"/>
                    <a:pt x="6049" y="3882"/>
                    <a:pt x="5977" y="3870"/>
                  </a:cubicBezTo>
                  <a:lnTo>
                    <a:pt x="5977" y="715"/>
                  </a:lnTo>
                  <a:lnTo>
                    <a:pt x="8275" y="715"/>
                  </a:lnTo>
                  <a:lnTo>
                    <a:pt x="8037" y="1191"/>
                  </a:lnTo>
                  <a:cubicBezTo>
                    <a:pt x="8001" y="1239"/>
                    <a:pt x="8001" y="1299"/>
                    <a:pt x="8037" y="1334"/>
                  </a:cubicBezTo>
                  <a:lnTo>
                    <a:pt x="8275" y="1811"/>
                  </a:lnTo>
                  <a:lnTo>
                    <a:pt x="6549" y="1811"/>
                  </a:lnTo>
                  <a:cubicBezTo>
                    <a:pt x="6453" y="1811"/>
                    <a:pt x="6382" y="1894"/>
                    <a:pt x="6382" y="1977"/>
                  </a:cubicBezTo>
                  <a:cubicBezTo>
                    <a:pt x="6382" y="2072"/>
                    <a:pt x="6453" y="2144"/>
                    <a:pt x="6549" y="2144"/>
                  </a:cubicBezTo>
                  <a:lnTo>
                    <a:pt x="8549" y="2144"/>
                  </a:lnTo>
                  <a:cubicBezTo>
                    <a:pt x="8608" y="2144"/>
                    <a:pt x="8668" y="2108"/>
                    <a:pt x="8704" y="2072"/>
                  </a:cubicBezTo>
                  <a:cubicBezTo>
                    <a:pt x="8727" y="2025"/>
                    <a:pt x="8727" y="1953"/>
                    <a:pt x="8716" y="1906"/>
                  </a:cubicBezTo>
                  <a:lnTo>
                    <a:pt x="8394" y="1251"/>
                  </a:lnTo>
                  <a:lnTo>
                    <a:pt x="8716" y="596"/>
                  </a:lnTo>
                  <a:cubicBezTo>
                    <a:pt x="8751" y="537"/>
                    <a:pt x="8751" y="477"/>
                    <a:pt x="8704" y="429"/>
                  </a:cubicBezTo>
                  <a:cubicBezTo>
                    <a:pt x="8668" y="394"/>
                    <a:pt x="8608" y="358"/>
                    <a:pt x="8549" y="358"/>
                  </a:cubicBezTo>
                  <a:lnTo>
                    <a:pt x="5977" y="358"/>
                  </a:lnTo>
                  <a:lnTo>
                    <a:pt x="5977" y="167"/>
                  </a:lnTo>
                  <a:cubicBezTo>
                    <a:pt x="5977" y="72"/>
                    <a:pt x="5906" y="1"/>
                    <a:pt x="581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64" name="Google Shape;264;g1b22b9d3d6a_7_0"/>
            <p:cNvSpPr/>
            <p:nvPr/>
          </p:nvSpPr>
          <p:spPr>
            <a:xfrm>
              <a:off x="7281188" y="3188513"/>
              <a:ext cx="65596" cy="48473"/>
            </a:xfrm>
            <a:custGeom>
              <a:avLst/>
              <a:gdLst/>
              <a:ahLst/>
              <a:cxnLst/>
              <a:rect l="l" t="t" r="r" b="b"/>
              <a:pathLst>
                <a:path w="2061" h="1523" extrusionOk="0">
                  <a:moveTo>
                    <a:pt x="204" y="1"/>
                  </a:moveTo>
                  <a:cubicBezTo>
                    <a:pt x="151" y="1"/>
                    <a:pt x="97" y="27"/>
                    <a:pt x="60" y="70"/>
                  </a:cubicBezTo>
                  <a:cubicBezTo>
                    <a:pt x="1" y="154"/>
                    <a:pt x="37" y="261"/>
                    <a:pt x="108" y="320"/>
                  </a:cubicBezTo>
                  <a:lnTo>
                    <a:pt x="1775" y="1487"/>
                  </a:lnTo>
                  <a:cubicBezTo>
                    <a:pt x="1799" y="1511"/>
                    <a:pt x="1834" y="1523"/>
                    <a:pt x="1882" y="1523"/>
                  </a:cubicBezTo>
                  <a:cubicBezTo>
                    <a:pt x="1942" y="1523"/>
                    <a:pt x="1977" y="1487"/>
                    <a:pt x="2013" y="1451"/>
                  </a:cubicBezTo>
                  <a:cubicBezTo>
                    <a:pt x="2061" y="1368"/>
                    <a:pt x="2037" y="1261"/>
                    <a:pt x="1965" y="1213"/>
                  </a:cubicBezTo>
                  <a:lnTo>
                    <a:pt x="299" y="35"/>
                  </a:lnTo>
                  <a:cubicBezTo>
                    <a:pt x="271" y="11"/>
                    <a:pt x="237" y="1"/>
                    <a:pt x="204"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65" name="Google Shape;265;g1b22b9d3d6a_7_0"/>
            <p:cNvSpPr/>
            <p:nvPr/>
          </p:nvSpPr>
          <p:spPr>
            <a:xfrm>
              <a:off x="7252034" y="3168080"/>
              <a:ext cx="24634" cy="19287"/>
            </a:xfrm>
            <a:custGeom>
              <a:avLst/>
              <a:gdLst/>
              <a:ahLst/>
              <a:cxnLst/>
              <a:rect l="l" t="t" r="r" b="b"/>
              <a:pathLst>
                <a:path w="774" h="606" extrusionOk="0">
                  <a:moveTo>
                    <a:pt x="201" y="1"/>
                  </a:moveTo>
                  <a:cubicBezTo>
                    <a:pt x="148" y="1"/>
                    <a:pt x="97" y="29"/>
                    <a:pt x="60" y="81"/>
                  </a:cubicBezTo>
                  <a:cubicBezTo>
                    <a:pt x="0" y="153"/>
                    <a:pt x="24" y="260"/>
                    <a:pt x="95" y="319"/>
                  </a:cubicBezTo>
                  <a:lnTo>
                    <a:pt x="476" y="569"/>
                  </a:lnTo>
                  <a:cubicBezTo>
                    <a:pt x="500" y="581"/>
                    <a:pt x="536" y="605"/>
                    <a:pt x="572" y="605"/>
                  </a:cubicBezTo>
                  <a:cubicBezTo>
                    <a:pt x="631" y="605"/>
                    <a:pt x="679" y="569"/>
                    <a:pt x="714" y="522"/>
                  </a:cubicBezTo>
                  <a:cubicBezTo>
                    <a:pt x="774" y="450"/>
                    <a:pt x="750" y="343"/>
                    <a:pt x="667" y="284"/>
                  </a:cubicBezTo>
                  <a:lnTo>
                    <a:pt x="298" y="34"/>
                  </a:lnTo>
                  <a:cubicBezTo>
                    <a:pt x="266" y="11"/>
                    <a:pt x="233" y="1"/>
                    <a:pt x="201"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grpSp>
        <p:nvGrpSpPr>
          <p:cNvPr id="266" name="Google Shape;266;g1b22b9d3d6a_7_0"/>
          <p:cNvGrpSpPr/>
          <p:nvPr/>
        </p:nvGrpSpPr>
        <p:grpSpPr>
          <a:xfrm>
            <a:off x="2017968" y="860270"/>
            <a:ext cx="617567" cy="585863"/>
            <a:chOff x="6649150" y="309350"/>
            <a:chExt cx="395800" cy="395800"/>
          </a:xfrm>
        </p:grpSpPr>
        <p:sp>
          <p:nvSpPr>
            <p:cNvPr id="267" name="Google Shape;267;g1b22b9d3d6a_7_0"/>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68" name="Google Shape;268;g1b22b9d3d6a_7_0"/>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69" name="Google Shape;269;g1b22b9d3d6a_7_0"/>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0" name="Google Shape;270;g1b22b9d3d6a_7_0"/>
            <p:cNvSpPr/>
            <p:nvPr/>
          </p:nvSpPr>
          <p:spPr>
            <a:xfrm>
              <a:off x="6847025" y="333700"/>
              <a:ext cx="25" cy="29250"/>
            </a:xfrm>
            <a:custGeom>
              <a:avLst/>
              <a:gdLst/>
              <a:ahLst/>
              <a:cxnLst/>
              <a:rect l="l" t="t" r="r" b="b"/>
              <a:pathLst>
                <a:path w="1" h="1170" fill="none" extrusionOk="0">
                  <a:moveTo>
                    <a:pt x="1" y="1170"/>
                  </a:moveTo>
                  <a:lnTo>
                    <a:pt x="1" y="1"/>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1" name="Google Shape;271;g1b22b9d3d6a_7_0"/>
            <p:cNvSpPr/>
            <p:nvPr/>
          </p:nvSpPr>
          <p:spPr>
            <a:xfrm>
              <a:off x="6760575" y="356850"/>
              <a:ext cx="25" cy="25"/>
            </a:xfrm>
            <a:custGeom>
              <a:avLst/>
              <a:gdLst/>
              <a:ahLst/>
              <a:cxnLst/>
              <a:rect l="l" t="t" r="r" b="b"/>
              <a:pathLst>
                <a:path w="1" h="1" fill="none" extrusionOk="0">
                  <a:moveTo>
                    <a:pt x="1" y="0"/>
                  </a:moveTo>
                  <a:lnTo>
                    <a:pt x="1" y="0"/>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2" name="Google Shape;272;g1b22b9d3d6a_7_0"/>
            <p:cNvSpPr/>
            <p:nvPr/>
          </p:nvSpPr>
          <p:spPr>
            <a:xfrm>
              <a:off x="6760575" y="356850"/>
              <a:ext cx="14025" cy="24975"/>
            </a:xfrm>
            <a:custGeom>
              <a:avLst/>
              <a:gdLst/>
              <a:ahLst/>
              <a:cxnLst/>
              <a:rect l="l" t="t" r="r" b="b"/>
              <a:pathLst>
                <a:path w="561" h="999" fill="none" extrusionOk="0">
                  <a:moveTo>
                    <a:pt x="1" y="0"/>
                  </a:moveTo>
                  <a:lnTo>
                    <a:pt x="561" y="999"/>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3" name="Google Shape;273;g1b22b9d3d6a_7_0"/>
            <p:cNvSpPr/>
            <p:nvPr/>
          </p:nvSpPr>
          <p:spPr>
            <a:xfrm>
              <a:off x="6696650" y="420775"/>
              <a:ext cx="25" cy="25"/>
            </a:xfrm>
            <a:custGeom>
              <a:avLst/>
              <a:gdLst/>
              <a:ahLst/>
              <a:cxnLst/>
              <a:rect l="l" t="t" r="r" b="b"/>
              <a:pathLst>
                <a:path w="1" h="1" fill="none" extrusionOk="0">
                  <a:moveTo>
                    <a:pt x="0" y="0"/>
                  </a:moveTo>
                  <a:lnTo>
                    <a:pt x="0" y="0"/>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4" name="Google Shape;274;g1b22b9d3d6a_7_0"/>
            <p:cNvSpPr/>
            <p:nvPr/>
          </p:nvSpPr>
          <p:spPr>
            <a:xfrm>
              <a:off x="6696650" y="420775"/>
              <a:ext cx="24975" cy="14025"/>
            </a:xfrm>
            <a:custGeom>
              <a:avLst/>
              <a:gdLst/>
              <a:ahLst/>
              <a:cxnLst/>
              <a:rect l="l" t="t" r="r" b="b"/>
              <a:pathLst>
                <a:path w="999" h="561" fill="none" extrusionOk="0">
                  <a:moveTo>
                    <a:pt x="0" y="0"/>
                  </a:moveTo>
                  <a:lnTo>
                    <a:pt x="999" y="561"/>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5" name="Google Shape;275;g1b22b9d3d6a_7_0"/>
            <p:cNvSpPr/>
            <p:nvPr/>
          </p:nvSpPr>
          <p:spPr>
            <a:xfrm>
              <a:off x="6673500" y="507225"/>
              <a:ext cx="29250" cy="25"/>
            </a:xfrm>
            <a:custGeom>
              <a:avLst/>
              <a:gdLst/>
              <a:ahLst/>
              <a:cxnLst/>
              <a:rect l="l" t="t" r="r" b="b"/>
              <a:pathLst>
                <a:path w="1170" h="1" fill="none" extrusionOk="0">
                  <a:moveTo>
                    <a:pt x="1" y="1"/>
                  </a:moveTo>
                  <a:lnTo>
                    <a:pt x="1170" y="1"/>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6" name="Google Shape;276;g1b22b9d3d6a_7_0"/>
            <p:cNvSpPr/>
            <p:nvPr/>
          </p:nvSpPr>
          <p:spPr>
            <a:xfrm>
              <a:off x="6696650" y="593700"/>
              <a:ext cx="25" cy="25"/>
            </a:xfrm>
            <a:custGeom>
              <a:avLst/>
              <a:gdLst/>
              <a:ahLst/>
              <a:cxnLst/>
              <a:rect l="l" t="t" r="r" b="b"/>
              <a:pathLst>
                <a:path w="1" h="1" fill="none" extrusionOk="0">
                  <a:moveTo>
                    <a:pt x="0" y="0"/>
                  </a:moveTo>
                  <a:lnTo>
                    <a:pt x="0" y="0"/>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7" name="Google Shape;277;g1b22b9d3d6a_7_0"/>
            <p:cNvSpPr/>
            <p:nvPr/>
          </p:nvSpPr>
          <p:spPr>
            <a:xfrm>
              <a:off x="6696650" y="579700"/>
              <a:ext cx="24975" cy="14025"/>
            </a:xfrm>
            <a:custGeom>
              <a:avLst/>
              <a:gdLst/>
              <a:ahLst/>
              <a:cxnLst/>
              <a:rect l="l" t="t" r="r" b="b"/>
              <a:pathLst>
                <a:path w="999" h="561" fill="none" extrusionOk="0">
                  <a:moveTo>
                    <a:pt x="0" y="560"/>
                  </a:moveTo>
                  <a:lnTo>
                    <a:pt x="999" y="0"/>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8" name="Google Shape;278;g1b22b9d3d6a_7_0"/>
            <p:cNvSpPr/>
            <p:nvPr/>
          </p:nvSpPr>
          <p:spPr>
            <a:xfrm>
              <a:off x="6760575" y="632675"/>
              <a:ext cx="14025" cy="24975"/>
            </a:xfrm>
            <a:custGeom>
              <a:avLst/>
              <a:gdLst/>
              <a:ahLst/>
              <a:cxnLst/>
              <a:rect l="l" t="t" r="r" b="b"/>
              <a:pathLst>
                <a:path w="561" h="999" fill="none" extrusionOk="0">
                  <a:moveTo>
                    <a:pt x="1" y="999"/>
                  </a:moveTo>
                  <a:lnTo>
                    <a:pt x="561" y="0"/>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9" name="Google Shape;279;g1b22b9d3d6a_7_0"/>
            <p:cNvSpPr/>
            <p:nvPr/>
          </p:nvSpPr>
          <p:spPr>
            <a:xfrm>
              <a:off x="6760575" y="657625"/>
              <a:ext cx="25" cy="25"/>
            </a:xfrm>
            <a:custGeom>
              <a:avLst/>
              <a:gdLst/>
              <a:ahLst/>
              <a:cxnLst/>
              <a:rect l="l" t="t" r="r" b="b"/>
              <a:pathLst>
                <a:path w="1" h="1" fill="none" extrusionOk="0">
                  <a:moveTo>
                    <a:pt x="1" y="1"/>
                  </a:moveTo>
                  <a:lnTo>
                    <a:pt x="1" y="1"/>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0" name="Google Shape;280;g1b22b9d3d6a_7_0"/>
            <p:cNvSpPr/>
            <p:nvPr/>
          </p:nvSpPr>
          <p:spPr>
            <a:xfrm>
              <a:off x="6847025" y="651550"/>
              <a:ext cx="25" cy="29250"/>
            </a:xfrm>
            <a:custGeom>
              <a:avLst/>
              <a:gdLst/>
              <a:ahLst/>
              <a:cxnLst/>
              <a:rect l="l" t="t" r="r" b="b"/>
              <a:pathLst>
                <a:path w="1" h="1170" fill="none" extrusionOk="0">
                  <a:moveTo>
                    <a:pt x="1" y="0"/>
                  </a:moveTo>
                  <a:lnTo>
                    <a:pt x="1" y="1169"/>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1" name="Google Shape;281;g1b22b9d3d6a_7_0"/>
            <p:cNvSpPr/>
            <p:nvPr/>
          </p:nvSpPr>
          <p:spPr>
            <a:xfrm>
              <a:off x="6919500" y="632675"/>
              <a:ext cx="14025" cy="24975"/>
            </a:xfrm>
            <a:custGeom>
              <a:avLst/>
              <a:gdLst/>
              <a:ahLst/>
              <a:cxnLst/>
              <a:rect l="l" t="t" r="r" b="b"/>
              <a:pathLst>
                <a:path w="561" h="999" fill="none" extrusionOk="0">
                  <a:moveTo>
                    <a:pt x="560" y="999"/>
                  </a:moveTo>
                  <a:lnTo>
                    <a:pt x="0" y="0"/>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2" name="Google Shape;282;g1b22b9d3d6a_7_0"/>
            <p:cNvSpPr/>
            <p:nvPr/>
          </p:nvSpPr>
          <p:spPr>
            <a:xfrm>
              <a:off x="6933500" y="657625"/>
              <a:ext cx="25" cy="25"/>
            </a:xfrm>
            <a:custGeom>
              <a:avLst/>
              <a:gdLst/>
              <a:ahLst/>
              <a:cxnLst/>
              <a:rect l="l" t="t" r="r" b="b"/>
              <a:pathLst>
                <a:path w="1" h="1" fill="none" extrusionOk="0">
                  <a:moveTo>
                    <a:pt x="0" y="1"/>
                  </a:moveTo>
                  <a:lnTo>
                    <a:pt x="0" y="1"/>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3" name="Google Shape;283;g1b22b9d3d6a_7_0"/>
            <p:cNvSpPr/>
            <p:nvPr/>
          </p:nvSpPr>
          <p:spPr>
            <a:xfrm>
              <a:off x="6972475" y="579700"/>
              <a:ext cx="24975" cy="14025"/>
            </a:xfrm>
            <a:custGeom>
              <a:avLst/>
              <a:gdLst/>
              <a:ahLst/>
              <a:cxnLst/>
              <a:rect l="l" t="t" r="r" b="b"/>
              <a:pathLst>
                <a:path w="999" h="561" fill="none" extrusionOk="0">
                  <a:moveTo>
                    <a:pt x="999" y="560"/>
                  </a:moveTo>
                  <a:lnTo>
                    <a:pt x="0" y="0"/>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4" name="Google Shape;284;g1b22b9d3d6a_7_0"/>
            <p:cNvSpPr/>
            <p:nvPr/>
          </p:nvSpPr>
          <p:spPr>
            <a:xfrm>
              <a:off x="6997425" y="593700"/>
              <a:ext cx="25" cy="25"/>
            </a:xfrm>
            <a:custGeom>
              <a:avLst/>
              <a:gdLst/>
              <a:ahLst/>
              <a:cxnLst/>
              <a:rect l="l" t="t" r="r" b="b"/>
              <a:pathLst>
                <a:path w="1" h="1" fill="none" extrusionOk="0">
                  <a:moveTo>
                    <a:pt x="1" y="0"/>
                  </a:moveTo>
                  <a:lnTo>
                    <a:pt x="1" y="0"/>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5" name="Google Shape;285;g1b22b9d3d6a_7_0"/>
            <p:cNvSpPr/>
            <p:nvPr/>
          </p:nvSpPr>
          <p:spPr>
            <a:xfrm>
              <a:off x="6991350" y="507225"/>
              <a:ext cx="29250" cy="25"/>
            </a:xfrm>
            <a:custGeom>
              <a:avLst/>
              <a:gdLst/>
              <a:ahLst/>
              <a:cxnLst/>
              <a:rect l="l" t="t" r="r" b="b"/>
              <a:pathLst>
                <a:path w="1170" h="1" fill="none" extrusionOk="0">
                  <a:moveTo>
                    <a:pt x="1169" y="1"/>
                  </a:moveTo>
                  <a:lnTo>
                    <a:pt x="0" y="1"/>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6" name="Google Shape;286;g1b22b9d3d6a_7_0"/>
            <p:cNvSpPr/>
            <p:nvPr/>
          </p:nvSpPr>
          <p:spPr>
            <a:xfrm>
              <a:off x="6972475" y="420775"/>
              <a:ext cx="24975" cy="14025"/>
            </a:xfrm>
            <a:custGeom>
              <a:avLst/>
              <a:gdLst/>
              <a:ahLst/>
              <a:cxnLst/>
              <a:rect l="l" t="t" r="r" b="b"/>
              <a:pathLst>
                <a:path w="999" h="561" fill="none" extrusionOk="0">
                  <a:moveTo>
                    <a:pt x="0" y="561"/>
                  </a:moveTo>
                  <a:lnTo>
                    <a:pt x="999" y="0"/>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7" name="Google Shape;287;g1b22b9d3d6a_7_0"/>
            <p:cNvSpPr/>
            <p:nvPr/>
          </p:nvSpPr>
          <p:spPr>
            <a:xfrm>
              <a:off x="6997425" y="420775"/>
              <a:ext cx="25" cy="25"/>
            </a:xfrm>
            <a:custGeom>
              <a:avLst/>
              <a:gdLst/>
              <a:ahLst/>
              <a:cxnLst/>
              <a:rect l="l" t="t" r="r" b="b"/>
              <a:pathLst>
                <a:path w="1" h="1" fill="none" extrusionOk="0">
                  <a:moveTo>
                    <a:pt x="1" y="0"/>
                  </a:moveTo>
                  <a:lnTo>
                    <a:pt x="1" y="0"/>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8" name="Google Shape;288;g1b22b9d3d6a_7_0"/>
            <p:cNvSpPr/>
            <p:nvPr/>
          </p:nvSpPr>
          <p:spPr>
            <a:xfrm>
              <a:off x="6919500" y="356850"/>
              <a:ext cx="14025" cy="24975"/>
            </a:xfrm>
            <a:custGeom>
              <a:avLst/>
              <a:gdLst/>
              <a:ahLst/>
              <a:cxnLst/>
              <a:rect l="l" t="t" r="r" b="b"/>
              <a:pathLst>
                <a:path w="561" h="999" fill="none" extrusionOk="0">
                  <a:moveTo>
                    <a:pt x="560" y="0"/>
                  </a:moveTo>
                  <a:lnTo>
                    <a:pt x="0" y="999"/>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9" name="Google Shape;289;g1b22b9d3d6a_7_0"/>
            <p:cNvSpPr/>
            <p:nvPr/>
          </p:nvSpPr>
          <p:spPr>
            <a:xfrm>
              <a:off x="6933500" y="356850"/>
              <a:ext cx="25" cy="25"/>
            </a:xfrm>
            <a:custGeom>
              <a:avLst/>
              <a:gdLst/>
              <a:ahLst/>
              <a:cxnLst/>
              <a:rect l="l" t="t" r="r" b="b"/>
              <a:pathLst>
                <a:path w="1" h="1" fill="none" extrusionOk="0">
                  <a:moveTo>
                    <a:pt x="0" y="0"/>
                  </a:moveTo>
                  <a:lnTo>
                    <a:pt x="0" y="0"/>
                  </a:lnTo>
                </a:path>
              </a:pathLst>
            </a:custGeom>
            <a:noFill/>
            <a:ln w="285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290" name="Google Shape;290;g1b22b9d3d6a_7_0"/>
          <p:cNvSpPr txBox="1"/>
          <p:nvPr/>
        </p:nvSpPr>
        <p:spPr>
          <a:xfrm>
            <a:off x="4846893" y="1967500"/>
            <a:ext cx="3712500" cy="1713600"/>
          </a:xfrm>
          <a:prstGeom prst="rect">
            <a:avLst/>
          </a:prstGeom>
          <a:noFill/>
          <a:ln>
            <a:noFill/>
          </a:ln>
        </p:spPr>
        <p:txBody>
          <a:bodyPr spcFirstLastPara="1" wrap="square" lIns="91425" tIns="91425" rIns="91425" bIns="91425" anchor="t" anchorCtr="0">
            <a:spAutoFit/>
          </a:bodyPr>
          <a:lstStyle/>
          <a:p>
            <a:pPr marL="0" lvl="0" indent="0" algn="l" rtl="0">
              <a:spcBef>
                <a:spcPts val="1000"/>
              </a:spcBef>
              <a:spcAft>
                <a:spcPts val="0"/>
              </a:spcAft>
              <a:buNone/>
            </a:pPr>
            <a:r>
              <a:rPr lang="en" sz="1300">
                <a:solidFill>
                  <a:schemeClr val="dk1"/>
                </a:solidFill>
                <a:latin typeface="Source Sans Pro"/>
                <a:ea typeface="Source Sans Pro"/>
                <a:cs typeface="Source Sans Pro"/>
                <a:sym typeface="Source Sans Pro"/>
              </a:rPr>
              <a:t>In Carrefour there was no consistency or quality in the data collected.</a:t>
            </a:r>
            <a:endParaRPr sz="1300">
              <a:solidFill>
                <a:schemeClr val="dk1"/>
              </a:solidFill>
              <a:latin typeface="Source Sans Pro"/>
              <a:ea typeface="Source Sans Pro"/>
              <a:cs typeface="Source Sans Pro"/>
              <a:sym typeface="Source Sans Pro"/>
            </a:endParaRPr>
          </a:p>
          <a:p>
            <a:pPr marL="0" lvl="0" indent="0" algn="l" rtl="0">
              <a:spcBef>
                <a:spcPts val="1000"/>
              </a:spcBef>
              <a:spcAft>
                <a:spcPts val="0"/>
              </a:spcAft>
              <a:buNone/>
            </a:pPr>
            <a:r>
              <a:rPr lang="en" sz="1300">
                <a:solidFill>
                  <a:schemeClr val="dk1"/>
                </a:solidFill>
                <a:latin typeface="Source Sans Pro"/>
                <a:ea typeface="Source Sans Pro"/>
                <a:cs typeface="Source Sans Pro"/>
                <a:sym typeface="Source Sans Pro"/>
              </a:rPr>
              <a:t>Thus, they needed a step of data treatment, which initially was organized as a series of questions that would drive the process. It was necessary to understand the data problem to approach it correctly. </a:t>
            </a:r>
            <a:endParaRPr sz="1300">
              <a:solidFill>
                <a:schemeClr val="dk1"/>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g1aae8113039_1_12"/>
          <p:cNvSpPr txBox="1">
            <a:spLocks noGrp="1"/>
          </p:cNvSpPr>
          <p:nvPr>
            <p:ph type="ctrTitle"/>
          </p:nvPr>
        </p:nvSpPr>
        <p:spPr>
          <a:xfrm>
            <a:off x="1538475" y="1556410"/>
            <a:ext cx="5852100" cy="2030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4400"/>
              <a:buNone/>
            </a:pPr>
            <a:r>
              <a:rPr lang="en" sz="6000">
                <a:solidFill>
                  <a:schemeClr val="accent4"/>
                </a:solidFill>
              </a:rPr>
              <a:t>3.</a:t>
            </a:r>
            <a:endParaRPr sz="6000">
              <a:solidFill>
                <a:schemeClr val="accent4"/>
              </a:solidFill>
            </a:endParaRPr>
          </a:p>
          <a:p>
            <a:pPr marL="0" lvl="0" indent="0" algn="l" rtl="0">
              <a:lnSpc>
                <a:spcPct val="115000"/>
              </a:lnSpc>
              <a:spcBef>
                <a:spcPts val="1000"/>
              </a:spcBef>
              <a:spcAft>
                <a:spcPts val="1000"/>
              </a:spcAft>
              <a:buNone/>
            </a:pPr>
            <a:r>
              <a:rPr lang="en" sz="2400"/>
              <a:t>How can this transformation impact MAF’s business model?</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2"/>
          <p:cNvSpPr txBox="1">
            <a:spLocks noGrp="1"/>
          </p:cNvSpPr>
          <p:nvPr>
            <p:ph type="title"/>
          </p:nvPr>
        </p:nvSpPr>
        <p:spPr>
          <a:xfrm>
            <a:off x="262200" y="0"/>
            <a:ext cx="8619600" cy="415500"/>
          </a:xfrm>
          <a:prstGeom prst="rect">
            <a:avLst/>
          </a:prstGeom>
          <a:noFill/>
          <a:ln>
            <a:noFill/>
          </a:ln>
        </p:spPr>
        <p:txBody>
          <a:bodyPr spcFirstLastPara="1" wrap="square" lIns="91425" tIns="91425" rIns="91425" bIns="91425" anchor="ctr" anchorCtr="0">
            <a:spAutoFit/>
          </a:bodyPr>
          <a:lstStyle/>
          <a:p>
            <a:pPr marL="0" lvl="0" indent="0" algn="l" rtl="0">
              <a:lnSpc>
                <a:spcPct val="100000"/>
              </a:lnSpc>
              <a:spcBef>
                <a:spcPts val="0"/>
              </a:spcBef>
              <a:spcAft>
                <a:spcPts val="0"/>
              </a:spcAft>
              <a:buSzPts val="2000"/>
              <a:buNone/>
            </a:pPr>
            <a:r>
              <a:rPr lang="en" sz="1500" b="1"/>
              <a:t>Business Model Canvas</a:t>
            </a:r>
            <a:endParaRPr sz="1500" b="1"/>
          </a:p>
        </p:txBody>
      </p:sp>
      <p:sp>
        <p:nvSpPr>
          <p:cNvPr id="301" name="Google Shape;301;p3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16</a:t>
            </a:fld>
            <a:endParaRPr/>
          </a:p>
        </p:txBody>
      </p:sp>
      <p:sp>
        <p:nvSpPr>
          <p:cNvPr id="302" name="Google Shape;302;p32"/>
          <p:cNvSpPr txBox="1"/>
          <p:nvPr/>
        </p:nvSpPr>
        <p:spPr>
          <a:xfrm>
            <a:off x="2047275" y="493825"/>
            <a:ext cx="1683000" cy="1575300"/>
          </a:xfrm>
          <a:prstGeom prst="rect">
            <a:avLst/>
          </a:pr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100" b="1" i="0" u="none" strike="noStrike" cap="none">
                <a:solidFill>
                  <a:schemeClr val="accent2"/>
                </a:solidFill>
                <a:latin typeface="Source Sans Pro"/>
                <a:ea typeface="Source Sans Pro"/>
                <a:cs typeface="Source Sans Pro"/>
                <a:sym typeface="Source Sans Pro"/>
              </a:rPr>
              <a:t>Key Activities</a:t>
            </a:r>
            <a:endParaRPr sz="1100" b="1" i="0" u="none" strike="noStrike" cap="none">
              <a:solidFill>
                <a:schemeClr val="accent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u="sng">
                <a:solidFill>
                  <a:schemeClr val="dk2"/>
                </a:solidFill>
                <a:latin typeface="Source Sans Pro"/>
                <a:ea typeface="Source Sans Pro"/>
                <a:cs typeface="Source Sans Pro"/>
                <a:sym typeface="Source Sans Pro"/>
              </a:rPr>
              <a:t>+ Generate data</a:t>
            </a:r>
            <a:endParaRPr sz="1000" u="sng">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u="sng">
                <a:solidFill>
                  <a:schemeClr val="dk2"/>
                </a:solidFill>
                <a:latin typeface="Source Sans Pro"/>
                <a:ea typeface="Source Sans Pro"/>
                <a:cs typeface="Source Sans Pro"/>
                <a:sym typeface="Source Sans Pro"/>
              </a:rPr>
              <a:t>+ Analytics on the data</a:t>
            </a:r>
            <a:endParaRPr sz="1000" u="sng">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u="sng">
                <a:solidFill>
                  <a:schemeClr val="dk2"/>
                </a:solidFill>
                <a:latin typeface="Source Sans Pro"/>
                <a:ea typeface="Source Sans Pro"/>
                <a:cs typeface="Source Sans Pro"/>
                <a:sym typeface="Source Sans Pro"/>
              </a:rPr>
              <a:t>+ Company consulting</a:t>
            </a:r>
            <a:endParaRPr sz="1000" u="sng">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u="sng">
                <a:solidFill>
                  <a:schemeClr val="dk2"/>
                </a:solidFill>
                <a:latin typeface="Source Sans Pro"/>
                <a:ea typeface="Source Sans Pro"/>
                <a:cs typeface="Source Sans Pro"/>
                <a:sym typeface="Source Sans Pro"/>
              </a:rPr>
              <a:t>+ Data aggregation</a:t>
            </a:r>
            <a:endParaRPr sz="1000" u="sng">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400"/>
              </a:spcAft>
              <a:buClr>
                <a:srgbClr val="000000"/>
              </a:buClr>
              <a:buSzPts val="800"/>
              <a:buFont typeface="Arial"/>
              <a:buNone/>
            </a:pPr>
            <a:r>
              <a:rPr lang="en" sz="1000" u="sng">
                <a:solidFill>
                  <a:schemeClr val="dk2"/>
                </a:solidFill>
                <a:latin typeface="Source Sans Pro"/>
                <a:ea typeface="Source Sans Pro"/>
                <a:cs typeface="Source Sans Pro"/>
                <a:sym typeface="Source Sans Pro"/>
              </a:rPr>
              <a:t>+ Data distribution</a:t>
            </a:r>
            <a:endParaRPr sz="1000" u="sng">
              <a:solidFill>
                <a:schemeClr val="dk2"/>
              </a:solidFill>
              <a:latin typeface="Source Sans Pro"/>
              <a:ea typeface="Source Sans Pro"/>
              <a:cs typeface="Source Sans Pro"/>
              <a:sym typeface="Source Sans Pro"/>
            </a:endParaRPr>
          </a:p>
        </p:txBody>
      </p:sp>
      <p:sp>
        <p:nvSpPr>
          <p:cNvPr id="303" name="Google Shape;303;p32"/>
          <p:cNvSpPr txBox="1"/>
          <p:nvPr/>
        </p:nvSpPr>
        <p:spPr>
          <a:xfrm>
            <a:off x="2047275" y="2069180"/>
            <a:ext cx="1683000" cy="1575300"/>
          </a:xfrm>
          <a:prstGeom prst="rect">
            <a:avLst/>
          </a:pr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100" b="1" i="0" u="none" strike="noStrike" cap="none">
                <a:solidFill>
                  <a:schemeClr val="accent2"/>
                </a:solidFill>
                <a:latin typeface="Source Sans Pro"/>
                <a:ea typeface="Source Sans Pro"/>
                <a:cs typeface="Source Sans Pro"/>
                <a:sym typeface="Source Sans Pro"/>
              </a:rPr>
              <a:t>Key Resources</a:t>
            </a:r>
            <a:endParaRPr sz="1100" b="1" i="0" u="none" strike="noStrike" cap="none">
              <a:solidFill>
                <a:schemeClr val="accent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u="sng">
                <a:solidFill>
                  <a:schemeClr val="dk2"/>
                </a:solidFill>
                <a:latin typeface="Source Sans Pro"/>
                <a:ea typeface="Source Sans Pro"/>
                <a:cs typeface="Source Sans Pro"/>
                <a:sym typeface="Source Sans Pro"/>
              </a:rPr>
              <a:t>+ Data from customers</a:t>
            </a:r>
            <a:endParaRPr sz="1000" u="sng">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Stores</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Support facilities (toilets, prayer rooms, etc)</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Wi-Fi</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400"/>
              </a:spcAft>
              <a:buClr>
                <a:srgbClr val="000000"/>
              </a:buClr>
              <a:buSzPts val="800"/>
              <a:buFont typeface="Arial"/>
              <a:buNone/>
            </a:pPr>
            <a:endParaRPr sz="800" u="sng">
              <a:solidFill>
                <a:schemeClr val="dk2"/>
              </a:solidFill>
              <a:latin typeface="Source Sans Pro"/>
              <a:ea typeface="Source Sans Pro"/>
              <a:cs typeface="Source Sans Pro"/>
              <a:sym typeface="Source Sans Pro"/>
            </a:endParaRPr>
          </a:p>
        </p:txBody>
      </p:sp>
      <p:sp>
        <p:nvSpPr>
          <p:cNvPr id="304" name="Google Shape;304;p32"/>
          <p:cNvSpPr txBox="1"/>
          <p:nvPr/>
        </p:nvSpPr>
        <p:spPr>
          <a:xfrm>
            <a:off x="3730425" y="493825"/>
            <a:ext cx="1683000" cy="3150600"/>
          </a:xfrm>
          <a:prstGeom prst="rect">
            <a:avLst/>
          </a:pr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100" b="1" i="0" u="none" strike="noStrike" cap="none">
                <a:solidFill>
                  <a:schemeClr val="accent2"/>
                </a:solidFill>
                <a:latin typeface="Source Sans Pro"/>
                <a:ea typeface="Source Sans Pro"/>
                <a:cs typeface="Source Sans Pro"/>
                <a:sym typeface="Source Sans Pro"/>
              </a:rPr>
              <a:t>Value Propositions</a:t>
            </a:r>
            <a:endParaRPr sz="1100" b="1" i="0" u="none" strike="noStrike" cap="none">
              <a:solidFill>
                <a:schemeClr val="accent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u="sng">
                <a:solidFill>
                  <a:schemeClr val="dk2"/>
                </a:solidFill>
                <a:latin typeface="Source Sans Pro"/>
                <a:ea typeface="Source Sans Pro"/>
                <a:cs typeface="Source Sans Pro"/>
                <a:sym typeface="Source Sans Pro"/>
              </a:rPr>
              <a:t>+ Combination of data and analytics</a:t>
            </a:r>
            <a:endParaRPr sz="1000" u="sng">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u="sng">
                <a:solidFill>
                  <a:schemeClr val="dk2"/>
                </a:solidFill>
                <a:latin typeface="Source Sans Pro"/>
                <a:ea typeface="Source Sans Pro"/>
                <a:cs typeface="Source Sans Pro"/>
                <a:sym typeface="Source Sans Pro"/>
              </a:rPr>
              <a:t>+ Provides solutions to improve profitability</a:t>
            </a:r>
            <a:endParaRPr sz="1000" u="sng">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u="sng">
                <a:solidFill>
                  <a:schemeClr val="dk2"/>
                </a:solidFill>
                <a:latin typeface="Source Sans Pro"/>
                <a:ea typeface="Source Sans Pro"/>
                <a:cs typeface="Source Sans Pro"/>
                <a:sym typeface="Source Sans Pro"/>
              </a:rPr>
              <a:t>+ Promotional events</a:t>
            </a:r>
            <a:endParaRPr sz="1000" u="sng">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Variety of products and food</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400"/>
              </a:spcAft>
              <a:buClr>
                <a:srgbClr val="000000"/>
              </a:buClr>
              <a:buSzPts val="800"/>
              <a:buFont typeface="Arial"/>
              <a:buNone/>
            </a:pPr>
            <a:endParaRPr sz="800">
              <a:solidFill>
                <a:schemeClr val="dk2"/>
              </a:solidFill>
              <a:latin typeface="Source Sans Pro"/>
              <a:ea typeface="Source Sans Pro"/>
              <a:cs typeface="Source Sans Pro"/>
              <a:sym typeface="Source Sans Pro"/>
            </a:endParaRPr>
          </a:p>
        </p:txBody>
      </p:sp>
      <p:sp>
        <p:nvSpPr>
          <p:cNvPr id="305" name="Google Shape;305;p32"/>
          <p:cNvSpPr txBox="1"/>
          <p:nvPr/>
        </p:nvSpPr>
        <p:spPr>
          <a:xfrm>
            <a:off x="5413575" y="493825"/>
            <a:ext cx="1683000" cy="1650300"/>
          </a:xfrm>
          <a:prstGeom prst="rect">
            <a:avLst/>
          </a:pr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100" b="1" i="0" u="none" strike="noStrike" cap="none">
                <a:solidFill>
                  <a:schemeClr val="accent2"/>
                </a:solidFill>
                <a:latin typeface="Source Sans Pro"/>
                <a:ea typeface="Source Sans Pro"/>
                <a:cs typeface="Source Sans Pro"/>
                <a:sym typeface="Source Sans Pro"/>
              </a:rPr>
              <a:t>Customer Relationships</a:t>
            </a:r>
            <a:endParaRPr sz="1100" b="1" i="0" u="none" strike="noStrike" cap="none">
              <a:solidFill>
                <a:schemeClr val="accent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None/>
            </a:pPr>
            <a:r>
              <a:rPr lang="en" sz="1000" u="sng">
                <a:solidFill>
                  <a:schemeClr val="dk2"/>
                </a:solidFill>
                <a:latin typeface="Source Sans Pro"/>
                <a:ea typeface="Source Sans Pro"/>
                <a:cs typeface="Source Sans Pro"/>
                <a:sym typeface="Source Sans Pro"/>
              </a:rPr>
              <a:t>+ Ethnic-based products</a:t>
            </a:r>
            <a:endParaRPr sz="1000" u="sng">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Loyalty cards</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Free Wi-Fi</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Parking</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Dedicated Taxi drop-off</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Prayer rooms for men &amp; women</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Gift Cards</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400"/>
              </a:spcAft>
              <a:buClr>
                <a:srgbClr val="000000"/>
              </a:buClr>
              <a:buSzPts val="800"/>
              <a:buFont typeface="Arial"/>
              <a:buNone/>
            </a:pPr>
            <a:endParaRPr sz="800">
              <a:solidFill>
                <a:schemeClr val="dk2"/>
              </a:solidFill>
              <a:latin typeface="Source Sans Pro"/>
              <a:ea typeface="Source Sans Pro"/>
              <a:cs typeface="Source Sans Pro"/>
              <a:sym typeface="Source Sans Pro"/>
            </a:endParaRPr>
          </a:p>
        </p:txBody>
      </p:sp>
      <p:sp>
        <p:nvSpPr>
          <p:cNvPr id="306" name="Google Shape;306;p32"/>
          <p:cNvSpPr txBox="1"/>
          <p:nvPr/>
        </p:nvSpPr>
        <p:spPr>
          <a:xfrm>
            <a:off x="5413575" y="2144175"/>
            <a:ext cx="1683000" cy="1500300"/>
          </a:xfrm>
          <a:prstGeom prst="rect">
            <a:avLst/>
          </a:pr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100" b="1" i="0" u="none" strike="noStrike" cap="none">
                <a:solidFill>
                  <a:schemeClr val="accent2"/>
                </a:solidFill>
                <a:latin typeface="Source Sans Pro"/>
                <a:ea typeface="Source Sans Pro"/>
                <a:cs typeface="Source Sans Pro"/>
                <a:sym typeface="Source Sans Pro"/>
              </a:rPr>
              <a:t>Channels</a:t>
            </a:r>
            <a:endParaRPr sz="1100" b="1" i="0" u="none" strike="noStrike" cap="none">
              <a:solidFill>
                <a:schemeClr val="accent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Social media </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Website</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Phones</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Webmails</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400"/>
              </a:spcAft>
              <a:buClr>
                <a:srgbClr val="000000"/>
              </a:buClr>
              <a:buSzPts val="800"/>
              <a:buFont typeface="Arial"/>
              <a:buNone/>
            </a:pPr>
            <a:endParaRPr sz="800">
              <a:solidFill>
                <a:schemeClr val="dk2"/>
              </a:solidFill>
              <a:latin typeface="Source Sans Pro"/>
              <a:ea typeface="Source Sans Pro"/>
              <a:cs typeface="Source Sans Pro"/>
              <a:sym typeface="Source Sans Pro"/>
            </a:endParaRPr>
          </a:p>
        </p:txBody>
      </p:sp>
      <p:sp>
        <p:nvSpPr>
          <p:cNvPr id="307" name="Google Shape;307;p32"/>
          <p:cNvSpPr txBox="1"/>
          <p:nvPr/>
        </p:nvSpPr>
        <p:spPr>
          <a:xfrm>
            <a:off x="7096725" y="493825"/>
            <a:ext cx="1683000" cy="3150600"/>
          </a:xfrm>
          <a:prstGeom prst="rect">
            <a:avLst/>
          </a:pr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100" b="1" i="0" u="none" strike="noStrike" cap="none">
                <a:solidFill>
                  <a:schemeClr val="accent2"/>
                </a:solidFill>
                <a:latin typeface="Source Sans Pro"/>
                <a:ea typeface="Source Sans Pro"/>
                <a:cs typeface="Source Sans Pro"/>
                <a:sym typeface="Source Sans Pro"/>
              </a:rPr>
              <a:t>Customer Segments</a:t>
            </a:r>
            <a:endParaRPr sz="1100" b="1" i="0" u="none" strike="noStrike" cap="none">
              <a:solidFill>
                <a:schemeClr val="accent2"/>
              </a:solidFill>
              <a:latin typeface="Source Sans Pro"/>
              <a:ea typeface="Source Sans Pro"/>
              <a:cs typeface="Source Sans Pro"/>
              <a:sym typeface="Source Sans Pro"/>
            </a:endParaRPr>
          </a:p>
          <a:p>
            <a:pPr marL="0" marR="0" lvl="0" indent="0" algn="l" rtl="0">
              <a:lnSpc>
                <a:spcPct val="100000"/>
              </a:lnSpc>
              <a:spcBef>
                <a:spcPts val="400"/>
              </a:spcBef>
              <a:spcAft>
                <a:spcPts val="400"/>
              </a:spcAft>
              <a:buClr>
                <a:srgbClr val="000000"/>
              </a:buClr>
              <a:buSzPts val="800"/>
              <a:buFont typeface="Arial"/>
              <a:buNone/>
            </a:pPr>
            <a:r>
              <a:rPr lang="en" sz="1000">
                <a:solidFill>
                  <a:schemeClr val="dk2"/>
                </a:solidFill>
                <a:latin typeface="Source Sans Pro"/>
                <a:ea typeface="Source Sans Pro"/>
                <a:cs typeface="Source Sans Pro"/>
                <a:sym typeface="Source Sans Pro"/>
              </a:rPr>
              <a:t>Mall companies</a:t>
            </a:r>
            <a:br>
              <a:rPr lang="en" sz="1000" u="sng">
                <a:solidFill>
                  <a:schemeClr val="dk2"/>
                </a:solidFill>
                <a:latin typeface="Source Sans Pro"/>
                <a:ea typeface="Source Sans Pro"/>
                <a:cs typeface="Source Sans Pro"/>
                <a:sym typeface="Source Sans Pro"/>
              </a:rPr>
            </a:br>
            <a:r>
              <a:rPr lang="en" sz="1000">
                <a:solidFill>
                  <a:schemeClr val="dk2"/>
                </a:solidFill>
                <a:latin typeface="Source Sans Pro"/>
                <a:ea typeface="Source Sans Pro"/>
                <a:cs typeface="Source Sans Pro"/>
                <a:sym typeface="Source Sans Pro"/>
              </a:rPr>
              <a:t>Men, women and children</a:t>
            </a:r>
            <a:endParaRPr sz="1100" b="1" i="0" strike="noStrike" cap="none">
              <a:solidFill>
                <a:schemeClr val="dk1"/>
              </a:solidFill>
              <a:latin typeface="Source Sans Pro"/>
              <a:ea typeface="Source Sans Pro"/>
              <a:cs typeface="Source Sans Pro"/>
              <a:sym typeface="Source Sans Pro"/>
            </a:endParaRPr>
          </a:p>
        </p:txBody>
      </p:sp>
      <p:sp>
        <p:nvSpPr>
          <p:cNvPr id="308" name="Google Shape;308;p32"/>
          <p:cNvSpPr txBox="1"/>
          <p:nvPr/>
        </p:nvSpPr>
        <p:spPr>
          <a:xfrm>
            <a:off x="364125" y="493825"/>
            <a:ext cx="1683000" cy="3150600"/>
          </a:xfrm>
          <a:prstGeom prst="rect">
            <a:avLst/>
          </a:pr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100" b="1" i="0" u="none" strike="noStrike" cap="none">
                <a:solidFill>
                  <a:schemeClr val="accent2"/>
                </a:solidFill>
                <a:latin typeface="Source Sans Pro"/>
                <a:ea typeface="Source Sans Pro"/>
                <a:cs typeface="Source Sans Pro"/>
                <a:sym typeface="Source Sans Pro"/>
              </a:rPr>
              <a:t>Key Partners</a:t>
            </a:r>
            <a:endParaRPr sz="1100" b="1" i="0" u="none" strike="noStrike" cap="none">
              <a:solidFill>
                <a:schemeClr val="accent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u="sng">
                <a:solidFill>
                  <a:schemeClr val="dk2"/>
                </a:solidFill>
                <a:latin typeface="Source Sans Pro"/>
                <a:ea typeface="Source Sans Pro"/>
                <a:cs typeface="Source Sans Pro"/>
                <a:sym typeface="Source Sans Pro"/>
              </a:rPr>
              <a:t>+ Companies in the mall</a:t>
            </a:r>
            <a:endParaRPr sz="1000" u="sng">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Internet service provider</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a:solidFill>
                  <a:schemeClr val="dk2"/>
                </a:solidFill>
                <a:latin typeface="Source Sans Pro"/>
                <a:ea typeface="Source Sans Pro"/>
                <a:cs typeface="Source Sans Pro"/>
                <a:sym typeface="Source Sans Pro"/>
              </a:rPr>
              <a:t>Service suppliers</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400"/>
              </a:spcAft>
              <a:buClr>
                <a:srgbClr val="000000"/>
              </a:buClr>
              <a:buSzPts val="800"/>
              <a:buFont typeface="Arial"/>
              <a:buNone/>
            </a:pPr>
            <a:r>
              <a:rPr lang="en" sz="1000">
                <a:solidFill>
                  <a:schemeClr val="dk2"/>
                </a:solidFill>
                <a:latin typeface="Source Sans Pro"/>
                <a:ea typeface="Source Sans Pro"/>
                <a:cs typeface="Source Sans Pro"/>
                <a:sym typeface="Source Sans Pro"/>
              </a:rPr>
              <a:t>Outsourcing (security, parking, etc)</a:t>
            </a:r>
            <a:r>
              <a:rPr lang="en" sz="1000">
                <a:solidFill>
                  <a:schemeClr val="dk1"/>
                </a:solidFill>
                <a:latin typeface="Source Sans Pro"/>
                <a:ea typeface="Source Sans Pro"/>
                <a:cs typeface="Source Sans Pro"/>
                <a:sym typeface="Source Sans Pro"/>
              </a:rPr>
              <a:t> </a:t>
            </a:r>
            <a:endParaRPr sz="1000">
              <a:solidFill>
                <a:schemeClr val="dk1"/>
              </a:solidFill>
              <a:latin typeface="Source Sans Pro"/>
              <a:ea typeface="Source Sans Pro"/>
              <a:cs typeface="Source Sans Pro"/>
              <a:sym typeface="Source Sans Pro"/>
            </a:endParaRPr>
          </a:p>
        </p:txBody>
      </p:sp>
      <p:sp>
        <p:nvSpPr>
          <p:cNvPr id="309" name="Google Shape;309;p32"/>
          <p:cNvSpPr txBox="1"/>
          <p:nvPr/>
        </p:nvSpPr>
        <p:spPr>
          <a:xfrm>
            <a:off x="364125" y="3644525"/>
            <a:ext cx="4207800" cy="1283100"/>
          </a:xfrm>
          <a:prstGeom prst="rect">
            <a:avLst/>
          </a:pr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100" b="1" i="0" u="none" strike="noStrike" cap="none" dirty="0">
                <a:solidFill>
                  <a:schemeClr val="accent2"/>
                </a:solidFill>
                <a:latin typeface="Source Sans Pro"/>
                <a:ea typeface="Source Sans Pro"/>
                <a:cs typeface="Source Sans Pro"/>
                <a:sym typeface="Source Sans Pro"/>
              </a:rPr>
              <a:t>Cost Structure</a:t>
            </a:r>
            <a:r>
              <a:rPr lang="en" sz="900" b="1" i="0" u="none" strike="noStrike" cap="none" dirty="0">
                <a:solidFill>
                  <a:schemeClr val="dk1"/>
                </a:solidFill>
                <a:latin typeface="Source Sans Pro"/>
                <a:ea typeface="Source Sans Pro"/>
                <a:cs typeface="Source Sans Pro"/>
                <a:sym typeface="Source Sans Pro"/>
              </a:rPr>
              <a:t>				</a:t>
            </a:r>
            <a:endParaRPr sz="900" b="1" i="0" u="none" strike="noStrike" cap="none" dirty="0">
              <a:solidFill>
                <a:schemeClr val="dk1"/>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dirty="0">
                <a:solidFill>
                  <a:schemeClr val="dk2"/>
                </a:solidFill>
                <a:latin typeface="Source Sans Pro"/>
                <a:ea typeface="Source Sans Pro"/>
                <a:cs typeface="Source Sans Pro"/>
                <a:sym typeface="Source Sans Pro"/>
              </a:rPr>
              <a:t>Cameras		</a:t>
            </a:r>
            <a:r>
              <a:rPr lang="en" sz="1000" u="sng" dirty="0">
                <a:solidFill>
                  <a:schemeClr val="dk2"/>
                </a:solidFill>
                <a:latin typeface="Source Sans Pro"/>
                <a:ea typeface="Source Sans Pro"/>
                <a:cs typeface="Source Sans Pro"/>
                <a:sym typeface="Source Sans Pro"/>
              </a:rPr>
              <a:t>+ AACOE expenses</a:t>
            </a:r>
            <a:endParaRPr sz="1000" u="sng" dirty="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dirty="0">
                <a:solidFill>
                  <a:schemeClr val="dk2"/>
                </a:solidFill>
                <a:latin typeface="Source Sans Pro"/>
                <a:ea typeface="Source Sans Pro"/>
                <a:cs typeface="Source Sans Pro"/>
                <a:sym typeface="Source Sans Pro"/>
              </a:rPr>
              <a:t>Electricity &amp; water charges</a:t>
            </a:r>
            <a:endParaRPr sz="1000" dirty="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dirty="0">
                <a:solidFill>
                  <a:schemeClr val="dk2"/>
                </a:solidFill>
                <a:latin typeface="Source Sans Pro"/>
                <a:ea typeface="Source Sans Pro"/>
                <a:cs typeface="Source Sans Pro"/>
                <a:sym typeface="Source Sans Pro"/>
              </a:rPr>
              <a:t>Human Resources</a:t>
            </a:r>
            <a:endParaRPr sz="1000" dirty="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dirty="0">
                <a:solidFill>
                  <a:schemeClr val="dk2"/>
                </a:solidFill>
                <a:latin typeface="Source Sans Pro"/>
                <a:ea typeface="Source Sans Pro"/>
                <a:cs typeface="Source Sans Pro"/>
                <a:sym typeface="Source Sans Pro"/>
              </a:rPr>
              <a:t>Legal expenses</a:t>
            </a:r>
            <a:endParaRPr sz="1000" dirty="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dirty="0">
                <a:solidFill>
                  <a:schemeClr val="dk2"/>
                </a:solidFill>
                <a:latin typeface="Source Sans Pro"/>
                <a:ea typeface="Source Sans Pro"/>
                <a:cs typeface="Source Sans Pro"/>
                <a:sym typeface="Source Sans Pro"/>
              </a:rPr>
              <a:t>Security / Maintenance </a:t>
            </a:r>
            <a:endParaRPr sz="1000" dirty="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800" dirty="0">
                <a:solidFill>
                  <a:schemeClr val="dk2"/>
                </a:solidFill>
                <a:latin typeface="Source Sans Pro"/>
                <a:ea typeface="Source Sans Pro"/>
                <a:cs typeface="Source Sans Pro"/>
                <a:sym typeface="Source Sans Pro"/>
              </a:rPr>
              <a:t>					</a:t>
            </a:r>
            <a:endParaRPr sz="800" dirty="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400"/>
              </a:spcAft>
              <a:buClr>
                <a:srgbClr val="000000"/>
              </a:buClr>
              <a:buSzPts val="800"/>
              <a:buFont typeface="Arial"/>
              <a:buNone/>
            </a:pPr>
            <a:endParaRPr sz="800" dirty="0">
              <a:solidFill>
                <a:schemeClr val="dk2"/>
              </a:solidFill>
              <a:latin typeface="Source Sans Pro"/>
              <a:ea typeface="Source Sans Pro"/>
              <a:cs typeface="Source Sans Pro"/>
              <a:sym typeface="Source Sans Pro"/>
            </a:endParaRPr>
          </a:p>
        </p:txBody>
      </p:sp>
      <p:sp>
        <p:nvSpPr>
          <p:cNvPr id="310" name="Google Shape;310;p32"/>
          <p:cNvSpPr txBox="1"/>
          <p:nvPr/>
        </p:nvSpPr>
        <p:spPr>
          <a:xfrm>
            <a:off x="4572000" y="3644525"/>
            <a:ext cx="4207800" cy="1283100"/>
          </a:xfrm>
          <a:prstGeom prst="rect">
            <a:avLst/>
          </a:prstGeom>
          <a:solidFill>
            <a:schemeClr val="lt1"/>
          </a:solidFill>
          <a:ln w="9525" cap="flat" cmpd="sng">
            <a:solidFill>
              <a:schemeClr val="accent6"/>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1100" b="1" i="0" u="none" strike="noStrike" cap="none" dirty="0">
                <a:solidFill>
                  <a:schemeClr val="accent2"/>
                </a:solidFill>
                <a:latin typeface="Source Sans Pro"/>
                <a:ea typeface="Source Sans Pro"/>
                <a:cs typeface="Source Sans Pro"/>
                <a:sym typeface="Source Sans Pro"/>
              </a:rPr>
              <a:t>Revenue Streams</a:t>
            </a:r>
            <a:endParaRPr sz="1100" b="1" i="0" u="none" strike="noStrike" cap="none" dirty="0">
              <a:solidFill>
                <a:schemeClr val="accent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dirty="0">
                <a:solidFill>
                  <a:schemeClr val="dk2"/>
                </a:solidFill>
                <a:latin typeface="Source Sans Pro"/>
                <a:ea typeface="Source Sans Pro"/>
                <a:cs typeface="Source Sans Pro"/>
                <a:sym typeface="Source Sans Pro"/>
              </a:rPr>
              <a:t>Parking services</a:t>
            </a:r>
            <a:endParaRPr sz="1000" dirty="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dirty="0">
                <a:solidFill>
                  <a:schemeClr val="dk2"/>
                </a:solidFill>
                <a:latin typeface="Source Sans Pro"/>
                <a:ea typeface="Source Sans Pro"/>
                <a:cs typeface="Source Sans Pro"/>
                <a:sym typeface="Source Sans Pro"/>
              </a:rPr>
              <a:t>Shops rents</a:t>
            </a:r>
            <a:endParaRPr sz="1000" dirty="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dirty="0">
                <a:solidFill>
                  <a:schemeClr val="dk2"/>
                </a:solidFill>
                <a:latin typeface="Source Sans Pro"/>
                <a:ea typeface="Source Sans Pro"/>
                <a:cs typeface="Source Sans Pro"/>
                <a:sym typeface="Source Sans Pro"/>
              </a:rPr>
              <a:t>Marketing income (standees, banners, etc)</a:t>
            </a:r>
            <a:endParaRPr sz="1000" dirty="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0"/>
              </a:spcAft>
              <a:buClr>
                <a:srgbClr val="000000"/>
              </a:buClr>
              <a:buSzPts val="800"/>
              <a:buFont typeface="Arial"/>
              <a:buNone/>
            </a:pPr>
            <a:r>
              <a:rPr lang="en" sz="1000" dirty="0">
                <a:solidFill>
                  <a:schemeClr val="dk2"/>
                </a:solidFill>
                <a:latin typeface="Source Sans Pro"/>
                <a:ea typeface="Source Sans Pro"/>
                <a:cs typeface="Source Sans Pro"/>
                <a:sym typeface="Source Sans Pro"/>
              </a:rPr>
              <a:t>Events revenue</a:t>
            </a:r>
            <a:endParaRPr sz="1000" dirty="0">
              <a:solidFill>
                <a:schemeClr val="dk2"/>
              </a:solidFill>
              <a:latin typeface="Source Sans Pro"/>
              <a:ea typeface="Source Sans Pro"/>
              <a:cs typeface="Source Sans Pro"/>
              <a:sym typeface="Source Sans Pro"/>
            </a:endParaRPr>
          </a:p>
          <a:p>
            <a:pPr marL="0" marR="0" lvl="0" indent="0" algn="l" rtl="0">
              <a:lnSpc>
                <a:spcPct val="100000"/>
              </a:lnSpc>
              <a:spcBef>
                <a:spcPts val="400"/>
              </a:spcBef>
              <a:spcAft>
                <a:spcPts val="400"/>
              </a:spcAft>
              <a:buClr>
                <a:srgbClr val="000000"/>
              </a:buClr>
              <a:buSzPts val="800"/>
              <a:buFont typeface="Arial"/>
              <a:buNone/>
            </a:pPr>
            <a:endParaRPr sz="800" dirty="0">
              <a:solidFill>
                <a:schemeClr val="dk2"/>
              </a:solidFill>
              <a:latin typeface="Source Sans Pro"/>
              <a:ea typeface="Source Sans Pro"/>
              <a:cs typeface="Source Sans Pro"/>
              <a:sym typeface="Source Sans Pro"/>
            </a:endParaRPr>
          </a:p>
        </p:txBody>
      </p:sp>
      <p:sp>
        <p:nvSpPr>
          <p:cNvPr id="311" name="Google Shape;311;p32"/>
          <p:cNvSpPr/>
          <p:nvPr/>
        </p:nvSpPr>
        <p:spPr>
          <a:xfrm>
            <a:off x="4286312" y="3719651"/>
            <a:ext cx="211273" cy="212538"/>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2"/>
          <p:cNvSpPr/>
          <p:nvPr/>
        </p:nvSpPr>
        <p:spPr>
          <a:xfrm>
            <a:off x="6811641" y="569177"/>
            <a:ext cx="210666" cy="191349"/>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2"/>
          <p:cNvSpPr/>
          <p:nvPr/>
        </p:nvSpPr>
        <p:spPr>
          <a:xfrm>
            <a:off x="1770102" y="569172"/>
            <a:ext cx="202661" cy="205065"/>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32"/>
          <p:cNvSpPr/>
          <p:nvPr/>
        </p:nvSpPr>
        <p:spPr>
          <a:xfrm>
            <a:off x="8512669" y="569100"/>
            <a:ext cx="192798" cy="205680"/>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5" name="Google Shape;315;p32"/>
          <p:cNvGrpSpPr/>
          <p:nvPr/>
        </p:nvGrpSpPr>
        <p:grpSpPr>
          <a:xfrm>
            <a:off x="8482889" y="3719564"/>
            <a:ext cx="222362" cy="163303"/>
            <a:chOff x="4604550" y="3714775"/>
            <a:chExt cx="439625" cy="319075"/>
          </a:xfrm>
        </p:grpSpPr>
        <p:sp>
          <p:nvSpPr>
            <p:cNvPr id="316" name="Google Shape;316;p32"/>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32"/>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8" name="Google Shape;318;p32"/>
          <p:cNvGrpSpPr/>
          <p:nvPr/>
        </p:nvGrpSpPr>
        <p:grpSpPr>
          <a:xfrm>
            <a:off x="5154880" y="568971"/>
            <a:ext cx="184187" cy="237475"/>
            <a:chOff x="1959600" y="4980625"/>
            <a:chExt cx="364150" cy="464000"/>
          </a:xfrm>
        </p:grpSpPr>
        <p:sp>
          <p:nvSpPr>
            <p:cNvPr id="319" name="Google Shape;319;p32"/>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32"/>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32"/>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32"/>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32"/>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32"/>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2"/>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6" name="Google Shape;326;p32"/>
          <p:cNvGrpSpPr/>
          <p:nvPr/>
        </p:nvGrpSpPr>
        <p:grpSpPr>
          <a:xfrm>
            <a:off x="6750043" y="2196272"/>
            <a:ext cx="272259" cy="264268"/>
            <a:chOff x="5233525" y="4954450"/>
            <a:chExt cx="538275" cy="516350"/>
          </a:xfrm>
        </p:grpSpPr>
        <p:sp>
          <p:nvSpPr>
            <p:cNvPr id="327" name="Google Shape;327;p32"/>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2"/>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2"/>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2"/>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2"/>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2"/>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2"/>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2"/>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2"/>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2"/>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2"/>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8" name="Google Shape;338;p32"/>
          <p:cNvGrpSpPr/>
          <p:nvPr/>
        </p:nvGrpSpPr>
        <p:grpSpPr>
          <a:xfrm>
            <a:off x="3386590" y="2144175"/>
            <a:ext cx="277191" cy="254928"/>
            <a:chOff x="4556450" y="4963575"/>
            <a:chExt cx="548025" cy="498100"/>
          </a:xfrm>
        </p:grpSpPr>
        <p:sp>
          <p:nvSpPr>
            <p:cNvPr id="339" name="Google Shape;339;p32"/>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2"/>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2"/>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2"/>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2"/>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4" name="Google Shape;344;p32"/>
          <p:cNvSpPr/>
          <p:nvPr/>
        </p:nvSpPr>
        <p:spPr>
          <a:xfrm>
            <a:off x="3433676" y="569177"/>
            <a:ext cx="222349" cy="225040"/>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1aae8113039_1_19"/>
          <p:cNvSpPr txBox="1">
            <a:spLocks noGrp="1"/>
          </p:cNvSpPr>
          <p:nvPr>
            <p:ph type="ctrTitle"/>
          </p:nvPr>
        </p:nvSpPr>
        <p:spPr>
          <a:xfrm>
            <a:off x="1546992" y="706660"/>
            <a:ext cx="5852100" cy="37302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4400"/>
              <a:buNone/>
            </a:pPr>
            <a:r>
              <a:rPr lang="en" sz="6000">
                <a:solidFill>
                  <a:schemeClr val="accent4"/>
                </a:solidFill>
              </a:rPr>
              <a:t>4.</a:t>
            </a:r>
            <a:endParaRPr sz="6000">
              <a:solidFill>
                <a:schemeClr val="accent4"/>
              </a:solidFill>
            </a:endParaRPr>
          </a:p>
          <a:p>
            <a:pPr marL="0" lvl="0" indent="0" algn="l" rtl="0">
              <a:lnSpc>
                <a:spcPct val="115000"/>
              </a:lnSpc>
              <a:spcBef>
                <a:spcPts val="1000"/>
              </a:spcBef>
              <a:spcAft>
                <a:spcPts val="1000"/>
              </a:spcAft>
              <a:buNone/>
            </a:pPr>
            <a:r>
              <a:rPr lang="en" sz="2400"/>
              <a:t>What changes were particularly necessary to go beyond a data-driven towards a customer-centric business model and enable an omnichannel experience to MAF’s customers, particularly in Carrefour?</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3"/>
        <p:cNvGrpSpPr/>
        <p:nvPr/>
      </p:nvGrpSpPr>
      <p:grpSpPr>
        <a:xfrm>
          <a:off x="0" y="0"/>
          <a:ext cx="0" cy="0"/>
          <a:chOff x="0" y="0"/>
          <a:chExt cx="0" cy="0"/>
        </a:xfrm>
      </p:grpSpPr>
      <p:sp>
        <p:nvSpPr>
          <p:cNvPr id="354" name="Google Shape;354;g1aae8113039_1_269"/>
          <p:cNvSpPr txBox="1">
            <a:spLocks noGrp="1"/>
          </p:cNvSpPr>
          <p:nvPr>
            <p:ph type="title"/>
          </p:nvPr>
        </p:nvSpPr>
        <p:spPr>
          <a:xfrm>
            <a:off x="691150" y="355620"/>
            <a:ext cx="7571700" cy="4926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2000"/>
              <a:buNone/>
            </a:pPr>
            <a:r>
              <a:rPr lang="en" b="1"/>
              <a:t>Question 4 </a:t>
            </a:r>
            <a:endParaRPr b="1"/>
          </a:p>
        </p:txBody>
      </p:sp>
      <p:sp>
        <p:nvSpPr>
          <p:cNvPr id="355" name="Google Shape;355;g1aae8113039_1_269"/>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18</a:t>
            </a:fld>
            <a:endParaRPr/>
          </a:p>
        </p:txBody>
      </p:sp>
      <p:sp>
        <p:nvSpPr>
          <p:cNvPr id="356" name="Google Shape;356;g1aae8113039_1_269"/>
          <p:cNvSpPr txBox="1"/>
          <p:nvPr/>
        </p:nvSpPr>
        <p:spPr>
          <a:xfrm>
            <a:off x="528450" y="1302000"/>
            <a:ext cx="8087100" cy="302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Source Sans Pro"/>
                <a:ea typeface="Source Sans Pro"/>
                <a:cs typeface="Source Sans Pro"/>
                <a:sym typeface="Source Sans Pro"/>
              </a:rPr>
              <a:t>They needed to connect with consumers through multiple points of contact.</a:t>
            </a:r>
            <a:r>
              <a:rPr lang="en">
                <a:latin typeface="Source Sans Pro"/>
                <a:ea typeface="Source Sans Pro"/>
                <a:cs typeface="Source Sans Pro"/>
                <a:sym typeface="Source Sans Pro"/>
              </a:rPr>
              <a:t> </a:t>
            </a:r>
            <a:endParaRPr>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0" lvl="0" indent="0" algn="l" rtl="0">
              <a:spcBef>
                <a:spcPts val="0"/>
              </a:spcBef>
              <a:spcAft>
                <a:spcPts val="0"/>
              </a:spcAft>
              <a:buNone/>
            </a:pPr>
            <a:r>
              <a:rPr lang="en" b="1">
                <a:solidFill>
                  <a:schemeClr val="accent2"/>
                </a:solidFill>
                <a:latin typeface="Source Sans Pro"/>
                <a:ea typeface="Source Sans Pro"/>
                <a:cs typeface="Source Sans Pro"/>
                <a:sym typeface="Source Sans Pro"/>
              </a:rPr>
              <a:t>They have improved their analytical capabilities. </a:t>
            </a:r>
            <a:r>
              <a:rPr lang="en">
                <a:solidFill>
                  <a:schemeClr val="dk1"/>
                </a:solidFill>
                <a:latin typeface="Source Sans Pro"/>
                <a:ea typeface="Source Sans Pro"/>
                <a:cs typeface="Source Sans Pro"/>
                <a:sym typeface="Source Sans Pro"/>
              </a:rPr>
              <a:t>Started by creating the data culture, where the companies in their group needed to go more digital. This enhanced the analytical ability of the group as a whole. </a:t>
            </a:r>
            <a:r>
              <a:rPr lang="en">
                <a:solidFill>
                  <a:schemeClr val="dk1"/>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2"/>
                  </a:ext>
                </a:extLst>
              </a:rPr>
              <a:t>The next step would be to create the AACOE to guide and support</a:t>
            </a:r>
            <a:r>
              <a:rPr lang="en">
                <a:solidFill>
                  <a:schemeClr val="dk1"/>
                </a:solidFill>
                <a:latin typeface="Source Sans Pro"/>
                <a:ea typeface="Source Sans Pro"/>
                <a:cs typeface="Source Sans Pro"/>
                <a:sym typeface="Source Sans Pro"/>
              </a:rPr>
              <a:t>. </a:t>
            </a:r>
            <a:endParaRPr>
              <a:solidFill>
                <a:schemeClr val="dk1"/>
              </a:solidFill>
              <a:latin typeface="Source Sans Pro"/>
              <a:ea typeface="Source Sans Pro"/>
              <a:cs typeface="Source Sans Pro"/>
              <a:sym typeface="Source Sans Pro"/>
            </a:endParaRPr>
          </a:p>
          <a:p>
            <a:pPr marL="0" lvl="0" indent="0" algn="l" rtl="0">
              <a:spcBef>
                <a:spcPts val="1000"/>
              </a:spcBef>
              <a:spcAft>
                <a:spcPts val="0"/>
              </a:spcAft>
              <a:buNone/>
            </a:pPr>
            <a:r>
              <a:rPr lang="en" b="1">
                <a:solidFill>
                  <a:schemeClr val="accent2"/>
                </a:solidFill>
                <a:latin typeface="Source Sans Pro"/>
                <a:ea typeface="Source Sans Pro"/>
                <a:cs typeface="Source Sans Pro"/>
                <a:sym typeface="Source Sans Pro"/>
              </a:rPr>
              <a:t>Improve the user shopping experience. </a:t>
            </a:r>
            <a:r>
              <a:rPr lang="en">
                <a:solidFill>
                  <a:schemeClr val="dk1"/>
                </a:solidFill>
                <a:latin typeface="Source Sans Pro"/>
                <a:ea typeface="Source Sans Pro"/>
                <a:cs typeface="Source Sans Pro"/>
                <a:sym typeface="Source Sans Pro"/>
              </a:rPr>
              <a:t>Not only for Carrefour, but the digitalization allowed to create promotion impacts, unified campaigns across the group and allowed the creation of personalized omnichannel offers. </a:t>
            </a:r>
            <a:endParaRPr>
              <a:solidFill>
                <a:schemeClr val="dk1"/>
              </a:solidFill>
              <a:latin typeface="Source Sans Pro"/>
              <a:ea typeface="Source Sans Pro"/>
              <a:cs typeface="Source Sans Pro"/>
              <a:sym typeface="Source Sans Pro"/>
            </a:endParaRPr>
          </a:p>
          <a:p>
            <a:pPr marL="0" lvl="0" indent="0" algn="l" rtl="0">
              <a:spcBef>
                <a:spcPts val="1000"/>
              </a:spcBef>
              <a:spcAft>
                <a:spcPts val="1000"/>
              </a:spcAft>
              <a:buNone/>
            </a:pPr>
            <a:r>
              <a:rPr lang="en" b="1">
                <a:solidFill>
                  <a:schemeClr val="accent2"/>
                </a:solidFill>
                <a:latin typeface="Source Sans Pro"/>
                <a:ea typeface="Source Sans Pro"/>
                <a:cs typeface="Source Sans Pro"/>
                <a:sym typeface="Source Sans Pro"/>
              </a:rPr>
              <a:t>Prioritize efficiency. </a:t>
            </a:r>
            <a:r>
              <a:rPr lang="en">
                <a:solidFill>
                  <a:schemeClr val="dk1"/>
                </a:solidFill>
                <a:latin typeface="Source Sans Pro"/>
                <a:ea typeface="Source Sans Pro"/>
                <a:cs typeface="Source Sans Pro"/>
                <a:sym typeface="Source Sans Pro"/>
              </a:rPr>
              <a:t>As explained in the Carrefour case, the use case is not only-once usage. It’s a “product” that can be reused and improved long-term. Instead of creating other models, the efficiency comes from using previous models. Still, by controlling costs by having a small team and applying strategies such as “test-fast, fail-quick”, the company is able to control the costs.</a:t>
            </a:r>
            <a:endParaRPr>
              <a:solidFill>
                <a:schemeClr val="dk1"/>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1aae8113039_1_25"/>
          <p:cNvSpPr txBox="1">
            <a:spLocks noGrp="1"/>
          </p:cNvSpPr>
          <p:nvPr>
            <p:ph type="ctrTitle"/>
          </p:nvPr>
        </p:nvSpPr>
        <p:spPr>
          <a:xfrm>
            <a:off x="1538450" y="1556410"/>
            <a:ext cx="5852100" cy="2030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4400"/>
              <a:buNone/>
            </a:pPr>
            <a:r>
              <a:rPr lang="en" sz="6000">
                <a:solidFill>
                  <a:schemeClr val="accent4"/>
                </a:solidFill>
              </a:rPr>
              <a:t>5.1</a:t>
            </a:r>
            <a:endParaRPr sz="6000">
              <a:solidFill>
                <a:schemeClr val="accent4"/>
              </a:solidFill>
            </a:endParaRPr>
          </a:p>
          <a:p>
            <a:pPr marL="0" lvl="0" indent="0" algn="l" rtl="0">
              <a:lnSpc>
                <a:spcPct val="115000"/>
              </a:lnSpc>
              <a:spcBef>
                <a:spcPts val="1000"/>
              </a:spcBef>
              <a:spcAft>
                <a:spcPts val="1000"/>
              </a:spcAft>
              <a:buNone/>
            </a:pPr>
            <a:r>
              <a:rPr lang="en" sz="2400"/>
              <a:t>What opportunities and risks does MAF’s digital transformation entail?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1aae8113039_1_32"/>
          <p:cNvSpPr txBox="1"/>
          <p:nvPr/>
        </p:nvSpPr>
        <p:spPr>
          <a:xfrm>
            <a:off x="4917500" y="1492500"/>
            <a:ext cx="1176900" cy="606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400">
                <a:solidFill>
                  <a:schemeClr val="accent1"/>
                </a:solidFill>
                <a:latin typeface="Roboto Black"/>
                <a:ea typeface="Roboto Black"/>
                <a:cs typeface="Roboto Black"/>
                <a:sym typeface="Roboto Black"/>
              </a:rPr>
              <a:t>04</a:t>
            </a:r>
            <a:endParaRPr sz="2400">
              <a:solidFill>
                <a:schemeClr val="accent1"/>
              </a:solidFill>
              <a:latin typeface="Roboto Black"/>
              <a:ea typeface="Roboto Black"/>
              <a:cs typeface="Roboto Black"/>
              <a:sym typeface="Roboto Black"/>
            </a:endParaRPr>
          </a:p>
        </p:txBody>
      </p:sp>
      <p:sp>
        <p:nvSpPr>
          <p:cNvPr id="77" name="Google Shape;77;g1aae8113039_1_32"/>
          <p:cNvSpPr txBox="1"/>
          <p:nvPr/>
        </p:nvSpPr>
        <p:spPr>
          <a:xfrm>
            <a:off x="4917500" y="2389225"/>
            <a:ext cx="1176900" cy="606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400">
                <a:solidFill>
                  <a:schemeClr val="accent1"/>
                </a:solidFill>
                <a:latin typeface="Roboto Black"/>
                <a:ea typeface="Roboto Black"/>
                <a:cs typeface="Roboto Black"/>
                <a:sym typeface="Roboto Black"/>
              </a:rPr>
              <a:t>05</a:t>
            </a:r>
            <a:endParaRPr sz="2400">
              <a:solidFill>
                <a:schemeClr val="accent1"/>
              </a:solidFill>
              <a:latin typeface="Roboto Black"/>
              <a:ea typeface="Roboto Black"/>
              <a:cs typeface="Roboto Black"/>
              <a:sym typeface="Roboto Black"/>
            </a:endParaRPr>
          </a:p>
        </p:txBody>
      </p:sp>
      <p:sp>
        <p:nvSpPr>
          <p:cNvPr id="78" name="Google Shape;78;g1aae8113039_1_32"/>
          <p:cNvSpPr txBox="1"/>
          <p:nvPr/>
        </p:nvSpPr>
        <p:spPr>
          <a:xfrm>
            <a:off x="4917500" y="3285950"/>
            <a:ext cx="1176900" cy="606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400">
                <a:solidFill>
                  <a:schemeClr val="accent1"/>
                </a:solidFill>
                <a:latin typeface="Roboto Black"/>
                <a:ea typeface="Roboto Black"/>
                <a:cs typeface="Roboto Black"/>
                <a:sym typeface="Roboto Black"/>
              </a:rPr>
              <a:t>06</a:t>
            </a:r>
            <a:endParaRPr sz="2400">
              <a:solidFill>
                <a:schemeClr val="accent1"/>
              </a:solidFill>
              <a:latin typeface="Roboto Black"/>
              <a:ea typeface="Roboto Black"/>
              <a:cs typeface="Roboto Black"/>
              <a:sym typeface="Roboto Black"/>
            </a:endParaRPr>
          </a:p>
        </p:txBody>
      </p:sp>
      <p:sp>
        <p:nvSpPr>
          <p:cNvPr id="79" name="Google Shape;79;g1aae8113039_1_32"/>
          <p:cNvSpPr txBox="1"/>
          <p:nvPr/>
        </p:nvSpPr>
        <p:spPr>
          <a:xfrm>
            <a:off x="2577950" y="1492500"/>
            <a:ext cx="1176900" cy="60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accent1"/>
                </a:solidFill>
                <a:latin typeface="Roboto Black"/>
                <a:ea typeface="Roboto Black"/>
                <a:cs typeface="Roboto Black"/>
                <a:sym typeface="Roboto Black"/>
              </a:rPr>
              <a:t>01</a:t>
            </a:r>
            <a:endParaRPr sz="2400">
              <a:solidFill>
                <a:schemeClr val="accent1"/>
              </a:solidFill>
              <a:latin typeface="Roboto Black"/>
              <a:ea typeface="Roboto Black"/>
              <a:cs typeface="Roboto Black"/>
              <a:sym typeface="Roboto Black"/>
            </a:endParaRPr>
          </a:p>
        </p:txBody>
      </p:sp>
      <p:sp>
        <p:nvSpPr>
          <p:cNvPr id="80" name="Google Shape;80;g1aae8113039_1_32"/>
          <p:cNvSpPr txBox="1"/>
          <p:nvPr/>
        </p:nvSpPr>
        <p:spPr>
          <a:xfrm>
            <a:off x="2577950" y="2389225"/>
            <a:ext cx="1176900" cy="60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accent1"/>
                </a:solidFill>
                <a:latin typeface="Roboto Black"/>
                <a:ea typeface="Roboto Black"/>
                <a:cs typeface="Roboto Black"/>
                <a:sym typeface="Roboto Black"/>
              </a:rPr>
              <a:t>02</a:t>
            </a:r>
            <a:endParaRPr sz="2400">
              <a:solidFill>
                <a:schemeClr val="accent1"/>
              </a:solidFill>
              <a:latin typeface="Roboto Black"/>
              <a:ea typeface="Roboto Black"/>
              <a:cs typeface="Roboto Black"/>
              <a:sym typeface="Roboto Black"/>
            </a:endParaRPr>
          </a:p>
        </p:txBody>
      </p:sp>
      <p:sp>
        <p:nvSpPr>
          <p:cNvPr id="81" name="Google Shape;81;g1aae8113039_1_32"/>
          <p:cNvSpPr txBox="1"/>
          <p:nvPr/>
        </p:nvSpPr>
        <p:spPr>
          <a:xfrm>
            <a:off x="2577950" y="3285950"/>
            <a:ext cx="1176900" cy="606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accent1"/>
                </a:solidFill>
                <a:latin typeface="Roboto Black"/>
                <a:ea typeface="Roboto Black"/>
                <a:cs typeface="Roboto Black"/>
                <a:sym typeface="Roboto Black"/>
              </a:rPr>
              <a:t>03</a:t>
            </a:r>
            <a:endParaRPr sz="2400">
              <a:solidFill>
                <a:schemeClr val="accent1"/>
              </a:solidFill>
              <a:latin typeface="Roboto Black"/>
              <a:ea typeface="Roboto Black"/>
              <a:cs typeface="Roboto Black"/>
              <a:sym typeface="Roboto Black"/>
            </a:endParaRPr>
          </a:p>
        </p:txBody>
      </p:sp>
      <p:sp>
        <p:nvSpPr>
          <p:cNvPr id="82" name="Google Shape;82;g1aae8113039_1_32"/>
          <p:cNvSpPr txBox="1"/>
          <p:nvPr/>
        </p:nvSpPr>
        <p:spPr>
          <a:xfrm>
            <a:off x="393863" y="1621313"/>
            <a:ext cx="2076000" cy="369300"/>
          </a:xfrm>
          <a:prstGeom prst="rect">
            <a:avLst/>
          </a:prstGeom>
          <a:noFill/>
          <a:ln>
            <a:noFill/>
          </a:ln>
        </p:spPr>
        <p:txBody>
          <a:bodyPr spcFirstLastPara="1" wrap="square" lIns="91425" tIns="91425" rIns="91425" bIns="91425" anchor="b" anchorCtr="0">
            <a:spAutoFit/>
          </a:bodyPr>
          <a:lstStyle/>
          <a:p>
            <a:pPr marL="0" lvl="0" indent="0" algn="r" rtl="0">
              <a:spcBef>
                <a:spcPts val="0"/>
              </a:spcBef>
              <a:spcAft>
                <a:spcPts val="0"/>
              </a:spcAft>
              <a:buNone/>
            </a:pPr>
            <a:r>
              <a:rPr lang="en" sz="1200">
                <a:solidFill>
                  <a:schemeClr val="accent1"/>
                </a:solidFill>
                <a:latin typeface="Roboto Slab Black"/>
                <a:ea typeface="Roboto Slab Black"/>
                <a:cs typeface="Roboto Slab Black"/>
                <a:sym typeface="Roboto Slab Black"/>
              </a:rPr>
              <a:t>Introduction</a:t>
            </a:r>
            <a:endParaRPr sz="1200">
              <a:solidFill>
                <a:schemeClr val="accent1"/>
              </a:solidFill>
              <a:latin typeface="Roboto Slab Black"/>
              <a:ea typeface="Roboto Slab Black"/>
              <a:cs typeface="Roboto Slab Black"/>
              <a:sym typeface="Roboto Slab Black"/>
            </a:endParaRPr>
          </a:p>
        </p:txBody>
      </p:sp>
      <p:sp>
        <p:nvSpPr>
          <p:cNvPr id="83" name="Google Shape;83;g1aae8113039_1_32"/>
          <p:cNvSpPr txBox="1"/>
          <p:nvPr/>
        </p:nvSpPr>
        <p:spPr>
          <a:xfrm>
            <a:off x="393863" y="2538688"/>
            <a:ext cx="2076000" cy="369300"/>
          </a:xfrm>
          <a:prstGeom prst="rect">
            <a:avLst/>
          </a:prstGeom>
          <a:noFill/>
          <a:ln>
            <a:noFill/>
          </a:ln>
        </p:spPr>
        <p:txBody>
          <a:bodyPr spcFirstLastPara="1" wrap="square" lIns="91425" tIns="91425" rIns="91425" bIns="91425" anchor="b" anchorCtr="0">
            <a:spAutoFit/>
          </a:bodyPr>
          <a:lstStyle/>
          <a:p>
            <a:pPr marL="0" lvl="0" indent="0" algn="r" rtl="0">
              <a:spcBef>
                <a:spcPts val="0"/>
              </a:spcBef>
              <a:spcAft>
                <a:spcPts val="0"/>
              </a:spcAft>
              <a:buNone/>
            </a:pPr>
            <a:r>
              <a:rPr lang="en" sz="1200">
                <a:solidFill>
                  <a:schemeClr val="accent1"/>
                </a:solidFill>
                <a:latin typeface="Roboto Slab Black"/>
                <a:ea typeface="Roboto Slab Black"/>
                <a:cs typeface="Roboto Slab Black"/>
                <a:sym typeface="Roboto Slab Black"/>
              </a:rPr>
              <a:t>Question 1</a:t>
            </a:r>
            <a:endParaRPr sz="1200">
              <a:solidFill>
                <a:schemeClr val="accent1"/>
              </a:solidFill>
              <a:latin typeface="Roboto Slab Black"/>
              <a:ea typeface="Roboto Slab Black"/>
              <a:cs typeface="Roboto Slab Black"/>
              <a:sym typeface="Roboto Slab Black"/>
            </a:endParaRPr>
          </a:p>
        </p:txBody>
      </p:sp>
      <p:sp>
        <p:nvSpPr>
          <p:cNvPr id="84" name="Google Shape;84;g1aae8113039_1_32"/>
          <p:cNvSpPr txBox="1"/>
          <p:nvPr/>
        </p:nvSpPr>
        <p:spPr>
          <a:xfrm>
            <a:off x="393863" y="3456063"/>
            <a:ext cx="2076000" cy="369300"/>
          </a:xfrm>
          <a:prstGeom prst="rect">
            <a:avLst/>
          </a:prstGeom>
          <a:noFill/>
          <a:ln>
            <a:noFill/>
          </a:ln>
        </p:spPr>
        <p:txBody>
          <a:bodyPr spcFirstLastPara="1" wrap="square" lIns="91425" tIns="91425" rIns="91425" bIns="91425" anchor="b" anchorCtr="0">
            <a:spAutoFit/>
          </a:bodyPr>
          <a:lstStyle/>
          <a:p>
            <a:pPr marL="0" lvl="0" indent="0" algn="r" rtl="0">
              <a:spcBef>
                <a:spcPts val="0"/>
              </a:spcBef>
              <a:spcAft>
                <a:spcPts val="0"/>
              </a:spcAft>
              <a:buNone/>
            </a:pPr>
            <a:r>
              <a:rPr lang="en" sz="1200">
                <a:solidFill>
                  <a:schemeClr val="accent1"/>
                </a:solidFill>
                <a:latin typeface="Roboto Slab Black"/>
                <a:ea typeface="Roboto Slab Black"/>
                <a:cs typeface="Roboto Slab Black"/>
                <a:sym typeface="Roboto Slab Black"/>
              </a:rPr>
              <a:t>Question 2</a:t>
            </a:r>
            <a:endParaRPr sz="1200">
              <a:solidFill>
                <a:schemeClr val="accent1"/>
              </a:solidFill>
              <a:latin typeface="Roboto Slab Black"/>
              <a:ea typeface="Roboto Slab Black"/>
              <a:cs typeface="Roboto Slab Black"/>
              <a:sym typeface="Roboto Slab Black"/>
            </a:endParaRPr>
          </a:p>
        </p:txBody>
      </p:sp>
      <p:sp>
        <p:nvSpPr>
          <p:cNvPr id="85" name="Google Shape;85;g1aae8113039_1_32"/>
          <p:cNvSpPr txBox="1"/>
          <p:nvPr/>
        </p:nvSpPr>
        <p:spPr>
          <a:xfrm>
            <a:off x="6174888" y="1656588"/>
            <a:ext cx="2076000" cy="3693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 sz="1200">
                <a:solidFill>
                  <a:schemeClr val="accent1"/>
                </a:solidFill>
                <a:latin typeface="Roboto Slab Black"/>
                <a:ea typeface="Roboto Slab Black"/>
                <a:cs typeface="Roboto Slab Black"/>
                <a:sym typeface="Roboto Slab Black"/>
              </a:rPr>
              <a:t>Question 3</a:t>
            </a:r>
            <a:endParaRPr sz="1200">
              <a:solidFill>
                <a:schemeClr val="accent1"/>
              </a:solidFill>
              <a:latin typeface="Roboto Slab Black"/>
              <a:ea typeface="Roboto Slab Black"/>
              <a:cs typeface="Roboto Slab Black"/>
              <a:sym typeface="Roboto Slab Black"/>
            </a:endParaRPr>
          </a:p>
        </p:txBody>
      </p:sp>
      <p:sp>
        <p:nvSpPr>
          <p:cNvPr id="86" name="Google Shape;86;g1aae8113039_1_32"/>
          <p:cNvSpPr txBox="1"/>
          <p:nvPr/>
        </p:nvSpPr>
        <p:spPr>
          <a:xfrm>
            <a:off x="6174888" y="2543851"/>
            <a:ext cx="2076000" cy="3693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 sz="1200">
                <a:solidFill>
                  <a:schemeClr val="accent1"/>
                </a:solidFill>
                <a:latin typeface="Roboto Slab Black"/>
                <a:ea typeface="Roboto Slab Black"/>
                <a:cs typeface="Roboto Slab Black"/>
                <a:sym typeface="Roboto Slab Black"/>
              </a:rPr>
              <a:t>Question 4</a:t>
            </a:r>
            <a:endParaRPr sz="1200">
              <a:solidFill>
                <a:schemeClr val="accent1"/>
              </a:solidFill>
              <a:latin typeface="Roboto Slab Black"/>
              <a:ea typeface="Roboto Slab Black"/>
              <a:cs typeface="Roboto Slab Black"/>
              <a:sym typeface="Roboto Slab Black"/>
            </a:endParaRPr>
          </a:p>
        </p:txBody>
      </p:sp>
      <p:sp>
        <p:nvSpPr>
          <p:cNvPr id="87" name="Google Shape;87;g1aae8113039_1_32"/>
          <p:cNvSpPr txBox="1"/>
          <p:nvPr/>
        </p:nvSpPr>
        <p:spPr>
          <a:xfrm>
            <a:off x="6174888" y="3431100"/>
            <a:ext cx="2076000" cy="3693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 sz="1200">
                <a:solidFill>
                  <a:schemeClr val="accent1"/>
                </a:solidFill>
                <a:latin typeface="Roboto Slab Black"/>
                <a:ea typeface="Roboto Slab Black"/>
                <a:cs typeface="Roboto Slab Black"/>
                <a:sym typeface="Roboto Slab Black"/>
              </a:rPr>
              <a:t>Question 5</a:t>
            </a:r>
            <a:endParaRPr sz="1200">
              <a:solidFill>
                <a:schemeClr val="accent1"/>
              </a:solidFill>
              <a:latin typeface="Roboto Slab Black"/>
              <a:ea typeface="Roboto Slab Black"/>
              <a:cs typeface="Roboto Slab Black"/>
              <a:sym typeface="Roboto Slab Black"/>
            </a:endParaRPr>
          </a:p>
        </p:txBody>
      </p:sp>
      <p:sp>
        <p:nvSpPr>
          <p:cNvPr id="88" name="Google Shape;88;g1aae8113039_1_32"/>
          <p:cNvSpPr/>
          <p:nvPr/>
        </p:nvSpPr>
        <p:spPr>
          <a:xfrm>
            <a:off x="3348230" y="342644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grpSp>
        <p:nvGrpSpPr>
          <p:cNvPr id="89" name="Google Shape;89;g1aae8113039_1_32"/>
          <p:cNvGrpSpPr/>
          <p:nvPr/>
        </p:nvGrpSpPr>
        <p:grpSpPr>
          <a:xfrm>
            <a:off x="4861880" y="1607113"/>
            <a:ext cx="428915" cy="426116"/>
            <a:chOff x="6226275" y="3911538"/>
            <a:chExt cx="900325" cy="894450"/>
          </a:xfrm>
        </p:grpSpPr>
        <p:sp>
          <p:nvSpPr>
            <p:cNvPr id="90" name="Google Shape;90;g1aae8113039_1_32"/>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91" name="Google Shape;91;g1aae8113039_1_32"/>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92" name="Google Shape;92;g1aae8113039_1_32"/>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93" name="Google Shape;93;g1aae8113039_1_32"/>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94" name="Google Shape;94;g1aae8113039_1_32"/>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95" name="Google Shape;95;g1aae8113039_1_32"/>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96" name="Google Shape;96;g1aae8113039_1_32"/>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97" name="Google Shape;97;g1aae8113039_1_32"/>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grpSp>
      <p:sp>
        <p:nvSpPr>
          <p:cNvPr id="98" name="Google Shape;98;g1aae8113039_1_32"/>
          <p:cNvSpPr/>
          <p:nvPr/>
        </p:nvSpPr>
        <p:spPr>
          <a:xfrm>
            <a:off x="3348219" y="251403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grpSp>
        <p:nvGrpSpPr>
          <p:cNvPr id="99" name="Google Shape;99;g1aae8113039_1_32"/>
          <p:cNvGrpSpPr/>
          <p:nvPr/>
        </p:nvGrpSpPr>
        <p:grpSpPr>
          <a:xfrm>
            <a:off x="4859854" y="2512713"/>
            <a:ext cx="432964" cy="431586"/>
            <a:chOff x="5812000" y="2553488"/>
            <a:chExt cx="769850" cy="767400"/>
          </a:xfrm>
        </p:grpSpPr>
        <p:sp>
          <p:nvSpPr>
            <p:cNvPr id="100" name="Google Shape;100;g1aae8113039_1_32"/>
            <p:cNvSpPr/>
            <p:nvPr/>
          </p:nvSpPr>
          <p:spPr>
            <a:xfrm>
              <a:off x="5858475" y="2553488"/>
              <a:ext cx="150900" cy="150900"/>
            </a:xfrm>
            <a:custGeom>
              <a:avLst/>
              <a:gdLst/>
              <a:ahLst/>
              <a:cxnLst/>
              <a:rect l="l" t="t" r="r" b="b"/>
              <a:pathLst>
                <a:path w="6036"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101" name="Google Shape;101;g1aae8113039_1_32"/>
            <p:cNvSpPr/>
            <p:nvPr/>
          </p:nvSpPr>
          <p:spPr>
            <a:xfrm>
              <a:off x="5812000" y="2732888"/>
              <a:ext cx="244675" cy="425725"/>
            </a:xfrm>
            <a:custGeom>
              <a:avLst/>
              <a:gdLst/>
              <a:ahLst/>
              <a:cxnLst/>
              <a:rect l="l" t="t" r="r" b="b"/>
              <a:pathLst>
                <a:path w="9787" h="17029" extrusionOk="0">
                  <a:moveTo>
                    <a:pt x="1501" y="1"/>
                  </a:moveTo>
                  <a:cubicBezTo>
                    <a:pt x="685" y="1"/>
                    <a:pt x="0" y="686"/>
                    <a:pt x="0" y="1501"/>
                  </a:cubicBezTo>
                  <a:lnTo>
                    <a:pt x="0" y="7993"/>
                  </a:lnTo>
                  <a:cubicBezTo>
                    <a:pt x="33" y="8808"/>
                    <a:pt x="685" y="9493"/>
                    <a:pt x="1501" y="9493"/>
                  </a:cubicBezTo>
                  <a:lnTo>
                    <a:pt x="1794" y="9493"/>
                  </a:lnTo>
                  <a:lnTo>
                    <a:pt x="1794" y="15528"/>
                  </a:lnTo>
                  <a:cubicBezTo>
                    <a:pt x="1794" y="16343"/>
                    <a:pt x="2479" y="17028"/>
                    <a:pt x="3295" y="17028"/>
                  </a:cubicBezTo>
                  <a:lnTo>
                    <a:pt x="6459" y="17028"/>
                  </a:lnTo>
                  <a:cubicBezTo>
                    <a:pt x="7274" y="17028"/>
                    <a:pt x="7992" y="16343"/>
                    <a:pt x="7992" y="15528"/>
                  </a:cubicBezTo>
                  <a:lnTo>
                    <a:pt x="7992" y="15169"/>
                  </a:lnTo>
                  <a:cubicBezTo>
                    <a:pt x="7698" y="14647"/>
                    <a:pt x="7535" y="14027"/>
                    <a:pt x="7535" y="13408"/>
                  </a:cubicBezTo>
                  <a:lnTo>
                    <a:pt x="7535" y="5546"/>
                  </a:lnTo>
                  <a:cubicBezTo>
                    <a:pt x="7535" y="3981"/>
                    <a:pt x="8481" y="2676"/>
                    <a:pt x="9786" y="2121"/>
                  </a:cubicBezTo>
                  <a:lnTo>
                    <a:pt x="9786" y="1501"/>
                  </a:lnTo>
                  <a:cubicBezTo>
                    <a:pt x="9786" y="686"/>
                    <a:pt x="9068" y="1"/>
                    <a:pt x="8253"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102" name="Google Shape;102;g1aae8113039_1_32"/>
            <p:cNvSpPr/>
            <p:nvPr/>
          </p:nvSpPr>
          <p:spPr>
            <a:xfrm>
              <a:off x="6384475" y="2553488"/>
              <a:ext cx="150875" cy="150900"/>
            </a:xfrm>
            <a:custGeom>
              <a:avLst/>
              <a:gdLst/>
              <a:ahLst/>
              <a:cxnLst/>
              <a:rect l="l" t="t" r="r" b="b"/>
              <a:pathLst>
                <a:path w="6035" h="6036" extrusionOk="0">
                  <a:moveTo>
                    <a:pt x="3034" y="1"/>
                  </a:moveTo>
                  <a:cubicBezTo>
                    <a:pt x="1338" y="1"/>
                    <a:pt x="0" y="1338"/>
                    <a:pt x="0" y="3002"/>
                  </a:cubicBezTo>
                  <a:cubicBezTo>
                    <a:pt x="0" y="4665"/>
                    <a:pt x="1338" y="6035"/>
                    <a:pt x="3034" y="6035"/>
                  </a:cubicBezTo>
                  <a:cubicBezTo>
                    <a:pt x="4698" y="6035"/>
                    <a:pt x="6035" y="4665"/>
                    <a:pt x="6035" y="3002"/>
                  </a:cubicBezTo>
                  <a:cubicBezTo>
                    <a:pt x="6035" y="1338"/>
                    <a:pt x="4698" y="1"/>
                    <a:pt x="303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103" name="Google Shape;103;g1aae8113039_1_32"/>
            <p:cNvSpPr/>
            <p:nvPr/>
          </p:nvSpPr>
          <p:spPr>
            <a:xfrm>
              <a:off x="6337975" y="2732088"/>
              <a:ext cx="243875" cy="425700"/>
            </a:xfrm>
            <a:custGeom>
              <a:avLst/>
              <a:gdLst/>
              <a:ahLst/>
              <a:cxnLst/>
              <a:rect l="l" t="t" r="r" b="b"/>
              <a:pathLst>
                <a:path w="9755" h="17028" extrusionOk="0">
                  <a:moveTo>
                    <a:pt x="1501" y="0"/>
                  </a:moveTo>
                  <a:cubicBezTo>
                    <a:pt x="653" y="0"/>
                    <a:pt x="1" y="685"/>
                    <a:pt x="1" y="1501"/>
                  </a:cubicBezTo>
                  <a:lnTo>
                    <a:pt x="1" y="2121"/>
                  </a:lnTo>
                  <a:cubicBezTo>
                    <a:pt x="1338" y="2675"/>
                    <a:pt x="2219" y="4013"/>
                    <a:pt x="2219" y="5546"/>
                  </a:cubicBezTo>
                  <a:lnTo>
                    <a:pt x="2219" y="13407"/>
                  </a:lnTo>
                  <a:cubicBezTo>
                    <a:pt x="2219" y="14027"/>
                    <a:pt x="2056" y="14614"/>
                    <a:pt x="1795" y="15169"/>
                  </a:cubicBezTo>
                  <a:lnTo>
                    <a:pt x="1795" y="15527"/>
                  </a:lnTo>
                  <a:cubicBezTo>
                    <a:pt x="1795" y="16343"/>
                    <a:pt x="2480" y="17028"/>
                    <a:pt x="3296" y="17028"/>
                  </a:cubicBezTo>
                  <a:lnTo>
                    <a:pt x="6460" y="17028"/>
                  </a:lnTo>
                  <a:cubicBezTo>
                    <a:pt x="7275" y="17028"/>
                    <a:pt x="7960" y="16343"/>
                    <a:pt x="7960" y="15527"/>
                  </a:cubicBezTo>
                  <a:lnTo>
                    <a:pt x="7960" y="9493"/>
                  </a:lnTo>
                  <a:lnTo>
                    <a:pt x="8254" y="9493"/>
                  </a:lnTo>
                  <a:cubicBezTo>
                    <a:pt x="9069" y="9493"/>
                    <a:pt x="9754" y="8808"/>
                    <a:pt x="9754" y="7992"/>
                  </a:cubicBezTo>
                  <a:lnTo>
                    <a:pt x="9754" y="1501"/>
                  </a:lnTo>
                  <a:cubicBezTo>
                    <a:pt x="9754" y="685"/>
                    <a:pt x="9069" y="0"/>
                    <a:pt x="8254"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104" name="Google Shape;104;g1aae8113039_1_32"/>
            <p:cNvSpPr/>
            <p:nvPr/>
          </p:nvSpPr>
          <p:spPr>
            <a:xfrm>
              <a:off x="6057450" y="2834013"/>
              <a:ext cx="279750" cy="486875"/>
            </a:xfrm>
            <a:custGeom>
              <a:avLst/>
              <a:gdLst/>
              <a:ahLst/>
              <a:cxnLst/>
              <a:rect l="l" t="t" r="r" b="b"/>
              <a:pathLst>
                <a:path w="11190" h="19475" extrusionOk="0">
                  <a:moveTo>
                    <a:pt x="1501" y="1"/>
                  </a:moveTo>
                  <a:cubicBezTo>
                    <a:pt x="653" y="1"/>
                    <a:pt x="1" y="653"/>
                    <a:pt x="1" y="1501"/>
                  </a:cubicBezTo>
                  <a:lnTo>
                    <a:pt x="1" y="3948"/>
                  </a:lnTo>
                  <a:lnTo>
                    <a:pt x="1" y="9363"/>
                  </a:lnTo>
                  <a:cubicBezTo>
                    <a:pt x="1" y="10178"/>
                    <a:pt x="686" y="10863"/>
                    <a:pt x="1501" y="10863"/>
                  </a:cubicBezTo>
                  <a:lnTo>
                    <a:pt x="2088" y="10863"/>
                  </a:lnTo>
                  <a:lnTo>
                    <a:pt x="2088" y="17974"/>
                  </a:lnTo>
                  <a:cubicBezTo>
                    <a:pt x="2088" y="18790"/>
                    <a:pt x="2773" y="19475"/>
                    <a:pt x="3589" y="19475"/>
                  </a:cubicBezTo>
                  <a:lnTo>
                    <a:pt x="7601" y="19475"/>
                  </a:lnTo>
                  <a:cubicBezTo>
                    <a:pt x="8417" y="19475"/>
                    <a:pt x="9134" y="18790"/>
                    <a:pt x="9134" y="17974"/>
                  </a:cubicBezTo>
                  <a:lnTo>
                    <a:pt x="9134" y="10831"/>
                  </a:lnTo>
                  <a:lnTo>
                    <a:pt x="9689" y="10831"/>
                  </a:lnTo>
                  <a:cubicBezTo>
                    <a:pt x="10504" y="10831"/>
                    <a:pt x="11189" y="10146"/>
                    <a:pt x="11189" y="9330"/>
                  </a:cubicBezTo>
                  <a:lnTo>
                    <a:pt x="11189" y="3948"/>
                  </a:lnTo>
                  <a:lnTo>
                    <a:pt x="11189" y="1501"/>
                  </a:lnTo>
                  <a:cubicBezTo>
                    <a:pt x="11189" y="686"/>
                    <a:pt x="10504" y="1"/>
                    <a:pt x="9689"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105" name="Google Shape;105;g1aae8113039_1_32"/>
            <p:cNvSpPr/>
            <p:nvPr/>
          </p:nvSpPr>
          <p:spPr>
            <a:xfrm>
              <a:off x="6108825" y="2627688"/>
              <a:ext cx="175375" cy="175375"/>
            </a:xfrm>
            <a:custGeom>
              <a:avLst/>
              <a:gdLst/>
              <a:ahLst/>
              <a:cxnLst/>
              <a:rect l="l" t="t" r="r" b="b"/>
              <a:pathLst>
                <a:path w="7015" h="7015" extrusionOk="0">
                  <a:moveTo>
                    <a:pt x="3524" y="1"/>
                  </a:moveTo>
                  <a:cubicBezTo>
                    <a:pt x="1599" y="1"/>
                    <a:pt x="1" y="1567"/>
                    <a:pt x="1" y="3524"/>
                  </a:cubicBezTo>
                  <a:cubicBezTo>
                    <a:pt x="1" y="5448"/>
                    <a:pt x="1599" y="7014"/>
                    <a:pt x="3524" y="7014"/>
                  </a:cubicBezTo>
                  <a:cubicBezTo>
                    <a:pt x="5448" y="7014"/>
                    <a:pt x="7014" y="5448"/>
                    <a:pt x="7014" y="3524"/>
                  </a:cubicBezTo>
                  <a:cubicBezTo>
                    <a:pt x="7014" y="1567"/>
                    <a:pt x="5448" y="1"/>
                    <a:pt x="3524"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grpSp>
      <p:sp>
        <p:nvSpPr>
          <p:cNvPr id="106" name="Google Shape;106;g1aae8113039_1_32"/>
          <p:cNvSpPr/>
          <p:nvPr/>
        </p:nvSpPr>
        <p:spPr>
          <a:xfrm>
            <a:off x="4859855" y="3423791"/>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107" name="Google Shape;107;g1aae8113039_1_32"/>
          <p:cNvSpPr/>
          <p:nvPr/>
        </p:nvSpPr>
        <p:spPr>
          <a:xfrm>
            <a:off x="3324600" y="16764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accent1"/>
              </a:solidFill>
              <a:latin typeface="Arial"/>
              <a:ea typeface="Arial"/>
              <a:cs typeface="Arial"/>
              <a:sym typeface="Arial"/>
            </a:endParaRPr>
          </a:p>
        </p:txBody>
      </p:sp>
      <p:sp>
        <p:nvSpPr>
          <p:cNvPr id="108" name="Google Shape;108;g1aae8113039_1_32"/>
          <p:cNvSpPr txBox="1">
            <a:spLocks noGrp="1"/>
          </p:cNvSpPr>
          <p:nvPr>
            <p:ph type="title" idx="4294967295"/>
          </p:nvPr>
        </p:nvSpPr>
        <p:spPr>
          <a:xfrm>
            <a:off x="786150" y="308120"/>
            <a:ext cx="7571700" cy="70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
              <a:t>Table of 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65"/>
        <p:cNvGrpSpPr/>
        <p:nvPr/>
      </p:nvGrpSpPr>
      <p:grpSpPr>
        <a:xfrm>
          <a:off x="0" y="0"/>
          <a:ext cx="0" cy="0"/>
          <a:chOff x="0" y="0"/>
          <a:chExt cx="0" cy="0"/>
        </a:xfrm>
      </p:grpSpPr>
      <p:sp>
        <p:nvSpPr>
          <p:cNvPr id="366" name="Google Shape;366;g1aae8113039_1_301"/>
          <p:cNvSpPr txBox="1">
            <a:spLocks noGrp="1"/>
          </p:cNvSpPr>
          <p:nvPr>
            <p:ph type="title"/>
          </p:nvPr>
        </p:nvSpPr>
        <p:spPr>
          <a:xfrm>
            <a:off x="786150" y="321695"/>
            <a:ext cx="7571700" cy="4926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2000"/>
              <a:buNone/>
            </a:pPr>
            <a:r>
              <a:rPr lang="en" b="1"/>
              <a:t>Question 5.1 </a:t>
            </a:r>
            <a:endParaRPr b="1"/>
          </a:p>
        </p:txBody>
      </p:sp>
      <p:sp>
        <p:nvSpPr>
          <p:cNvPr id="367" name="Google Shape;367;g1aae8113039_1_30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20</a:t>
            </a:fld>
            <a:endParaRPr/>
          </a:p>
        </p:txBody>
      </p:sp>
      <p:sp>
        <p:nvSpPr>
          <p:cNvPr id="368" name="Google Shape;368;g1aae8113039_1_301"/>
          <p:cNvSpPr txBox="1">
            <a:spLocks noGrp="1"/>
          </p:cNvSpPr>
          <p:nvPr>
            <p:ph type="body" idx="2"/>
          </p:nvPr>
        </p:nvSpPr>
        <p:spPr>
          <a:xfrm>
            <a:off x="4791350" y="1737360"/>
            <a:ext cx="2850300" cy="25236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SzPts val="1800"/>
              <a:buNone/>
            </a:pPr>
            <a:r>
              <a:rPr lang="en" b="1">
                <a:solidFill>
                  <a:schemeClr val="accent2"/>
                </a:solidFill>
              </a:rPr>
              <a:t>Risks</a:t>
            </a:r>
            <a:endParaRPr b="1">
              <a:solidFill>
                <a:schemeClr val="accent2"/>
              </a:solidFill>
            </a:endParaRPr>
          </a:p>
          <a:p>
            <a:pPr marL="342900" lvl="0" indent="-190500" algn="l" rtl="0">
              <a:lnSpc>
                <a:spcPct val="100000"/>
              </a:lnSpc>
              <a:spcBef>
                <a:spcPts val="600"/>
              </a:spcBef>
              <a:spcAft>
                <a:spcPts val="0"/>
              </a:spcAft>
              <a:buSzPts val="1200"/>
              <a:buChar char="●"/>
            </a:pPr>
            <a:r>
              <a:rPr lang="en" sz="1200"/>
              <a:t>Data engineering processes can be faulty. (Hard to standardize data quality across different business needs and domains);</a:t>
            </a:r>
            <a:endParaRPr sz="1200"/>
          </a:p>
          <a:p>
            <a:pPr marL="342900" lvl="0" indent="-190500" algn="l" rtl="0">
              <a:lnSpc>
                <a:spcPct val="100000"/>
              </a:lnSpc>
              <a:spcBef>
                <a:spcPts val="1000"/>
              </a:spcBef>
              <a:spcAft>
                <a:spcPts val="1000"/>
              </a:spcAft>
              <a:buSzPts val="1200"/>
              <a:buChar char="●"/>
            </a:pPr>
            <a:r>
              <a:rPr lang="en" sz="1200"/>
              <a:t>Incorrect assessments from data scientists can lead to a loss in revenue. (misinterpretation of hidden relationships between data. </a:t>
            </a:r>
            <a:r>
              <a:rPr lang="en" sz="1100" b="1">
                <a:solidFill>
                  <a:schemeClr val="accent2"/>
                </a:solidFill>
              </a:rPr>
              <a:t>Correlation does not imply causation</a:t>
            </a:r>
            <a:r>
              <a:rPr lang="en" sz="1200"/>
              <a:t>).</a:t>
            </a:r>
            <a:endParaRPr sz="1200"/>
          </a:p>
        </p:txBody>
      </p:sp>
      <p:sp>
        <p:nvSpPr>
          <p:cNvPr id="369" name="Google Shape;369;g1aae8113039_1_301"/>
          <p:cNvSpPr txBox="1">
            <a:spLocks noGrp="1"/>
          </p:cNvSpPr>
          <p:nvPr>
            <p:ph type="body" idx="3"/>
          </p:nvPr>
        </p:nvSpPr>
        <p:spPr>
          <a:xfrm>
            <a:off x="1262225" y="1736981"/>
            <a:ext cx="2913300" cy="2518200"/>
          </a:xfrm>
          <a:prstGeom prst="rect">
            <a:avLst/>
          </a:prstGeom>
        </p:spPr>
        <p:txBody>
          <a:bodyPr spcFirstLastPara="1" wrap="square" lIns="91425" tIns="91425" rIns="91425" bIns="91425" anchor="t" anchorCtr="0">
            <a:spAutoFit/>
          </a:bodyPr>
          <a:lstStyle/>
          <a:p>
            <a:pPr marL="0" lvl="0" indent="0" algn="l" rtl="0">
              <a:lnSpc>
                <a:spcPct val="100000"/>
              </a:lnSpc>
              <a:spcBef>
                <a:spcPts val="600"/>
              </a:spcBef>
              <a:spcAft>
                <a:spcPts val="0"/>
              </a:spcAft>
              <a:buSzPts val="1800"/>
              <a:buNone/>
            </a:pPr>
            <a:r>
              <a:rPr lang="en" b="1">
                <a:solidFill>
                  <a:schemeClr val="accent2"/>
                </a:solidFill>
              </a:rPr>
              <a:t>Opportunities</a:t>
            </a:r>
            <a:endParaRPr b="1">
              <a:solidFill>
                <a:schemeClr val="accent2"/>
              </a:solidFill>
            </a:endParaRPr>
          </a:p>
          <a:p>
            <a:pPr marL="342900" lvl="0" indent="-190500" algn="l" rtl="0">
              <a:lnSpc>
                <a:spcPct val="115000"/>
              </a:lnSpc>
              <a:spcBef>
                <a:spcPts val="1000"/>
              </a:spcBef>
              <a:spcAft>
                <a:spcPts val="0"/>
              </a:spcAft>
              <a:buClr>
                <a:schemeClr val="accent4"/>
              </a:buClr>
              <a:buSzPts val="1200"/>
              <a:buChar char="●"/>
            </a:pPr>
            <a:r>
              <a:rPr lang="en" sz="1200">
                <a:latin typeface="Roboto"/>
                <a:ea typeface="Roboto"/>
                <a:cs typeface="Roboto"/>
                <a:sym typeface="Roboto"/>
              </a:rPr>
              <a:t>Recommendation and prediction systems can be implemented;</a:t>
            </a:r>
            <a:endParaRPr sz="1200">
              <a:latin typeface="Roboto"/>
              <a:ea typeface="Roboto"/>
              <a:cs typeface="Roboto"/>
              <a:sym typeface="Roboto"/>
            </a:endParaRPr>
          </a:p>
          <a:p>
            <a:pPr marL="342900" lvl="0" indent="-190500" algn="l" rtl="0">
              <a:lnSpc>
                <a:spcPct val="115000"/>
              </a:lnSpc>
              <a:spcBef>
                <a:spcPts val="1000"/>
              </a:spcBef>
              <a:spcAft>
                <a:spcPts val="0"/>
              </a:spcAft>
              <a:buClr>
                <a:schemeClr val="accent4"/>
              </a:buClr>
              <a:buSzPts val="1200"/>
              <a:buChar char="●"/>
            </a:pPr>
            <a:r>
              <a:rPr lang="en" sz="1200">
                <a:latin typeface="Roboto"/>
                <a:ea typeface="Roboto"/>
                <a:cs typeface="Roboto"/>
                <a:sym typeface="Roboto"/>
              </a:rPr>
              <a:t>Merchandisers can optimize the placement of products in specific stores;</a:t>
            </a:r>
            <a:endParaRPr sz="1200">
              <a:latin typeface="Roboto"/>
              <a:ea typeface="Roboto"/>
              <a:cs typeface="Roboto"/>
              <a:sym typeface="Roboto"/>
            </a:endParaRPr>
          </a:p>
          <a:p>
            <a:pPr marL="342900" lvl="0" indent="-190500" algn="l" rtl="0">
              <a:lnSpc>
                <a:spcPct val="115000"/>
              </a:lnSpc>
              <a:spcBef>
                <a:spcPts val="1000"/>
              </a:spcBef>
              <a:spcAft>
                <a:spcPts val="1000"/>
              </a:spcAft>
              <a:buClr>
                <a:schemeClr val="accent4"/>
              </a:buClr>
              <a:buSzPts val="1200"/>
              <a:buChar char="●"/>
            </a:pPr>
            <a:r>
              <a:rPr lang="en" sz="1200">
                <a:latin typeface="Roboto"/>
                <a:ea typeface="Roboto"/>
                <a:cs typeface="Roboto"/>
                <a:sym typeface="Roboto"/>
              </a:rPr>
              <a:t>Enables better and personalized user experience through its omnichannel content strategy.</a:t>
            </a:r>
            <a:endParaRPr sz="1200"/>
          </a:p>
        </p:txBody>
      </p:sp>
      <p:grpSp>
        <p:nvGrpSpPr>
          <p:cNvPr id="370" name="Google Shape;370;g1aae8113039_1_301"/>
          <p:cNvGrpSpPr/>
          <p:nvPr/>
        </p:nvGrpSpPr>
        <p:grpSpPr>
          <a:xfrm>
            <a:off x="1356970" y="1371600"/>
            <a:ext cx="297111" cy="393606"/>
            <a:chOff x="6718575" y="2318625"/>
            <a:chExt cx="256950" cy="407375"/>
          </a:xfrm>
        </p:grpSpPr>
        <p:sp>
          <p:nvSpPr>
            <p:cNvPr id="371" name="Google Shape;371;g1aae8113039_1_30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372" name="Google Shape;372;g1aae8113039_1_30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373" name="Google Shape;373;g1aae8113039_1_30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374" name="Google Shape;374;g1aae8113039_1_30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375" name="Google Shape;375;g1aae8113039_1_30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376" name="Google Shape;376;g1aae8113039_1_30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377" name="Google Shape;377;g1aae8113039_1_30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378" name="Google Shape;378;g1aae8113039_1_30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grpSp>
      <p:sp>
        <p:nvSpPr>
          <p:cNvPr id="379" name="Google Shape;379;g1aae8113039_1_301"/>
          <p:cNvSpPr/>
          <p:nvPr/>
        </p:nvSpPr>
        <p:spPr>
          <a:xfrm>
            <a:off x="4886361" y="1371600"/>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1b0a48fcafd_0_0"/>
          <p:cNvSpPr txBox="1">
            <a:spLocks noGrp="1"/>
          </p:cNvSpPr>
          <p:nvPr>
            <p:ph type="ctrTitle"/>
          </p:nvPr>
        </p:nvSpPr>
        <p:spPr>
          <a:xfrm>
            <a:off x="1549275" y="1131610"/>
            <a:ext cx="5852100" cy="28803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4400"/>
              <a:buNone/>
            </a:pPr>
            <a:r>
              <a:rPr lang="en" sz="6000">
                <a:solidFill>
                  <a:schemeClr val="accent4"/>
                </a:solidFill>
              </a:rPr>
              <a:t>5.2</a:t>
            </a:r>
            <a:endParaRPr sz="6000">
              <a:solidFill>
                <a:schemeClr val="accent4"/>
              </a:solidFill>
            </a:endParaRPr>
          </a:p>
          <a:p>
            <a:pPr marL="0" lvl="0" indent="0" algn="l" rtl="0">
              <a:lnSpc>
                <a:spcPct val="115000"/>
              </a:lnSpc>
              <a:spcBef>
                <a:spcPts val="1000"/>
              </a:spcBef>
              <a:spcAft>
                <a:spcPts val="1000"/>
              </a:spcAft>
              <a:buNone/>
            </a:pPr>
            <a:r>
              <a:rPr lang="en" sz="2400"/>
              <a:t>In the post-pandemic world, how can MAF further leverage its data capabilities to unlock new sources of growth? What would you recommend?</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22</a:t>
            </a:fld>
            <a:endParaRPr/>
          </a:p>
        </p:txBody>
      </p:sp>
      <p:sp>
        <p:nvSpPr>
          <p:cNvPr id="390" name="Google Shape;390;p31"/>
          <p:cNvSpPr/>
          <p:nvPr/>
        </p:nvSpPr>
        <p:spPr>
          <a:xfrm>
            <a:off x="294425" y="800600"/>
            <a:ext cx="4209000" cy="1766400"/>
          </a:xfrm>
          <a:prstGeom prst="rect">
            <a:avLst/>
          </a:prstGeom>
          <a:solidFill>
            <a:schemeClr val="lt2"/>
          </a:solidFill>
          <a:ln>
            <a:noFill/>
          </a:ln>
        </p:spPr>
        <p:txBody>
          <a:bodyPr spcFirstLastPara="1" wrap="square" lIns="91425" tIns="91425" rIns="1371600"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b="1" dirty="0">
                <a:solidFill>
                  <a:schemeClr val="accent2"/>
                </a:solidFill>
                <a:latin typeface="Source Sans Pro"/>
                <a:ea typeface="Source Sans Pro"/>
                <a:cs typeface="Source Sans Pro"/>
                <a:sym typeface="Source Sans Pro"/>
              </a:rPr>
              <a:t>ONLINE PLATFORMS</a:t>
            </a:r>
            <a:endParaRPr sz="1400" b="1" i="0" u="none" strike="noStrike" cap="none" dirty="0">
              <a:solidFill>
                <a:schemeClr val="accent2"/>
              </a:solidFill>
              <a:latin typeface="Source Sans Pro"/>
              <a:ea typeface="Source Sans Pro"/>
              <a:cs typeface="Source Sans Pro"/>
              <a:sym typeface="Source Sans Pro"/>
            </a:endParaRPr>
          </a:p>
          <a:p>
            <a:pPr marL="0" lvl="0" indent="0" algn="l" rtl="0">
              <a:lnSpc>
                <a:spcPct val="115000"/>
              </a:lnSpc>
              <a:spcBef>
                <a:spcPts val="1000"/>
              </a:spcBef>
              <a:spcAft>
                <a:spcPts val="0"/>
              </a:spcAft>
              <a:buNone/>
            </a:pPr>
            <a:r>
              <a:rPr lang="en" sz="1100" dirty="0">
                <a:solidFill>
                  <a:schemeClr val="dk1"/>
                </a:solidFill>
                <a:latin typeface="Source Sans Pro"/>
                <a:ea typeface="Source Sans Pro"/>
                <a:cs typeface="Source Sans Pro"/>
                <a:sym typeface="Source Sans Pro"/>
              </a:rPr>
              <a:t>Use their capabilities to </a:t>
            </a:r>
            <a:r>
              <a:rPr lang="en" sz="1100" b="1" dirty="0">
                <a:solidFill>
                  <a:schemeClr val="accent2"/>
                </a:solidFill>
                <a:latin typeface="Source Sans Pro"/>
                <a:ea typeface="Source Sans Pro"/>
                <a:cs typeface="Source Sans Pro"/>
                <a:sym typeface="Source Sans Pro"/>
              </a:rPr>
              <a:t>optimize revenue</a:t>
            </a:r>
            <a:r>
              <a:rPr lang="en" sz="1100" dirty="0">
                <a:solidFill>
                  <a:schemeClr val="dk1"/>
                </a:solidFill>
                <a:latin typeface="Source Sans Pro"/>
                <a:ea typeface="Source Sans Pro"/>
                <a:cs typeface="Source Sans Pro"/>
                <a:sym typeface="Source Sans Pro"/>
              </a:rPr>
              <a:t> in their online platforms as well. (threefold increase in orders as a result of covid lockdown)</a:t>
            </a:r>
            <a:endParaRPr sz="1100" dirty="0">
              <a:solidFill>
                <a:schemeClr val="dk1"/>
              </a:solidFill>
              <a:latin typeface="Source Sans Pro"/>
              <a:ea typeface="Source Sans Pro"/>
              <a:cs typeface="Source Sans Pro"/>
              <a:sym typeface="Source Sans Pro"/>
            </a:endParaRPr>
          </a:p>
          <a:p>
            <a:pPr marL="0" marR="0" lvl="0" indent="0" algn="l" rtl="0">
              <a:lnSpc>
                <a:spcPct val="100000"/>
              </a:lnSpc>
              <a:spcBef>
                <a:spcPts val="1000"/>
              </a:spcBef>
              <a:spcAft>
                <a:spcPts val="600"/>
              </a:spcAft>
              <a:buClr>
                <a:srgbClr val="000000"/>
              </a:buClr>
              <a:buSzPts val="1400"/>
              <a:buFont typeface="Arial"/>
              <a:buNone/>
            </a:pPr>
            <a:endParaRPr sz="1200" dirty="0">
              <a:solidFill>
                <a:schemeClr val="dk1"/>
              </a:solidFill>
              <a:latin typeface="Source Sans Pro"/>
              <a:ea typeface="Source Sans Pro"/>
              <a:cs typeface="Source Sans Pro"/>
              <a:sym typeface="Source Sans Pro"/>
            </a:endParaRPr>
          </a:p>
        </p:txBody>
      </p:sp>
      <p:sp>
        <p:nvSpPr>
          <p:cNvPr id="391" name="Google Shape;391;p31"/>
          <p:cNvSpPr/>
          <p:nvPr/>
        </p:nvSpPr>
        <p:spPr>
          <a:xfrm>
            <a:off x="4656800" y="800725"/>
            <a:ext cx="4209000" cy="1766400"/>
          </a:xfrm>
          <a:prstGeom prst="rect">
            <a:avLst/>
          </a:prstGeom>
          <a:solidFill>
            <a:schemeClr val="lt2"/>
          </a:solidFill>
          <a:ln>
            <a:noFill/>
          </a:ln>
        </p:spPr>
        <p:txBody>
          <a:bodyPr spcFirstLastPara="1" wrap="square" lIns="1371600"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 b="1" dirty="0">
                <a:solidFill>
                  <a:schemeClr val="accent2"/>
                </a:solidFill>
                <a:latin typeface="Source Sans Pro"/>
                <a:ea typeface="Source Sans Pro"/>
                <a:cs typeface="Source Sans Pro"/>
                <a:sym typeface="Source Sans Pro"/>
              </a:rPr>
              <a:t>MORE DATA AND ANALYSIS OF CUSTOMER BEHAVIOR</a:t>
            </a:r>
            <a:endParaRPr sz="1400" b="1" i="0" u="none" strike="noStrike" cap="none" dirty="0">
              <a:solidFill>
                <a:schemeClr val="accent2"/>
              </a:solidFill>
              <a:latin typeface="Source Sans Pro"/>
              <a:ea typeface="Source Sans Pro"/>
              <a:cs typeface="Source Sans Pro"/>
              <a:sym typeface="Source Sans Pro"/>
            </a:endParaRPr>
          </a:p>
          <a:p>
            <a:pPr marL="0" marR="0" lvl="0" indent="0" algn="r" rtl="0">
              <a:lnSpc>
                <a:spcPct val="100000"/>
              </a:lnSpc>
              <a:spcBef>
                <a:spcPts val="600"/>
              </a:spcBef>
              <a:spcAft>
                <a:spcPts val="0"/>
              </a:spcAft>
              <a:buClr>
                <a:srgbClr val="000000"/>
              </a:buClr>
              <a:buSzPts val="1400"/>
              <a:buFont typeface="Arial"/>
              <a:buNone/>
            </a:pPr>
            <a:r>
              <a:rPr lang="en" sz="1100" dirty="0">
                <a:solidFill>
                  <a:schemeClr val="dk1"/>
                </a:solidFill>
                <a:latin typeface="Source Sans Pro"/>
                <a:ea typeface="Source Sans Pro"/>
                <a:cs typeface="Source Sans Pro"/>
                <a:sym typeface="Source Sans Pro"/>
              </a:rPr>
              <a:t>This is already in development, but the </a:t>
            </a:r>
            <a:r>
              <a:rPr lang="en" sz="1100" b="1" dirty="0">
                <a:solidFill>
                  <a:schemeClr val="accent2"/>
                </a:solidFill>
                <a:latin typeface="Source Sans Pro"/>
                <a:ea typeface="Source Sans Pro"/>
                <a:cs typeface="Source Sans Pro"/>
                <a:sym typeface="Source Sans Pro"/>
              </a:rPr>
              <a:t>stores can be remodeled to be more digital</a:t>
            </a:r>
            <a:r>
              <a:rPr lang="en" sz="1100" dirty="0">
                <a:solidFill>
                  <a:schemeClr val="dk1"/>
                </a:solidFill>
                <a:latin typeface="Source Sans Pro"/>
                <a:ea typeface="Source Sans Pro"/>
                <a:cs typeface="Source Sans Pro"/>
                <a:sym typeface="Source Sans Pro"/>
              </a:rPr>
              <a:t>. Thence, other types of information can be obtained, such as: how long a customer is analyzing the product, how much time a customer spends in the store, etc. This allows the company to </a:t>
            </a:r>
            <a:r>
              <a:rPr lang="en" sz="1100" b="1" dirty="0">
                <a:solidFill>
                  <a:schemeClr val="accent2"/>
                </a:solidFill>
                <a:latin typeface="Source Sans Pro"/>
                <a:ea typeface="Source Sans Pro"/>
                <a:cs typeface="Source Sans Pro"/>
                <a:sym typeface="Source Sans Pro"/>
              </a:rPr>
              <a:t>analyze customer behavior</a:t>
            </a:r>
            <a:r>
              <a:rPr lang="en" sz="1100" dirty="0">
                <a:solidFill>
                  <a:schemeClr val="dk1"/>
                </a:solidFill>
                <a:latin typeface="Source Sans Pro"/>
                <a:ea typeface="Source Sans Pro"/>
                <a:cs typeface="Source Sans Pro"/>
                <a:sym typeface="Source Sans Pro"/>
              </a:rPr>
              <a:t>.     </a:t>
            </a:r>
            <a:endParaRPr sz="1100" dirty="0">
              <a:solidFill>
                <a:schemeClr val="dk1"/>
              </a:solidFill>
              <a:latin typeface="Source Sans Pro"/>
              <a:ea typeface="Source Sans Pro"/>
              <a:cs typeface="Source Sans Pro"/>
              <a:sym typeface="Source Sans Pro"/>
            </a:endParaRPr>
          </a:p>
          <a:p>
            <a:pPr marL="0" marR="0" lvl="0" indent="0" algn="r" rtl="0">
              <a:lnSpc>
                <a:spcPct val="100000"/>
              </a:lnSpc>
              <a:spcBef>
                <a:spcPts val="600"/>
              </a:spcBef>
              <a:spcAft>
                <a:spcPts val="600"/>
              </a:spcAft>
              <a:buClr>
                <a:srgbClr val="000000"/>
              </a:buClr>
              <a:buSzPts val="1400"/>
              <a:buFont typeface="Arial"/>
              <a:buNone/>
            </a:pPr>
            <a:r>
              <a:rPr lang="en" sz="1100" dirty="0">
                <a:solidFill>
                  <a:schemeClr val="dk1"/>
                </a:solidFill>
                <a:latin typeface="Source Sans Pro"/>
                <a:ea typeface="Source Sans Pro"/>
                <a:cs typeface="Source Sans Pro"/>
                <a:sym typeface="Source Sans Pro"/>
              </a:rPr>
              <a:t> </a:t>
            </a:r>
            <a:endParaRPr sz="1100" b="0" i="0" u="none" strike="noStrike" cap="none" dirty="0">
              <a:solidFill>
                <a:schemeClr val="dk1"/>
              </a:solidFill>
              <a:latin typeface="Source Sans Pro"/>
              <a:ea typeface="Source Sans Pro"/>
              <a:cs typeface="Source Sans Pro"/>
              <a:sym typeface="Source Sans Pro"/>
            </a:endParaRPr>
          </a:p>
        </p:txBody>
      </p:sp>
      <p:sp>
        <p:nvSpPr>
          <p:cNvPr id="392" name="Google Shape;392;p31"/>
          <p:cNvSpPr/>
          <p:nvPr/>
        </p:nvSpPr>
        <p:spPr>
          <a:xfrm>
            <a:off x="294350" y="2715250"/>
            <a:ext cx="4209000" cy="1764900"/>
          </a:xfrm>
          <a:prstGeom prst="rect">
            <a:avLst/>
          </a:prstGeom>
          <a:solidFill>
            <a:schemeClr val="lt2"/>
          </a:solidFill>
          <a:ln>
            <a:noFill/>
          </a:ln>
        </p:spPr>
        <p:txBody>
          <a:bodyPr spcFirstLastPara="1" wrap="square" lIns="91425" tIns="91425" rIns="1371600" bIns="91425" anchor="t" anchorCtr="0">
            <a:noAutofit/>
          </a:bodyPr>
          <a:lstStyle/>
          <a:p>
            <a:pPr marL="0" marR="0" lvl="0" indent="0" algn="l" rtl="0">
              <a:lnSpc>
                <a:spcPct val="100000"/>
              </a:lnSpc>
              <a:spcBef>
                <a:spcPts val="600"/>
              </a:spcBef>
              <a:spcAft>
                <a:spcPts val="0"/>
              </a:spcAft>
              <a:buClr>
                <a:schemeClr val="dk1"/>
              </a:buClr>
              <a:buSzPts val="1100"/>
              <a:buFont typeface="Arial"/>
              <a:buNone/>
            </a:pPr>
            <a:r>
              <a:rPr lang="en" sz="1100" dirty="0">
                <a:solidFill>
                  <a:schemeClr val="dk1"/>
                </a:solidFill>
                <a:latin typeface="Source Sans Pro"/>
                <a:ea typeface="Source Sans Pro"/>
                <a:cs typeface="Source Sans Pro"/>
                <a:sym typeface="Source Sans Pro"/>
              </a:rPr>
              <a:t>Although the “fast-test, fail-quick” approach reduces the costs, other alternatives could be even cheaper. Instead of trying new strategies in the “real world”, the company could </a:t>
            </a:r>
            <a:r>
              <a:rPr lang="en" sz="1100" b="1" dirty="0">
                <a:solidFill>
                  <a:schemeClr val="accent2"/>
                </a:solidFill>
                <a:latin typeface="Source Sans Pro"/>
                <a:ea typeface="Source Sans Pro"/>
                <a:cs typeface="Source Sans Pro"/>
                <a:sym typeface="Source Sans Pro"/>
              </a:rPr>
              <a:t>create a simulation model</a:t>
            </a:r>
            <a:r>
              <a:rPr lang="en" sz="1100" dirty="0">
                <a:solidFill>
                  <a:schemeClr val="dk1"/>
                </a:solidFill>
                <a:latin typeface="Source Sans Pro"/>
                <a:ea typeface="Source Sans Pro"/>
                <a:cs typeface="Source Sans Pro"/>
                <a:sym typeface="Source Sans Pro"/>
              </a:rPr>
              <a:t> calibrated with actual data to describe the scenario, prescribe solutions and predict outcomes. As well as </a:t>
            </a:r>
            <a:r>
              <a:rPr lang="en" sz="1100" b="1" dirty="0">
                <a:solidFill>
                  <a:schemeClr val="accent2"/>
                </a:solidFill>
                <a:latin typeface="Source Sans Pro"/>
                <a:ea typeface="Source Sans Pro"/>
                <a:cs typeface="Source Sans Pro"/>
                <a:sym typeface="Source Sans Pro"/>
              </a:rPr>
              <a:t>cheaper</a:t>
            </a:r>
            <a:r>
              <a:rPr lang="en" sz="1100" dirty="0">
                <a:solidFill>
                  <a:schemeClr val="dk1"/>
                </a:solidFill>
                <a:latin typeface="Source Sans Pro"/>
                <a:ea typeface="Source Sans Pro"/>
                <a:cs typeface="Source Sans Pro"/>
                <a:sym typeface="Source Sans Pro"/>
              </a:rPr>
              <a:t>, SM would reduce the testing time. </a:t>
            </a:r>
            <a:endParaRPr sz="1100" i="0" u="none" strike="noStrike" cap="none" dirty="0">
              <a:solidFill>
                <a:schemeClr val="dk1"/>
              </a:solidFill>
              <a:latin typeface="Source Sans Pro"/>
              <a:ea typeface="Source Sans Pro"/>
              <a:cs typeface="Source Sans Pro"/>
              <a:sym typeface="Source Sans Pro"/>
            </a:endParaRPr>
          </a:p>
          <a:p>
            <a:pPr marL="0" marR="0" lvl="0" indent="0" algn="l" rtl="0">
              <a:lnSpc>
                <a:spcPct val="100000"/>
              </a:lnSpc>
              <a:spcBef>
                <a:spcPts val="600"/>
              </a:spcBef>
              <a:spcAft>
                <a:spcPts val="600"/>
              </a:spcAft>
              <a:buClr>
                <a:schemeClr val="dk1"/>
              </a:buClr>
              <a:buSzPts val="1100"/>
              <a:buFont typeface="Arial"/>
              <a:buNone/>
            </a:pPr>
            <a:r>
              <a:rPr lang="en" b="1" dirty="0">
                <a:solidFill>
                  <a:schemeClr val="accent2"/>
                </a:solidFill>
                <a:latin typeface="Source Sans Pro"/>
                <a:ea typeface="Source Sans Pro"/>
                <a:cs typeface="Source Sans Pro"/>
                <a:sym typeface="Source Sans Pro"/>
              </a:rPr>
              <a:t>SIMULATION MODELING</a:t>
            </a:r>
            <a:endParaRPr b="0" i="0" u="none" strike="noStrike" cap="none" dirty="0">
              <a:solidFill>
                <a:schemeClr val="accent2"/>
              </a:solidFill>
              <a:latin typeface="Source Sans Pro"/>
              <a:ea typeface="Source Sans Pro"/>
              <a:cs typeface="Source Sans Pro"/>
              <a:sym typeface="Source Sans Pro"/>
            </a:endParaRPr>
          </a:p>
        </p:txBody>
      </p:sp>
      <p:sp>
        <p:nvSpPr>
          <p:cNvPr id="393" name="Google Shape;393;p31"/>
          <p:cNvSpPr/>
          <p:nvPr/>
        </p:nvSpPr>
        <p:spPr>
          <a:xfrm>
            <a:off x="4656801" y="2713750"/>
            <a:ext cx="4209000" cy="1766400"/>
          </a:xfrm>
          <a:prstGeom prst="rect">
            <a:avLst/>
          </a:prstGeom>
          <a:solidFill>
            <a:schemeClr val="lt2"/>
          </a:solidFill>
          <a:ln>
            <a:noFill/>
          </a:ln>
        </p:spPr>
        <p:txBody>
          <a:bodyPr spcFirstLastPara="1" wrap="square" lIns="1371600"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 sz="1100" dirty="0">
                <a:solidFill>
                  <a:schemeClr val="dk1"/>
                </a:solidFill>
                <a:latin typeface="Source Sans Pro"/>
                <a:ea typeface="Source Sans Pro"/>
                <a:cs typeface="Source Sans Pro"/>
                <a:sym typeface="Source Sans Pro"/>
              </a:rPr>
              <a:t>Analyzing the customer journey inside a store is a well-known practice. However, </a:t>
            </a:r>
            <a:r>
              <a:rPr lang="en" sz="1100" b="1" dirty="0">
                <a:solidFill>
                  <a:schemeClr val="accent2"/>
                </a:solidFill>
                <a:latin typeface="Source Sans Pro"/>
                <a:ea typeface="Source Sans Pro"/>
                <a:cs typeface="Source Sans Pro"/>
                <a:sym typeface="Source Sans Pro"/>
              </a:rPr>
              <a:t>studying it inter-store</a:t>
            </a:r>
            <a:r>
              <a:rPr lang="en" sz="1100" dirty="0">
                <a:solidFill>
                  <a:schemeClr val="dk1"/>
                </a:solidFill>
                <a:latin typeface="Source Sans Pro"/>
                <a:ea typeface="Source Sans Pro"/>
                <a:cs typeface="Source Sans Pro"/>
                <a:sym typeface="Source Sans Pro"/>
              </a:rPr>
              <a:t> would be one step ahead. The shopping could analyze the path that a specific user takes in the shopping, categorizing what the most visited places are and what is the favorite store of a type. </a:t>
            </a:r>
            <a:endParaRPr sz="1100" b="0" i="0" u="none" strike="noStrike" cap="none" dirty="0">
              <a:solidFill>
                <a:schemeClr val="dk1"/>
              </a:solidFill>
              <a:latin typeface="Source Sans Pro"/>
              <a:ea typeface="Source Sans Pro"/>
              <a:cs typeface="Source Sans Pro"/>
              <a:sym typeface="Source Sans Pro"/>
            </a:endParaRPr>
          </a:p>
          <a:p>
            <a:pPr marL="0" marR="0" lvl="0" indent="0" algn="r" rtl="0">
              <a:lnSpc>
                <a:spcPct val="100000"/>
              </a:lnSpc>
              <a:spcBef>
                <a:spcPts val="600"/>
              </a:spcBef>
              <a:spcAft>
                <a:spcPts val="600"/>
              </a:spcAft>
              <a:buClr>
                <a:srgbClr val="000000"/>
              </a:buClr>
              <a:buSzPts val="1400"/>
              <a:buFont typeface="Arial"/>
              <a:buNone/>
            </a:pPr>
            <a:r>
              <a:rPr lang="en" b="1" dirty="0">
                <a:solidFill>
                  <a:schemeClr val="accent2"/>
                </a:solidFill>
                <a:latin typeface="Source Sans Pro"/>
                <a:ea typeface="Source Sans Pro"/>
                <a:cs typeface="Source Sans Pro"/>
                <a:sym typeface="Source Sans Pro"/>
              </a:rPr>
              <a:t>MAP THE CUSTOMER JOURNEY INTER-STORES</a:t>
            </a:r>
            <a:endParaRPr sz="1400" b="0" i="0" u="none" strike="noStrike" cap="none" dirty="0">
              <a:solidFill>
                <a:schemeClr val="accent2"/>
              </a:solidFill>
              <a:latin typeface="Source Sans Pro"/>
              <a:ea typeface="Source Sans Pro"/>
              <a:cs typeface="Source Sans Pro"/>
              <a:sym typeface="Source Sans Pro"/>
            </a:endParaRPr>
          </a:p>
        </p:txBody>
      </p:sp>
      <p:sp>
        <p:nvSpPr>
          <p:cNvPr id="394" name="Google Shape;394;p31"/>
          <p:cNvSpPr/>
          <p:nvPr/>
        </p:nvSpPr>
        <p:spPr>
          <a:xfrm>
            <a:off x="3298452" y="1357389"/>
            <a:ext cx="2417100" cy="24171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31"/>
          <p:cNvSpPr/>
          <p:nvPr/>
        </p:nvSpPr>
        <p:spPr>
          <a:xfrm rot="5400000">
            <a:off x="3447052" y="1357389"/>
            <a:ext cx="2417100" cy="24171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31"/>
          <p:cNvSpPr/>
          <p:nvPr/>
        </p:nvSpPr>
        <p:spPr>
          <a:xfrm rot="10800000">
            <a:off x="3447052" y="1507352"/>
            <a:ext cx="2417100" cy="24171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31"/>
          <p:cNvSpPr/>
          <p:nvPr/>
        </p:nvSpPr>
        <p:spPr>
          <a:xfrm rot="-5400000">
            <a:off x="3298452" y="1507352"/>
            <a:ext cx="2417100" cy="24171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31"/>
          <p:cNvSpPr txBox="1">
            <a:spLocks noGrp="1"/>
          </p:cNvSpPr>
          <p:nvPr>
            <p:ph type="title"/>
          </p:nvPr>
        </p:nvSpPr>
        <p:spPr>
          <a:xfrm>
            <a:off x="786150" y="308120"/>
            <a:ext cx="7571700" cy="4926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2000"/>
              <a:buNone/>
            </a:pPr>
            <a:r>
              <a:rPr lang="en" b="1"/>
              <a:t>Question 5.2 </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g1b22b9d3d6a_2_23"/>
          <p:cNvSpPr txBox="1">
            <a:spLocks noGrp="1"/>
          </p:cNvSpPr>
          <p:nvPr>
            <p:ph type="ctrTitle" idx="4294967295"/>
          </p:nvPr>
        </p:nvSpPr>
        <p:spPr>
          <a:xfrm>
            <a:off x="685800" y="516542"/>
            <a:ext cx="77724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6000" b="1" i="0" u="none" strike="noStrike" cap="none">
                <a:solidFill>
                  <a:schemeClr val="accent1"/>
                </a:solidFill>
                <a:latin typeface="Roboto Slab"/>
                <a:ea typeface="Roboto Slab"/>
                <a:cs typeface="Roboto Slab"/>
                <a:sym typeface="Roboto Slab"/>
              </a:rPr>
              <a:t>Thanks!</a:t>
            </a:r>
            <a:endParaRPr sz="6000" b="1" i="0" u="none" strike="noStrike" cap="none">
              <a:solidFill>
                <a:schemeClr val="accent1"/>
              </a:solidFill>
              <a:latin typeface="Roboto Slab"/>
              <a:ea typeface="Roboto Slab"/>
              <a:cs typeface="Roboto Slab"/>
              <a:sym typeface="Roboto Slab"/>
            </a:endParaRPr>
          </a:p>
        </p:txBody>
      </p:sp>
      <p:sp>
        <p:nvSpPr>
          <p:cNvPr id="404" name="Google Shape;404;g1b22b9d3d6a_2_23"/>
          <p:cNvSpPr txBox="1">
            <a:spLocks noGrp="1"/>
          </p:cNvSpPr>
          <p:nvPr>
            <p:ph type="subTitle" idx="4294967295"/>
          </p:nvPr>
        </p:nvSpPr>
        <p:spPr>
          <a:xfrm>
            <a:off x="685800" y="1639913"/>
            <a:ext cx="65937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4"/>
              </a:buClr>
              <a:buSzPts val="3000"/>
              <a:buFont typeface="Source Sans Pro"/>
              <a:buNone/>
            </a:pPr>
            <a:r>
              <a:rPr lang="en" sz="3600" b="1" i="0" u="none" strike="noStrike" cap="none">
                <a:solidFill>
                  <a:schemeClr val="dk1"/>
                </a:solidFill>
                <a:latin typeface="Source Sans Pro"/>
                <a:ea typeface="Source Sans Pro"/>
                <a:cs typeface="Source Sans Pro"/>
                <a:sym typeface="Source Sans Pro"/>
              </a:rPr>
              <a:t>Any questions?</a:t>
            </a:r>
            <a:endParaRPr sz="3600" b="1" i="0" u="none" strike="noStrike" cap="none">
              <a:solidFill>
                <a:schemeClr val="dk1"/>
              </a:solidFill>
              <a:latin typeface="Source Sans Pro"/>
              <a:ea typeface="Source Sans Pro"/>
              <a:cs typeface="Source Sans Pro"/>
              <a:sym typeface="Source Sans Pro"/>
            </a:endParaRPr>
          </a:p>
        </p:txBody>
      </p:sp>
      <p:sp>
        <p:nvSpPr>
          <p:cNvPr id="405" name="Google Shape;405;g1b22b9d3d6a_2_23"/>
          <p:cNvSpPr txBox="1">
            <a:spLocks noGrp="1"/>
          </p:cNvSpPr>
          <p:nvPr>
            <p:ph type="body" idx="4294967295"/>
          </p:nvPr>
        </p:nvSpPr>
        <p:spPr>
          <a:xfrm>
            <a:off x="2140050" y="2424731"/>
            <a:ext cx="4863900" cy="2461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600"/>
              </a:spcBef>
              <a:spcAft>
                <a:spcPts val="0"/>
              </a:spcAft>
              <a:buSzPts val="3000"/>
              <a:buNone/>
            </a:pPr>
            <a:r>
              <a:rPr lang="en" sz="1400" b="1">
                <a:solidFill>
                  <a:schemeClr val="accent2"/>
                </a:solidFill>
              </a:rPr>
              <a:t>Class 2, Group 3</a:t>
            </a:r>
            <a:endParaRPr sz="1400" b="1">
              <a:solidFill>
                <a:schemeClr val="accent2"/>
              </a:solidFill>
            </a:endParaRPr>
          </a:p>
          <a:p>
            <a:pPr marL="0" lvl="0" indent="0" algn="ctr" rtl="0">
              <a:lnSpc>
                <a:spcPct val="100000"/>
              </a:lnSpc>
              <a:spcBef>
                <a:spcPts val="600"/>
              </a:spcBef>
              <a:spcAft>
                <a:spcPts val="0"/>
              </a:spcAft>
              <a:buSzPts val="3000"/>
              <a:buNone/>
            </a:pPr>
            <a:r>
              <a:rPr lang="en" sz="1400"/>
              <a:t>Allan Sousa, up201800149</a:t>
            </a:r>
            <a:endParaRPr sz="1400"/>
          </a:p>
          <a:p>
            <a:pPr marL="0" lvl="0" indent="0" algn="ctr" rtl="0">
              <a:lnSpc>
                <a:spcPct val="100000"/>
              </a:lnSpc>
              <a:spcBef>
                <a:spcPts val="600"/>
              </a:spcBef>
              <a:spcAft>
                <a:spcPts val="0"/>
              </a:spcAft>
              <a:buSzPts val="3000"/>
              <a:buNone/>
            </a:pPr>
            <a:r>
              <a:rPr lang="en" sz="1400"/>
              <a:t>Breno Pimentel, up201800170</a:t>
            </a:r>
            <a:endParaRPr sz="1400"/>
          </a:p>
          <a:p>
            <a:pPr marL="0" lvl="0" indent="0" algn="ctr" rtl="0">
              <a:lnSpc>
                <a:spcPct val="100000"/>
              </a:lnSpc>
              <a:spcBef>
                <a:spcPts val="600"/>
              </a:spcBef>
              <a:spcAft>
                <a:spcPts val="0"/>
              </a:spcAft>
              <a:buSzPts val="3000"/>
              <a:buNone/>
            </a:pPr>
            <a:r>
              <a:rPr lang="en" sz="1400"/>
              <a:t>Carolina Guilhermino, up201800171</a:t>
            </a:r>
            <a:endParaRPr sz="1400"/>
          </a:p>
          <a:p>
            <a:pPr marL="0" lvl="0" indent="0" algn="ctr" rtl="0">
              <a:lnSpc>
                <a:spcPct val="100000"/>
              </a:lnSpc>
              <a:spcBef>
                <a:spcPts val="600"/>
              </a:spcBef>
              <a:spcAft>
                <a:spcPts val="0"/>
              </a:spcAft>
              <a:buSzPts val="3000"/>
              <a:buNone/>
            </a:pPr>
            <a:r>
              <a:rPr lang="en" sz="1400"/>
              <a:t>Juliane Marubayashi, up201800175</a:t>
            </a:r>
            <a:endParaRPr sz="1400"/>
          </a:p>
          <a:p>
            <a:pPr marL="0" lvl="0" indent="0" algn="ctr" rtl="0">
              <a:lnSpc>
                <a:spcPct val="100000"/>
              </a:lnSpc>
              <a:spcBef>
                <a:spcPts val="600"/>
              </a:spcBef>
              <a:spcAft>
                <a:spcPts val="0"/>
              </a:spcAft>
              <a:buSzPts val="3000"/>
              <a:buNone/>
            </a:pPr>
            <a:r>
              <a:rPr lang="en" sz="1400"/>
              <a:t>Hugo Guimarães, up201806490</a:t>
            </a:r>
            <a:endParaRPr sz="1400"/>
          </a:p>
          <a:p>
            <a:pPr marL="0" lvl="0" indent="0" algn="ctr" rtl="0">
              <a:lnSpc>
                <a:spcPct val="100000"/>
              </a:lnSpc>
              <a:spcBef>
                <a:spcPts val="600"/>
              </a:spcBef>
              <a:spcAft>
                <a:spcPts val="0"/>
              </a:spcAft>
              <a:buSzPts val="3000"/>
              <a:buNone/>
            </a:pPr>
            <a:r>
              <a:rPr lang="en" sz="1400"/>
              <a:t>Pedro Ponte, up201809694</a:t>
            </a:r>
            <a:endParaRPr sz="1400"/>
          </a:p>
          <a:p>
            <a:pPr marL="0" lvl="0" indent="0" algn="ctr" rtl="0">
              <a:lnSpc>
                <a:spcPct val="100000"/>
              </a:lnSpc>
              <a:spcBef>
                <a:spcPts val="600"/>
              </a:spcBef>
              <a:spcAft>
                <a:spcPts val="0"/>
              </a:spcAft>
              <a:buSzPts val="3000"/>
              <a:buNone/>
            </a:pP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aae8113039_1_133"/>
          <p:cNvSpPr txBox="1">
            <a:spLocks noGrp="1"/>
          </p:cNvSpPr>
          <p:nvPr>
            <p:ph type="title" idx="4294967295"/>
          </p:nvPr>
        </p:nvSpPr>
        <p:spPr>
          <a:xfrm>
            <a:off x="786150" y="308120"/>
            <a:ext cx="7571700" cy="70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000"/>
              <a:buNone/>
            </a:pPr>
            <a:r>
              <a:rPr lang="en" b="1"/>
              <a:t>About Majid Al Futtaim</a:t>
            </a:r>
            <a:endParaRPr b="1"/>
          </a:p>
        </p:txBody>
      </p:sp>
      <p:pic>
        <p:nvPicPr>
          <p:cNvPr id="114" name="Google Shape;114;g1aae8113039_1_133"/>
          <p:cNvPicPr preferRelativeResize="0"/>
          <p:nvPr/>
        </p:nvPicPr>
        <p:blipFill>
          <a:blip r:embed="rId3">
            <a:alphaModFix/>
          </a:blip>
          <a:stretch>
            <a:fillRect/>
          </a:stretch>
        </p:blipFill>
        <p:spPr>
          <a:xfrm>
            <a:off x="5717250" y="1748624"/>
            <a:ext cx="2640600" cy="1646250"/>
          </a:xfrm>
          <a:prstGeom prst="rect">
            <a:avLst/>
          </a:prstGeom>
          <a:noFill/>
          <a:ln>
            <a:noFill/>
          </a:ln>
        </p:spPr>
      </p:pic>
      <p:sp>
        <p:nvSpPr>
          <p:cNvPr id="115" name="Google Shape;115;g1aae8113039_1_133"/>
          <p:cNvSpPr txBox="1"/>
          <p:nvPr/>
        </p:nvSpPr>
        <p:spPr>
          <a:xfrm>
            <a:off x="786150" y="1273650"/>
            <a:ext cx="4668000" cy="271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 sz="1300" b="1">
                <a:solidFill>
                  <a:schemeClr val="accent2"/>
                </a:solidFill>
                <a:latin typeface="Source Sans Pro"/>
                <a:ea typeface="Source Sans Pro"/>
                <a:cs typeface="Source Sans Pro"/>
                <a:sym typeface="Source Sans Pro"/>
              </a:rPr>
              <a:t>Majid Al Futtaim</a:t>
            </a:r>
            <a:r>
              <a:rPr lang="en" sz="1300" b="1">
                <a:solidFill>
                  <a:schemeClr val="dk1"/>
                </a:solidFill>
                <a:latin typeface="Source Sans Pro"/>
                <a:ea typeface="Source Sans Pro"/>
                <a:cs typeface="Source Sans Pro"/>
                <a:sym typeface="Source Sans Pro"/>
              </a:rPr>
              <a:t> </a:t>
            </a:r>
            <a:r>
              <a:rPr lang="en" sz="1300">
                <a:solidFill>
                  <a:schemeClr val="dk1"/>
                </a:solidFill>
                <a:latin typeface="Source Sans Pro"/>
                <a:ea typeface="Source Sans Pro"/>
                <a:cs typeface="Source Sans Pro"/>
                <a:sym typeface="Source Sans Pro"/>
              </a:rPr>
              <a:t>is an Emirati holding company based in Dubai and is the most significant lifestyle conglomerate in the Middle East.</a:t>
            </a:r>
            <a:endParaRPr sz="1300">
              <a:solidFill>
                <a:schemeClr val="dk1"/>
              </a:solidFill>
              <a:latin typeface="Source Sans Pro"/>
              <a:ea typeface="Source Sans Pro"/>
              <a:cs typeface="Source Sans Pro"/>
              <a:sym typeface="Source Sans Pro"/>
            </a:endParaRPr>
          </a:p>
          <a:p>
            <a:pPr marL="0" lvl="0" indent="0" algn="l" rtl="0">
              <a:lnSpc>
                <a:spcPct val="115000"/>
              </a:lnSpc>
              <a:spcBef>
                <a:spcPts val="1000"/>
              </a:spcBef>
              <a:spcAft>
                <a:spcPts val="0"/>
              </a:spcAft>
              <a:buNone/>
            </a:pPr>
            <a:r>
              <a:rPr lang="en" sz="1300">
                <a:solidFill>
                  <a:schemeClr val="dk1"/>
                </a:solidFill>
                <a:latin typeface="Source Sans Pro"/>
                <a:ea typeface="Source Sans Pro"/>
                <a:cs typeface="Source Sans Pro"/>
                <a:sym typeface="Source Sans Pro"/>
              </a:rPr>
              <a:t>MAF is the leading shopping mall, communities, retail, and leisure pioneer across the Middle East, Africa and Asia, with operations in 16 countries.</a:t>
            </a:r>
            <a:endParaRPr sz="1300">
              <a:solidFill>
                <a:schemeClr val="dk1"/>
              </a:solidFill>
              <a:latin typeface="Source Sans Pro"/>
              <a:ea typeface="Source Sans Pro"/>
              <a:cs typeface="Source Sans Pro"/>
              <a:sym typeface="Source Sans Pro"/>
            </a:endParaRPr>
          </a:p>
          <a:p>
            <a:pPr marL="0" lvl="0" indent="0" algn="l" rtl="0">
              <a:lnSpc>
                <a:spcPct val="115000"/>
              </a:lnSpc>
              <a:spcBef>
                <a:spcPts val="1000"/>
              </a:spcBef>
              <a:spcAft>
                <a:spcPts val="1000"/>
              </a:spcAft>
              <a:buNone/>
            </a:pPr>
            <a:r>
              <a:rPr lang="en" sz="1300">
                <a:solidFill>
                  <a:schemeClr val="dk1"/>
                </a:solidFill>
                <a:latin typeface="Source Sans Pro"/>
                <a:ea typeface="Source Sans Pro"/>
                <a:cs typeface="Source Sans Pro"/>
                <a:sym typeface="Source Sans Pro"/>
              </a:rPr>
              <a:t>Their main objective is to create 'great moments for everyone, every day' by leading the way and relentlessly pursuing excellence so that they may consistently deliver excellent experiences.</a:t>
            </a:r>
            <a:endParaRPr sz="1300" b="1">
              <a:solidFill>
                <a:schemeClr val="dk1"/>
              </a:solidFill>
              <a:latin typeface="Source Sans Pro"/>
              <a:ea typeface="Source Sans Pro"/>
              <a:cs typeface="Source Sans Pro"/>
              <a:sym typeface="Source Sans Pro"/>
            </a:endParaRPr>
          </a:p>
        </p:txBody>
      </p:sp>
      <p:sp>
        <p:nvSpPr>
          <p:cNvPr id="116" name="Google Shape;116;g1aae8113039_1_133"/>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b22b9d3d6a_6_11"/>
          <p:cNvSpPr txBox="1">
            <a:spLocks noGrp="1"/>
          </p:cNvSpPr>
          <p:nvPr>
            <p:ph type="title" idx="4294967295"/>
          </p:nvPr>
        </p:nvSpPr>
        <p:spPr>
          <a:xfrm>
            <a:off x="786150" y="308120"/>
            <a:ext cx="7571700" cy="4926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2000"/>
              <a:buNone/>
            </a:pPr>
            <a:r>
              <a:rPr lang="en" b="1"/>
              <a:t>Problem Identification</a:t>
            </a:r>
            <a:endParaRPr b="1"/>
          </a:p>
        </p:txBody>
      </p:sp>
      <p:sp>
        <p:nvSpPr>
          <p:cNvPr id="122" name="Google Shape;122;g1b22b9d3d6a_6_11"/>
          <p:cNvSpPr txBox="1"/>
          <p:nvPr/>
        </p:nvSpPr>
        <p:spPr>
          <a:xfrm>
            <a:off x="786150" y="1563600"/>
            <a:ext cx="7571700" cy="2108700"/>
          </a:xfrm>
          <a:prstGeom prst="rect">
            <a:avLst/>
          </a:prstGeom>
          <a:noFill/>
          <a:ln>
            <a:noFill/>
          </a:ln>
        </p:spPr>
        <p:txBody>
          <a:bodyPr spcFirstLastPara="1" wrap="square" lIns="91425" tIns="91425" rIns="91425" bIns="91425" anchor="t" anchorCtr="0">
            <a:spAutoFit/>
          </a:bodyPr>
          <a:lstStyle/>
          <a:p>
            <a:pPr marL="342900" lvl="0" indent="-203200" algn="l" rtl="0">
              <a:spcBef>
                <a:spcPts val="60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E-commerce activity has seen an unprecedented  uptick due to the Covid-19 lockdown;</a:t>
            </a:r>
            <a:endParaRPr>
              <a:solidFill>
                <a:schemeClr val="dk1"/>
              </a:solidFill>
              <a:latin typeface="Source Sans Pro"/>
              <a:ea typeface="Source Sans Pro"/>
              <a:cs typeface="Source Sans Pro"/>
              <a:sym typeface="Source Sans Pro"/>
            </a:endParaRPr>
          </a:p>
          <a:p>
            <a:pPr marL="342900" lvl="0" indent="-203200" algn="l" rtl="0">
              <a:spcBef>
                <a:spcPts val="100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MAF has begun a digital transformation and has made an investment in advanced analytics capabilities over the last four years;</a:t>
            </a:r>
            <a:endParaRPr>
              <a:solidFill>
                <a:schemeClr val="dk1"/>
              </a:solidFill>
              <a:latin typeface="Source Sans Pro"/>
              <a:ea typeface="Source Sans Pro"/>
              <a:cs typeface="Source Sans Pro"/>
              <a:sym typeface="Source Sans Pro"/>
            </a:endParaRPr>
          </a:p>
          <a:p>
            <a:pPr marL="342900" lvl="0" indent="-203200" algn="l" rtl="0">
              <a:spcBef>
                <a:spcPts val="1000"/>
              </a:spcBef>
              <a:spcAft>
                <a:spcPts val="0"/>
              </a:spcAft>
              <a:buClr>
                <a:schemeClr val="accent4"/>
              </a:buClr>
              <a:buSzPts val="1400"/>
              <a:buFont typeface="Source Sans Pro"/>
              <a:buChar char="●"/>
            </a:pPr>
            <a:r>
              <a:rPr lang="en">
                <a:solidFill>
                  <a:schemeClr val="dk1"/>
                </a:solidFill>
                <a:latin typeface="Source Sans Pro"/>
                <a:ea typeface="Source Sans Pro"/>
                <a:cs typeface="Source Sans Pro"/>
                <a:sym typeface="Source Sans Pro"/>
              </a:rPr>
              <a:t>As a consequence of this investment, they could fast adapt from physical stores to online operations and deliver a high-quality omnichannel customer experience amid the pandemic;</a:t>
            </a:r>
            <a:endParaRPr>
              <a:solidFill>
                <a:schemeClr val="dk1"/>
              </a:solidFill>
              <a:latin typeface="Source Sans Pro"/>
              <a:ea typeface="Source Sans Pro"/>
              <a:cs typeface="Source Sans Pro"/>
              <a:sym typeface="Source Sans Pro"/>
            </a:endParaRPr>
          </a:p>
          <a:p>
            <a:pPr marL="342900" lvl="0" indent="-215900" algn="l" rtl="0">
              <a:spcBef>
                <a:spcPts val="1000"/>
              </a:spcBef>
              <a:spcAft>
                <a:spcPts val="0"/>
              </a:spcAft>
              <a:buClr>
                <a:schemeClr val="accent4"/>
              </a:buClr>
              <a:buSzPts val="1600"/>
              <a:buFont typeface="Source Sans Pro"/>
              <a:buChar char="●"/>
            </a:pPr>
            <a:r>
              <a:rPr lang="en">
                <a:solidFill>
                  <a:schemeClr val="dk1"/>
                </a:solidFill>
                <a:latin typeface="Source Sans Pro"/>
                <a:ea typeface="Source Sans Pro"/>
                <a:cs typeface="Source Sans Pro"/>
                <a:sym typeface="Source Sans Pro"/>
              </a:rPr>
              <a:t>The main question is: </a:t>
            </a:r>
            <a:r>
              <a:rPr lang="en" b="1">
                <a:solidFill>
                  <a:schemeClr val="accent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What can be done by MAF to accelerate its digital transformation further?</a:t>
            </a:r>
            <a:endParaRPr b="1">
              <a:solidFill>
                <a:schemeClr val="accent2"/>
              </a:solidFill>
              <a:latin typeface="Source Sans Pro"/>
              <a:ea typeface="Source Sans Pro"/>
              <a:cs typeface="Source Sans Pro"/>
              <a:sym typeface="Source Sans Pro"/>
            </a:endParaRPr>
          </a:p>
        </p:txBody>
      </p:sp>
      <p:sp>
        <p:nvSpPr>
          <p:cNvPr id="123" name="Google Shape;123;g1b22b9d3d6a_6_11"/>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
          <p:cNvSpPr txBox="1">
            <a:spLocks noGrp="1"/>
          </p:cNvSpPr>
          <p:nvPr>
            <p:ph type="ctrTitle"/>
          </p:nvPr>
        </p:nvSpPr>
        <p:spPr>
          <a:xfrm>
            <a:off x="1527675" y="1556403"/>
            <a:ext cx="5852100" cy="20307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4400"/>
              <a:buNone/>
            </a:pPr>
            <a:r>
              <a:rPr lang="en" sz="6000">
                <a:solidFill>
                  <a:schemeClr val="accent4"/>
                </a:solidFill>
              </a:rPr>
              <a:t>1.</a:t>
            </a:r>
            <a:endParaRPr sz="6000">
              <a:solidFill>
                <a:schemeClr val="accent4"/>
              </a:solidFill>
            </a:endParaRPr>
          </a:p>
          <a:p>
            <a:pPr marL="0" lvl="0" indent="0" algn="l" rtl="0">
              <a:lnSpc>
                <a:spcPct val="115000"/>
              </a:lnSpc>
              <a:spcBef>
                <a:spcPts val="1000"/>
              </a:spcBef>
              <a:spcAft>
                <a:spcPts val="1000"/>
              </a:spcAft>
              <a:buNone/>
            </a:pPr>
            <a:r>
              <a:rPr lang="en" sz="2400"/>
              <a:t>What was the impetus for MAF’s digital transformation?</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2"/>
        <p:cNvGrpSpPr/>
        <p:nvPr/>
      </p:nvGrpSpPr>
      <p:grpSpPr>
        <a:xfrm>
          <a:off x="0" y="0"/>
          <a:ext cx="0" cy="0"/>
          <a:chOff x="0" y="0"/>
          <a:chExt cx="0" cy="0"/>
        </a:xfrm>
      </p:grpSpPr>
      <p:sp>
        <p:nvSpPr>
          <p:cNvPr id="133" name="Google Shape;133;g1aae8113039_1_306"/>
          <p:cNvSpPr txBox="1">
            <a:spLocks noGrp="1"/>
          </p:cNvSpPr>
          <p:nvPr>
            <p:ph type="title"/>
          </p:nvPr>
        </p:nvSpPr>
        <p:spPr>
          <a:xfrm>
            <a:off x="786150" y="308120"/>
            <a:ext cx="7571700" cy="4926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2000"/>
              <a:buNone/>
            </a:pPr>
            <a:r>
              <a:rPr lang="en" b="1"/>
              <a:t>Question 1 </a:t>
            </a:r>
            <a:endParaRPr b="1"/>
          </a:p>
        </p:txBody>
      </p:sp>
      <p:sp>
        <p:nvSpPr>
          <p:cNvPr id="134" name="Google Shape;134;g1aae8113039_1_306"/>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6</a:t>
            </a:fld>
            <a:endParaRPr/>
          </a:p>
        </p:txBody>
      </p:sp>
      <p:sp>
        <p:nvSpPr>
          <p:cNvPr id="135" name="Google Shape;135;g1aae8113039_1_306"/>
          <p:cNvSpPr txBox="1">
            <a:spLocks noGrp="1"/>
          </p:cNvSpPr>
          <p:nvPr>
            <p:ph type="body" idx="1"/>
          </p:nvPr>
        </p:nvSpPr>
        <p:spPr>
          <a:xfrm>
            <a:off x="351350" y="1920240"/>
            <a:ext cx="2419800" cy="17805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600"/>
              </a:spcBef>
              <a:spcAft>
                <a:spcPts val="0"/>
              </a:spcAft>
              <a:buSzPts val="1800"/>
              <a:buNone/>
            </a:pPr>
            <a:r>
              <a:rPr lang="en" sz="1500" b="1">
                <a:solidFill>
                  <a:schemeClr val="accent2"/>
                </a:solidFill>
              </a:rPr>
              <a:t>Bring the 3 lines of business together </a:t>
            </a:r>
            <a:endParaRPr sz="1500" b="1">
              <a:solidFill>
                <a:schemeClr val="accent2"/>
              </a:solidFill>
            </a:endParaRPr>
          </a:p>
          <a:p>
            <a:pPr marL="342900" lvl="0" indent="-196850" algn="l" rtl="0">
              <a:lnSpc>
                <a:spcPct val="100000"/>
              </a:lnSpc>
              <a:spcBef>
                <a:spcPts val="600"/>
              </a:spcBef>
              <a:spcAft>
                <a:spcPts val="0"/>
              </a:spcAft>
              <a:buSzPts val="1300"/>
              <a:buChar char="●"/>
            </a:pPr>
            <a:r>
              <a:rPr lang="en" sz="1300"/>
              <a:t>Properties</a:t>
            </a:r>
            <a:endParaRPr sz="1300"/>
          </a:p>
          <a:p>
            <a:pPr marL="342900" lvl="0" indent="-196850" algn="l" rtl="0">
              <a:lnSpc>
                <a:spcPct val="100000"/>
              </a:lnSpc>
              <a:spcBef>
                <a:spcPts val="1000"/>
              </a:spcBef>
              <a:spcAft>
                <a:spcPts val="0"/>
              </a:spcAft>
              <a:buSzPts val="1300"/>
              <a:buChar char="●"/>
            </a:pPr>
            <a:r>
              <a:rPr lang="en" sz="1300"/>
              <a:t>Grocery retail </a:t>
            </a:r>
            <a:endParaRPr sz="1300"/>
          </a:p>
          <a:p>
            <a:pPr marL="342900" lvl="0" indent="-196850" algn="l" rtl="0">
              <a:lnSpc>
                <a:spcPct val="100000"/>
              </a:lnSpc>
              <a:spcBef>
                <a:spcPts val="1000"/>
              </a:spcBef>
              <a:spcAft>
                <a:spcPts val="0"/>
              </a:spcAft>
              <a:buSzPts val="1300"/>
              <a:buChar char="●"/>
            </a:pPr>
            <a:r>
              <a:rPr lang="en" sz="1300"/>
              <a:t>Lifestyle proposition ventures</a:t>
            </a:r>
            <a:endParaRPr sz="1300"/>
          </a:p>
        </p:txBody>
      </p:sp>
      <p:sp>
        <p:nvSpPr>
          <p:cNvPr id="136" name="Google Shape;136;g1aae8113039_1_306"/>
          <p:cNvSpPr txBox="1"/>
          <p:nvPr/>
        </p:nvSpPr>
        <p:spPr>
          <a:xfrm>
            <a:off x="3030850" y="1920240"/>
            <a:ext cx="2820000" cy="2160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b="1">
                <a:solidFill>
                  <a:schemeClr val="accent2"/>
                </a:solidFill>
                <a:latin typeface="Source Sans Pro"/>
                <a:ea typeface="Source Sans Pro"/>
                <a:cs typeface="Source Sans Pro"/>
                <a:sym typeface="Source Sans Pro"/>
              </a:rPr>
              <a:t>Improve their company</a:t>
            </a:r>
            <a:endParaRPr sz="1500" b="1">
              <a:solidFill>
                <a:schemeClr val="accent2"/>
              </a:solidFill>
              <a:latin typeface="Source Sans Pro"/>
              <a:ea typeface="Source Sans Pro"/>
              <a:cs typeface="Source Sans Pro"/>
              <a:sym typeface="Source Sans Pro"/>
            </a:endParaRPr>
          </a:p>
          <a:p>
            <a:pPr marL="0" lvl="0" indent="0" algn="l" rtl="0">
              <a:spcBef>
                <a:spcPts val="0"/>
              </a:spcBef>
              <a:spcAft>
                <a:spcPts val="0"/>
              </a:spcAft>
              <a:buNone/>
            </a:pPr>
            <a:endParaRPr>
              <a:latin typeface="Source Sans Pro"/>
              <a:ea typeface="Source Sans Pro"/>
              <a:cs typeface="Source Sans Pro"/>
              <a:sym typeface="Source Sans Pro"/>
            </a:endParaRPr>
          </a:p>
          <a:p>
            <a:pPr marL="342900" lvl="0" indent="-196850" algn="l" rtl="0">
              <a:spcBef>
                <a:spcPts val="0"/>
              </a:spcBef>
              <a:spcAft>
                <a:spcPts val="0"/>
              </a:spcAft>
              <a:buClr>
                <a:schemeClr val="accent4"/>
              </a:buClr>
              <a:buSzPts val="1300"/>
              <a:buFont typeface="Source Sans Pro"/>
              <a:buChar char="●"/>
            </a:pPr>
            <a:r>
              <a:rPr lang="en" sz="1300">
                <a:solidFill>
                  <a:schemeClr val="dk1"/>
                </a:solidFill>
                <a:latin typeface="Source Sans Pro"/>
                <a:ea typeface="Source Sans Pro"/>
                <a:cs typeface="Source Sans Pro"/>
                <a:sym typeface="Source Sans Pro"/>
              </a:rPr>
              <a:t>Activate insights from data at scale to develop an outstanding customer experience</a:t>
            </a:r>
            <a:endParaRPr sz="1300">
              <a:solidFill>
                <a:schemeClr val="dk1"/>
              </a:solidFill>
              <a:latin typeface="Source Sans Pro"/>
              <a:ea typeface="Source Sans Pro"/>
              <a:cs typeface="Source Sans Pro"/>
              <a:sym typeface="Source Sans Pro"/>
            </a:endParaRPr>
          </a:p>
          <a:p>
            <a:pPr marL="342900" lvl="0" indent="-196850" algn="l" rtl="0">
              <a:spcBef>
                <a:spcPts val="1000"/>
              </a:spcBef>
              <a:spcAft>
                <a:spcPts val="0"/>
              </a:spcAft>
              <a:buClr>
                <a:schemeClr val="accent4"/>
              </a:buClr>
              <a:buSzPts val="1300"/>
              <a:buFont typeface="Source Sans Pro"/>
              <a:buChar char="●"/>
            </a:pPr>
            <a:r>
              <a:rPr lang="en" sz="1300">
                <a:solidFill>
                  <a:schemeClr val="dk1"/>
                </a:solidFill>
                <a:latin typeface="Source Sans Pro"/>
                <a:ea typeface="Source Sans Pro"/>
                <a:cs typeface="Source Sans Pro"/>
                <a:sym typeface="Source Sans Pro"/>
              </a:rPr>
              <a:t>Upgrade its omnichannel technology-enhanced value proposition based on data analytics</a:t>
            </a:r>
            <a:endParaRPr sz="1300">
              <a:solidFill>
                <a:schemeClr val="dk1"/>
              </a:solidFill>
              <a:latin typeface="Source Sans Pro"/>
              <a:ea typeface="Source Sans Pro"/>
              <a:cs typeface="Source Sans Pro"/>
              <a:sym typeface="Source Sans Pro"/>
            </a:endParaRPr>
          </a:p>
        </p:txBody>
      </p:sp>
      <p:cxnSp>
        <p:nvCxnSpPr>
          <p:cNvPr id="137" name="Google Shape;137;g1aae8113039_1_306"/>
          <p:cNvCxnSpPr/>
          <p:nvPr/>
        </p:nvCxnSpPr>
        <p:spPr>
          <a:xfrm>
            <a:off x="2901000" y="953700"/>
            <a:ext cx="0" cy="3139800"/>
          </a:xfrm>
          <a:prstGeom prst="straightConnector1">
            <a:avLst/>
          </a:prstGeom>
          <a:noFill/>
          <a:ln w="9525" cap="flat" cmpd="sng">
            <a:solidFill>
              <a:schemeClr val="accent1"/>
            </a:solidFill>
            <a:prstDash val="solid"/>
            <a:round/>
            <a:headEnd type="none" w="med" len="med"/>
            <a:tailEnd type="none" w="med" len="med"/>
          </a:ln>
        </p:spPr>
      </p:cxnSp>
      <p:cxnSp>
        <p:nvCxnSpPr>
          <p:cNvPr id="138" name="Google Shape;138;g1aae8113039_1_306"/>
          <p:cNvCxnSpPr/>
          <p:nvPr/>
        </p:nvCxnSpPr>
        <p:spPr>
          <a:xfrm>
            <a:off x="6107350" y="953700"/>
            <a:ext cx="0" cy="3139800"/>
          </a:xfrm>
          <a:prstGeom prst="straightConnector1">
            <a:avLst/>
          </a:prstGeom>
          <a:noFill/>
          <a:ln w="9525" cap="flat" cmpd="sng">
            <a:solidFill>
              <a:schemeClr val="accent1"/>
            </a:solidFill>
            <a:prstDash val="solid"/>
            <a:round/>
            <a:headEnd type="none" w="med" len="med"/>
            <a:tailEnd type="none" w="med" len="med"/>
          </a:ln>
        </p:spPr>
      </p:cxnSp>
      <p:grpSp>
        <p:nvGrpSpPr>
          <p:cNvPr id="139" name="Google Shape;139;g1aae8113039_1_306"/>
          <p:cNvGrpSpPr/>
          <p:nvPr/>
        </p:nvGrpSpPr>
        <p:grpSpPr>
          <a:xfrm>
            <a:off x="7213099" y="1155865"/>
            <a:ext cx="739296" cy="681302"/>
            <a:chOff x="5292575" y="3681900"/>
            <a:chExt cx="420150" cy="373275"/>
          </a:xfrm>
        </p:grpSpPr>
        <p:sp>
          <p:nvSpPr>
            <p:cNvPr id="140" name="Google Shape;140;g1aae8113039_1_306"/>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41" name="Google Shape;141;g1aae8113039_1_306"/>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42" name="Google Shape;142;g1aae8113039_1_306"/>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43" name="Google Shape;143;g1aae8113039_1_306"/>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44" name="Google Shape;144;g1aae8113039_1_306"/>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45" name="Google Shape;145;g1aae8113039_1_306"/>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46" name="Google Shape;146;g1aae8113039_1_306"/>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47" name="Google Shape;147;g1aae8113039_1_306"/>
          <p:cNvSpPr txBox="1"/>
          <p:nvPr/>
        </p:nvSpPr>
        <p:spPr>
          <a:xfrm>
            <a:off x="6372850" y="1920240"/>
            <a:ext cx="2419800" cy="250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solidFill>
                  <a:schemeClr val="accent2"/>
                </a:solidFill>
                <a:latin typeface="Source Sans Pro"/>
                <a:ea typeface="Source Sans Pro"/>
                <a:cs typeface="Source Sans Pro"/>
                <a:sym typeface="Source Sans Pro"/>
              </a:rPr>
              <a:t>Goals</a:t>
            </a:r>
            <a:endParaRPr sz="1300">
              <a:latin typeface="Source Sans Pro"/>
              <a:ea typeface="Source Sans Pro"/>
              <a:cs typeface="Source Sans Pro"/>
              <a:sym typeface="Source Sans Pro"/>
            </a:endParaRPr>
          </a:p>
          <a:p>
            <a:pPr marL="342900" lvl="0" indent="-196850" algn="l" rtl="0">
              <a:spcBef>
                <a:spcPts val="1000"/>
              </a:spcBef>
              <a:spcAft>
                <a:spcPts val="0"/>
              </a:spcAft>
              <a:buClr>
                <a:schemeClr val="accent4"/>
              </a:buClr>
              <a:buSzPts val="1300"/>
              <a:buFont typeface="Source Sans Pro"/>
              <a:buChar char="●"/>
            </a:pPr>
            <a:r>
              <a:rPr lang="en" sz="1300">
                <a:solidFill>
                  <a:schemeClr val="dk1"/>
                </a:solidFill>
                <a:latin typeface="Source Sans Pro"/>
                <a:ea typeface="Source Sans Pro"/>
                <a:cs typeface="Source Sans Pro"/>
                <a:sym typeface="Source Sans Pro"/>
              </a:rPr>
              <a:t>Build a digital powerhouse equal to its physical scale, with data, technology and people as the key enablers</a:t>
            </a:r>
            <a:endParaRPr sz="1300">
              <a:solidFill>
                <a:schemeClr val="dk1"/>
              </a:solidFill>
              <a:latin typeface="Source Sans Pro"/>
              <a:ea typeface="Source Sans Pro"/>
              <a:cs typeface="Source Sans Pro"/>
              <a:sym typeface="Source Sans Pro"/>
            </a:endParaRPr>
          </a:p>
          <a:p>
            <a:pPr marL="342900" lvl="0" indent="-196850" algn="l" rtl="0">
              <a:lnSpc>
                <a:spcPct val="115000"/>
              </a:lnSpc>
              <a:spcBef>
                <a:spcPts val="1000"/>
              </a:spcBef>
              <a:spcAft>
                <a:spcPts val="0"/>
              </a:spcAft>
              <a:buClr>
                <a:schemeClr val="accent4"/>
              </a:buClr>
              <a:buSzPts val="1300"/>
              <a:buFont typeface="Roboto"/>
              <a:buChar char="●"/>
            </a:pPr>
            <a:r>
              <a:rPr lang="en" sz="1300">
                <a:solidFill>
                  <a:schemeClr val="dk1"/>
                </a:solidFill>
                <a:latin typeface="Roboto"/>
                <a:ea typeface="Roboto"/>
                <a:cs typeface="Roboto"/>
                <a:sym typeface="Roboto"/>
              </a:rPr>
              <a:t>Optimize: Operations, Customer Retention, Decision Making</a:t>
            </a:r>
            <a:endParaRPr sz="1300">
              <a:solidFill>
                <a:schemeClr val="dk1"/>
              </a:solidFill>
              <a:latin typeface="Roboto"/>
              <a:ea typeface="Roboto"/>
              <a:cs typeface="Roboto"/>
              <a:sym typeface="Roboto"/>
            </a:endParaRPr>
          </a:p>
          <a:p>
            <a:pPr marL="0" lvl="0" indent="0" algn="l" rtl="0">
              <a:spcBef>
                <a:spcPts val="1000"/>
              </a:spcBef>
              <a:spcAft>
                <a:spcPts val="0"/>
              </a:spcAft>
              <a:buNone/>
            </a:pPr>
            <a:endParaRPr sz="1300">
              <a:latin typeface="Source Sans Pro"/>
              <a:ea typeface="Source Sans Pro"/>
              <a:cs typeface="Source Sans Pro"/>
              <a:sym typeface="Source Sans Pro"/>
            </a:endParaRPr>
          </a:p>
        </p:txBody>
      </p:sp>
      <p:grpSp>
        <p:nvGrpSpPr>
          <p:cNvPr id="148" name="Google Shape;148;g1aae8113039_1_306"/>
          <p:cNvGrpSpPr/>
          <p:nvPr/>
        </p:nvGrpSpPr>
        <p:grpSpPr>
          <a:xfrm>
            <a:off x="1286899" y="1152144"/>
            <a:ext cx="548712" cy="563503"/>
            <a:chOff x="5732756" y="2682276"/>
            <a:chExt cx="719906" cy="719856"/>
          </a:xfrm>
        </p:grpSpPr>
        <p:sp>
          <p:nvSpPr>
            <p:cNvPr id="149" name="Google Shape;149;g1aae8113039_1_306"/>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0" name="Google Shape;150;g1aae8113039_1_306"/>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51" name="Google Shape;151;g1aae8113039_1_306"/>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52" name="Google Shape;152;g1aae8113039_1_306"/>
          <p:cNvGrpSpPr/>
          <p:nvPr/>
        </p:nvGrpSpPr>
        <p:grpSpPr>
          <a:xfrm>
            <a:off x="3881953" y="1155883"/>
            <a:ext cx="776993" cy="563486"/>
            <a:chOff x="4604550" y="3714775"/>
            <a:chExt cx="439625" cy="319075"/>
          </a:xfrm>
        </p:grpSpPr>
        <p:sp>
          <p:nvSpPr>
            <p:cNvPr id="153" name="Google Shape;153;g1aae8113039_1_306"/>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54" name="Google Shape;154;g1aae8113039_1_306"/>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5"/>
          <p:cNvSpPr txBox="1">
            <a:spLocks noGrp="1"/>
          </p:cNvSpPr>
          <p:nvPr>
            <p:ph type="body" idx="1"/>
          </p:nvPr>
        </p:nvSpPr>
        <p:spPr>
          <a:xfrm>
            <a:off x="1215300" y="1670075"/>
            <a:ext cx="6713400" cy="29553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600"/>
              </a:spcBef>
              <a:spcAft>
                <a:spcPts val="0"/>
              </a:spcAft>
              <a:buClr>
                <a:srgbClr val="000000"/>
              </a:buClr>
              <a:buSzPts val="3600"/>
              <a:buFont typeface="Arial"/>
              <a:buNone/>
            </a:pPr>
            <a:r>
              <a:rPr lang="en"/>
              <a:t>The aim was to </a:t>
            </a:r>
            <a:r>
              <a:rPr lang="en">
                <a:solidFill>
                  <a:schemeClr val="accent2"/>
                </a:solidFill>
              </a:rPr>
              <a:t>deploy advanced analytics</a:t>
            </a:r>
            <a:r>
              <a:rPr lang="en"/>
              <a:t> at scale, </a:t>
            </a:r>
            <a:r>
              <a:rPr lang="en">
                <a:solidFill>
                  <a:schemeClr val="accent2"/>
                </a:solidFill>
              </a:rPr>
              <a:t>generate actionable insights</a:t>
            </a:r>
            <a:r>
              <a:rPr lang="en"/>
              <a:t> and deliver a best-in-class end-to-end </a:t>
            </a:r>
            <a:r>
              <a:rPr lang="en">
                <a:solidFill>
                  <a:schemeClr val="accent2"/>
                </a:solidFill>
              </a:rPr>
              <a:t>customer experience</a:t>
            </a:r>
            <a:endParaRPr>
              <a:solidFill>
                <a:schemeClr val="accent2"/>
              </a:solidFill>
            </a:endParaRPr>
          </a:p>
        </p:txBody>
      </p:sp>
      <p:sp>
        <p:nvSpPr>
          <p:cNvPr id="160" name="Google Shape;160;p5"/>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1aae8113039_1_0"/>
          <p:cNvSpPr txBox="1">
            <a:spLocks noGrp="1"/>
          </p:cNvSpPr>
          <p:nvPr>
            <p:ph type="ctrTitle"/>
          </p:nvPr>
        </p:nvSpPr>
        <p:spPr>
          <a:xfrm>
            <a:off x="1547017" y="1344010"/>
            <a:ext cx="5852100" cy="24555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SzPts val="4400"/>
              <a:buNone/>
            </a:pPr>
            <a:r>
              <a:rPr lang="en" sz="6000">
                <a:solidFill>
                  <a:schemeClr val="accent4"/>
                </a:solidFill>
              </a:rPr>
              <a:t>2.1</a:t>
            </a:r>
            <a:endParaRPr sz="6000">
              <a:solidFill>
                <a:schemeClr val="accent4"/>
              </a:solidFill>
            </a:endParaRPr>
          </a:p>
          <a:p>
            <a:pPr marL="0" lvl="0" indent="0" algn="l" rtl="0">
              <a:lnSpc>
                <a:spcPct val="115000"/>
              </a:lnSpc>
              <a:spcBef>
                <a:spcPts val="1000"/>
              </a:spcBef>
              <a:spcAft>
                <a:spcPts val="1000"/>
              </a:spcAft>
              <a:buNone/>
            </a:pPr>
            <a:r>
              <a:rPr lang="en" sz="2400"/>
              <a:t>How was the process for transforming MAF into a data driven, smart business?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9"/>
        <p:cNvGrpSpPr/>
        <p:nvPr/>
      </p:nvGrpSpPr>
      <p:grpSpPr>
        <a:xfrm>
          <a:off x="0" y="0"/>
          <a:ext cx="0" cy="0"/>
          <a:chOff x="0" y="0"/>
          <a:chExt cx="0" cy="0"/>
        </a:xfrm>
      </p:grpSpPr>
      <p:sp>
        <p:nvSpPr>
          <p:cNvPr id="170" name="Google Shape;170;g1aae8113039_1_174"/>
          <p:cNvSpPr/>
          <p:nvPr/>
        </p:nvSpPr>
        <p:spPr>
          <a:xfrm>
            <a:off x="6137850" y="880525"/>
            <a:ext cx="2811900" cy="337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g1aae8113039_1_174"/>
          <p:cNvSpPr/>
          <p:nvPr/>
        </p:nvSpPr>
        <p:spPr>
          <a:xfrm>
            <a:off x="3166050" y="880525"/>
            <a:ext cx="2811900" cy="337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g1aae8113039_1_174"/>
          <p:cNvSpPr/>
          <p:nvPr/>
        </p:nvSpPr>
        <p:spPr>
          <a:xfrm>
            <a:off x="194250" y="880525"/>
            <a:ext cx="2811900" cy="337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g1aae8113039_1_174"/>
          <p:cNvSpPr txBox="1">
            <a:spLocks noGrp="1"/>
          </p:cNvSpPr>
          <p:nvPr>
            <p:ph type="title"/>
          </p:nvPr>
        </p:nvSpPr>
        <p:spPr>
          <a:xfrm>
            <a:off x="786150" y="308170"/>
            <a:ext cx="7571700" cy="492600"/>
          </a:xfrm>
          <a:prstGeom prst="rect">
            <a:avLst/>
          </a:prstGeom>
          <a:noFill/>
          <a:ln>
            <a:noFill/>
          </a:ln>
        </p:spPr>
        <p:txBody>
          <a:bodyPr spcFirstLastPara="1" wrap="square" lIns="91425" tIns="91425" rIns="91425" bIns="91425" anchor="b" anchorCtr="0">
            <a:spAutoFit/>
          </a:bodyPr>
          <a:lstStyle/>
          <a:p>
            <a:pPr marL="0" lvl="0" indent="0" algn="l" rtl="0">
              <a:lnSpc>
                <a:spcPct val="100000"/>
              </a:lnSpc>
              <a:spcBef>
                <a:spcPts val="0"/>
              </a:spcBef>
              <a:spcAft>
                <a:spcPts val="0"/>
              </a:spcAft>
              <a:buSzPts val="2000"/>
              <a:buNone/>
            </a:pPr>
            <a:r>
              <a:rPr lang="en" b="1"/>
              <a:t>Question 2.1</a:t>
            </a:r>
            <a:endParaRPr b="1"/>
          </a:p>
        </p:txBody>
      </p:sp>
      <p:sp>
        <p:nvSpPr>
          <p:cNvPr id="174" name="Google Shape;174;g1aae8113039_1_174"/>
          <p:cNvSpPr txBox="1">
            <a:spLocks noGrp="1"/>
          </p:cNvSpPr>
          <p:nvPr>
            <p:ph type="body" idx="2"/>
          </p:nvPr>
        </p:nvSpPr>
        <p:spPr>
          <a:xfrm>
            <a:off x="3218475" y="1220275"/>
            <a:ext cx="2745600" cy="29400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600"/>
              </a:spcBef>
              <a:spcAft>
                <a:spcPts val="0"/>
              </a:spcAft>
              <a:buSzPts val="1800"/>
              <a:buNone/>
            </a:pPr>
            <a:r>
              <a:rPr lang="en" b="1">
                <a:solidFill>
                  <a:schemeClr val="accent2"/>
                </a:solidFill>
              </a:rPr>
              <a:t>Build a Data Lake</a:t>
            </a:r>
            <a:endParaRPr b="1">
              <a:solidFill>
                <a:schemeClr val="accent2"/>
              </a:solidFill>
            </a:endParaRPr>
          </a:p>
          <a:p>
            <a:pPr marL="0" lvl="0" indent="0" algn="l" rtl="0">
              <a:lnSpc>
                <a:spcPct val="100000"/>
              </a:lnSpc>
              <a:spcBef>
                <a:spcPts val="600"/>
              </a:spcBef>
              <a:spcAft>
                <a:spcPts val="0"/>
              </a:spcAft>
              <a:buSzPts val="1800"/>
              <a:buNone/>
            </a:pPr>
            <a:r>
              <a:rPr lang="en" sz="1200"/>
              <a:t>The Advanced Analytics Centre of Excellence (AACOE) allowed data collection across the group and, consequently, the creation of unified campaigns across the group and cross-selling and up-selling AI-drive personalized offers via omnichannel. In other words, the shopping would </a:t>
            </a:r>
            <a:r>
              <a:rPr lang="en" sz="1200" b="1">
                <a:solidFill>
                  <a:schemeClr val="accent2"/>
                </a:solidFill>
              </a:rPr>
              <a:t>share data gathered across multiple players in the ecosystem</a:t>
            </a:r>
            <a:r>
              <a:rPr lang="en" sz="1200"/>
              <a:t>. These data come from Wi-Fi, loyalty cards, POS, consumer finance data, etc. This would maximize the customer’s lifetime value.</a:t>
            </a:r>
            <a:endParaRPr sz="1200"/>
          </a:p>
        </p:txBody>
      </p:sp>
      <p:sp>
        <p:nvSpPr>
          <p:cNvPr id="175" name="Google Shape;175;g1aae8113039_1_174"/>
          <p:cNvSpPr txBox="1">
            <a:spLocks noGrp="1"/>
          </p:cNvSpPr>
          <p:nvPr>
            <p:ph type="body" idx="2"/>
          </p:nvPr>
        </p:nvSpPr>
        <p:spPr>
          <a:xfrm>
            <a:off x="194400" y="1223825"/>
            <a:ext cx="2811900" cy="1647000"/>
          </a:xfrm>
          <a:prstGeom prst="rect">
            <a:avLst/>
          </a:prstGeom>
          <a:noFill/>
          <a:ln>
            <a:noFill/>
          </a:ln>
        </p:spPr>
        <p:txBody>
          <a:bodyPr spcFirstLastPara="1" wrap="square" lIns="91425" tIns="91425" rIns="91425" bIns="91425" anchor="t" anchorCtr="0">
            <a:spAutoFit/>
          </a:bodyPr>
          <a:lstStyle/>
          <a:p>
            <a:pPr marL="0" lvl="0" indent="0" algn="l" rtl="0">
              <a:spcBef>
                <a:spcPts val="600"/>
              </a:spcBef>
              <a:spcAft>
                <a:spcPts val="0"/>
              </a:spcAft>
              <a:buSzPts val="1800"/>
              <a:buNone/>
            </a:pPr>
            <a:r>
              <a:rPr lang="en" b="1">
                <a:solidFill>
                  <a:schemeClr val="accent2"/>
                </a:solidFill>
              </a:rPr>
              <a:t>Build a Digital Mindset </a:t>
            </a:r>
            <a:endParaRPr b="1">
              <a:solidFill>
                <a:schemeClr val="accent2"/>
              </a:solidFill>
            </a:endParaRPr>
          </a:p>
          <a:p>
            <a:pPr marL="0" lvl="0" indent="0" algn="l" rtl="0">
              <a:lnSpc>
                <a:spcPct val="100000"/>
              </a:lnSpc>
              <a:spcBef>
                <a:spcPts val="600"/>
              </a:spcBef>
              <a:spcAft>
                <a:spcPts val="0"/>
              </a:spcAft>
              <a:buSzPts val="1800"/>
              <a:buNone/>
            </a:pPr>
            <a:r>
              <a:rPr lang="en" sz="1200"/>
              <a:t>They started by raising awareness of the importance of an omnichannel, instilling a data-driven culture. Thus, every business had to add a data layer. Then they could </a:t>
            </a:r>
            <a:r>
              <a:rPr lang="en" sz="1200" b="1">
                <a:solidFill>
                  <a:schemeClr val="accent2"/>
                </a:solidFill>
              </a:rPr>
              <a:t>"datafy"</a:t>
            </a:r>
            <a:r>
              <a:rPr lang="en" sz="1200" b="1"/>
              <a:t>  </a:t>
            </a:r>
            <a:r>
              <a:rPr lang="en" sz="1200"/>
              <a:t>customer exchange and </a:t>
            </a:r>
            <a:r>
              <a:rPr lang="en" sz="1200" b="1">
                <a:solidFill>
                  <a:schemeClr val="accent2"/>
                </a:solidFill>
              </a:rPr>
              <a:t>"software"</a:t>
            </a:r>
            <a:r>
              <a:rPr lang="en" sz="1200" b="1"/>
              <a:t> </a:t>
            </a:r>
            <a:r>
              <a:rPr lang="en" sz="1200"/>
              <a:t>the activities.</a:t>
            </a:r>
            <a:endParaRPr sz="1200"/>
          </a:p>
        </p:txBody>
      </p:sp>
      <p:sp>
        <p:nvSpPr>
          <p:cNvPr id="176" name="Google Shape;176;g1aae8113039_1_174"/>
          <p:cNvSpPr txBox="1">
            <a:spLocks noGrp="1"/>
          </p:cNvSpPr>
          <p:nvPr>
            <p:ph type="body" idx="3"/>
          </p:nvPr>
        </p:nvSpPr>
        <p:spPr>
          <a:xfrm>
            <a:off x="6137850" y="1223825"/>
            <a:ext cx="2811900" cy="1908600"/>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600"/>
              </a:spcBef>
              <a:spcAft>
                <a:spcPts val="0"/>
              </a:spcAft>
              <a:buSzPts val="1800"/>
              <a:buNone/>
            </a:pPr>
            <a:r>
              <a:rPr lang="en" b="1">
                <a:solidFill>
                  <a:schemeClr val="accent2"/>
                </a:solidFill>
              </a:rPr>
              <a:t>Building a Digital Skillset</a:t>
            </a:r>
            <a:endParaRPr b="1">
              <a:solidFill>
                <a:schemeClr val="accent2"/>
              </a:solidFill>
            </a:endParaRPr>
          </a:p>
          <a:p>
            <a:pPr marL="0" lvl="0" indent="0" algn="l" rtl="0">
              <a:lnSpc>
                <a:spcPct val="100000"/>
              </a:lnSpc>
              <a:spcBef>
                <a:spcPts val="600"/>
              </a:spcBef>
              <a:spcAft>
                <a:spcPts val="0"/>
              </a:spcAft>
              <a:buSzPts val="1800"/>
              <a:buNone/>
            </a:pPr>
            <a:r>
              <a:rPr lang="en" sz="1200"/>
              <a:t>Data is </a:t>
            </a:r>
            <a:r>
              <a:rPr lang="en" sz="1200" b="1">
                <a:solidFill>
                  <a:schemeClr val="accent2"/>
                </a:solidFill>
              </a:rPr>
              <a:t>processed, and algorithms create and extract knowledge from it</a:t>
            </a:r>
            <a:r>
              <a:rPr lang="en" sz="1200"/>
              <a:t>. However, </a:t>
            </a:r>
            <a:r>
              <a:rPr lang="en" sz="1200" b="1">
                <a:solidFill>
                  <a:schemeClr val="accent2"/>
                </a:solidFill>
              </a:rPr>
              <a:t>talents are necessary</a:t>
            </a:r>
            <a:r>
              <a:rPr lang="en" sz="1200" b="1"/>
              <a:t> </a:t>
            </a:r>
            <a:r>
              <a:rPr lang="en" sz="1200"/>
              <a:t>(skilled workers) to have good algorithms and to compose the ACCOE, which would also provide coaching support. </a:t>
            </a:r>
            <a:endParaRPr sz="1200"/>
          </a:p>
          <a:p>
            <a:pPr marL="0" lvl="0" indent="0" algn="l" rtl="0">
              <a:lnSpc>
                <a:spcPct val="100000"/>
              </a:lnSpc>
              <a:spcBef>
                <a:spcPts val="600"/>
              </a:spcBef>
              <a:spcAft>
                <a:spcPts val="0"/>
              </a:spcAft>
              <a:buSzPts val="1800"/>
              <a:buNone/>
            </a:pPr>
            <a:endParaRPr sz="1200"/>
          </a:p>
        </p:txBody>
      </p:sp>
      <p:grpSp>
        <p:nvGrpSpPr>
          <p:cNvPr id="177" name="Google Shape;177;g1aae8113039_1_174"/>
          <p:cNvGrpSpPr/>
          <p:nvPr/>
        </p:nvGrpSpPr>
        <p:grpSpPr>
          <a:xfrm>
            <a:off x="3366315" y="1017698"/>
            <a:ext cx="359352" cy="242594"/>
            <a:chOff x="5247525" y="3007275"/>
            <a:chExt cx="517575" cy="384825"/>
          </a:xfrm>
        </p:grpSpPr>
        <p:sp>
          <p:nvSpPr>
            <p:cNvPr id="178" name="Google Shape;178;g1aae8113039_1_174"/>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79" name="Google Shape;179;g1aae8113039_1_174"/>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grpSp>
      <p:grpSp>
        <p:nvGrpSpPr>
          <p:cNvPr id="180" name="Google Shape;180;g1aae8113039_1_174"/>
          <p:cNvGrpSpPr/>
          <p:nvPr/>
        </p:nvGrpSpPr>
        <p:grpSpPr>
          <a:xfrm>
            <a:off x="6256770" y="1013508"/>
            <a:ext cx="178400" cy="256809"/>
            <a:chOff x="6718575" y="2318625"/>
            <a:chExt cx="256950" cy="407375"/>
          </a:xfrm>
        </p:grpSpPr>
        <p:sp>
          <p:nvSpPr>
            <p:cNvPr id="181" name="Google Shape;181;g1aae8113039_1_17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82" name="Google Shape;182;g1aae8113039_1_17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83" name="Google Shape;183;g1aae8113039_1_17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84" name="Google Shape;184;g1aae8113039_1_17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85" name="Google Shape;185;g1aae8113039_1_17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86" name="Google Shape;186;g1aae8113039_1_17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87" name="Google Shape;187;g1aae8113039_1_17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88" name="Google Shape;188;g1aae8113039_1_17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grpSp>
      <p:grpSp>
        <p:nvGrpSpPr>
          <p:cNvPr id="189" name="Google Shape;189;g1aae8113039_1_174"/>
          <p:cNvGrpSpPr/>
          <p:nvPr/>
        </p:nvGrpSpPr>
        <p:grpSpPr>
          <a:xfrm>
            <a:off x="383485" y="1010984"/>
            <a:ext cx="373724" cy="325507"/>
            <a:chOff x="5233525" y="4954450"/>
            <a:chExt cx="538275" cy="516350"/>
          </a:xfrm>
        </p:grpSpPr>
        <p:sp>
          <p:nvSpPr>
            <p:cNvPr id="190" name="Google Shape;190;g1aae8113039_1_174"/>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91" name="Google Shape;191;g1aae8113039_1_174"/>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92" name="Google Shape;192;g1aae8113039_1_174"/>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93" name="Google Shape;193;g1aae8113039_1_174"/>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94" name="Google Shape;194;g1aae8113039_1_174"/>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95" name="Google Shape;195;g1aae8113039_1_174"/>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96" name="Google Shape;196;g1aae8113039_1_174"/>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97" name="Google Shape;197;g1aae8113039_1_174"/>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98" name="Google Shape;198;g1aae8113039_1_174"/>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199" name="Google Shape;199;g1aae8113039_1_174"/>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sp>
          <p:nvSpPr>
            <p:cNvPr id="200" name="Google Shape;200;g1aae8113039_1_174"/>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91EA"/>
                </a:solidFill>
                <a:latin typeface="Arial"/>
                <a:ea typeface="Arial"/>
                <a:cs typeface="Arial"/>
                <a:sym typeface="Arial"/>
              </a:endParaRPr>
            </a:p>
          </p:txBody>
        </p:sp>
      </p:grpSp>
      <p:sp>
        <p:nvSpPr>
          <p:cNvPr id="201" name="Google Shape;201;g1aae8113039_1_174"/>
          <p:cNvSpPr txBox="1">
            <a:spLocks noGrp="1"/>
          </p:cNvSpPr>
          <p:nvPr>
            <p:ph type="sldNum" idx="12"/>
          </p:nvPr>
        </p:nvSpPr>
        <p:spPr>
          <a:xfrm>
            <a:off x="8345709" y="45563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9</a:t>
            </a:fld>
            <a:endParaRPr/>
          </a:p>
        </p:txBody>
      </p:sp>
      <p:sp>
        <p:nvSpPr>
          <p:cNvPr id="202" name="Google Shape;202;g1aae8113039_1_174"/>
          <p:cNvSpPr/>
          <p:nvPr/>
        </p:nvSpPr>
        <p:spPr>
          <a:xfrm>
            <a:off x="194250" y="4384525"/>
            <a:ext cx="2811900" cy="4926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lt1"/>
                </a:solidFill>
              </a:rPr>
              <a:t>“Datafy” every customer exchave  and “software” every activity</a:t>
            </a:r>
            <a:endParaRPr sz="1100">
              <a:solidFill>
                <a:schemeClr val="lt1"/>
              </a:solidFill>
            </a:endParaRPr>
          </a:p>
        </p:txBody>
      </p:sp>
      <p:sp>
        <p:nvSpPr>
          <p:cNvPr id="203" name="Google Shape;203;g1aae8113039_1_174"/>
          <p:cNvSpPr/>
          <p:nvPr/>
        </p:nvSpPr>
        <p:spPr>
          <a:xfrm>
            <a:off x="3152175" y="4384525"/>
            <a:ext cx="2811900" cy="4926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lt1"/>
                </a:solidFill>
              </a:rPr>
              <a:t>Get data flowing</a:t>
            </a:r>
            <a:endParaRPr sz="1100">
              <a:solidFill>
                <a:schemeClr val="lt1"/>
              </a:solidFill>
            </a:endParaRPr>
          </a:p>
        </p:txBody>
      </p:sp>
      <p:sp>
        <p:nvSpPr>
          <p:cNvPr id="204" name="Google Shape;204;g1aae8113039_1_174"/>
          <p:cNvSpPr/>
          <p:nvPr/>
        </p:nvSpPr>
        <p:spPr>
          <a:xfrm>
            <a:off x="6137850" y="4384525"/>
            <a:ext cx="2811900" cy="4926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lt1"/>
                </a:solidFill>
              </a:rPr>
              <a:t>Apply the algorithms and hire</a:t>
            </a:r>
            <a:endParaRPr sz="1100">
              <a:solidFill>
                <a:schemeClr val="lt1"/>
              </a:solidFill>
            </a:endParaRPr>
          </a:p>
        </p:txBody>
      </p:sp>
      <p:sp>
        <p:nvSpPr>
          <p:cNvPr id="205" name="Google Shape;205;g1aae8113039_1_17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1983</Words>
  <Application>Microsoft Office PowerPoint</Application>
  <PresentationFormat>Apresentação no Ecrã (16:9)</PresentationFormat>
  <Paragraphs>198</Paragraphs>
  <Slides>23</Slides>
  <Notes>23</Notes>
  <HiddenSlides>0</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23</vt:i4>
      </vt:variant>
    </vt:vector>
  </HeadingPairs>
  <TitlesOfParts>
    <vt:vector size="31" baseType="lpstr">
      <vt:lpstr>Source Sans Pro</vt:lpstr>
      <vt:lpstr>Calibri</vt:lpstr>
      <vt:lpstr>Roboto Slab Black</vt:lpstr>
      <vt:lpstr>Roboto</vt:lpstr>
      <vt:lpstr>Roboto Slab</vt:lpstr>
      <vt:lpstr>Roboto Black</vt:lpstr>
      <vt:lpstr>Arial</vt:lpstr>
      <vt:lpstr>Cordelia template</vt:lpstr>
      <vt:lpstr>Analytics-Driven Transformation at Majid Al Futtaim</vt:lpstr>
      <vt:lpstr>Table of Contents</vt:lpstr>
      <vt:lpstr>About Majid Al Futtaim</vt:lpstr>
      <vt:lpstr>Problem Identification</vt:lpstr>
      <vt:lpstr>1. What was the impetus for MAF’s digital transformation?</vt:lpstr>
      <vt:lpstr>Question 1 </vt:lpstr>
      <vt:lpstr>Apresentação do PowerPoint</vt:lpstr>
      <vt:lpstr>2.1 How was the process for transforming MAF into a data driven, smart business? </vt:lpstr>
      <vt:lpstr>Question 2.1</vt:lpstr>
      <vt:lpstr>Apresentação do PowerPoint</vt:lpstr>
      <vt:lpstr>2.2 What technical and organizational challenges did MAF face, and how did it address them? </vt:lpstr>
      <vt:lpstr>Question 2.2</vt:lpstr>
      <vt:lpstr>Question 2.2 - [1] Management change</vt:lpstr>
      <vt:lpstr>Question 2.2</vt:lpstr>
      <vt:lpstr>3. How can this transformation impact MAF’s business model?</vt:lpstr>
      <vt:lpstr>Business Model Canvas</vt:lpstr>
      <vt:lpstr>4. What changes were particularly necessary to go beyond a data-driven towards a customer-centric business model and enable an omnichannel experience to MAF’s customers, particularly in Carrefour?</vt:lpstr>
      <vt:lpstr>Question 4 </vt:lpstr>
      <vt:lpstr>5.1 What opportunities and risks does MAF’s digital transformation entail? </vt:lpstr>
      <vt:lpstr>Question 5.1 </vt:lpstr>
      <vt:lpstr>5.2 In the post-pandemic world, how can MAF further leverage its data capabilities to unlock new sources of growth? What would you recommend?</vt:lpstr>
      <vt:lpstr>Question 5.2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Analytics-Driven Transformation at Majid Al Futtaim</dc:title>
  <cp:lastModifiedBy>Pedro Varandas da Costa Azevedo da Ponte</cp:lastModifiedBy>
  <cp:revision>1</cp:revision>
  <dcterms:modified xsi:type="dcterms:W3CDTF">2022-12-12T16:22:11Z</dcterms:modified>
</cp:coreProperties>
</file>