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Roboto Black"/>
      <p:bold r:id="rId29"/>
      <p:boldItalic r:id="rId30"/>
    </p:embeddedFont>
    <p:embeddedFont>
      <p:font typeface="Roboto Thin"/>
      <p:regular r:id="rId31"/>
      <p:bold r:id="rId32"/>
      <p:italic r:id="rId33"/>
      <p:boldItalic r:id="rId34"/>
    </p:embeddedFont>
    <p:embeddedFont>
      <p:font typeface="Roboto"/>
      <p:regular r:id="rId35"/>
      <p:bold r:id="rId36"/>
      <p:italic r:id="rId37"/>
      <p:boldItalic r:id="rId38"/>
    </p:embeddedFont>
    <p:embeddedFont>
      <p:font typeface="Roboto Medium"/>
      <p:regular r:id="rId39"/>
      <p:bold r:id="rId40"/>
      <p:italic r:id="rId41"/>
      <p:boldItalic r:id="rId42"/>
    </p:embeddedFont>
    <p:embeddedFont>
      <p:font typeface="Didact Gothic"/>
      <p:regular r:id="rId43"/>
    </p:embeddedFont>
    <p:embeddedFont>
      <p:font typeface="Roboto Mono Thin"/>
      <p:regular r:id="rId44"/>
      <p:bold r:id="rId45"/>
      <p:italic r:id="rId46"/>
      <p:boldItalic r:id="rId47"/>
    </p:embeddedFont>
    <p:embeddedFont>
      <p:font typeface="Roboto Light"/>
      <p:regular r:id="rId48"/>
      <p:bold r:id="rId49"/>
      <p:italic r:id="rId50"/>
      <p:boldItalic r:id="rId51"/>
    </p:embeddedFont>
    <p:embeddedFont>
      <p:font typeface="Bree Serif"/>
      <p:regular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3" roundtripDataSignature="AMtx7mhA3PD+cCKNBlymUA0CaOxoOg9r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Medium-bold.fntdata"/><Relationship Id="rId42" Type="http://schemas.openxmlformats.org/officeDocument/2006/relationships/font" Target="fonts/RobotoMedium-boldItalic.fntdata"/><Relationship Id="rId41" Type="http://schemas.openxmlformats.org/officeDocument/2006/relationships/font" Target="fonts/RobotoMedium-italic.fntdata"/><Relationship Id="rId44" Type="http://schemas.openxmlformats.org/officeDocument/2006/relationships/font" Target="fonts/RobotoMonoThin-regular.fntdata"/><Relationship Id="rId43" Type="http://schemas.openxmlformats.org/officeDocument/2006/relationships/font" Target="fonts/DidactGothic-regular.fntdata"/><Relationship Id="rId46" Type="http://schemas.openxmlformats.org/officeDocument/2006/relationships/font" Target="fonts/RobotoMonoThin-italic.fntdata"/><Relationship Id="rId45" Type="http://schemas.openxmlformats.org/officeDocument/2006/relationships/font" Target="fonts/RobotoMonoThin-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Light-regular.fntdata"/><Relationship Id="rId47" Type="http://schemas.openxmlformats.org/officeDocument/2006/relationships/font" Target="fonts/RobotoMonoThin-boldItalic.fntdata"/><Relationship Id="rId49" Type="http://schemas.openxmlformats.org/officeDocument/2006/relationships/font" Target="fonts/RobotoLight-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Thin-regular.fntdata"/><Relationship Id="rId30" Type="http://schemas.openxmlformats.org/officeDocument/2006/relationships/font" Target="fonts/RobotoBlack-boldItalic.fntdata"/><Relationship Id="rId33" Type="http://schemas.openxmlformats.org/officeDocument/2006/relationships/font" Target="fonts/RobotoThin-italic.fntdata"/><Relationship Id="rId32" Type="http://schemas.openxmlformats.org/officeDocument/2006/relationships/font" Target="fonts/RobotoThin-bold.fntdata"/><Relationship Id="rId35" Type="http://schemas.openxmlformats.org/officeDocument/2006/relationships/font" Target="fonts/Roboto-regular.fntdata"/><Relationship Id="rId34" Type="http://schemas.openxmlformats.org/officeDocument/2006/relationships/font" Target="fonts/RobotoThin-boldItalic.fntdata"/><Relationship Id="rId37" Type="http://schemas.openxmlformats.org/officeDocument/2006/relationships/font" Target="fonts/Roboto-italic.fntdata"/><Relationship Id="rId36" Type="http://schemas.openxmlformats.org/officeDocument/2006/relationships/font" Target="fonts/Roboto-bold.fntdata"/><Relationship Id="rId39" Type="http://schemas.openxmlformats.org/officeDocument/2006/relationships/font" Target="fonts/RobotoMedium-regular.fntdata"/><Relationship Id="rId38" Type="http://schemas.openxmlformats.org/officeDocument/2006/relationships/font" Target="fonts/Roboto-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font" Target="fonts/RobotoBlack-bold.fntdata"/><Relationship Id="rId51" Type="http://schemas.openxmlformats.org/officeDocument/2006/relationships/font" Target="fonts/RobotoLight-boldItalic.fntdata"/><Relationship Id="rId50" Type="http://schemas.openxmlformats.org/officeDocument/2006/relationships/font" Target="fonts/RobotoLight-italic.fntdata"/><Relationship Id="rId53" Type="http://customschemas.google.com/relationships/presentationmetadata" Target="metadata"/><Relationship Id="rId52" Type="http://schemas.openxmlformats.org/officeDocument/2006/relationships/font" Target="fonts/BreeSerif-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ffecthouse.tiktok.com/"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ffecthouse.tiktok.com/"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8bb92c7ed1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18bb92c7ed1_3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8bdc7f65ce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8bdc7f65ce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8bdc7f65c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g18bdc7f65ce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solidFill>
                  <a:srgbClr val="373A3C"/>
                </a:solidFill>
                <a:latin typeface="Roboto"/>
                <a:ea typeface="Roboto"/>
                <a:cs typeface="Roboto"/>
                <a:sym typeface="Roboto"/>
              </a:rPr>
              <a:t>The position in the ecosystem is not very attractive because other companies are able to create their own product, since there are no big entry barriers for the market. The threat of new entry is high and companies like TitTok can build their own template (</a:t>
            </a:r>
            <a:r>
              <a:rPr lang="es" u="sng">
                <a:solidFill>
                  <a:srgbClr val="1155CC"/>
                </a:solidFill>
                <a:latin typeface="Roboto"/>
                <a:ea typeface="Roboto"/>
                <a:cs typeface="Roboto"/>
                <a:sym typeface="Roboto"/>
                <a:hlinkClick r:id="rId2">
                  <a:extLst>
                    <a:ext uri="{A12FA001-AC4F-418D-AE19-62706E023703}">
                      <ahyp:hlinkClr val="tx"/>
                    </a:ext>
                  </a:extLst>
                </a:hlinkClick>
              </a:rPr>
              <a:t>https://effecthouse.tiktok.com/</a:t>
            </a:r>
            <a:r>
              <a:rPr lang="es">
                <a:solidFill>
                  <a:srgbClr val="373A3C"/>
                </a:solidFill>
                <a:latin typeface="Roboto"/>
                <a:ea typeface="Roboto"/>
                <a:cs typeface="Roboto"/>
                <a:sym typeface="Roboto"/>
              </a:rPr>
              <a:t>) that better fits the needs of their consumer base (and might be done for a cheaper value (no values are provided, so we cannot be sure)).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8bdc7f65ce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g18bdc7f65ce_2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solidFill>
                  <a:srgbClr val="373A3C"/>
                </a:solidFill>
                <a:latin typeface="Roboto"/>
                <a:ea typeface="Roboto"/>
                <a:cs typeface="Roboto"/>
                <a:sym typeface="Roboto"/>
              </a:rPr>
              <a:t>The position in the ecosystem is not very attractive because other companies are able to create their own product, since there are no big entry barriers for the market. The threat of new entry is high and companies like TitTok can build their own template (</a:t>
            </a:r>
            <a:r>
              <a:rPr lang="es" u="sng">
                <a:solidFill>
                  <a:srgbClr val="1155CC"/>
                </a:solidFill>
                <a:latin typeface="Roboto"/>
                <a:ea typeface="Roboto"/>
                <a:cs typeface="Roboto"/>
                <a:sym typeface="Roboto"/>
                <a:hlinkClick r:id="rId2">
                  <a:extLst>
                    <a:ext uri="{A12FA001-AC4F-418D-AE19-62706E023703}">
                      <ahyp:hlinkClr val="tx"/>
                    </a:ext>
                  </a:extLst>
                </a:hlinkClick>
              </a:rPr>
              <a:t>https://effecthouse.tiktok.com/</a:t>
            </a:r>
            <a:r>
              <a:rPr lang="es">
                <a:solidFill>
                  <a:srgbClr val="373A3C"/>
                </a:solidFill>
                <a:latin typeface="Roboto"/>
                <a:ea typeface="Roboto"/>
                <a:cs typeface="Roboto"/>
                <a:sym typeface="Roboto"/>
              </a:rPr>
              <a:t>) that better fits the needs of their consumer base (and might be done for a cheaper value (no values are provided, so we cannot be sure)).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89de910a8c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2" name="Google Shape;542;g189de910a8c_2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8bb92c7ed1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4" name="Google Shape;564;g18bb92c7ed1_3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a:solidFill>
                  <a:srgbClr val="373A3C"/>
                </a:solidFill>
                <a:latin typeface="Roboto"/>
                <a:ea typeface="Roboto"/>
                <a:cs typeface="Roboto"/>
                <a:sym typeface="Roboto"/>
              </a:rPr>
              <a:t>This would change their </a:t>
            </a:r>
            <a:r>
              <a:rPr b="1" lang="es">
                <a:solidFill>
                  <a:srgbClr val="373A3C"/>
                </a:solidFill>
                <a:latin typeface="Roboto"/>
                <a:ea typeface="Roboto"/>
                <a:cs typeface="Roboto"/>
                <a:sym typeface="Roboto"/>
              </a:rPr>
              <a:t>value proposition, customer segment, and potentially their revenue stream.</a:t>
            </a:r>
            <a:endParaRPr b="1">
              <a:solidFill>
                <a:srgbClr val="373A3C"/>
              </a:solidFill>
              <a:latin typeface="Roboto"/>
              <a:ea typeface="Roboto"/>
              <a:cs typeface="Roboto"/>
              <a:sym typeface="Roboto"/>
            </a:endParaRPr>
          </a:p>
          <a:p>
            <a:pPr indent="-298450" lvl="0" marL="457200" rtl="0" algn="l">
              <a:lnSpc>
                <a:spcPct val="115000"/>
              </a:lnSpc>
              <a:spcBef>
                <a:spcPts val="0"/>
              </a:spcBef>
              <a:spcAft>
                <a:spcPts val="0"/>
              </a:spcAft>
              <a:buClr>
                <a:srgbClr val="373A3C"/>
              </a:buClr>
              <a:buSzPts val="1100"/>
              <a:buFont typeface="Roboto"/>
              <a:buChar char="●"/>
            </a:pPr>
            <a:r>
              <a:rPr lang="es">
                <a:solidFill>
                  <a:srgbClr val="373A3C"/>
                </a:solidFill>
                <a:latin typeface="Roboto"/>
                <a:ea typeface="Roboto"/>
                <a:cs typeface="Roboto"/>
                <a:sym typeface="Roboto"/>
              </a:rPr>
              <a:t>The new model wouldn't restrict the</a:t>
            </a:r>
            <a:r>
              <a:rPr b="1" lang="es" u="sng">
                <a:solidFill>
                  <a:srgbClr val="373A3C"/>
                </a:solidFill>
                <a:latin typeface="Roboto"/>
                <a:ea typeface="Roboto"/>
                <a:cs typeface="Roboto"/>
                <a:sym typeface="Roboto"/>
              </a:rPr>
              <a:t> value proposition</a:t>
            </a:r>
            <a:r>
              <a:rPr lang="es">
                <a:solidFill>
                  <a:srgbClr val="373A3C"/>
                </a:solidFill>
                <a:latin typeface="Roboto"/>
                <a:ea typeface="Roboto"/>
                <a:cs typeface="Roboto"/>
                <a:sym typeface="Roboto"/>
              </a:rPr>
              <a:t> to the product, but by adding a marketplace there is a </a:t>
            </a:r>
            <a:r>
              <a:rPr b="1" lang="es">
                <a:solidFill>
                  <a:srgbClr val="373A3C"/>
                </a:solidFill>
                <a:latin typeface="Roboto"/>
                <a:ea typeface="Roboto"/>
                <a:cs typeface="Roboto"/>
                <a:sym typeface="Roboto"/>
              </a:rPr>
              <a:t>convenient purchasing </a:t>
            </a:r>
            <a:r>
              <a:rPr lang="es">
                <a:solidFill>
                  <a:srgbClr val="373A3C"/>
                </a:solidFill>
                <a:latin typeface="Roboto"/>
                <a:ea typeface="Roboto"/>
                <a:cs typeface="Roboto"/>
                <a:sym typeface="Roboto"/>
              </a:rPr>
              <a:t>of assets. Since creating new assets require specialized labor and yet time, purchasing templates would be convenient for both enterprises and content creators. Still, </a:t>
            </a:r>
            <a:r>
              <a:rPr b="1" lang="es">
                <a:solidFill>
                  <a:srgbClr val="373A3C"/>
                </a:solidFill>
                <a:latin typeface="Roboto"/>
                <a:ea typeface="Roboto"/>
                <a:cs typeface="Roboto"/>
                <a:sym typeface="Roboto"/>
              </a:rPr>
              <a:t>direct access to a large asset base </a:t>
            </a:r>
            <a:r>
              <a:rPr lang="es">
                <a:solidFill>
                  <a:srgbClr val="373A3C"/>
                </a:solidFill>
                <a:latin typeface="Roboto"/>
                <a:ea typeface="Roboto"/>
                <a:cs typeface="Roboto"/>
                <a:sym typeface="Roboto"/>
              </a:rPr>
              <a:t>would add value to the marketplace and the </a:t>
            </a:r>
            <a:r>
              <a:rPr b="1" lang="es">
                <a:solidFill>
                  <a:srgbClr val="373A3C"/>
                </a:solidFill>
                <a:latin typeface="Roboto"/>
                <a:ea typeface="Roboto"/>
                <a:cs typeface="Roboto"/>
                <a:sym typeface="Roboto"/>
              </a:rPr>
              <a:t>connection and trust </a:t>
            </a:r>
            <a:r>
              <a:rPr lang="es">
                <a:solidFill>
                  <a:srgbClr val="373A3C"/>
                </a:solidFill>
                <a:latin typeface="Roboto"/>
                <a:ea typeface="Roboto"/>
                <a:cs typeface="Roboto"/>
                <a:sym typeface="Roboto"/>
              </a:rPr>
              <a:t>of the platform would allow the trading system to work.  All of these aspects would create value by benefiting both sellers and buyers. </a:t>
            </a:r>
            <a:endParaRPr>
              <a:solidFill>
                <a:srgbClr val="373A3C"/>
              </a:solidFill>
              <a:latin typeface="Roboto"/>
              <a:ea typeface="Roboto"/>
              <a:cs typeface="Roboto"/>
              <a:sym typeface="Roboto"/>
            </a:endParaRPr>
          </a:p>
          <a:p>
            <a:pPr indent="-298450" lvl="0" marL="457200" rtl="0" algn="l">
              <a:lnSpc>
                <a:spcPct val="115000"/>
              </a:lnSpc>
              <a:spcBef>
                <a:spcPts val="0"/>
              </a:spcBef>
              <a:spcAft>
                <a:spcPts val="0"/>
              </a:spcAft>
              <a:buClr>
                <a:srgbClr val="373A3C"/>
              </a:buClr>
              <a:buSzPts val="1100"/>
              <a:buFont typeface="Roboto"/>
              <a:buChar char="●"/>
            </a:pPr>
            <a:r>
              <a:rPr lang="es">
                <a:solidFill>
                  <a:srgbClr val="373A3C"/>
                </a:solidFill>
                <a:latin typeface="Roboto"/>
                <a:ea typeface="Roboto"/>
                <a:cs typeface="Roboto"/>
                <a:sym typeface="Roboto"/>
              </a:rPr>
              <a:t>Now the </a:t>
            </a:r>
            <a:r>
              <a:rPr b="1" lang="es" u="sng">
                <a:solidFill>
                  <a:srgbClr val="373A3C"/>
                </a:solidFill>
                <a:latin typeface="Roboto"/>
                <a:ea typeface="Roboto"/>
                <a:cs typeface="Roboto"/>
                <a:sym typeface="Roboto"/>
              </a:rPr>
              <a:t>customer segment </a:t>
            </a:r>
            <a:r>
              <a:rPr lang="es">
                <a:solidFill>
                  <a:srgbClr val="373A3C"/>
                </a:solidFill>
                <a:latin typeface="Roboto"/>
                <a:ea typeface="Roboto"/>
                <a:cs typeface="Roboto"/>
                <a:sym typeface="Roboto"/>
              </a:rPr>
              <a:t>would be mainly focused on the </a:t>
            </a:r>
            <a:r>
              <a:rPr b="1" lang="es">
                <a:solidFill>
                  <a:srgbClr val="373A3C"/>
                </a:solidFill>
                <a:latin typeface="Roboto"/>
                <a:ea typeface="Roboto"/>
                <a:cs typeface="Roboto"/>
                <a:sym typeface="Roboto"/>
              </a:rPr>
              <a:t>customer </a:t>
            </a:r>
            <a:r>
              <a:rPr lang="es">
                <a:solidFill>
                  <a:srgbClr val="373A3C"/>
                </a:solidFill>
                <a:latin typeface="Roboto"/>
                <a:ea typeface="Roboto"/>
                <a:cs typeface="Roboto"/>
                <a:sym typeface="Roboto"/>
              </a:rPr>
              <a:t>(i.e anyone that would buy the creative assets) and the </a:t>
            </a:r>
            <a:r>
              <a:rPr b="1" lang="es">
                <a:solidFill>
                  <a:srgbClr val="373A3C"/>
                </a:solidFill>
                <a:latin typeface="Roboto"/>
                <a:ea typeface="Roboto"/>
                <a:cs typeface="Roboto"/>
                <a:sym typeface="Roboto"/>
              </a:rPr>
              <a:t>sellers </a:t>
            </a:r>
            <a:r>
              <a:rPr lang="es">
                <a:solidFill>
                  <a:srgbClr val="373A3C"/>
                </a:solidFill>
                <a:latin typeface="Roboto"/>
                <a:ea typeface="Roboto"/>
                <a:cs typeface="Roboto"/>
                <a:sym typeface="Roboto"/>
              </a:rPr>
              <a:t>(i.e the content creators). </a:t>
            </a:r>
            <a:endParaRPr>
              <a:solidFill>
                <a:srgbClr val="373A3C"/>
              </a:solidFill>
              <a:latin typeface="Roboto"/>
              <a:ea typeface="Roboto"/>
              <a:cs typeface="Roboto"/>
              <a:sym typeface="Roboto"/>
            </a:endParaRPr>
          </a:p>
          <a:p>
            <a:pPr indent="-298450" lvl="0" marL="457200" rtl="0" algn="l">
              <a:lnSpc>
                <a:spcPct val="115000"/>
              </a:lnSpc>
              <a:spcBef>
                <a:spcPts val="0"/>
              </a:spcBef>
              <a:spcAft>
                <a:spcPts val="0"/>
              </a:spcAft>
              <a:buClr>
                <a:srgbClr val="373A3C"/>
              </a:buClr>
              <a:buSzPts val="1100"/>
              <a:buFont typeface="Roboto"/>
              <a:buChar char="●"/>
            </a:pPr>
            <a:r>
              <a:rPr lang="es">
                <a:solidFill>
                  <a:srgbClr val="373A3C"/>
                </a:solidFill>
                <a:latin typeface="Roboto"/>
                <a:ea typeface="Roboto"/>
                <a:cs typeface="Roboto"/>
                <a:sym typeface="Roboto"/>
              </a:rPr>
              <a:t>The </a:t>
            </a:r>
            <a:r>
              <a:rPr b="1" lang="es" u="sng">
                <a:solidFill>
                  <a:srgbClr val="373A3C"/>
                </a:solidFill>
                <a:latin typeface="Roboto"/>
                <a:ea typeface="Roboto"/>
                <a:cs typeface="Roboto"/>
                <a:sym typeface="Roboto"/>
              </a:rPr>
              <a:t>revenue stream </a:t>
            </a:r>
            <a:r>
              <a:rPr lang="es">
                <a:solidFill>
                  <a:srgbClr val="373A3C"/>
                </a:solidFill>
                <a:latin typeface="Roboto"/>
                <a:ea typeface="Roboto"/>
                <a:cs typeface="Roboto"/>
                <a:sym typeface="Roboto"/>
              </a:rPr>
              <a:t>would be similar to the current one: based on subscriptions, but with a new plan that would adapt to the marketing scenario (profit margin in published transactions). Something similar to Steam.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8bdc7f65c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8" name="Google Shape;608;g18bdc7f65ce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a:solidFill>
                  <a:srgbClr val="373A3C"/>
                </a:solidFill>
                <a:latin typeface="Roboto"/>
                <a:ea typeface="Roboto"/>
                <a:cs typeface="Roboto"/>
                <a:sym typeface="Roboto"/>
              </a:rPr>
              <a:t>Creating a marketplace from scratch would be difficult: it’s a cyclic effect. The customers desire assets to buy, but without customers, the developers won’t create content, since probably their creations won’t achieve many customers and thus will not be bought. </a:t>
            </a:r>
            <a:endParaRPr>
              <a:solidFill>
                <a:srgbClr val="373A3C"/>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s">
                <a:solidFill>
                  <a:srgbClr val="373A3C"/>
                </a:solidFill>
                <a:latin typeface="Roboto"/>
                <a:ea typeface="Roboto"/>
                <a:cs typeface="Roboto"/>
                <a:sym typeface="Roboto"/>
              </a:rPr>
              <a:t>Thus, the enterprise might adopt the same strategy as the Qihoo: </a:t>
            </a:r>
            <a:endParaRPr>
              <a:solidFill>
                <a:srgbClr val="373A3C"/>
              </a:solidFill>
              <a:latin typeface="Roboto"/>
              <a:ea typeface="Roboto"/>
              <a:cs typeface="Roboto"/>
              <a:sym typeface="Roboto"/>
            </a:endParaRPr>
          </a:p>
          <a:p>
            <a:pPr indent="-298450" lvl="0" marL="457200" rtl="0" algn="l">
              <a:lnSpc>
                <a:spcPct val="115000"/>
              </a:lnSpc>
              <a:spcBef>
                <a:spcPts val="0"/>
              </a:spcBef>
              <a:spcAft>
                <a:spcPts val="0"/>
              </a:spcAft>
              <a:buClr>
                <a:srgbClr val="373A3C"/>
              </a:buClr>
              <a:buSzPts val="1100"/>
              <a:buFont typeface="Roboto"/>
              <a:buChar char="-"/>
            </a:pPr>
            <a:r>
              <a:rPr lang="es">
                <a:solidFill>
                  <a:srgbClr val="373A3C"/>
                </a:solidFill>
                <a:latin typeface="Roboto"/>
                <a:ea typeface="Roboto"/>
                <a:cs typeface="Roboto"/>
                <a:sym typeface="Roboto"/>
              </a:rPr>
              <a:t>First, </a:t>
            </a:r>
            <a:r>
              <a:rPr b="1" lang="es" u="sng">
                <a:solidFill>
                  <a:srgbClr val="373A3C"/>
                </a:solidFill>
                <a:latin typeface="Roboto"/>
                <a:ea typeface="Roboto"/>
                <a:cs typeface="Roboto"/>
                <a:sym typeface="Roboto"/>
              </a:rPr>
              <a:t>they would start with a defensible product and a critical mass of users.</a:t>
            </a:r>
            <a:r>
              <a:rPr lang="es">
                <a:solidFill>
                  <a:srgbClr val="373A3C"/>
                </a:solidFill>
                <a:latin typeface="Roboto"/>
                <a:ea typeface="Roboto"/>
                <a:cs typeface="Roboto"/>
                <a:sym typeface="Roboto"/>
              </a:rPr>
              <a:t> Generally, a great platform starts with a great product, which provides great value. Therefore, we agree with the strategy proposed by Tsao. First, create the product and make it have a place in the market, and in the future adopt the marketplace strategy. The product must be good enough to attract users and just after that appeal to a third-party approach. More than that, establishing a critical mass of customers, before creating the platform is a must. This can be achieved by: </a:t>
            </a:r>
            <a:endParaRPr>
              <a:solidFill>
                <a:srgbClr val="373A3C"/>
              </a:solidFill>
              <a:latin typeface="Roboto"/>
              <a:ea typeface="Roboto"/>
              <a:cs typeface="Roboto"/>
              <a:sym typeface="Roboto"/>
            </a:endParaRPr>
          </a:p>
          <a:p>
            <a:pPr indent="-298450" lvl="1" marL="914400" rtl="0" algn="l">
              <a:lnSpc>
                <a:spcPct val="115000"/>
              </a:lnSpc>
              <a:spcBef>
                <a:spcPts val="0"/>
              </a:spcBef>
              <a:spcAft>
                <a:spcPts val="0"/>
              </a:spcAft>
              <a:buClr>
                <a:srgbClr val="373A3C"/>
              </a:buClr>
              <a:buSzPts val="1100"/>
              <a:buFont typeface="Roboto"/>
              <a:buChar char="-"/>
            </a:pPr>
            <a:r>
              <a:rPr lang="es">
                <a:solidFill>
                  <a:srgbClr val="373A3C"/>
                </a:solidFill>
                <a:latin typeface="Roboto"/>
                <a:ea typeface="Roboto"/>
                <a:cs typeface="Roboto"/>
                <a:sym typeface="Roboto"/>
              </a:rPr>
              <a:t>Adding introductory discounts </a:t>
            </a:r>
            <a:endParaRPr>
              <a:solidFill>
                <a:srgbClr val="373A3C"/>
              </a:solidFill>
              <a:latin typeface="Roboto"/>
              <a:ea typeface="Roboto"/>
              <a:cs typeface="Roboto"/>
              <a:sym typeface="Roboto"/>
            </a:endParaRPr>
          </a:p>
          <a:p>
            <a:pPr indent="-298450" lvl="1" marL="914400" rtl="0" algn="l">
              <a:lnSpc>
                <a:spcPct val="115000"/>
              </a:lnSpc>
              <a:spcBef>
                <a:spcPts val="0"/>
              </a:spcBef>
              <a:spcAft>
                <a:spcPts val="0"/>
              </a:spcAft>
              <a:buClr>
                <a:srgbClr val="333333"/>
              </a:buClr>
              <a:buSzPts val="1100"/>
              <a:buFont typeface="Roboto"/>
              <a:buChar char="-"/>
            </a:pPr>
            <a:r>
              <a:rPr lang="es">
                <a:solidFill>
                  <a:srgbClr val="333333"/>
                </a:solidFill>
                <a:latin typeface="Roboto"/>
                <a:ea typeface="Roboto"/>
                <a:cs typeface="Roboto"/>
                <a:sym typeface="Roboto"/>
              </a:rPr>
              <a:t>Direct management through announcements of products, services, and features;</a:t>
            </a:r>
            <a:endParaRPr>
              <a:solidFill>
                <a:srgbClr val="333333"/>
              </a:solidFill>
              <a:latin typeface="Roboto"/>
              <a:ea typeface="Roboto"/>
              <a:cs typeface="Roboto"/>
              <a:sym typeface="Roboto"/>
            </a:endParaRPr>
          </a:p>
          <a:p>
            <a:pPr indent="-298450" lvl="1" marL="914400" rtl="0" algn="l">
              <a:lnSpc>
                <a:spcPct val="115000"/>
              </a:lnSpc>
              <a:spcBef>
                <a:spcPts val="0"/>
              </a:spcBef>
              <a:spcAft>
                <a:spcPts val="0"/>
              </a:spcAft>
              <a:buClr>
                <a:srgbClr val="333333"/>
              </a:buClr>
              <a:buSzPts val="1100"/>
              <a:buFont typeface="Roboto"/>
              <a:buChar char="-"/>
            </a:pPr>
            <a:r>
              <a:rPr lang="es">
                <a:solidFill>
                  <a:srgbClr val="333333"/>
                </a:solidFill>
                <a:latin typeface="Roboto"/>
                <a:ea typeface="Roboto"/>
                <a:cs typeface="Roboto"/>
                <a:sym typeface="Roboto"/>
              </a:rPr>
              <a:t>Invite relationships;</a:t>
            </a:r>
            <a:endParaRPr>
              <a:solidFill>
                <a:srgbClr val="333333"/>
              </a:solidFill>
              <a:latin typeface="Roboto"/>
              <a:ea typeface="Roboto"/>
              <a:cs typeface="Roboto"/>
              <a:sym typeface="Roboto"/>
            </a:endParaRPr>
          </a:p>
          <a:p>
            <a:pPr indent="-298450" lvl="1" marL="914400" rtl="0" algn="l">
              <a:lnSpc>
                <a:spcPct val="115000"/>
              </a:lnSpc>
              <a:spcBef>
                <a:spcPts val="0"/>
              </a:spcBef>
              <a:spcAft>
                <a:spcPts val="0"/>
              </a:spcAft>
              <a:buClr>
                <a:srgbClr val="333333"/>
              </a:buClr>
              <a:buSzPts val="1100"/>
              <a:buFont typeface="Roboto"/>
              <a:buChar char="-"/>
            </a:pPr>
            <a:r>
              <a:rPr lang="es">
                <a:solidFill>
                  <a:srgbClr val="333333"/>
                </a:solidFill>
                <a:latin typeface="Roboto"/>
                <a:ea typeface="Roboto"/>
                <a:cs typeface="Roboto"/>
                <a:sym typeface="Roboto"/>
              </a:rPr>
              <a:t>Leverage small networks such as institutions, geographies, and segments.</a:t>
            </a:r>
            <a:endParaRPr>
              <a:solidFill>
                <a:srgbClr val="333333"/>
              </a:solidFill>
              <a:latin typeface="Roboto"/>
              <a:ea typeface="Roboto"/>
              <a:cs typeface="Roboto"/>
              <a:sym typeface="Roboto"/>
            </a:endParaRPr>
          </a:p>
          <a:p>
            <a:pPr indent="0" lvl="0" marL="0" rtl="0" algn="l">
              <a:lnSpc>
                <a:spcPct val="115000"/>
              </a:lnSpc>
              <a:spcBef>
                <a:spcPts val="1200"/>
              </a:spcBef>
              <a:spcAft>
                <a:spcPts val="0"/>
              </a:spcAft>
              <a:buNone/>
            </a:pPr>
            <a:r>
              <a:rPr lang="es">
                <a:solidFill>
                  <a:srgbClr val="333333"/>
                </a:solidFill>
                <a:latin typeface="Roboto"/>
                <a:ea typeface="Roboto"/>
                <a:cs typeface="Roboto"/>
                <a:sym typeface="Roboto"/>
              </a:rPr>
              <a:t>	Our opinion will be discussed better on point 5, which we discuss, what path the company should take. </a:t>
            </a:r>
            <a:endParaRPr>
              <a:solidFill>
                <a:srgbClr val="333333"/>
              </a:solidFill>
              <a:latin typeface="Roboto"/>
              <a:ea typeface="Roboto"/>
              <a:cs typeface="Roboto"/>
              <a:sym typeface="Roboto"/>
            </a:endParaRPr>
          </a:p>
          <a:p>
            <a:pPr indent="-298450" lvl="0" marL="457200" rtl="0" algn="l">
              <a:lnSpc>
                <a:spcPct val="115000"/>
              </a:lnSpc>
              <a:spcBef>
                <a:spcPts val="1200"/>
              </a:spcBef>
              <a:spcAft>
                <a:spcPts val="0"/>
              </a:spcAft>
              <a:buClr>
                <a:srgbClr val="373A3C"/>
              </a:buClr>
              <a:buSzPts val="1100"/>
              <a:buFont typeface="Roboto"/>
              <a:buChar char="-"/>
            </a:pPr>
            <a:r>
              <a:rPr lang="es">
                <a:solidFill>
                  <a:srgbClr val="373A3C"/>
                </a:solidFill>
                <a:latin typeface="Roboto"/>
                <a:ea typeface="Roboto"/>
                <a:cs typeface="Roboto"/>
                <a:sym typeface="Roboto"/>
              </a:rPr>
              <a:t>In the second step, after acquiring enough users, the company must </a:t>
            </a:r>
            <a:r>
              <a:rPr b="1" lang="es" u="sng">
                <a:solidFill>
                  <a:srgbClr val="373A3C"/>
                </a:solidFill>
                <a:latin typeface="Roboto"/>
                <a:ea typeface="Roboto"/>
                <a:cs typeface="Roboto"/>
                <a:sym typeface="Roboto"/>
              </a:rPr>
              <a:t>migrate to a hybrid business model focused on creating and sharing new value</a:t>
            </a:r>
            <a:r>
              <a:rPr lang="es">
                <a:solidFill>
                  <a:srgbClr val="373A3C"/>
                </a:solidFill>
                <a:latin typeface="Roboto"/>
                <a:ea typeface="Roboto"/>
                <a:cs typeface="Roboto"/>
                <a:sym typeface="Roboto"/>
              </a:rPr>
              <a:t>. At this moment, the </a:t>
            </a:r>
            <a:r>
              <a:rPr b="1" lang="es">
                <a:solidFill>
                  <a:srgbClr val="373A3C"/>
                </a:solidFill>
                <a:latin typeface="Roboto"/>
                <a:ea typeface="Roboto"/>
                <a:cs typeface="Roboto"/>
                <a:sym typeface="Roboto"/>
              </a:rPr>
              <a:t>value proposition </a:t>
            </a:r>
            <a:r>
              <a:rPr lang="es">
                <a:solidFill>
                  <a:srgbClr val="373A3C"/>
                </a:solidFill>
                <a:latin typeface="Roboto"/>
                <a:ea typeface="Roboto"/>
                <a:cs typeface="Roboto"/>
                <a:sym typeface="Roboto"/>
              </a:rPr>
              <a:t>would suffer some changes as well as the revenue stream and customer segment. The marketplace would be created and the company would charge money for the assets, where a percentage would go to the company. </a:t>
            </a:r>
            <a:endParaRPr>
              <a:solidFill>
                <a:srgbClr val="373A3C"/>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373A3C"/>
              </a:solidFill>
              <a:latin typeface="Roboto"/>
              <a:ea typeface="Roboto"/>
              <a:cs typeface="Roboto"/>
              <a:sym typeface="Roboto"/>
            </a:endParaRPr>
          </a:p>
          <a:p>
            <a:pPr indent="-298450" lvl="0" marL="457200" rtl="0" algn="l">
              <a:lnSpc>
                <a:spcPct val="115000"/>
              </a:lnSpc>
              <a:spcBef>
                <a:spcPts val="0"/>
              </a:spcBef>
              <a:spcAft>
                <a:spcPts val="0"/>
              </a:spcAft>
              <a:buClr>
                <a:srgbClr val="373A3C"/>
              </a:buClr>
              <a:buSzPts val="1100"/>
              <a:buFont typeface="Roboto"/>
              <a:buChar char="-"/>
            </a:pPr>
            <a:r>
              <a:rPr lang="es">
                <a:solidFill>
                  <a:srgbClr val="373A3C"/>
                </a:solidFill>
                <a:latin typeface="Roboto"/>
                <a:ea typeface="Roboto"/>
                <a:cs typeface="Roboto"/>
                <a:sym typeface="Roboto"/>
              </a:rPr>
              <a:t>In the third step, the company would </a:t>
            </a:r>
            <a:r>
              <a:rPr b="1" lang="es" u="sng">
                <a:solidFill>
                  <a:srgbClr val="373A3C"/>
                </a:solidFill>
                <a:latin typeface="Roboto"/>
                <a:ea typeface="Roboto"/>
                <a:cs typeface="Roboto"/>
                <a:sym typeface="Roboto"/>
              </a:rPr>
              <a:t>drive rapid conversion to the new platform</a:t>
            </a:r>
            <a:r>
              <a:rPr b="1" lang="es">
                <a:solidFill>
                  <a:srgbClr val="373A3C"/>
                </a:solidFill>
                <a:latin typeface="Roboto"/>
                <a:ea typeface="Roboto"/>
                <a:cs typeface="Roboto"/>
                <a:sym typeface="Roboto"/>
              </a:rPr>
              <a:t>. </a:t>
            </a:r>
            <a:r>
              <a:rPr lang="es">
                <a:solidFill>
                  <a:srgbClr val="373A3C"/>
                </a:solidFill>
                <a:latin typeface="Roboto"/>
                <a:ea typeface="Roboto"/>
                <a:cs typeface="Roboto"/>
                <a:sym typeface="Roboto"/>
              </a:rPr>
              <a:t>It’s also important to </a:t>
            </a:r>
            <a:r>
              <a:rPr b="1" lang="es">
                <a:solidFill>
                  <a:srgbClr val="373A3C"/>
                </a:solidFill>
                <a:latin typeface="Roboto"/>
                <a:ea typeface="Roboto"/>
                <a:cs typeface="Roboto"/>
                <a:sym typeface="Roboto"/>
              </a:rPr>
              <a:t>convert the users of the product to the platform</a:t>
            </a:r>
            <a:r>
              <a:rPr lang="es">
                <a:solidFill>
                  <a:srgbClr val="373A3C"/>
                </a:solidFill>
                <a:latin typeface="Roboto"/>
                <a:ea typeface="Roboto"/>
                <a:cs typeface="Roboto"/>
                <a:sym typeface="Roboto"/>
              </a:rPr>
              <a:t>. Thus, enough value must be created in the marketplace in order for the customers to start using it. The company also </a:t>
            </a:r>
            <a:r>
              <a:rPr b="1" lang="es">
                <a:solidFill>
                  <a:srgbClr val="373A3C"/>
                </a:solidFill>
                <a:latin typeface="Roboto"/>
                <a:ea typeface="Roboto"/>
                <a:cs typeface="Roboto"/>
                <a:sym typeface="Roboto"/>
              </a:rPr>
              <a:t>must involve the users in improvements. </a:t>
            </a:r>
            <a:r>
              <a:rPr lang="es">
                <a:solidFill>
                  <a:srgbClr val="373A3C"/>
                </a:solidFill>
                <a:latin typeface="Roboto"/>
                <a:ea typeface="Roboto"/>
                <a:cs typeface="Roboto"/>
                <a:sym typeface="Roboto"/>
              </a:rPr>
              <a:t>They must find a way to allow people outside the software to also improve the platform. With a standard format and easy conversion, adding the assets to the marketplace created outside the scope of the software would be no issue for the company. Thus, anyone could contribute to the marketplace, but there would be a commission to be paid for each product bought and perhaps a fee to add the asset to the store. This type of approach is followed by the google play store. </a:t>
            </a:r>
            <a:endParaRPr>
              <a:solidFill>
                <a:srgbClr val="373A3C"/>
              </a:solidFill>
              <a:latin typeface="Roboto"/>
              <a:ea typeface="Roboto"/>
              <a:cs typeface="Roboto"/>
              <a:sym typeface="Roboto"/>
            </a:endParaRPr>
          </a:p>
          <a:p>
            <a:pPr indent="-298450" lvl="0" marL="457200" rtl="0" algn="l">
              <a:lnSpc>
                <a:spcPct val="115000"/>
              </a:lnSpc>
              <a:spcBef>
                <a:spcPts val="0"/>
              </a:spcBef>
              <a:spcAft>
                <a:spcPts val="0"/>
              </a:spcAft>
              <a:buClr>
                <a:srgbClr val="373A3C"/>
              </a:buClr>
              <a:buSzPts val="1100"/>
              <a:buFont typeface="Roboto"/>
              <a:buChar char="-"/>
            </a:pPr>
            <a:r>
              <a:rPr b="1" lang="es">
                <a:solidFill>
                  <a:srgbClr val="373A3C"/>
                </a:solidFill>
                <a:latin typeface="Roboto"/>
                <a:ea typeface="Roboto"/>
                <a:cs typeface="Roboto"/>
                <a:sym typeface="Roboto"/>
              </a:rPr>
              <a:t>Avoid competitors - </a:t>
            </a:r>
            <a:r>
              <a:rPr lang="es">
                <a:solidFill>
                  <a:srgbClr val="373A3C"/>
                </a:solidFill>
                <a:latin typeface="Roboto"/>
                <a:ea typeface="Roboto"/>
                <a:cs typeface="Roboto"/>
                <a:sym typeface="Roboto"/>
              </a:rPr>
              <a:t>They could create exclusive contracts with developer companies and also clients. Still, as they grow they could buy the other third parties that may rise in the market. The problem is to reach this position since the main product can be copied by big companies such as Adobe and Tiktok, which already have similar products.</a:t>
            </a:r>
            <a:endParaRPr>
              <a:solidFill>
                <a:srgbClr val="373A3C"/>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8bdc7f65c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0" name="Google Shape;620;g18bdc7f65ce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s">
                <a:solidFill>
                  <a:srgbClr val="373A3C"/>
                </a:solidFill>
                <a:latin typeface="Roboto"/>
                <a:ea typeface="Roboto"/>
                <a:cs typeface="Roboto"/>
                <a:sym typeface="Roboto"/>
              </a:rPr>
              <a:t>Creating a marketplace from scratch would be difficult: it’s a cyclic effect. The customers desire assets to buy, but without customers, the developers won’t create content, since probably their creations won’t achieve many customers and thus will not be bought. </a:t>
            </a:r>
            <a:endParaRPr>
              <a:solidFill>
                <a:srgbClr val="373A3C"/>
              </a:solidFill>
              <a:latin typeface="Roboto"/>
              <a:ea typeface="Roboto"/>
              <a:cs typeface="Roboto"/>
              <a:sym typeface="Roboto"/>
            </a:endParaRPr>
          </a:p>
          <a:p>
            <a:pPr indent="0" lvl="0" marL="0" rtl="0" algn="l">
              <a:lnSpc>
                <a:spcPct val="115000"/>
              </a:lnSpc>
              <a:spcBef>
                <a:spcPts val="0"/>
              </a:spcBef>
              <a:spcAft>
                <a:spcPts val="0"/>
              </a:spcAft>
              <a:buSzPts val="1100"/>
              <a:buNone/>
            </a:pPr>
            <a:r>
              <a:rPr lang="es">
                <a:solidFill>
                  <a:srgbClr val="373A3C"/>
                </a:solidFill>
                <a:latin typeface="Roboto"/>
                <a:ea typeface="Roboto"/>
                <a:cs typeface="Roboto"/>
                <a:sym typeface="Roboto"/>
              </a:rPr>
              <a:t>Thus, the enterprise might adopt the same strategy as the Qihoo: </a:t>
            </a:r>
            <a:endParaRPr>
              <a:solidFill>
                <a:srgbClr val="373A3C"/>
              </a:solidFill>
              <a:latin typeface="Roboto"/>
              <a:ea typeface="Roboto"/>
              <a:cs typeface="Roboto"/>
              <a:sym typeface="Roboto"/>
            </a:endParaRPr>
          </a:p>
          <a:p>
            <a:pPr indent="-298450" lvl="0" marL="457200" rtl="0" algn="l">
              <a:lnSpc>
                <a:spcPct val="115000"/>
              </a:lnSpc>
              <a:spcBef>
                <a:spcPts val="0"/>
              </a:spcBef>
              <a:spcAft>
                <a:spcPts val="0"/>
              </a:spcAft>
              <a:buClr>
                <a:srgbClr val="373A3C"/>
              </a:buClr>
              <a:buSzPts val="1100"/>
              <a:buFont typeface="Roboto"/>
              <a:buChar char="-"/>
            </a:pPr>
            <a:r>
              <a:rPr lang="es">
                <a:solidFill>
                  <a:srgbClr val="373A3C"/>
                </a:solidFill>
                <a:latin typeface="Roboto"/>
                <a:ea typeface="Roboto"/>
                <a:cs typeface="Roboto"/>
                <a:sym typeface="Roboto"/>
              </a:rPr>
              <a:t>First, </a:t>
            </a:r>
            <a:r>
              <a:rPr b="1" lang="es" u="sng">
                <a:solidFill>
                  <a:srgbClr val="373A3C"/>
                </a:solidFill>
                <a:latin typeface="Roboto"/>
                <a:ea typeface="Roboto"/>
                <a:cs typeface="Roboto"/>
                <a:sym typeface="Roboto"/>
              </a:rPr>
              <a:t>they would start with a defensible product and a critical mass of users.</a:t>
            </a:r>
            <a:r>
              <a:rPr lang="es">
                <a:solidFill>
                  <a:srgbClr val="373A3C"/>
                </a:solidFill>
                <a:latin typeface="Roboto"/>
                <a:ea typeface="Roboto"/>
                <a:cs typeface="Roboto"/>
                <a:sym typeface="Roboto"/>
              </a:rPr>
              <a:t> Generally, a great platform starts with a great product, which provides great value. Therefore, we agree with the strategy proposed by Tsao. First, create the product and make it have a place in the market, and in the future adopt the marketplace strategy. The product must be good enough to attract users and just after that appeal to a third-party approach. More than that, establishing a critical mass of customers, before creating the platform is a must. This can be achieved by: </a:t>
            </a:r>
            <a:endParaRPr>
              <a:solidFill>
                <a:srgbClr val="373A3C"/>
              </a:solidFill>
              <a:latin typeface="Roboto"/>
              <a:ea typeface="Roboto"/>
              <a:cs typeface="Roboto"/>
              <a:sym typeface="Roboto"/>
            </a:endParaRPr>
          </a:p>
          <a:p>
            <a:pPr indent="-298450" lvl="1" marL="914400" rtl="0" algn="l">
              <a:lnSpc>
                <a:spcPct val="115000"/>
              </a:lnSpc>
              <a:spcBef>
                <a:spcPts val="0"/>
              </a:spcBef>
              <a:spcAft>
                <a:spcPts val="0"/>
              </a:spcAft>
              <a:buClr>
                <a:srgbClr val="373A3C"/>
              </a:buClr>
              <a:buSzPts val="1100"/>
              <a:buFont typeface="Roboto"/>
              <a:buChar char="-"/>
            </a:pPr>
            <a:r>
              <a:rPr lang="es">
                <a:solidFill>
                  <a:srgbClr val="373A3C"/>
                </a:solidFill>
                <a:latin typeface="Roboto"/>
                <a:ea typeface="Roboto"/>
                <a:cs typeface="Roboto"/>
                <a:sym typeface="Roboto"/>
              </a:rPr>
              <a:t>Adding introductory discounts </a:t>
            </a:r>
            <a:endParaRPr>
              <a:solidFill>
                <a:srgbClr val="373A3C"/>
              </a:solidFill>
              <a:latin typeface="Roboto"/>
              <a:ea typeface="Roboto"/>
              <a:cs typeface="Roboto"/>
              <a:sym typeface="Roboto"/>
            </a:endParaRPr>
          </a:p>
          <a:p>
            <a:pPr indent="-298450" lvl="1" marL="914400" rtl="0" algn="l">
              <a:lnSpc>
                <a:spcPct val="115000"/>
              </a:lnSpc>
              <a:spcBef>
                <a:spcPts val="0"/>
              </a:spcBef>
              <a:spcAft>
                <a:spcPts val="0"/>
              </a:spcAft>
              <a:buClr>
                <a:srgbClr val="333333"/>
              </a:buClr>
              <a:buSzPts val="1100"/>
              <a:buFont typeface="Roboto"/>
              <a:buChar char="-"/>
            </a:pPr>
            <a:r>
              <a:rPr lang="es">
                <a:solidFill>
                  <a:srgbClr val="333333"/>
                </a:solidFill>
                <a:latin typeface="Roboto"/>
                <a:ea typeface="Roboto"/>
                <a:cs typeface="Roboto"/>
                <a:sym typeface="Roboto"/>
              </a:rPr>
              <a:t>Direct management through announcements of products, services, and features;</a:t>
            </a:r>
            <a:endParaRPr>
              <a:solidFill>
                <a:srgbClr val="333333"/>
              </a:solidFill>
              <a:latin typeface="Roboto"/>
              <a:ea typeface="Roboto"/>
              <a:cs typeface="Roboto"/>
              <a:sym typeface="Roboto"/>
            </a:endParaRPr>
          </a:p>
          <a:p>
            <a:pPr indent="-298450" lvl="1" marL="914400" rtl="0" algn="l">
              <a:lnSpc>
                <a:spcPct val="115000"/>
              </a:lnSpc>
              <a:spcBef>
                <a:spcPts val="0"/>
              </a:spcBef>
              <a:spcAft>
                <a:spcPts val="0"/>
              </a:spcAft>
              <a:buClr>
                <a:srgbClr val="333333"/>
              </a:buClr>
              <a:buSzPts val="1100"/>
              <a:buFont typeface="Roboto"/>
              <a:buChar char="-"/>
            </a:pPr>
            <a:r>
              <a:rPr lang="es">
                <a:solidFill>
                  <a:srgbClr val="333333"/>
                </a:solidFill>
                <a:latin typeface="Roboto"/>
                <a:ea typeface="Roboto"/>
                <a:cs typeface="Roboto"/>
                <a:sym typeface="Roboto"/>
              </a:rPr>
              <a:t>Invite relationships;</a:t>
            </a:r>
            <a:endParaRPr>
              <a:solidFill>
                <a:srgbClr val="333333"/>
              </a:solidFill>
              <a:latin typeface="Roboto"/>
              <a:ea typeface="Roboto"/>
              <a:cs typeface="Roboto"/>
              <a:sym typeface="Roboto"/>
            </a:endParaRPr>
          </a:p>
          <a:p>
            <a:pPr indent="-298450" lvl="1" marL="914400" rtl="0" algn="l">
              <a:lnSpc>
                <a:spcPct val="115000"/>
              </a:lnSpc>
              <a:spcBef>
                <a:spcPts val="0"/>
              </a:spcBef>
              <a:spcAft>
                <a:spcPts val="0"/>
              </a:spcAft>
              <a:buClr>
                <a:srgbClr val="333333"/>
              </a:buClr>
              <a:buSzPts val="1100"/>
              <a:buFont typeface="Roboto"/>
              <a:buChar char="-"/>
            </a:pPr>
            <a:r>
              <a:rPr lang="es">
                <a:solidFill>
                  <a:srgbClr val="333333"/>
                </a:solidFill>
                <a:latin typeface="Roboto"/>
                <a:ea typeface="Roboto"/>
                <a:cs typeface="Roboto"/>
                <a:sym typeface="Roboto"/>
              </a:rPr>
              <a:t>Leverage small networks such as institutions, geographies, and segments.</a:t>
            </a:r>
            <a:endParaRPr>
              <a:solidFill>
                <a:srgbClr val="333333"/>
              </a:solidFill>
              <a:latin typeface="Roboto"/>
              <a:ea typeface="Roboto"/>
              <a:cs typeface="Roboto"/>
              <a:sym typeface="Roboto"/>
            </a:endParaRPr>
          </a:p>
          <a:p>
            <a:pPr indent="0" lvl="0" marL="0" rtl="0" algn="l">
              <a:lnSpc>
                <a:spcPct val="115000"/>
              </a:lnSpc>
              <a:spcBef>
                <a:spcPts val="1200"/>
              </a:spcBef>
              <a:spcAft>
                <a:spcPts val="0"/>
              </a:spcAft>
              <a:buNone/>
            </a:pPr>
            <a:r>
              <a:rPr lang="es">
                <a:solidFill>
                  <a:srgbClr val="333333"/>
                </a:solidFill>
                <a:latin typeface="Roboto"/>
                <a:ea typeface="Roboto"/>
                <a:cs typeface="Roboto"/>
                <a:sym typeface="Roboto"/>
              </a:rPr>
              <a:t>	Our opinion will be discussed better on point 5, which we discuss, what path the company should take. </a:t>
            </a:r>
            <a:endParaRPr>
              <a:solidFill>
                <a:srgbClr val="333333"/>
              </a:solidFill>
              <a:latin typeface="Roboto"/>
              <a:ea typeface="Roboto"/>
              <a:cs typeface="Roboto"/>
              <a:sym typeface="Roboto"/>
            </a:endParaRPr>
          </a:p>
          <a:p>
            <a:pPr indent="-298450" lvl="0" marL="457200" rtl="0" algn="l">
              <a:lnSpc>
                <a:spcPct val="115000"/>
              </a:lnSpc>
              <a:spcBef>
                <a:spcPts val="1200"/>
              </a:spcBef>
              <a:spcAft>
                <a:spcPts val="0"/>
              </a:spcAft>
              <a:buClr>
                <a:srgbClr val="373A3C"/>
              </a:buClr>
              <a:buSzPts val="1100"/>
              <a:buFont typeface="Roboto"/>
              <a:buChar char="-"/>
            </a:pPr>
            <a:r>
              <a:rPr lang="es">
                <a:solidFill>
                  <a:srgbClr val="373A3C"/>
                </a:solidFill>
                <a:latin typeface="Roboto"/>
                <a:ea typeface="Roboto"/>
                <a:cs typeface="Roboto"/>
                <a:sym typeface="Roboto"/>
              </a:rPr>
              <a:t>In the second step, after acquiring enough users, the company must </a:t>
            </a:r>
            <a:r>
              <a:rPr b="1" lang="es" u="sng">
                <a:solidFill>
                  <a:srgbClr val="373A3C"/>
                </a:solidFill>
                <a:latin typeface="Roboto"/>
                <a:ea typeface="Roboto"/>
                <a:cs typeface="Roboto"/>
                <a:sym typeface="Roboto"/>
              </a:rPr>
              <a:t>migrate to a hybrid business model focused on creating and sharing new value</a:t>
            </a:r>
            <a:r>
              <a:rPr lang="es">
                <a:solidFill>
                  <a:srgbClr val="373A3C"/>
                </a:solidFill>
                <a:latin typeface="Roboto"/>
                <a:ea typeface="Roboto"/>
                <a:cs typeface="Roboto"/>
                <a:sym typeface="Roboto"/>
              </a:rPr>
              <a:t>. At this moment, the </a:t>
            </a:r>
            <a:r>
              <a:rPr b="1" lang="es">
                <a:solidFill>
                  <a:srgbClr val="373A3C"/>
                </a:solidFill>
                <a:latin typeface="Roboto"/>
                <a:ea typeface="Roboto"/>
                <a:cs typeface="Roboto"/>
                <a:sym typeface="Roboto"/>
              </a:rPr>
              <a:t>value proposition </a:t>
            </a:r>
            <a:r>
              <a:rPr lang="es">
                <a:solidFill>
                  <a:srgbClr val="373A3C"/>
                </a:solidFill>
                <a:latin typeface="Roboto"/>
                <a:ea typeface="Roboto"/>
                <a:cs typeface="Roboto"/>
                <a:sym typeface="Roboto"/>
              </a:rPr>
              <a:t>would suffer some changes as well as the revenue stream and customer segment. The marketplace would be created and the company would charge money for the assets, where a percentage would go to the company. </a:t>
            </a:r>
            <a:endParaRPr>
              <a:solidFill>
                <a:srgbClr val="373A3C"/>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373A3C"/>
              </a:solidFill>
              <a:latin typeface="Roboto"/>
              <a:ea typeface="Roboto"/>
              <a:cs typeface="Roboto"/>
              <a:sym typeface="Roboto"/>
            </a:endParaRPr>
          </a:p>
          <a:p>
            <a:pPr indent="-298450" lvl="0" marL="457200" rtl="0" algn="l">
              <a:lnSpc>
                <a:spcPct val="115000"/>
              </a:lnSpc>
              <a:spcBef>
                <a:spcPts val="0"/>
              </a:spcBef>
              <a:spcAft>
                <a:spcPts val="0"/>
              </a:spcAft>
              <a:buClr>
                <a:srgbClr val="373A3C"/>
              </a:buClr>
              <a:buSzPts val="1100"/>
              <a:buFont typeface="Roboto"/>
              <a:buChar char="-"/>
            </a:pPr>
            <a:r>
              <a:rPr lang="es">
                <a:solidFill>
                  <a:srgbClr val="373A3C"/>
                </a:solidFill>
                <a:latin typeface="Roboto"/>
                <a:ea typeface="Roboto"/>
                <a:cs typeface="Roboto"/>
                <a:sym typeface="Roboto"/>
              </a:rPr>
              <a:t>In the third step, the company would </a:t>
            </a:r>
            <a:r>
              <a:rPr b="1" lang="es" u="sng">
                <a:solidFill>
                  <a:srgbClr val="373A3C"/>
                </a:solidFill>
                <a:latin typeface="Roboto"/>
                <a:ea typeface="Roboto"/>
                <a:cs typeface="Roboto"/>
                <a:sym typeface="Roboto"/>
              </a:rPr>
              <a:t>drive rapid conversion to the new platform</a:t>
            </a:r>
            <a:r>
              <a:rPr b="1" lang="es">
                <a:solidFill>
                  <a:srgbClr val="373A3C"/>
                </a:solidFill>
                <a:latin typeface="Roboto"/>
                <a:ea typeface="Roboto"/>
                <a:cs typeface="Roboto"/>
                <a:sym typeface="Roboto"/>
              </a:rPr>
              <a:t>. </a:t>
            </a:r>
            <a:r>
              <a:rPr lang="es">
                <a:solidFill>
                  <a:srgbClr val="373A3C"/>
                </a:solidFill>
                <a:latin typeface="Roboto"/>
                <a:ea typeface="Roboto"/>
                <a:cs typeface="Roboto"/>
                <a:sym typeface="Roboto"/>
              </a:rPr>
              <a:t>It’s also important to </a:t>
            </a:r>
            <a:r>
              <a:rPr b="1" lang="es">
                <a:solidFill>
                  <a:srgbClr val="373A3C"/>
                </a:solidFill>
                <a:latin typeface="Roboto"/>
                <a:ea typeface="Roboto"/>
                <a:cs typeface="Roboto"/>
                <a:sym typeface="Roboto"/>
              </a:rPr>
              <a:t>convert the users of the product to the platform</a:t>
            </a:r>
            <a:r>
              <a:rPr lang="es">
                <a:solidFill>
                  <a:srgbClr val="373A3C"/>
                </a:solidFill>
                <a:latin typeface="Roboto"/>
                <a:ea typeface="Roboto"/>
                <a:cs typeface="Roboto"/>
                <a:sym typeface="Roboto"/>
              </a:rPr>
              <a:t>. Thus, enough value must be created in the marketplace in order for the customers to start using it. The company also </a:t>
            </a:r>
            <a:r>
              <a:rPr b="1" lang="es">
                <a:solidFill>
                  <a:srgbClr val="373A3C"/>
                </a:solidFill>
                <a:latin typeface="Roboto"/>
                <a:ea typeface="Roboto"/>
                <a:cs typeface="Roboto"/>
                <a:sym typeface="Roboto"/>
              </a:rPr>
              <a:t>must involve the users in improvements. </a:t>
            </a:r>
            <a:r>
              <a:rPr lang="es">
                <a:solidFill>
                  <a:srgbClr val="373A3C"/>
                </a:solidFill>
                <a:latin typeface="Roboto"/>
                <a:ea typeface="Roboto"/>
                <a:cs typeface="Roboto"/>
                <a:sym typeface="Roboto"/>
              </a:rPr>
              <a:t>They must find a way to allow people outside the software to also improve the platform. With a standard format and easy conversion, adding the assets to the marketplace created outside the scope of the software would be no issue for the company. Thus, anyone could contribute to the marketplace, but there would be a commission to be paid for each product bought and perhaps a fee to add the asset to the store. This type of approach is followed by the google play store. </a:t>
            </a:r>
            <a:endParaRPr>
              <a:solidFill>
                <a:srgbClr val="373A3C"/>
              </a:solidFill>
              <a:latin typeface="Roboto"/>
              <a:ea typeface="Roboto"/>
              <a:cs typeface="Roboto"/>
              <a:sym typeface="Roboto"/>
            </a:endParaRPr>
          </a:p>
          <a:p>
            <a:pPr indent="-298450" lvl="0" marL="457200" rtl="0" algn="l">
              <a:lnSpc>
                <a:spcPct val="115000"/>
              </a:lnSpc>
              <a:spcBef>
                <a:spcPts val="0"/>
              </a:spcBef>
              <a:spcAft>
                <a:spcPts val="0"/>
              </a:spcAft>
              <a:buClr>
                <a:srgbClr val="373A3C"/>
              </a:buClr>
              <a:buSzPts val="1100"/>
              <a:buFont typeface="Roboto"/>
              <a:buChar char="-"/>
            </a:pPr>
            <a:r>
              <a:rPr b="1" lang="es">
                <a:solidFill>
                  <a:srgbClr val="373A3C"/>
                </a:solidFill>
                <a:latin typeface="Roboto"/>
                <a:ea typeface="Roboto"/>
                <a:cs typeface="Roboto"/>
                <a:sym typeface="Roboto"/>
              </a:rPr>
              <a:t>Avoid competitors - </a:t>
            </a:r>
            <a:r>
              <a:rPr lang="es">
                <a:solidFill>
                  <a:srgbClr val="373A3C"/>
                </a:solidFill>
                <a:latin typeface="Roboto"/>
                <a:ea typeface="Roboto"/>
                <a:cs typeface="Roboto"/>
                <a:sym typeface="Roboto"/>
              </a:rPr>
              <a:t>They could create exclusive contracts with developer companies and also clients. Still, as they grow they could buy the other third parties that may rise in the market. The problem is to reach this position since the main product can be copied by big companies such as Adobe and Tiktok, which already have similar products.</a:t>
            </a:r>
            <a:endParaRPr>
              <a:solidFill>
                <a:srgbClr val="373A3C"/>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89de910a8c_2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89de910a8c_2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8" name="Google Shape;6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373A3C"/>
              </a:buClr>
              <a:buSzPts val="1100"/>
              <a:buFont typeface="Roboto"/>
              <a:buChar char="●"/>
            </a:pPr>
            <a:r>
              <a:rPr b="1" lang="es">
                <a:solidFill>
                  <a:srgbClr val="373A3C"/>
                </a:solidFill>
                <a:latin typeface="Roboto"/>
                <a:ea typeface="Roboto"/>
                <a:cs typeface="Roboto"/>
                <a:sym typeface="Roboto"/>
              </a:rPr>
              <a:t>Searching and matching:</a:t>
            </a:r>
            <a:r>
              <a:rPr lang="es">
                <a:solidFill>
                  <a:srgbClr val="373A3C"/>
                </a:solidFill>
                <a:latin typeface="Roboto"/>
                <a:ea typeface="Roboto"/>
                <a:cs typeface="Roboto"/>
                <a:sym typeface="Roboto"/>
              </a:rPr>
              <a:t> how can the user search for an asset? Would be similar to eBay: the customer search and sellers accept by default (decentralized with acceptance by default). </a:t>
            </a:r>
            <a:endParaRPr>
              <a:solidFill>
                <a:srgbClr val="373A3C"/>
              </a:solidFill>
              <a:latin typeface="Roboto"/>
              <a:ea typeface="Roboto"/>
              <a:cs typeface="Roboto"/>
              <a:sym typeface="Roboto"/>
            </a:endParaRPr>
          </a:p>
          <a:p>
            <a:pPr indent="-298450" lvl="0" marL="457200" rtl="0" algn="l">
              <a:lnSpc>
                <a:spcPct val="115000"/>
              </a:lnSpc>
              <a:spcBef>
                <a:spcPts val="0"/>
              </a:spcBef>
              <a:spcAft>
                <a:spcPts val="0"/>
              </a:spcAft>
              <a:buClr>
                <a:srgbClr val="373A3C"/>
              </a:buClr>
              <a:buSzPts val="1100"/>
              <a:buFont typeface="Roboto"/>
              <a:buChar char="●"/>
            </a:pPr>
            <a:r>
              <a:rPr b="1" lang="es">
                <a:solidFill>
                  <a:srgbClr val="373A3C"/>
                </a:solidFill>
                <a:latin typeface="Roboto"/>
                <a:ea typeface="Roboto"/>
                <a:cs typeface="Roboto"/>
                <a:sym typeface="Roboto"/>
              </a:rPr>
              <a:t>Price and payments</a:t>
            </a:r>
            <a:r>
              <a:rPr lang="es">
                <a:solidFill>
                  <a:srgbClr val="373A3C"/>
                </a:solidFill>
                <a:latin typeface="Roboto"/>
                <a:ea typeface="Roboto"/>
                <a:cs typeface="Roboto"/>
                <a:sym typeface="Roboto"/>
              </a:rPr>
              <a:t>: </a:t>
            </a:r>
            <a:r>
              <a:rPr i="1" lang="es">
                <a:solidFill>
                  <a:srgbClr val="373A3C"/>
                </a:solidFill>
                <a:latin typeface="Roboto"/>
                <a:ea typeface="Roboto"/>
                <a:cs typeface="Roboto"/>
                <a:sym typeface="Roboto"/>
              </a:rPr>
              <a:t>these would be set by the sellers</a:t>
            </a:r>
            <a:r>
              <a:rPr lang="es">
                <a:solidFill>
                  <a:srgbClr val="373A3C"/>
                </a:solidFill>
                <a:latin typeface="Roboto"/>
                <a:ea typeface="Roboto"/>
                <a:cs typeface="Roboto"/>
                <a:sym typeface="Roboto"/>
              </a:rPr>
              <a:t>. Ensure safe payment. </a:t>
            </a:r>
            <a:endParaRPr>
              <a:solidFill>
                <a:srgbClr val="373A3C"/>
              </a:solidFill>
              <a:latin typeface="Roboto"/>
              <a:ea typeface="Roboto"/>
              <a:cs typeface="Roboto"/>
              <a:sym typeface="Roboto"/>
            </a:endParaRPr>
          </a:p>
          <a:p>
            <a:pPr indent="-298450" lvl="0" marL="457200" rtl="0" algn="l">
              <a:lnSpc>
                <a:spcPct val="115000"/>
              </a:lnSpc>
              <a:spcBef>
                <a:spcPts val="0"/>
              </a:spcBef>
              <a:spcAft>
                <a:spcPts val="0"/>
              </a:spcAft>
              <a:buClr>
                <a:srgbClr val="373A3C"/>
              </a:buClr>
              <a:buSzPts val="1100"/>
              <a:buFont typeface="Roboto"/>
              <a:buChar char="●"/>
            </a:pPr>
            <a:r>
              <a:rPr b="1" lang="es">
                <a:solidFill>
                  <a:srgbClr val="373A3C"/>
                </a:solidFill>
                <a:latin typeface="Roboto"/>
                <a:ea typeface="Roboto"/>
                <a:cs typeface="Roboto"/>
                <a:sym typeface="Roboto"/>
              </a:rPr>
              <a:t>Building trust</a:t>
            </a:r>
            <a:r>
              <a:rPr lang="es">
                <a:solidFill>
                  <a:srgbClr val="373A3C"/>
                </a:solidFill>
                <a:latin typeface="Roboto"/>
                <a:ea typeface="Roboto"/>
                <a:cs typeface="Roboto"/>
                <a:sym typeface="Roboto"/>
              </a:rPr>
              <a:t>: service transparency, rate sellers’ quality, and protection when something goes wrong. In situations of market failure (e.g empty and wrong assets received), the user can report and receive a monetary return as well as compensation.</a:t>
            </a:r>
            <a:endParaRPr>
              <a:solidFill>
                <a:srgbClr val="373A3C"/>
              </a:solidFill>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b="1" lang="es">
                <a:solidFill>
                  <a:srgbClr val="373A3C"/>
                </a:solidFill>
                <a:latin typeface="Roboto"/>
                <a:ea typeface="Roboto"/>
                <a:cs typeface="Roboto"/>
                <a:sym typeface="Roboto"/>
              </a:rPr>
              <a:t>Network effect</a:t>
            </a:r>
            <a:r>
              <a:rPr lang="es">
                <a:solidFill>
                  <a:srgbClr val="373A3C"/>
                </a:solidFill>
                <a:latin typeface="Roboto"/>
                <a:ea typeface="Roboto"/>
                <a:cs typeface="Roboto"/>
                <a:sym typeface="Roboto"/>
              </a:rPr>
              <a:t>: direct access to a large base of buyers, fast and convenient purchase.</a:t>
            </a:r>
            <a:r>
              <a:rPr i="1" lang="es">
                <a:solidFill>
                  <a:srgbClr val="FF0000"/>
                </a:solidFill>
                <a:latin typeface="Roboto"/>
                <a:ea typeface="Roboto"/>
                <a:cs typeface="Roboto"/>
                <a:sym typeface="Roboto"/>
              </a:rPr>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2" name="Google Shape;7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373A3C"/>
              </a:buClr>
              <a:buSzPts val="1100"/>
              <a:buFont typeface="Roboto"/>
              <a:buChar char="●"/>
            </a:pPr>
            <a:r>
              <a:rPr b="1" lang="es">
                <a:solidFill>
                  <a:srgbClr val="373A3C"/>
                </a:solidFill>
                <a:latin typeface="Roboto"/>
                <a:ea typeface="Roboto"/>
                <a:cs typeface="Roboto"/>
                <a:sym typeface="Roboto"/>
              </a:rPr>
              <a:t>Scale &amp; scope economies</a:t>
            </a:r>
            <a:r>
              <a:rPr lang="es">
                <a:solidFill>
                  <a:srgbClr val="373A3C"/>
                </a:solidFill>
                <a:latin typeface="Roboto"/>
                <a:ea typeface="Roboto"/>
                <a:cs typeface="Roboto"/>
                <a:sym typeface="Roboto"/>
              </a:rPr>
              <a:t>: increase the variety of products and services; large investments in value creation feature; </a:t>
            </a:r>
            <a:endParaRPr>
              <a:solidFill>
                <a:srgbClr val="373A3C"/>
              </a:solidFill>
              <a:latin typeface="Roboto"/>
              <a:ea typeface="Roboto"/>
              <a:cs typeface="Roboto"/>
              <a:sym typeface="Roboto"/>
            </a:endParaRPr>
          </a:p>
          <a:p>
            <a:pPr indent="-298450" lvl="0" marL="457200" rtl="0" algn="l">
              <a:lnSpc>
                <a:spcPct val="115000"/>
              </a:lnSpc>
              <a:spcBef>
                <a:spcPts val="0"/>
              </a:spcBef>
              <a:spcAft>
                <a:spcPts val="0"/>
              </a:spcAft>
              <a:buClr>
                <a:srgbClr val="373A3C"/>
              </a:buClr>
              <a:buSzPts val="1100"/>
              <a:buFont typeface="Roboto"/>
              <a:buChar char="●"/>
            </a:pPr>
            <a:r>
              <a:rPr b="1" lang="es">
                <a:solidFill>
                  <a:srgbClr val="373A3C"/>
                </a:solidFill>
                <a:latin typeface="Roboto"/>
                <a:ea typeface="Roboto"/>
                <a:cs typeface="Roboto"/>
                <a:sym typeface="Roboto"/>
              </a:rPr>
              <a:t>Winner-takes-all: </a:t>
            </a:r>
            <a:r>
              <a:rPr lang="es">
                <a:solidFill>
                  <a:srgbClr val="373A3C"/>
                </a:solidFill>
                <a:latin typeface="Roboto"/>
                <a:ea typeface="Roboto"/>
                <a:cs typeface="Roboto"/>
                <a:sym typeface="Roboto"/>
              </a:rPr>
              <a:t>Relevant network effects. Here the niching is not possible</a:t>
            </a:r>
            <a:endParaRPr>
              <a:solidFill>
                <a:srgbClr val="373A3C"/>
              </a:solidFill>
              <a:latin typeface="Roboto"/>
              <a:ea typeface="Roboto"/>
              <a:cs typeface="Roboto"/>
              <a:sym typeface="Roboto"/>
            </a:endParaRPr>
          </a:p>
          <a:p>
            <a:pPr indent="-298450" lvl="0" marL="457200" rtl="0" algn="l">
              <a:lnSpc>
                <a:spcPct val="115000"/>
              </a:lnSpc>
              <a:spcBef>
                <a:spcPts val="0"/>
              </a:spcBef>
              <a:spcAft>
                <a:spcPts val="0"/>
              </a:spcAft>
              <a:buClr>
                <a:srgbClr val="373A3C"/>
              </a:buClr>
              <a:buSzPts val="1100"/>
              <a:buFont typeface="Roboto"/>
              <a:buChar char="●"/>
            </a:pPr>
            <a:r>
              <a:rPr b="1" lang="es">
                <a:solidFill>
                  <a:srgbClr val="373A3C"/>
                </a:solidFill>
                <a:latin typeface="Roboto"/>
                <a:ea typeface="Roboto"/>
                <a:cs typeface="Roboto"/>
                <a:sym typeface="Roboto"/>
              </a:rPr>
              <a:t>Pricing: </a:t>
            </a:r>
            <a:r>
              <a:rPr lang="es">
                <a:solidFill>
                  <a:srgbClr val="373A3C"/>
                </a:solidFill>
                <a:latin typeface="Roboto"/>
                <a:ea typeface="Roboto"/>
                <a:cs typeface="Roboto"/>
                <a:sym typeface="Roboto"/>
              </a:rPr>
              <a:t>subscription and commissions over the marketplace, and also increasing their customer segments and creating new subscription models for students and educators. Creating long-duration subscription models with relatively low prices raises switching costs, creating an entry barrier for competitors. The marketplace will also impose a fee on new assets added by the user and also charge on the value of the asset. Another enterprise that does it is </a:t>
            </a:r>
            <a:r>
              <a:rPr i="1" lang="es">
                <a:solidFill>
                  <a:srgbClr val="373A3C"/>
                </a:solidFill>
                <a:latin typeface="Roboto"/>
                <a:ea typeface="Roboto"/>
                <a:cs typeface="Roboto"/>
                <a:sym typeface="Roboto"/>
              </a:rPr>
              <a:t>Uber Eats</a:t>
            </a:r>
            <a:r>
              <a:rPr lang="es">
                <a:solidFill>
                  <a:srgbClr val="373A3C"/>
                </a:solidFill>
                <a:latin typeface="Roboto"/>
                <a:ea typeface="Roboto"/>
                <a:cs typeface="Roboto"/>
                <a:sym typeface="Roboto"/>
              </a:rPr>
              <a:t>. For every purchase, </a:t>
            </a:r>
            <a:r>
              <a:rPr i="1" lang="es">
                <a:solidFill>
                  <a:srgbClr val="373A3C"/>
                </a:solidFill>
                <a:latin typeface="Roboto"/>
                <a:ea typeface="Roboto"/>
                <a:cs typeface="Roboto"/>
                <a:sym typeface="Roboto"/>
              </a:rPr>
              <a:t>Uber</a:t>
            </a:r>
            <a:r>
              <a:rPr lang="es">
                <a:solidFill>
                  <a:srgbClr val="373A3C"/>
                </a:solidFill>
                <a:latin typeface="Roboto"/>
                <a:ea typeface="Roboto"/>
                <a:cs typeface="Roboto"/>
                <a:sym typeface="Roboto"/>
              </a:rPr>
              <a:t> keeps a percentage of the transaction.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189de910a8c_2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189de910a8c_2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18bdc7f65ce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18bdc7f65ce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150">
                <a:solidFill>
                  <a:srgbClr val="373A3C"/>
                </a:solidFill>
                <a:latin typeface="Roboto"/>
                <a:ea typeface="Roboto"/>
                <a:cs typeface="Roboto"/>
                <a:sym typeface="Roboto"/>
              </a:rPr>
              <a:t>They should create partnerships not only with social media platforms but also with companies that use their systems such as </a:t>
            </a:r>
            <a:r>
              <a:rPr i="1" lang="es" sz="1150">
                <a:solidFill>
                  <a:srgbClr val="373A3C"/>
                </a:solidFill>
                <a:latin typeface="Roboto"/>
                <a:ea typeface="Roboto"/>
                <a:cs typeface="Roboto"/>
                <a:sym typeface="Roboto"/>
              </a:rPr>
              <a:t>Farfetch</a:t>
            </a:r>
            <a:r>
              <a:rPr lang="es" sz="1150">
                <a:solidFill>
                  <a:srgbClr val="373A3C"/>
                </a:solidFill>
                <a:latin typeface="Roboto"/>
                <a:ea typeface="Roboto"/>
                <a:cs typeface="Roboto"/>
                <a:sym typeface="Roboto"/>
              </a:rPr>
              <a:t>. Other companies and people that would buy the clothes, could visualize how the clothes fit. This would add value to both companies, and the creation of new assets of clothes would be fast. [slides]</a:t>
            </a:r>
            <a:endParaRPr sz="1150">
              <a:solidFill>
                <a:srgbClr val="373A3C"/>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s" sz="1150">
                <a:solidFill>
                  <a:srgbClr val="373A3C"/>
                </a:solidFill>
                <a:latin typeface="Roboto"/>
                <a:ea typeface="Roboto"/>
                <a:cs typeface="Roboto"/>
                <a:sym typeface="Roboto"/>
              </a:rPr>
              <a:t>Focusing on big companies should be their main goal, as the article explains that small and big companies have different requirements and would not be able to accommodate both. </a:t>
            </a:r>
            <a:endParaRPr sz="1150">
              <a:solidFill>
                <a:srgbClr val="373A3C"/>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150">
              <a:solidFill>
                <a:srgbClr val="373A3C"/>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s" sz="1150">
                <a:solidFill>
                  <a:srgbClr val="373A3C"/>
                </a:solidFill>
                <a:latin typeface="Roboto"/>
                <a:ea typeface="Roboto"/>
                <a:cs typeface="Roboto"/>
                <a:sym typeface="Roboto"/>
              </a:rPr>
              <a:t>Working as a complementor to other companies will avoid these enterprises to implement their own solution and assure a profit.</a:t>
            </a:r>
            <a:endParaRPr sz="1150">
              <a:solidFill>
                <a:srgbClr val="373A3C"/>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150">
              <a:solidFill>
                <a:srgbClr val="373A3C"/>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s" sz="1150">
                <a:solidFill>
                  <a:srgbClr val="373A3C"/>
                </a:solidFill>
                <a:latin typeface="Roboto"/>
                <a:ea typeface="Roboto"/>
                <a:cs typeface="Roboto"/>
                <a:sym typeface="Roboto"/>
              </a:rPr>
              <a:t>They should also continue to invest in customer acquisition in industry verticals where it had previously had success, such as media, entertainment, and gaming, where AREs were used to build fandom and engage audiences in digital content</a:t>
            </a:r>
            <a:endParaRPr sz="1150">
              <a:solidFill>
                <a:srgbClr val="373A3C"/>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s" sz="1150">
                <a:solidFill>
                  <a:srgbClr val="373A3C"/>
                </a:solidFill>
                <a:latin typeface="Roboto"/>
                <a:ea typeface="Roboto"/>
                <a:cs typeface="Roboto"/>
                <a:sym typeface="Roboto"/>
              </a:rPr>
              <a:t>Also, to create a marketplace and leverage network effects, a critical mass should be achieved. At the moment the enterprise seems to be competing in marketing to be the standard (go-it alone) AR creation tool. By assembling a group of partners, Camera IQ can rapidly change and increase its status to a platform and allow the network effects to improve their budget.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18bdc7f65c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18bdc7f65ce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7" name="Google Shape;91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8bb92c7ed1_3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18bb92c7ed1_3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8bb92c7ed1_3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18bb92c7ed1_3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s"/>
              <a:t>Channels</a:t>
            </a:r>
            <a:endParaRPr b="1"/>
          </a:p>
          <a:p>
            <a:pPr indent="0" lvl="0" marL="0" rtl="0" algn="l">
              <a:lnSpc>
                <a:spcPct val="100000"/>
              </a:lnSpc>
              <a:spcBef>
                <a:spcPts val="0"/>
              </a:spcBef>
              <a:spcAft>
                <a:spcPts val="0"/>
              </a:spcAft>
              <a:buSzPts val="1100"/>
              <a:buNone/>
            </a:pPr>
            <a:r>
              <a:rPr lang="es"/>
              <a:t>The website can be used to display:</a:t>
            </a:r>
            <a:endParaRPr/>
          </a:p>
          <a:p>
            <a:pPr indent="-298450" lvl="0" marL="457200" rtl="0" algn="l">
              <a:lnSpc>
                <a:spcPct val="100000"/>
              </a:lnSpc>
              <a:spcBef>
                <a:spcPts val="0"/>
              </a:spcBef>
              <a:spcAft>
                <a:spcPts val="0"/>
              </a:spcAft>
              <a:buSzPts val="1100"/>
              <a:buChar char="●"/>
            </a:pPr>
            <a:r>
              <a:rPr lang="es"/>
              <a:t>information about their product;</a:t>
            </a:r>
            <a:endParaRPr/>
          </a:p>
          <a:p>
            <a:pPr indent="-298450" lvl="0" marL="457200" rtl="0" algn="l">
              <a:lnSpc>
                <a:spcPct val="100000"/>
              </a:lnSpc>
              <a:spcBef>
                <a:spcPts val="0"/>
              </a:spcBef>
              <a:spcAft>
                <a:spcPts val="0"/>
              </a:spcAft>
              <a:buSzPts val="1100"/>
              <a:buChar char="●"/>
            </a:pPr>
            <a:r>
              <a:rPr lang="es"/>
              <a:t>pricing and subscription models.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s"/>
              <a:t>Customer Segment</a:t>
            </a:r>
            <a:endParaRPr b="1"/>
          </a:p>
          <a:p>
            <a:pPr indent="-298450" lvl="0" marL="457200" rtl="0" algn="l">
              <a:lnSpc>
                <a:spcPct val="100000"/>
              </a:lnSpc>
              <a:spcBef>
                <a:spcPts val="0"/>
              </a:spcBef>
              <a:spcAft>
                <a:spcPts val="0"/>
              </a:spcAft>
              <a:buSzPts val="1100"/>
              <a:buChar char="●"/>
            </a:pPr>
            <a:r>
              <a:rPr lang="es"/>
              <a:t>Camera IQ’s initial batch of customers included some of the world’s largest companies but also smaller direct-to-consumer (DTC) brands;</a:t>
            </a:r>
            <a:endParaRPr/>
          </a:p>
          <a:p>
            <a:pPr indent="-298450" lvl="0" marL="457200" rtl="0" algn="l">
              <a:lnSpc>
                <a:spcPct val="100000"/>
              </a:lnSpc>
              <a:spcBef>
                <a:spcPts val="0"/>
              </a:spcBef>
              <a:spcAft>
                <a:spcPts val="0"/>
              </a:spcAft>
              <a:buSzPts val="1100"/>
              <a:buChar char="●"/>
            </a:pPr>
            <a:r>
              <a:rPr lang="es"/>
              <a:t>Creatives and designers;</a:t>
            </a:r>
            <a:endParaRPr/>
          </a:p>
          <a:p>
            <a:pPr indent="-298450" lvl="0" marL="457200" rtl="0" algn="l">
              <a:lnSpc>
                <a:spcPct val="100000"/>
              </a:lnSpc>
              <a:spcBef>
                <a:spcPts val="0"/>
              </a:spcBef>
              <a:spcAft>
                <a:spcPts val="0"/>
              </a:spcAft>
              <a:buSzPts val="1100"/>
              <a:buChar char="●"/>
            </a:pPr>
            <a:r>
              <a:rPr lang="es"/>
              <a:t>Social media managers;</a:t>
            </a:r>
            <a:endParaRPr/>
          </a:p>
          <a:p>
            <a:pPr indent="-298450" lvl="0" marL="457200" rtl="0" algn="l">
              <a:lnSpc>
                <a:spcPct val="100000"/>
              </a:lnSpc>
              <a:spcBef>
                <a:spcPts val="0"/>
              </a:spcBef>
              <a:spcAft>
                <a:spcPts val="0"/>
              </a:spcAft>
              <a:buSzPts val="1100"/>
              <a:buChar char="●"/>
            </a:pPr>
            <a:r>
              <a:rPr lang="es"/>
              <a:t>Vice presidents of marketing and senior marketing leaders</a:t>
            </a:r>
            <a:r>
              <a:rPr b="1" lang="es"/>
              <a:t>;</a:t>
            </a:r>
            <a:endParaRPr b="1"/>
          </a:p>
          <a:p>
            <a:pPr indent="-298450" lvl="0" marL="457200" rtl="0" algn="l">
              <a:lnSpc>
                <a:spcPct val="100000"/>
              </a:lnSpc>
              <a:spcBef>
                <a:spcPts val="0"/>
              </a:spcBef>
              <a:spcAft>
                <a:spcPts val="0"/>
              </a:spcAft>
              <a:buSzPts val="1100"/>
              <a:buChar char="●"/>
            </a:pPr>
            <a:r>
              <a:rPr lang="es"/>
              <a:t>Camera IQ also served SMBs and enterprise businesses in various industry verticals including:</a:t>
            </a:r>
            <a:endParaRPr/>
          </a:p>
          <a:p>
            <a:pPr indent="-298450" lvl="1" marL="914400" rtl="0" algn="l">
              <a:lnSpc>
                <a:spcPct val="100000"/>
              </a:lnSpc>
              <a:spcBef>
                <a:spcPts val="0"/>
              </a:spcBef>
              <a:spcAft>
                <a:spcPts val="0"/>
              </a:spcAft>
              <a:buSzPts val="1100"/>
              <a:buChar char="○"/>
            </a:pPr>
            <a:r>
              <a:rPr lang="es"/>
              <a:t>Music and entertainment;</a:t>
            </a:r>
            <a:endParaRPr/>
          </a:p>
          <a:p>
            <a:pPr indent="-298450" lvl="1" marL="914400" rtl="0" algn="l">
              <a:lnSpc>
                <a:spcPct val="100000"/>
              </a:lnSpc>
              <a:spcBef>
                <a:spcPts val="0"/>
              </a:spcBef>
              <a:spcAft>
                <a:spcPts val="0"/>
              </a:spcAft>
              <a:buSzPts val="1100"/>
              <a:buChar char="○"/>
            </a:pPr>
            <a:r>
              <a:rPr lang="es"/>
              <a:t>Gaming and eSports;</a:t>
            </a:r>
            <a:endParaRPr/>
          </a:p>
          <a:p>
            <a:pPr indent="-298450" lvl="1" marL="914400" rtl="0" algn="l">
              <a:lnSpc>
                <a:spcPct val="100000"/>
              </a:lnSpc>
              <a:spcBef>
                <a:spcPts val="0"/>
              </a:spcBef>
              <a:spcAft>
                <a:spcPts val="0"/>
              </a:spcAft>
              <a:buSzPts val="1100"/>
              <a:buChar char="○"/>
            </a:pPr>
            <a:r>
              <a:rPr lang="es"/>
              <a:t>Beauty;</a:t>
            </a:r>
            <a:endParaRPr/>
          </a:p>
          <a:p>
            <a:pPr indent="-298450" lvl="1" marL="914400" rtl="0" algn="l">
              <a:lnSpc>
                <a:spcPct val="100000"/>
              </a:lnSpc>
              <a:spcBef>
                <a:spcPts val="0"/>
              </a:spcBef>
              <a:spcAft>
                <a:spcPts val="0"/>
              </a:spcAft>
              <a:buSzPts val="1100"/>
              <a:buChar char="○"/>
            </a:pPr>
            <a:r>
              <a:rPr lang="es"/>
              <a:t>Direct-to-Consumer (DTC) Brands;</a:t>
            </a:r>
            <a:endParaRPr/>
          </a:p>
          <a:p>
            <a:pPr indent="-298450" lvl="1" marL="914400" rtl="0" algn="l">
              <a:lnSpc>
                <a:spcPct val="100000"/>
              </a:lnSpc>
              <a:spcBef>
                <a:spcPts val="0"/>
              </a:spcBef>
              <a:spcAft>
                <a:spcPts val="0"/>
              </a:spcAft>
              <a:buSzPts val="1100"/>
              <a:buChar char="○"/>
            </a:pPr>
            <a:r>
              <a:rPr lang="es"/>
              <a:t>Large Consumer Packaged Goods (CPG) Brands.</a:t>
            </a:r>
            <a:endParaRPr/>
          </a:p>
          <a:p>
            <a:pPr indent="-298450" lvl="0" marL="457200" rtl="0" algn="l">
              <a:lnSpc>
                <a:spcPct val="100000"/>
              </a:lnSpc>
              <a:spcBef>
                <a:spcPts val="0"/>
              </a:spcBef>
              <a:spcAft>
                <a:spcPts val="0"/>
              </a:spcAft>
              <a:buSzPts val="1100"/>
              <a:buChar char="●"/>
            </a:pPr>
            <a:r>
              <a:rPr lang="es"/>
              <a:t>Although it might be easier to perform partnerships with small companies (DTC - direct-to-consumer brands), they have had more success with bigger companies.</a:t>
            </a:r>
            <a:endParaRPr/>
          </a:p>
          <a:p>
            <a:pPr indent="0" lvl="0" marL="0" rtl="0" algn="l">
              <a:lnSpc>
                <a:spcPct val="100000"/>
              </a:lnSpc>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89de910a8c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189de910a8c_2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s"/>
              <a:t>Customer Relationships</a:t>
            </a:r>
            <a:endParaRPr b="1"/>
          </a:p>
          <a:p>
            <a:pPr indent="-298450" lvl="0" marL="457200" rtl="0" algn="l">
              <a:lnSpc>
                <a:spcPct val="100000"/>
              </a:lnSpc>
              <a:spcBef>
                <a:spcPts val="0"/>
              </a:spcBef>
              <a:spcAft>
                <a:spcPts val="0"/>
              </a:spcAft>
              <a:buSzPts val="1100"/>
              <a:buChar char="●"/>
            </a:pPr>
            <a:r>
              <a:rPr b="1" lang="es"/>
              <a:t>Brand </a:t>
            </a:r>
            <a:r>
              <a:rPr b="1" lang="es"/>
              <a:t>awareness</a:t>
            </a:r>
            <a:r>
              <a:rPr b="1" lang="es"/>
              <a:t> and affinity:</a:t>
            </a:r>
            <a:r>
              <a:rPr lang="es"/>
              <a:t> have the reputation of building positive/strong customer relationships will attract new clients (customer acquisition) and keep them coming back (customer retainment);</a:t>
            </a:r>
            <a:endParaRPr/>
          </a:p>
          <a:p>
            <a:pPr indent="-298450" lvl="0" marL="457200" rtl="0" algn="l">
              <a:lnSpc>
                <a:spcPct val="100000"/>
              </a:lnSpc>
              <a:spcBef>
                <a:spcPts val="0"/>
              </a:spcBef>
              <a:spcAft>
                <a:spcPts val="0"/>
              </a:spcAft>
              <a:buSzPts val="1100"/>
              <a:buChar char="●"/>
            </a:pPr>
            <a:r>
              <a:rPr lang="es"/>
              <a:t>Camera IQ creative support to build a tailor-made solution that best fits the customer necessities.</a:t>
            </a:r>
            <a:endParaRPr/>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SzPts val="1100"/>
              <a:buNone/>
            </a:pPr>
            <a:r>
              <a:rPr b="1" lang="es"/>
              <a:t>Key Resources</a:t>
            </a:r>
            <a:endParaRPr/>
          </a:p>
          <a:p>
            <a:pPr indent="-298450" lvl="0" marL="457200" rtl="0" algn="l">
              <a:lnSpc>
                <a:spcPct val="100000"/>
              </a:lnSpc>
              <a:spcBef>
                <a:spcPts val="0"/>
              </a:spcBef>
              <a:spcAft>
                <a:spcPts val="0"/>
              </a:spcAft>
              <a:buSzPts val="1100"/>
              <a:buChar char="●"/>
            </a:pPr>
            <a:r>
              <a:rPr b="1" lang="es"/>
              <a:t>Camera IQ software:</a:t>
            </a:r>
            <a:r>
              <a:rPr lang="es"/>
              <a:t> </a:t>
            </a:r>
            <a:endParaRPr/>
          </a:p>
          <a:p>
            <a:pPr indent="-298450" lvl="1" marL="914400" rtl="0" algn="l">
              <a:lnSpc>
                <a:spcPct val="100000"/>
              </a:lnSpc>
              <a:spcBef>
                <a:spcPts val="0"/>
              </a:spcBef>
              <a:spcAft>
                <a:spcPts val="0"/>
              </a:spcAft>
              <a:buSzPts val="1100"/>
              <a:buChar char="○"/>
            </a:pPr>
            <a:r>
              <a:rPr lang="es"/>
              <a:t>user-friendly tool that allows users to </a:t>
            </a:r>
            <a:r>
              <a:rPr lang="es" u="sng"/>
              <a:t>create</a:t>
            </a:r>
            <a:r>
              <a:rPr lang="es"/>
              <a:t>, </a:t>
            </a:r>
            <a:r>
              <a:rPr lang="es" u="sng"/>
              <a:t>manage</a:t>
            </a:r>
            <a:r>
              <a:rPr lang="es"/>
              <a:t>, and </a:t>
            </a:r>
            <a:r>
              <a:rPr lang="es" u="sng"/>
              <a:t>measure</a:t>
            </a:r>
            <a:r>
              <a:rPr lang="es"/>
              <a:t> both organic AR content and paid AR advertising;</a:t>
            </a:r>
            <a:endParaRPr/>
          </a:p>
          <a:p>
            <a:pPr indent="-298450" lvl="1" marL="914400" rtl="0" algn="l">
              <a:lnSpc>
                <a:spcPct val="100000"/>
              </a:lnSpc>
              <a:spcBef>
                <a:spcPts val="0"/>
              </a:spcBef>
              <a:spcAft>
                <a:spcPts val="0"/>
              </a:spcAft>
              <a:buSzPts val="1100"/>
              <a:buChar char="○"/>
            </a:pPr>
            <a:r>
              <a:rPr lang="es"/>
              <a:t>tool to easily convert the assets to be used in every social network.</a:t>
            </a:r>
            <a:endParaRPr/>
          </a:p>
          <a:p>
            <a:pPr indent="-298450" lvl="0" marL="457200" rtl="0" algn="l">
              <a:lnSpc>
                <a:spcPct val="100000"/>
              </a:lnSpc>
              <a:spcBef>
                <a:spcPts val="0"/>
              </a:spcBef>
              <a:spcAft>
                <a:spcPts val="0"/>
              </a:spcAft>
              <a:buSzPts val="1100"/>
              <a:buChar char="●"/>
            </a:pPr>
            <a:r>
              <a:rPr b="1" lang="es"/>
              <a:t>Self-generated data</a:t>
            </a:r>
            <a:endParaRPr b="1"/>
          </a:p>
          <a:p>
            <a:pPr indent="0" lvl="0" marL="0" rtl="0" algn="l">
              <a:lnSpc>
                <a:spcPct val="100000"/>
              </a:lnSpc>
              <a:spcBef>
                <a:spcPts val="0"/>
              </a:spcBef>
              <a:spcAft>
                <a:spcPts val="0"/>
              </a:spcAft>
              <a:buNone/>
            </a:pPr>
            <a:r>
              <a:t/>
            </a:r>
            <a:endParaRPr b="1"/>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b="1"/>
          </a:p>
          <a:p>
            <a:pPr indent="0" lvl="0" marL="0" rtl="0" algn="l">
              <a:lnSpc>
                <a:spcPct val="100000"/>
              </a:lnSpc>
              <a:spcBef>
                <a:spcPts val="0"/>
              </a:spcBef>
              <a:spcAft>
                <a:spcPts val="0"/>
              </a:spcAft>
              <a:buNone/>
            </a:pPr>
            <a:r>
              <a:t/>
            </a:r>
            <a:endParaRPr b="1"/>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89de910a8c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189de910a8c_2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s"/>
              <a:t>Key activities:</a:t>
            </a:r>
            <a:endParaRPr b="1"/>
          </a:p>
          <a:p>
            <a:pPr indent="-298450" lvl="0" marL="457200" rtl="0" algn="l">
              <a:lnSpc>
                <a:spcPct val="100000"/>
              </a:lnSpc>
              <a:spcBef>
                <a:spcPts val="0"/>
              </a:spcBef>
              <a:spcAft>
                <a:spcPts val="0"/>
              </a:spcAft>
              <a:buSzPts val="1100"/>
              <a:buChar char="●"/>
            </a:pPr>
            <a:r>
              <a:rPr b="1" lang="es"/>
              <a:t>Customer educational support:</a:t>
            </a:r>
            <a:r>
              <a:rPr lang="es"/>
              <a:t> onboarding, which involved guiding users through set up of the platform and designer and marketing training on designing for the camera, best practices for social media promotion, and understanding camera analytics.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s"/>
              <a:t>Cost structure</a:t>
            </a:r>
            <a:endParaRPr b="1"/>
          </a:p>
          <a:p>
            <a:pPr indent="-298450" lvl="0" marL="457200" rtl="0" algn="l">
              <a:lnSpc>
                <a:spcPct val="100000"/>
              </a:lnSpc>
              <a:spcBef>
                <a:spcPts val="0"/>
              </a:spcBef>
              <a:spcAft>
                <a:spcPts val="0"/>
              </a:spcAft>
              <a:buSzPts val="1100"/>
              <a:buChar char="●"/>
            </a:pPr>
            <a:r>
              <a:rPr b="1" lang="es"/>
              <a:t>Costs to acquire SMB customers: </a:t>
            </a:r>
            <a:r>
              <a:rPr lang="es"/>
              <a:t>advertising, content marketing and webinars, targeted email campaigns, press outreach, and account-based marketing initiatives.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8" name="Shape 8"/>
        <p:cNvGrpSpPr/>
        <p:nvPr/>
      </p:nvGrpSpPr>
      <p:grpSpPr>
        <a:xfrm>
          <a:off x="0" y="0"/>
          <a:ext cx="0" cy="0"/>
          <a:chOff x="0" y="0"/>
          <a:chExt cx="0" cy="0"/>
        </a:xfrm>
      </p:grpSpPr>
      <p:sp>
        <p:nvSpPr>
          <p:cNvPr id="9" name="Google Shape;9;p40"/>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3000"/>
              <a:buFont typeface="Roboto Black"/>
              <a:buNone/>
              <a:defRPr b="0" sz="30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3600"/>
              <a:buNone/>
              <a:defRPr sz="3600">
                <a:solidFill>
                  <a:srgbClr val="48FFD5"/>
                </a:solidFill>
              </a:defRPr>
            </a:lvl2pPr>
            <a:lvl3pPr lvl="2" algn="r">
              <a:lnSpc>
                <a:spcPct val="100000"/>
              </a:lnSpc>
              <a:spcBef>
                <a:spcPts val="0"/>
              </a:spcBef>
              <a:spcAft>
                <a:spcPts val="0"/>
              </a:spcAft>
              <a:buClr>
                <a:srgbClr val="48FFD5"/>
              </a:buClr>
              <a:buSzPts val="3600"/>
              <a:buNone/>
              <a:defRPr sz="3600">
                <a:solidFill>
                  <a:srgbClr val="48FFD5"/>
                </a:solidFill>
              </a:defRPr>
            </a:lvl3pPr>
            <a:lvl4pPr lvl="3" algn="r">
              <a:lnSpc>
                <a:spcPct val="100000"/>
              </a:lnSpc>
              <a:spcBef>
                <a:spcPts val="0"/>
              </a:spcBef>
              <a:spcAft>
                <a:spcPts val="0"/>
              </a:spcAft>
              <a:buClr>
                <a:srgbClr val="48FFD5"/>
              </a:buClr>
              <a:buSzPts val="3600"/>
              <a:buNone/>
              <a:defRPr sz="3600">
                <a:solidFill>
                  <a:srgbClr val="48FFD5"/>
                </a:solidFill>
              </a:defRPr>
            </a:lvl4pPr>
            <a:lvl5pPr lvl="4" algn="r">
              <a:lnSpc>
                <a:spcPct val="100000"/>
              </a:lnSpc>
              <a:spcBef>
                <a:spcPts val="0"/>
              </a:spcBef>
              <a:spcAft>
                <a:spcPts val="0"/>
              </a:spcAft>
              <a:buClr>
                <a:srgbClr val="48FFD5"/>
              </a:buClr>
              <a:buSzPts val="3600"/>
              <a:buNone/>
              <a:defRPr sz="3600">
                <a:solidFill>
                  <a:srgbClr val="48FFD5"/>
                </a:solidFill>
              </a:defRPr>
            </a:lvl5pPr>
            <a:lvl6pPr lvl="5" algn="r">
              <a:lnSpc>
                <a:spcPct val="100000"/>
              </a:lnSpc>
              <a:spcBef>
                <a:spcPts val="0"/>
              </a:spcBef>
              <a:spcAft>
                <a:spcPts val="0"/>
              </a:spcAft>
              <a:buClr>
                <a:srgbClr val="48FFD5"/>
              </a:buClr>
              <a:buSzPts val="3600"/>
              <a:buNone/>
              <a:defRPr sz="3600">
                <a:solidFill>
                  <a:srgbClr val="48FFD5"/>
                </a:solidFill>
              </a:defRPr>
            </a:lvl6pPr>
            <a:lvl7pPr lvl="6" algn="r">
              <a:lnSpc>
                <a:spcPct val="100000"/>
              </a:lnSpc>
              <a:spcBef>
                <a:spcPts val="0"/>
              </a:spcBef>
              <a:spcAft>
                <a:spcPts val="0"/>
              </a:spcAft>
              <a:buClr>
                <a:srgbClr val="48FFD5"/>
              </a:buClr>
              <a:buSzPts val="3600"/>
              <a:buNone/>
              <a:defRPr sz="3600">
                <a:solidFill>
                  <a:srgbClr val="48FFD5"/>
                </a:solidFill>
              </a:defRPr>
            </a:lvl7pPr>
            <a:lvl8pPr lvl="7" algn="r">
              <a:lnSpc>
                <a:spcPct val="100000"/>
              </a:lnSpc>
              <a:spcBef>
                <a:spcPts val="0"/>
              </a:spcBef>
              <a:spcAft>
                <a:spcPts val="0"/>
              </a:spcAft>
              <a:buClr>
                <a:srgbClr val="48FFD5"/>
              </a:buClr>
              <a:buSzPts val="3600"/>
              <a:buNone/>
              <a:defRPr sz="3600">
                <a:solidFill>
                  <a:srgbClr val="48FFD5"/>
                </a:solidFill>
              </a:defRPr>
            </a:lvl8pPr>
            <a:lvl9pPr lvl="8" algn="r">
              <a:lnSpc>
                <a:spcPct val="100000"/>
              </a:lnSpc>
              <a:spcBef>
                <a:spcPts val="0"/>
              </a:spcBef>
              <a:spcAft>
                <a:spcPts val="0"/>
              </a:spcAft>
              <a:buClr>
                <a:srgbClr val="48FFD5"/>
              </a:buClr>
              <a:buSzPts val="3600"/>
              <a:buNone/>
              <a:defRPr sz="3600">
                <a:solidFill>
                  <a:srgbClr val="48FFD5"/>
                </a:solidFill>
              </a:defRPr>
            </a:lvl9pPr>
          </a:lstStyle>
          <a:p/>
        </p:txBody>
      </p:sp>
      <p:sp>
        <p:nvSpPr>
          <p:cNvPr id="10" name="Google Shape;10;p40"/>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66" name="Shape 66"/>
        <p:cNvGrpSpPr/>
        <p:nvPr/>
      </p:nvGrpSpPr>
      <p:grpSpPr>
        <a:xfrm>
          <a:off x="0" y="0"/>
          <a:ext cx="0" cy="0"/>
          <a:chOff x="0" y="0"/>
          <a:chExt cx="0" cy="0"/>
        </a:xfrm>
      </p:grpSpPr>
      <p:sp>
        <p:nvSpPr>
          <p:cNvPr id="67" name="Google Shape;67;p49"/>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p:txBody>
      </p:sp>
      <p:sp>
        <p:nvSpPr>
          <p:cNvPr id="68" name="Google Shape;68;p49"/>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p:txBody>
      </p:sp>
      <p:sp>
        <p:nvSpPr>
          <p:cNvPr id="69" name="Google Shape;69;p49"/>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p:txBody>
      </p:sp>
      <p:sp>
        <p:nvSpPr>
          <p:cNvPr id="70" name="Google Shape;70;p49"/>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1" name="Google Shape;71;p49"/>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2" name="Google Shape;72;p49"/>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3" name="Google Shape;73;p4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74" name="Shape 74"/>
        <p:cNvGrpSpPr/>
        <p:nvPr/>
      </p:nvGrpSpPr>
      <p:grpSpPr>
        <a:xfrm>
          <a:off x="0" y="0"/>
          <a:ext cx="0" cy="0"/>
          <a:chOff x="0" y="0"/>
          <a:chExt cx="0" cy="0"/>
        </a:xfrm>
      </p:grpSpPr>
      <p:sp>
        <p:nvSpPr>
          <p:cNvPr id="75" name="Google Shape;75;p50"/>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6" name="Google Shape;76;p50"/>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7" name="Google Shape;77;p50"/>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8" name="Google Shape;78;p50"/>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79" name="Google Shape;79;p50"/>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80" name="Google Shape;80;p50"/>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81" name="Google Shape;81;p50"/>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82" name="Shape 82"/>
        <p:cNvGrpSpPr/>
        <p:nvPr/>
      </p:nvGrpSpPr>
      <p:grpSpPr>
        <a:xfrm>
          <a:off x="0" y="0"/>
          <a:ext cx="0" cy="0"/>
          <a:chOff x="0" y="0"/>
          <a:chExt cx="0" cy="0"/>
        </a:xfrm>
      </p:grpSpPr>
      <p:sp>
        <p:nvSpPr>
          <p:cNvPr id="83" name="Google Shape;83;p51"/>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84" name="Shape 84"/>
        <p:cNvGrpSpPr/>
        <p:nvPr/>
      </p:nvGrpSpPr>
      <p:grpSpPr>
        <a:xfrm>
          <a:off x="0" y="0"/>
          <a:ext cx="0" cy="0"/>
          <a:chOff x="0" y="0"/>
          <a:chExt cx="0" cy="0"/>
        </a:xfrm>
      </p:grpSpPr>
      <p:sp>
        <p:nvSpPr>
          <p:cNvPr id="85" name="Google Shape;85;p52"/>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86" name="Google Shape;86;p52"/>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87" name="Google Shape;87;p52"/>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8" name="Shape 88"/>
        <p:cNvGrpSpPr/>
        <p:nvPr/>
      </p:nvGrpSpPr>
      <p:grpSpPr>
        <a:xfrm>
          <a:off x="0" y="0"/>
          <a:ext cx="0" cy="0"/>
          <a:chOff x="0" y="0"/>
          <a:chExt cx="0" cy="0"/>
        </a:xfrm>
      </p:grpSpPr>
      <p:sp>
        <p:nvSpPr>
          <p:cNvPr id="89" name="Google Shape;89;p53"/>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53"/>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91" name="Google Shape;91;p53"/>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5200"/>
              <a:buNone/>
              <a:defRPr sz="5200">
                <a:solidFill>
                  <a:srgbClr val="FFFFFF"/>
                </a:solidFill>
              </a:defRPr>
            </a:lvl2pPr>
            <a:lvl3pPr lvl="2" algn="l">
              <a:lnSpc>
                <a:spcPct val="100000"/>
              </a:lnSpc>
              <a:spcBef>
                <a:spcPts val="0"/>
              </a:spcBef>
              <a:spcAft>
                <a:spcPts val="0"/>
              </a:spcAft>
              <a:buClr>
                <a:srgbClr val="FFFFFF"/>
              </a:buClr>
              <a:buSzPts val="5200"/>
              <a:buNone/>
              <a:defRPr sz="5200">
                <a:solidFill>
                  <a:srgbClr val="FFFFFF"/>
                </a:solidFill>
              </a:defRPr>
            </a:lvl3pPr>
            <a:lvl4pPr lvl="3" algn="l">
              <a:lnSpc>
                <a:spcPct val="100000"/>
              </a:lnSpc>
              <a:spcBef>
                <a:spcPts val="0"/>
              </a:spcBef>
              <a:spcAft>
                <a:spcPts val="0"/>
              </a:spcAft>
              <a:buClr>
                <a:srgbClr val="FFFFFF"/>
              </a:buClr>
              <a:buSzPts val="5200"/>
              <a:buNone/>
              <a:defRPr sz="5200">
                <a:solidFill>
                  <a:srgbClr val="FFFFFF"/>
                </a:solidFill>
              </a:defRPr>
            </a:lvl4pPr>
            <a:lvl5pPr lvl="4" algn="l">
              <a:lnSpc>
                <a:spcPct val="100000"/>
              </a:lnSpc>
              <a:spcBef>
                <a:spcPts val="0"/>
              </a:spcBef>
              <a:spcAft>
                <a:spcPts val="0"/>
              </a:spcAft>
              <a:buClr>
                <a:srgbClr val="FFFFFF"/>
              </a:buClr>
              <a:buSzPts val="5200"/>
              <a:buNone/>
              <a:defRPr sz="5200">
                <a:solidFill>
                  <a:srgbClr val="FFFFFF"/>
                </a:solidFill>
              </a:defRPr>
            </a:lvl5pPr>
            <a:lvl6pPr lvl="5" algn="l">
              <a:lnSpc>
                <a:spcPct val="100000"/>
              </a:lnSpc>
              <a:spcBef>
                <a:spcPts val="0"/>
              </a:spcBef>
              <a:spcAft>
                <a:spcPts val="0"/>
              </a:spcAft>
              <a:buClr>
                <a:srgbClr val="FFFFFF"/>
              </a:buClr>
              <a:buSzPts val="5200"/>
              <a:buNone/>
              <a:defRPr sz="5200">
                <a:solidFill>
                  <a:srgbClr val="FFFFFF"/>
                </a:solidFill>
              </a:defRPr>
            </a:lvl6pPr>
            <a:lvl7pPr lvl="6" algn="l">
              <a:lnSpc>
                <a:spcPct val="100000"/>
              </a:lnSpc>
              <a:spcBef>
                <a:spcPts val="0"/>
              </a:spcBef>
              <a:spcAft>
                <a:spcPts val="0"/>
              </a:spcAft>
              <a:buClr>
                <a:srgbClr val="FFFFFF"/>
              </a:buClr>
              <a:buSzPts val="5200"/>
              <a:buNone/>
              <a:defRPr sz="5200">
                <a:solidFill>
                  <a:srgbClr val="FFFFFF"/>
                </a:solidFill>
              </a:defRPr>
            </a:lvl7pPr>
            <a:lvl8pPr lvl="7" algn="l">
              <a:lnSpc>
                <a:spcPct val="100000"/>
              </a:lnSpc>
              <a:spcBef>
                <a:spcPts val="0"/>
              </a:spcBef>
              <a:spcAft>
                <a:spcPts val="0"/>
              </a:spcAft>
              <a:buClr>
                <a:srgbClr val="FFFFFF"/>
              </a:buClr>
              <a:buSzPts val="5200"/>
              <a:buNone/>
              <a:defRPr sz="5200">
                <a:solidFill>
                  <a:srgbClr val="FFFFFF"/>
                </a:solidFill>
              </a:defRPr>
            </a:lvl8pPr>
            <a:lvl9pPr lvl="8" algn="l">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1_1_2_1_1_1">
    <p:bg>
      <p:bgPr>
        <a:solidFill>
          <a:schemeClr val="accent1"/>
        </a:solidFill>
      </p:bgPr>
    </p:bg>
    <p:spTree>
      <p:nvGrpSpPr>
        <p:cNvPr id="92" name="Shape 92"/>
        <p:cNvGrpSpPr/>
        <p:nvPr/>
      </p:nvGrpSpPr>
      <p:grpSpPr>
        <a:xfrm>
          <a:off x="0" y="0"/>
          <a:ext cx="0" cy="0"/>
          <a:chOff x="0" y="0"/>
          <a:chExt cx="0" cy="0"/>
        </a:xfrm>
      </p:grpSpPr>
      <p:sp>
        <p:nvSpPr>
          <p:cNvPr id="93" name="Google Shape;93;p54"/>
          <p:cNvSpPr/>
          <p:nvPr/>
        </p:nvSpPr>
        <p:spPr>
          <a:xfrm>
            <a:off x="-349375" y="1287500"/>
            <a:ext cx="6832200" cy="3607200"/>
          </a:xfrm>
          <a:prstGeom prst="rect">
            <a:avLst/>
          </a:prstGeom>
          <a:gradFill>
            <a:gsLst>
              <a:gs pos="0">
                <a:srgbClr val="052643"/>
              </a:gs>
              <a:gs pos="100000">
                <a:srgbClr val="041523"/>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4"/>
          <p:cNvSpPr txBox="1"/>
          <p:nvPr>
            <p:ph idx="1" type="body"/>
          </p:nvPr>
        </p:nvSpPr>
        <p:spPr>
          <a:xfrm>
            <a:off x="810000" y="1478150"/>
            <a:ext cx="8520600" cy="3416400"/>
          </a:xfrm>
          <a:prstGeom prst="rect">
            <a:avLst/>
          </a:prstGeom>
          <a:noFill/>
          <a:ln>
            <a:noFill/>
          </a:ln>
        </p:spPr>
        <p:txBody>
          <a:bodyPr anchorCtr="0" anchor="t" bIns="91425" lIns="91425" spcFirstLastPara="1" rIns="91425" wrap="square" tIns="91425">
            <a:noAutofit/>
          </a:bodyPr>
          <a:lstStyle>
            <a:lvl1pPr indent="-279400" lvl="0" marL="457200" algn="l">
              <a:lnSpc>
                <a:spcPct val="115000"/>
              </a:lnSpc>
              <a:spcBef>
                <a:spcPts val="0"/>
              </a:spcBef>
              <a:spcAft>
                <a:spcPts val="0"/>
              </a:spcAft>
              <a:buClr>
                <a:srgbClr val="1EFFC1"/>
              </a:buClr>
              <a:buSzPts val="800"/>
              <a:buChar char="●"/>
              <a:defRPr sz="800">
                <a:solidFill>
                  <a:srgbClr val="1EFFC1"/>
                </a:solidFill>
              </a:defRPr>
            </a:lvl1pPr>
            <a:lvl2pPr indent="-279400" lvl="1" marL="914400" algn="l">
              <a:lnSpc>
                <a:spcPct val="115000"/>
              </a:lnSpc>
              <a:spcBef>
                <a:spcPts val="1600"/>
              </a:spcBef>
              <a:spcAft>
                <a:spcPts val="0"/>
              </a:spcAft>
              <a:buClr>
                <a:srgbClr val="1EFFC1"/>
              </a:buClr>
              <a:buSzPts val="800"/>
              <a:buChar char="○"/>
              <a:defRPr sz="800">
                <a:solidFill>
                  <a:srgbClr val="1EFFC1"/>
                </a:solidFill>
              </a:defRPr>
            </a:lvl2pPr>
            <a:lvl3pPr indent="-279400" lvl="2" marL="1371600" algn="l">
              <a:lnSpc>
                <a:spcPct val="115000"/>
              </a:lnSpc>
              <a:spcBef>
                <a:spcPts val="1600"/>
              </a:spcBef>
              <a:spcAft>
                <a:spcPts val="0"/>
              </a:spcAft>
              <a:buClr>
                <a:srgbClr val="1EFFC1"/>
              </a:buClr>
              <a:buSzPts val="800"/>
              <a:buChar char="■"/>
              <a:defRPr sz="800">
                <a:solidFill>
                  <a:srgbClr val="1EFFC1"/>
                </a:solidFill>
              </a:defRPr>
            </a:lvl3pPr>
            <a:lvl4pPr indent="-279400" lvl="3" marL="1828800" algn="l">
              <a:lnSpc>
                <a:spcPct val="115000"/>
              </a:lnSpc>
              <a:spcBef>
                <a:spcPts val="1600"/>
              </a:spcBef>
              <a:spcAft>
                <a:spcPts val="0"/>
              </a:spcAft>
              <a:buClr>
                <a:srgbClr val="1EFFC1"/>
              </a:buClr>
              <a:buSzPts val="800"/>
              <a:buChar char="●"/>
              <a:defRPr sz="800">
                <a:solidFill>
                  <a:srgbClr val="1EFFC1"/>
                </a:solidFill>
              </a:defRPr>
            </a:lvl4pPr>
            <a:lvl5pPr indent="-279400" lvl="4" marL="2286000" algn="l">
              <a:lnSpc>
                <a:spcPct val="115000"/>
              </a:lnSpc>
              <a:spcBef>
                <a:spcPts val="1600"/>
              </a:spcBef>
              <a:spcAft>
                <a:spcPts val="0"/>
              </a:spcAft>
              <a:buClr>
                <a:srgbClr val="1EFFC1"/>
              </a:buClr>
              <a:buSzPts val="800"/>
              <a:buChar char="○"/>
              <a:defRPr sz="800">
                <a:solidFill>
                  <a:srgbClr val="1EFFC1"/>
                </a:solidFill>
              </a:defRPr>
            </a:lvl5pPr>
            <a:lvl6pPr indent="-279400" lvl="5" marL="2743200" algn="l">
              <a:lnSpc>
                <a:spcPct val="115000"/>
              </a:lnSpc>
              <a:spcBef>
                <a:spcPts val="1600"/>
              </a:spcBef>
              <a:spcAft>
                <a:spcPts val="0"/>
              </a:spcAft>
              <a:buClr>
                <a:srgbClr val="1EFFC1"/>
              </a:buClr>
              <a:buSzPts val="800"/>
              <a:buChar char="■"/>
              <a:defRPr sz="800">
                <a:solidFill>
                  <a:srgbClr val="1EFFC1"/>
                </a:solidFill>
              </a:defRPr>
            </a:lvl6pPr>
            <a:lvl7pPr indent="-279400" lvl="6" marL="3200400" algn="l">
              <a:lnSpc>
                <a:spcPct val="115000"/>
              </a:lnSpc>
              <a:spcBef>
                <a:spcPts val="1600"/>
              </a:spcBef>
              <a:spcAft>
                <a:spcPts val="0"/>
              </a:spcAft>
              <a:buClr>
                <a:srgbClr val="1EFFC1"/>
              </a:buClr>
              <a:buSzPts val="800"/>
              <a:buChar char="●"/>
              <a:defRPr sz="800">
                <a:solidFill>
                  <a:srgbClr val="1EFFC1"/>
                </a:solidFill>
              </a:defRPr>
            </a:lvl7pPr>
            <a:lvl8pPr indent="-279400" lvl="7" marL="3657600" algn="l">
              <a:lnSpc>
                <a:spcPct val="115000"/>
              </a:lnSpc>
              <a:spcBef>
                <a:spcPts val="1600"/>
              </a:spcBef>
              <a:spcAft>
                <a:spcPts val="0"/>
              </a:spcAft>
              <a:buClr>
                <a:srgbClr val="1EFFC1"/>
              </a:buClr>
              <a:buSzPts val="800"/>
              <a:buChar char="○"/>
              <a:defRPr sz="800">
                <a:solidFill>
                  <a:srgbClr val="1EFFC1"/>
                </a:solidFill>
              </a:defRPr>
            </a:lvl8pPr>
            <a:lvl9pPr indent="-279400" lvl="8" marL="4114800" algn="l">
              <a:lnSpc>
                <a:spcPct val="115000"/>
              </a:lnSpc>
              <a:spcBef>
                <a:spcPts val="1600"/>
              </a:spcBef>
              <a:spcAft>
                <a:spcPts val="1600"/>
              </a:spcAft>
              <a:buClr>
                <a:srgbClr val="1EFFC1"/>
              </a:buClr>
              <a:buSzPts val="800"/>
              <a:buChar char="■"/>
              <a:defRPr sz="800">
                <a:solidFill>
                  <a:srgbClr val="1EFFC1"/>
                </a:solidFill>
              </a:defRPr>
            </a:lvl9pPr>
          </a:lstStyle>
          <a:p/>
        </p:txBody>
      </p:sp>
      <p:sp>
        <p:nvSpPr>
          <p:cNvPr id="95" name="Google Shape;95;p54"/>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61234"/>
              </a:buClr>
              <a:buSzPts val="3000"/>
              <a:buFont typeface="Roboto Black"/>
              <a:buNone/>
              <a:defRPr b="0" sz="3000">
                <a:solidFill>
                  <a:srgbClr val="161234"/>
                </a:solidFill>
                <a:latin typeface="Roboto Black"/>
                <a:ea typeface="Roboto Black"/>
                <a:cs typeface="Roboto Black"/>
                <a:sym typeface="Roboto Black"/>
              </a:defRPr>
            </a:lvl1pPr>
            <a:lvl2pPr lvl="1" algn="l">
              <a:lnSpc>
                <a:spcPct val="100000"/>
              </a:lnSpc>
              <a:spcBef>
                <a:spcPts val="0"/>
              </a:spcBef>
              <a:spcAft>
                <a:spcPts val="0"/>
              </a:spcAft>
              <a:buClr>
                <a:srgbClr val="161234"/>
              </a:buClr>
              <a:buSzPts val="5200"/>
              <a:buNone/>
              <a:defRPr sz="5200">
                <a:solidFill>
                  <a:srgbClr val="161234"/>
                </a:solidFill>
              </a:defRPr>
            </a:lvl2pPr>
            <a:lvl3pPr lvl="2" algn="l">
              <a:lnSpc>
                <a:spcPct val="100000"/>
              </a:lnSpc>
              <a:spcBef>
                <a:spcPts val="0"/>
              </a:spcBef>
              <a:spcAft>
                <a:spcPts val="0"/>
              </a:spcAft>
              <a:buClr>
                <a:srgbClr val="161234"/>
              </a:buClr>
              <a:buSzPts val="5200"/>
              <a:buNone/>
              <a:defRPr sz="5200">
                <a:solidFill>
                  <a:srgbClr val="161234"/>
                </a:solidFill>
              </a:defRPr>
            </a:lvl3pPr>
            <a:lvl4pPr lvl="3" algn="l">
              <a:lnSpc>
                <a:spcPct val="100000"/>
              </a:lnSpc>
              <a:spcBef>
                <a:spcPts val="0"/>
              </a:spcBef>
              <a:spcAft>
                <a:spcPts val="0"/>
              </a:spcAft>
              <a:buClr>
                <a:srgbClr val="161234"/>
              </a:buClr>
              <a:buSzPts val="5200"/>
              <a:buNone/>
              <a:defRPr sz="5200">
                <a:solidFill>
                  <a:srgbClr val="161234"/>
                </a:solidFill>
              </a:defRPr>
            </a:lvl4pPr>
            <a:lvl5pPr lvl="4" algn="l">
              <a:lnSpc>
                <a:spcPct val="100000"/>
              </a:lnSpc>
              <a:spcBef>
                <a:spcPts val="0"/>
              </a:spcBef>
              <a:spcAft>
                <a:spcPts val="0"/>
              </a:spcAft>
              <a:buClr>
                <a:srgbClr val="161234"/>
              </a:buClr>
              <a:buSzPts val="5200"/>
              <a:buNone/>
              <a:defRPr sz="5200">
                <a:solidFill>
                  <a:srgbClr val="161234"/>
                </a:solidFill>
              </a:defRPr>
            </a:lvl5pPr>
            <a:lvl6pPr lvl="5" algn="l">
              <a:lnSpc>
                <a:spcPct val="100000"/>
              </a:lnSpc>
              <a:spcBef>
                <a:spcPts val="0"/>
              </a:spcBef>
              <a:spcAft>
                <a:spcPts val="0"/>
              </a:spcAft>
              <a:buClr>
                <a:srgbClr val="161234"/>
              </a:buClr>
              <a:buSzPts val="5200"/>
              <a:buNone/>
              <a:defRPr sz="5200">
                <a:solidFill>
                  <a:srgbClr val="161234"/>
                </a:solidFill>
              </a:defRPr>
            </a:lvl6pPr>
            <a:lvl7pPr lvl="6" algn="l">
              <a:lnSpc>
                <a:spcPct val="100000"/>
              </a:lnSpc>
              <a:spcBef>
                <a:spcPts val="0"/>
              </a:spcBef>
              <a:spcAft>
                <a:spcPts val="0"/>
              </a:spcAft>
              <a:buClr>
                <a:srgbClr val="161234"/>
              </a:buClr>
              <a:buSzPts val="5200"/>
              <a:buNone/>
              <a:defRPr sz="5200">
                <a:solidFill>
                  <a:srgbClr val="161234"/>
                </a:solidFill>
              </a:defRPr>
            </a:lvl7pPr>
            <a:lvl8pPr lvl="7" algn="l">
              <a:lnSpc>
                <a:spcPct val="100000"/>
              </a:lnSpc>
              <a:spcBef>
                <a:spcPts val="0"/>
              </a:spcBef>
              <a:spcAft>
                <a:spcPts val="0"/>
              </a:spcAft>
              <a:buClr>
                <a:srgbClr val="161234"/>
              </a:buClr>
              <a:buSzPts val="5200"/>
              <a:buNone/>
              <a:defRPr sz="5200">
                <a:solidFill>
                  <a:srgbClr val="161234"/>
                </a:solidFill>
              </a:defRPr>
            </a:lvl8pPr>
            <a:lvl9pPr lvl="8" algn="l">
              <a:lnSpc>
                <a:spcPct val="100000"/>
              </a:lnSpc>
              <a:spcBef>
                <a:spcPts val="0"/>
              </a:spcBef>
              <a:spcAft>
                <a:spcPts val="0"/>
              </a:spcAft>
              <a:buClr>
                <a:srgbClr val="161234"/>
              </a:buClr>
              <a:buSzPts val="5200"/>
              <a:buNone/>
              <a:defRPr sz="5200">
                <a:solidFill>
                  <a:srgbClr val="161234"/>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FFFFF"/>
        </a:solidFill>
      </p:bgPr>
    </p:bg>
    <p:spTree>
      <p:nvGrpSpPr>
        <p:cNvPr id="96"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11" name="Shape 11"/>
        <p:cNvGrpSpPr/>
        <p:nvPr/>
      </p:nvGrpSpPr>
      <p:grpSpPr>
        <a:xfrm>
          <a:off x="0" y="0"/>
          <a:ext cx="0" cy="0"/>
          <a:chOff x="0" y="0"/>
          <a:chExt cx="0" cy="0"/>
        </a:xfrm>
      </p:grpSpPr>
      <p:sp>
        <p:nvSpPr>
          <p:cNvPr id="12" name="Google Shape;12;p41"/>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13" name="Google Shape;13;p41"/>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14" name="Google Shape;14;p41"/>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5" name="Google Shape;15;p41"/>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16" name="Google Shape;16;p41"/>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7" name="Google Shape;17;p41"/>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18" name="Google Shape;18;p41"/>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9" name="Google Shape;19;p41"/>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0" name="Google Shape;20;p41"/>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1" name="Google Shape;21;p41"/>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2" name="Google Shape;22;p41"/>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3" name="Google Shape;23;p41"/>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4" name="Google Shape;24;p41"/>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5" name="Google Shape;25;p41"/>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6" name="Google Shape;26;p41"/>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7" name="Google Shape;27;p41"/>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8" name="Google Shape;28;p41"/>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9" name="Google Shape;29;p41"/>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0" name="Google Shape;30;p41"/>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31" name="Shape 31"/>
        <p:cNvGrpSpPr/>
        <p:nvPr/>
      </p:nvGrpSpPr>
      <p:grpSpPr>
        <a:xfrm>
          <a:off x="0" y="0"/>
          <a:ext cx="0" cy="0"/>
          <a:chOff x="0" y="0"/>
          <a:chExt cx="0" cy="0"/>
        </a:xfrm>
      </p:grpSpPr>
      <p:sp>
        <p:nvSpPr>
          <p:cNvPr id="32" name="Google Shape;32;p42"/>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600"/>
              <a:buFont typeface="Roboto Black"/>
              <a:buNone/>
              <a:defRPr b="0" sz="36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33" name="Google Shape;33;p42"/>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100"/>
              <a:buNone/>
              <a:defRPr sz="1100">
                <a:solidFill>
                  <a:srgbClr val="FFFFFF"/>
                </a:solidFill>
              </a:defRPr>
            </a:lvl1pPr>
            <a:lvl2pPr lvl="1"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34" name="Shape 34"/>
        <p:cNvGrpSpPr/>
        <p:nvPr/>
      </p:nvGrpSpPr>
      <p:grpSpPr>
        <a:xfrm>
          <a:off x="0" y="0"/>
          <a:ext cx="0" cy="0"/>
          <a:chOff x="0" y="0"/>
          <a:chExt cx="0" cy="0"/>
        </a:xfrm>
      </p:grpSpPr>
      <p:sp>
        <p:nvSpPr>
          <p:cNvPr id="35" name="Google Shape;35;p43"/>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36" name="Google Shape;36;p43"/>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37" name="Google Shape;37;p43"/>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38" name="Google Shape;38;p43"/>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9" name="Google Shape;39;p43"/>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0" name="Google Shape;40;p43"/>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1" name="Google Shape;41;p4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44"/>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4"/>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45" name="Google Shape;45;p44"/>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46" name="Shape 46"/>
        <p:cNvGrpSpPr/>
        <p:nvPr/>
      </p:nvGrpSpPr>
      <p:grpSpPr>
        <a:xfrm>
          <a:off x="0" y="0"/>
          <a:ext cx="0" cy="0"/>
          <a:chOff x="0" y="0"/>
          <a:chExt cx="0" cy="0"/>
        </a:xfrm>
      </p:grpSpPr>
      <p:sp>
        <p:nvSpPr>
          <p:cNvPr id="47" name="Google Shape;47;p45"/>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48" name="Google Shape;48;p45"/>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49" name="Google Shape;49;p45"/>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0" name="Google Shape;50;p45"/>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5200"/>
              <a:buNone/>
              <a:defRPr sz="5200">
                <a:solidFill>
                  <a:srgbClr val="48FFD5"/>
                </a:solidFill>
              </a:defRPr>
            </a:lvl2pPr>
            <a:lvl3pPr lvl="2" algn="l">
              <a:lnSpc>
                <a:spcPct val="100000"/>
              </a:lnSpc>
              <a:spcBef>
                <a:spcPts val="0"/>
              </a:spcBef>
              <a:spcAft>
                <a:spcPts val="0"/>
              </a:spcAft>
              <a:buClr>
                <a:srgbClr val="48FFD5"/>
              </a:buClr>
              <a:buSzPts val="5200"/>
              <a:buNone/>
              <a:defRPr sz="5200">
                <a:solidFill>
                  <a:srgbClr val="48FFD5"/>
                </a:solidFill>
              </a:defRPr>
            </a:lvl3pPr>
            <a:lvl4pPr lvl="3" algn="l">
              <a:lnSpc>
                <a:spcPct val="100000"/>
              </a:lnSpc>
              <a:spcBef>
                <a:spcPts val="0"/>
              </a:spcBef>
              <a:spcAft>
                <a:spcPts val="0"/>
              </a:spcAft>
              <a:buClr>
                <a:srgbClr val="48FFD5"/>
              </a:buClr>
              <a:buSzPts val="5200"/>
              <a:buNone/>
              <a:defRPr sz="5200">
                <a:solidFill>
                  <a:srgbClr val="48FFD5"/>
                </a:solidFill>
              </a:defRPr>
            </a:lvl4pPr>
            <a:lvl5pPr lvl="4" algn="l">
              <a:lnSpc>
                <a:spcPct val="100000"/>
              </a:lnSpc>
              <a:spcBef>
                <a:spcPts val="0"/>
              </a:spcBef>
              <a:spcAft>
                <a:spcPts val="0"/>
              </a:spcAft>
              <a:buClr>
                <a:srgbClr val="48FFD5"/>
              </a:buClr>
              <a:buSzPts val="5200"/>
              <a:buNone/>
              <a:defRPr sz="5200">
                <a:solidFill>
                  <a:srgbClr val="48FFD5"/>
                </a:solidFill>
              </a:defRPr>
            </a:lvl5pPr>
            <a:lvl6pPr lvl="5" algn="l">
              <a:lnSpc>
                <a:spcPct val="100000"/>
              </a:lnSpc>
              <a:spcBef>
                <a:spcPts val="0"/>
              </a:spcBef>
              <a:spcAft>
                <a:spcPts val="0"/>
              </a:spcAft>
              <a:buClr>
                <a:srgbClr val="48FFD5"/>
              </a:buClr>
              <a:buSzPts val="5200"/>
              <a:buNone/>
              <a:defRPr sz="5200">
                <a:solidFill>
                  <a:srgbClr val="48FFD5"/>
                </a:solidFill>
              </a:defRPr>
            </a:lvl6pPr>
            <a:lvl7pPr lvl="6" algn="l">
              <a:lnSpc>
                <a:spcPct val="100000"/>
              </a:lnSpc>
              <a:spcBef>
                <a:spcPts val="0"/>
              </a:spcBef>
              <a:spcAft>
                <a:spcPts val="0"/>
              </a:spcAft>
              <a:buClr>
                <a:srgbClr val="48FFD5"/>
              </a:buClr>
              <a:buSzPts val="5200"/>
              <a:buNone/>
              <a:defRPr sz="5200">
                <a:solidFill>
                  <a:srgbClr val="48FFD5"/>
                </a:solidFill>
              </a:defRPr>
            </a:lvl7pPr>
            <a:lvl8pPr lvl="7" algn="l">
              <a:lnSpc>
                <a:spcPct val="100000"/>
              </a:lnSpc>
              <a:spcBef>
                <a:spcPts val="0"/>
              </a:spcBef>
              <a:spcAft>
                <a:spcPts val="0"/>
              </a:spcAft>
              <a:buClr>
                <a:srgbClr val="48FFD5"/>
              </a:buClr>
              <a:buSzPts val="5200"/>
              <a:buNone/>
              <a:defRPr sz="5200">
                <a:solidFill>
                  <a:srgbClr val="48FFD5"/>
                </a:solidFill>
              </a:defRPr>
            </a:lvl8pPr>
            <a:lvl9pPr lvl="8" algn="l">
              <a:lnSpc>
                <a:spcPct val="100000"/>
              </a:lnSpc>
              <a:spcBef>
                <a:spcPts val="0"/>
              </a:spcBef>
              <a:spcAft>
                <a:spcPts val="0"/>
              </a:spcAft>
              <a:buClr>
                <a:srgbClr val="48FFD5"/>
              </a:buClr>
              <a:buSzPts val="5200"/>
              <a:buNone/>
              <a:defRPr sz="5200">
                <a:solidFill>
                  <a:srgbClr val="48FFD5"/>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51" name="Shape 51"/>
        <p:cNvGrpSpPr/>
        <p:nvPr/>
      </p:nvGrpSpPr>
      <p:grpSpPr>
        <a:xfrm>
          <a:off x="0" y="0"/>
          <a:ext cx="0" cy="0"/>
          <a:chOff x="0" y="0"/>
          <a:chExt cx="0" cy="0"/>
        </a:xfrm>
      </p:grpSpPr>
      <p:sp>
        <p:nvSpPr>
          <p:cNvPr id="52" name="Google Shape;52;p46"/>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3" name="Google Shape;53;p46"/>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4" name="Google Shape;54;p46"/>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5" name="Google Shape;55;p46"/>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5200"/>
              <a:buNone/>
              <a:defRPr sz="5200">
                <a:solidFill>
                  <a:srgbClr val="FFFFFF"/>
                </a:solidFill>
              </a:defRPr>
            </a:lvl2pPr>
            <a:lvl3pPr lvl="2" algn="r">
              <a:lnSpc>
                <a:spcPct val="100000"/>
              </a:lnSpc>
              <a:spcBef>
                <a:spcPts val="0"/>
              </a:spcBef>
              <a:spcAft>
                <a:spcPts val="0"/>
              </a:spcAft>
              <a:buClr>
                <a:srgbClr val="FFFFFF"/>
              </a:buClr>
              <a:buSzPts val="5200"/>
              <a:buNone/>
              <a:defRPr sz="5200">
                <a:solidFill>
                  <a:srgbClr val="FFFFFF"/>
                </a:solidFill>
              </a:defRPr>
            </a:lvl3pPr>
            <a:lvl4pPr lvl="3" algn="r">
              <a:lnSpc>
                <a:spcPct val="100000"/>
              </a:lnSpc>
              <a:spcBef>
                <a:spcPts val="0"/>
              </a:spcBef>
              <a:spcAft>
                <a:spcPts val="0"/>
              </a:spcAft>
              <a:buClr>
                <a:srgbClr val="FFFFFF"/>
              </a:buClr>
              <a:buSzPts val="5200"/>
              <a:buNone/>
              <a:defRPr sz="5200">
                <a:solidFill>
                  <a:srgbClr val="FFFFFF"/>
                </a:solidFill>
              </a:defRPr>
            </a:lvl4pPr>
            <a:lvl5pPr lvl="4" algn="r">
              <a:lnSpc>
                <a:spcPct val="100000"/>
              </a:lnSpc>
              <a:spcBef>
                <a:spcPts val="0"/>
              </a:spcBef>
              <a:spcAft>
                <a:spcPts val="0"/>
              </a:spcAft>
              <a:buClr>
                <a:srgbClr val="FFFFFF"/>
              </a:buClr>
              <a:buSzPts val="5200"/>
              <a:buNone/>
              <a:defRPr sz="5200">
                <a:solidFill>
                  <a:srgbClr val="FFFFFF"/>
                </a:solidFill>
              </a:defRPr>
            </a:lvl5pPr>
            <a:lvl6pPr lvl="5" algn="r">
              <a:lnSpc>
                <a:spcPct val="100000"/>
              </a:lnSpc>
              <a:spcBef>
                <a:spcPts val="0"/>
              </a:spcBef>
              <a:spcAft>
                <a:spcPts val="0"/>
              </a:spcAft>
              <a:buClr>
                <a:srgbClr val="FFFFFF"/>
              </a:buClr>
              <a:buSzPts val="5200"/>
              <a:buNone/>
              <a:defRPr sz="5200">
                <a:solidFill>
                  <a:srgbClr val="FFFFFF"/>
                </a:solidFill>
              </a:defRPr>
            </a:lvl6pPr>
            <a:lvl7pPr lvl="6" algn="r">
              <a:lnSpc>
                <a:spcPct val="100000"/>
              </a:lnSpc>
              <a:spcBef>
                <a:spcPts val="0"/>
              </a:spcBef>
              <a:spcAft>
                <a:spcPts val="0"/>
              </a:spcAft>
              <a:buClr>
                <a:srgbClr val="FFFFFF"/>
              </a:buClr>
              <a:buSzPts val="5200"/>
              <a:buNone/>
              <a:defRPr sz="5200">
                <a:solidFill>
                  <a:srgbClr val="FFFFFF"/>
                </a:solidFill>
              </a:defRPr>
            </a:lvl7pPr>
            <a:lvl8pPr lvl="7" algn="r">
              <a:lnSpc>
                <a:spcPct val="100000"/>
              </a:lnSpc>
              <a:spcBef>
                <a:spcPts val="0"/>
              </a:spcBef>
              <a:spcAft>
                <a:spcPts val="0"/>
              </a:spcAft>
              <a:buClr>
                <a:srgbClr val="FFFFFF"/>
              </a:buClr>
              <a:buSzPts val="5200"/>
              <a:buNone/>
              <a:defRPr sz="5200">
                <a:solidFill>
                  <a:srgbClr val="FFFFFF"/>
                </a:solidFill>
              </a:defRPr>
            </a:lvl8pPr>
            <a:lvl9pPr lvl="8" algn="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47"/>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58" name="Google Shape;58;p47"/>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59" name="Google Shape;59;p47"/>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60" name="Google Shape;60;p47"/>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1" name="Google Shape;61;p47"/>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2" name="Google Shape;62;p47"/>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3" name="Google Shape;63;p4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4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052643"/>
            </a:gs>
            <a:gs pos="100000">
              <a:srgbClr val="04152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800"/>
              <a:buFont typeface="Roboto Black"/>
              <a:buNone/>
              <a:defRPr b="0" i="0" sz="2800" u="none" cap="none" strike="noStrike">
                <a:solidFill>
                  <a:srgbClr val="FFFFFF"/>
                </a:solidFill>
                <a:latin typeface="Roboto Black"/>
                <a:ea typeface="Roboto Black"/>
                <a:cs typeface="Roboto Black"/>
                <a:sym typeface="Roboto Black"/>
              </a:defRPr>
            </a:lvl1pPr>
            <a:lvl2pPr lvl="1"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2pPr>
            <a:lvl3pPr lvl="2"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3pPr>
            <a:lvl4pPr lvl="3"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4pPr>
            <a:lvl5pPr lvl="4"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5pPr>
            <a:lvl6pPr lvl="5"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6pPr>
            <a:lvl7pPr lvl="6"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7pPr>
            <a:lvl8pPr lvl="7"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8pPr>
            <a:lvl9pPr lvl="8"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9pPr>
          </a:lstStyle>
          <a:p/>
        </p:txBody>
      </p:sp>
      <p:sp>
        <p:nvSpPr>
          <p:cNvPr id="7" name="Google Shape;7;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FFFFFF"/>
              </a:buClr>
              <a:buSzPts val="1800"/>
              <a:buFont typeface="Roboto Light"/>
              <a:buChar char="●"/>
              <a:defRPr b="0" i="0" sz="1800" u="none" cap="none" strike="noStrike">
                <a:solidFill>
                  <a:srgbClr val="FFFFFF"/>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www.statista.com/statistics/272014/global-social-networks-ranked-by-number-of-user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5166600" y="2210288"/>
            <a:ext cx="31296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s">
                <a:solidFill>
                  <a:schemeClr val="accent1"/>
                </a:solidFill>
              </a:rPr>
              <a:t>CAMERA IQ </a:t>
            </a:r>
            <a:endParaRPr>
              <a:solidFill>
                <a:schemeClr val="accent1"/>
              </a:solidFill>
            </a:endParaRPr>
          </a:p>
        </p:txBody>
      </p:sp>
      <p:sp>
        <p:nvSpPr>
          <p:cNvPr id="102" name="Google Shape;102;p1"/>
          <p:cNvSpPr txBox="1"/>
          <p:nvPr>
            <p:ph idx="1" type="subTitle"/>
          </p:nvPr>
        </p:nvSpPr>
        <p:spPr>
          <a:xfrm>
            <a:off x="6014400" y="4688825"/>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b="1" lang="es" sz="1500">
                <a:latin typeface="Roboto"/>
                <a:ea typeface="Roboto"/>
                <a:cs typeface="Roboto"/>
                <a:sym typeface="Roboto"/>
              </a:rPr>
              <a:t>Class 2, Group 3</a:t>
            </a:r>
            <a:endParaRPr b="1" sz="1500">
              <a:latin typeface="Roboto"/>
              <a:ea typeface="Roboto"/>
              <a:cs typeface="Roboto"/>
              <a:sym typeface="Roboto"/>
            </a:endParaRPr>
          </a:p>
        </p:txBody>
      </p:sp>
      <p:sp>
        <p:nvSpPr>
          <p:cNvPr id="103" name="Google Shape;103;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655007" y="2725228"/>
            <a:ext cx="24" cy="24"/>
          </a:xfrm>
          <a:custGeom>
            <a:rect b="b" l="l" r="r" t="t"/>
            <a:pathLst>
              <a:path extrusionOk="0" h="1" w="1">
                <a:moveTo>
                  <a:pt x="1" y="0"/>
                </a:moveTo>
                <a:lnTo>
                  <a:pt x="1"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546819" y="1825947"/>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641551" y="1923751"/>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641551" y="1997103"/>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3641551" y="2070432"/>
            <a:ext cx="212428" cy="38248"/>
          </a:xfrm>
          <a:custGeom>
            <a:rect b="b" l="l" r="r" t="t"/>
            <a:pathLst>
              <a:path extrusionOk="0" h="1594" w="8853">
                <a:moveTo>
                  <a:pt x="1" y="1"/>
                </a:moveTo>
                <a:lnTo>
                  <a:pt x="1" y="1593"/>
                </a:lnTo>
                <a:lnTo>
                  <a:pt x="8853" y="1593"/>
                </a:lnTo>
                <a:lnTo>
                  <a:pt x="8853"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18bb92c7ed1_3_23"/>
          <p:cNvSpPr txBox="1"/>
          <p:nvPr>
            <p:ph idx="6" type="ctrTitle"/>
          </p:nvPr>
        </p:nvSpPr>
        <p:spPr>
          <a:xfrm>
            <a:off x="311700" y="644550"/>
            <a:ext cx="8520600" cy="615600"/>
          </a:xfrm>
          <a:prstGeom prst="rect">
            <a:avLst/>
          </a:prstGeom>
          <a:noFill/>
          <a:ln>
            <a:noFill/>
          </a:ln>
        </p:spPr>
        <p:txBody>
          <a:bodyPr anchorCtr="0" anchor="b" bIns="91425" lIns="91425" spcFirstLastPara="1" rIns="91425" wrap="square" tIns="91425">
            <a:spAutoFit/>
          </a:bodyPr>
          <a:lstStyle/>
          <a:p>
            <a:pPr indent="0" lvl="0" marL="0" rtl="0" algn="ctr">
              <a:lnSpc>
                <a:spcPct val="100000"/>
              </a:lnSpc>
              <a:spcBef>
                <a:spcPts val="0"/>
              </a:spcBef>
              <a:spcAft>
                <a:spcPts val="0"/>
              </a:spcAft>
              <a:buSzPts val="3000"/>
              <a:buNone/>
            </a:pPr>
            <a:r>
              <a:rPr lang="es" sz="2800"/>
              <a:t>How is the ecosystem evolving?</a:t>
            </a:r>
            <a:endParaRPr sz="2800"/>
          </a:p>
        </p:txBody>
      </p:sp>
      <p:cxnSp>
        <p:nvCxnSpPr>
          <p:cNvPr id="444" name="Google Shape;444;g18bb92c7ed1_3_23"/>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445" name="Google Shape;445;g18bb92c7ed1_3_23"/>
          <p:cNvSpPr txBox="1"/>
          <p:nvPr>
            <p:ph idx="1" type="subTitle"/>
          </p:nvPr>
        </p:nvSpPr>
        <p:spPr>
          <a:xfrm>
            <a:off x="311700" y="3042600"/>
            <a:ext cx="3932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400">
                <a:solidFill>
                  <a:schemeClr val="lt1"/>
                </a:solidFill>
                <a:latin typeface="Roboto"/>
                <a:ea typeface="Roboto"/>
                <a:cs typeface="Roboto"/>
                <a:sym typeface="Roboto"/>
              </a:rPr>
              <a:t>Attempts are being made to go beyond traditional advertisements, which have an overall low conversion rate.</a:t>
            </a:r>
            <a:endParaRPr sz="1400">
              <a:solidFill>
                <a:schemeClr val="lt1"/>
              </a:solidFill>
              <a:latin typeface="Roboto"/>
              <a:ea typeface="Roboto"/>
              <a:cs typeface="Roboto"/>
              <a:sym typeface="Roboto"/>
            </a:endParaRPr>
          </a:p>
          <a:p>
            <a:pPr indent="0" lvl="0" marL="0" rtl="0" algn="l">
              <a:lnSpc>
                <a:spcPct val="100000"/>
              </a:lnSpc>
              <a:spcBef>
                <a:spcPts val="0"/>
              </a:spcBef>
              <a:spcAft>
                <a:spcPts val="0"/>
              </a:spcAft>
              <a:buNone/>
            </a:pPr>
            <a:r>
              <a:rPr lang="es" sz="1400">
                <a:solidFill>
                  <a:schemeClr val="lt1"/>
                </a:solidFill>
                <a:latin typeface="Roboto"/>
                <a:ea typeface="Roboto"/>
                <a:cs typeface="Roboto"/>
                <a:sym typeface="Roboto"/>
              </a:rPr>
              <a:t>The increase in sheer amount of data available in social media makes finding valuable content more difficult (content curation is needed), accelerating the emergence of </a:t>
            </a:r>
            <a:r>
              <a:rPr lang="es" sz="1400">
                <a:solidFill>
                  <a:schemeClr val="lt1"/>
                </a:solidFill>
                <a:latin typeface="Roboto"/>
                <a:ea typeface="Roboto"/>
                <a:cs typeface="Roboto"/>
                <a:sym typeface="Roboto"/>
              </a:rPr>
              <a:t>niche</a:t>
            </a:r>
            <a:r>
              <a:rPr lang="es" sz="1400">
                <a:solidFill>
                  <a:schemeClr val="lt1"/>
                </a:solidFill>
                <a:latin typeface="Roboto"/>
                <a:ea typeface="Roboto"/>
                <a:cs typeface="Roboto"/>
                <a:sym typeface="Roboto"/>
              </a:rPr>
              <a:t> players in the market.</a:t>
            </a:r>
            <a:endParaRPr sz="1400">
              <a:solidFill>
                <a:schemeClr val="lt1"/>
              </a:solidFill>
              <a:latin typeface="Roboto"/>
              <a:ea typeface="Roboto"/>
              <a:cs typeface="Roboto"/>
              <a:sym typeface="Roboto"/>
            </a:endParaRPr>
          </a:p>
        </p:txBody>
      </p:sp>
      <p:sp>
        <p:nvSpPr>
          <p:cNvPr id="446" name="Google Shape;446;g18bb92c7ed1_3_23"/>
          <p:cNvSpPr txBox="1"/>
          <p:nvPr>
            <p:ph idx="1" type="subTitle"/>
          </p:nvPr>
        </p:nvSpPr>
        <p:spPr>
          <a:xfrm>
            <a:off x="4899522" y="3366000"/>
            <a:ext cx="3931200" cy="1046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s" sz="1400">
                <a:solidFill>
                  <a:schemeClr val="lt1"/>
                </a:solidFill>
                <a:latin typeface="Roboto"/>
                <a:ea typeface="Roboto"/>
                <a:cs typeface="Roboto"/>
                <a:sym typeface="Roboto"/>
              </a:rPr>
              <a:t>AR content creation is also becoming even more </a:t>
            </a:r>
            <a:r>
              <a:rPr lang="es" sz="1400">
                <a:solidFill>
                  <a:schemeClr val="lt1"/>
                </a:solidFill>
                <a:latin typeface="Roboto"/>
                <a:ea typeface="Roboto"/>
                <a:cs typeface="Roboto"/>
                <a:sym typeface="Roboto"/>
              </a:rPr>
              <a:t>accessible, many software platforms offer user-friendly experiences to create content on their user’s devices.</a:t>
            </a:r>
            <a:endParaRPr sz="1400">
              <a:solidFill>
                <a:schemeClr val="lt1"/>
              </a:solidFill>
              <a:latin typeface="Roboto"/>
              <a:ea typeface="Roboto"/>
              <a:cs typeface="Roboto"/>
              <a:sym typeface="Roboto"/>
            </a:endParaRPr>
          </a:p>
        </p:txBody>
      </p:sp>
      <p:cxnSp>
        <p:nvCxnSpPr>
          <p:cNvPr id="447" name="Google Shape;447;g18bb92c7ed1_3_23"/>
          <p:cNvCxnSpPr/>
          <p:nvPr/>
        </p:nvCxnSpPr>
        <p:spPr>
          <a:xfrm>
            <a:off x="4566900" y="1394150"/>
            <a:ext cx="10200" cy="3266700"/>
          </a:xfrm>
          <a:prstGeom prst="straightConnector1">
            <a:avLst/>
          </a:prstGeom>
          <a:noFill/>
          <a:ln cap="flat" cmpd="sng" w="9525">
            <a:solidFill>
              <a:schemeClr val="accent1"/>
            </a:solidFill>
            <a:prstDash val="solid"/>
            <a:round/>
            <a:headEnd len="sm" w="sm" type="none"/>
            <a:tailEnd len="sm" w="sm" type="none"/>
          </a:ln>
        </p:spPr>
      </p:cxnSp>
      <p:sp>
        <p:nvSpPr>
          <p:cNvPr id="448" name="Google Shape;448;g18bb92c7ed1_3_23"/>
          <p:cNvSpPr/>
          <p:nvPr/>
        </p:nvSpPr>
        <p:spPr>
          <a:xfrm>
            <a:off x="1599900" y="1395100"/>
            <a:ext cx="1452088" cy="1444099"/>
          </a:xfrm>
          <a:custGeom>
            <a:rect b="b" l="l" r="r" t="t"/>
            <a:pathLst>
              <a:path extrusionOk="0" h="12761" w="1276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9" name="Google Shape;449;g18bb92c7ed1_3_23"/>
          <p:cNvGrpSpPr/>
          <p:nvPr/>
        </p:nvGrpSpPr>
        <p:grpSpPr>
          <a:xfrm>
            <a:off x="6298800" y="1653804"/>
            <a:ext cx="893316" cy="1521796"/>
            <a:chOff x="3342725" y="2620775"/>
            <a:chExt cx="338775" cy="481825"/>
          </a:xfrm>
        </p:grpSpPr>
        <p:sp>
          <p:nvSpPr>
            <p:cNvPr id="450" name="Google Shape;450;g18bb92c7ed1_3_23"/>
            <p:cNvSpPr/>
            <p:nvPr/>
          </p:nvSpPr>
          <p:spPr>
            <a:xfrm>
              <a:off x="3342725" y="2620775"/>
              <a:ext cx="338775" cy="56475"/>
            </a:xfrm>
            <a:custGeom>
              <a:rect b="b" l="l" r="r" t="t"/>
              <a:pathLst>
                <a:path extrusionOk="0" h="2259" w="13551">
                  <a:moveTo>
                    <a:pt x="1693" y="0"/>
                  </a:moveTo>
                  <a:cubicBezTo>
                    <a:pt x="756" y="0"/>
                    <a:pt x="0" y="759"/>
                    <a:pt x="0" y="1695"/>
                  </a:cubicBezTo>
                  <a:lnTo>
                    <a:pt x="0" y="2259"/>
                  </a:lnTo>
                  <a:lnTo>
                    <a:pt x="13551" y="2259"/>
                  </a:lnTo>
                  <a:lnTo>
                    <a:pt x="13551" y="1695"/>
                  </a:lnTo>
                  <a:cubicBezTo>
                    <a:pt x="13548" y="759"/>
                    <a:pt x="12792" y="0"/>
                    <a:pt x="1185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51" name="Google Shape;451;g18bb92c7ed1_3_23"/>
            <p:cNvSpPr/>
            <p:nvPr/>
          </p:nvSpPr>
          <p:spPr>
            <a:xfrm>
              <a:off x="3342725" y="2705450"/>
              <a:ext cx="338775" cy="284225"/>
            </a:xfrm>
            <a:custGeom>
              <a:rect b="b" l="l" r="r" t="t"/>
              <a:pathLst>
                <a:path extrusionOk="0" h="11369" w="13551">
                  <a:moveTo>
                    <a:pt x="0" y="1"/>
                  </a:moveTo>
                  <a:lnTo>
                    <a:pt x="0" y="11368"/>
                  </a:lnTo>
                  <a:lnTo>
                    <a:pt x="13551" y="11368"/>
                  </a:lnTo>
                  <a:lnTo>
                    <a:pt x="135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52" name="Google Shape;452;g18bb92c7ed1_3_23"/>
            <p:cNvSpPr/>
            <p:nvPr/>
          </p:nvSpPr>
          <p:spPr>
            <a:xfrm>
              <a:off x="3342725" y="3017875"/>
              <a:ext cx="338775" cy="84725"/>
            </a:xfrm>
            <a:custGeom>
              <a:rect b="b" l="l" r="r" t="t"/>
              <a:pathLst>
                <a:path extrusionOk="0" h="3389" w="13551">
                  <a:moveTo>
                    <a:pt x="8224" y="1205"/>
                  </a:moveTo>
                  <a:cubicBezTo>
                    <a:pt x="8534" y="1205"/>
                    <a:pt x="8787" y="1458"/>
                    <a:pt x="8787" y="1771"/>
                  </a:cubicBezTo>
                  <a:cubicBezTo>
                    <a:pt x="8787" y="2081"/>
                    <a:pt x="8534" y="2334"/>
                    <a:pt x="8224" y="2334"/>
                  </a:cubicBezTo>
                  <a:lnTo>
                    <a:pt x="5324" y="2334"/>
                  </a:lnTo>
                  <a:cubicBezTo>
                    <a:pt x="5014" y="2334"/>
                    <a:pt x="4761" y="2081"/>
                    <a:pt x="4761" y="1771"/>
                  </a:cubicBezTo>
                  <a:cubicBezTo>
                    <a:pt x="4761" y="1458"/>
                    <a:pt x="5014" y="1205"/>
                    <a:pt x="5324" y="1205"/>
                  </a:cubicBezTo>
                  <a:close/>
                  <a:moveTo>
                    <a:pt x="0" y="0"/>
                  </a:moveTo>
                  <a:lnTo>
                    <a:pt x="0" y="1696"/>
                  </a:lnTo>
                  <a:cubicBezTo>
                    <a:pt x="0" y="2629"/>
                    <a:pt x="756" y="3388"/>
                    <a:pt x="1693" y="3388"/>
                  </a:cubicBezTo>
                  <a:lnTo>
                    <a:pt x="11855" y="3388"/>
                  </a:lnTo>
                  <a:cubicBezTo>
                    <a:pt x="12792" y="3388"/>
                    <a:pt x="13548" y="2629"/>
                    <a:pt x="13551" y="1696"/>
                  </a:cubicBezTo>
                  <a:lnTo>
                    <a:pt x="135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18bdc7f65ce_8_6"/>
          <p:cNvSpPr txBox="1"/>
          <p:nvPr>
            <p:ph idx="6" type="ctrTitle"/>
          </p:nvPr>
        </p:nvSpPr>
        <p:spPr>
          <a:xfrm>
            <a:off x="311700" y="644550"/>
            <a:ext cx="8520600" cy="6156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s" sz="2800">
                <a:solidFill>
                  <a:schemeClr val="lt1"/>
                </a:solidFill>
              </a:rPr>
              <a:t>How is the ecosystem evolving?</a:t>
            </a:r>
            <a:endParaRPr sz="3700"/>
          </a:p>
        </p:txBody>
      </p:sp>
      <p:sp>
        <p:nvSpPr>
          <p:cNvPr id="458" name="Google Shape;458;g18bdc7f65ce_8_6"/>
          <p:cNvSpPr txBox="1"/>
          <p:nvPr>
            <p:ph idx="1" type="subTitle"/>
          </p:nvPr>
        </p:nvSpPr>
        <p:spPr>
          <a:xfrm>
            <a:off x="4899597" y="3203450"/>
            <a:ext cx="3931200" cy="831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s" sz="1400">
                <a:solidFill>
                  <a:schemeClr val="lt1"/>
                </a:solidFill>
                <a:latin typeface="Roboto"/>
                <a:ea typeface="Roboto"/>
                <a:cs typeface="Roboto"/>
                <a:sym typeface="Roboto"/>
              </a:rPr>
              <a:t>“Sharing social media” companies are the most popular as of January 2022*, and these are all potential benefactors of AREs.</a:t>
            </a:r>
            <a:endParaRPr sz="1400">
              <a:solidFill>
                <a:schemeClr val="lt1"/>
              </a:solidFill>
              <a:latin typeface="Roboto"/>
              <a:ea typeface="Roboto"/>
              <a:cs typeface="Roboto"/>
              <a:sym typeface="Roboto"/>
            </a:endParaRPr>
          </a:p>
        </p:txBody>
      </p:sp>
      <p:sp>
        <p:nvSpPr>
          <p:cNvPr id="459" name="Google Shape;459;g18bdc7f65ce_8_6"/>
          <p:cNvSpPr txBox="1"/>
          <p:nvPr>
            <p:ph idx="1" type="subTitle"/>
          </p:nvPr>
        </p:nvSpPr>
        <p:spPr>
          <a:xfrm>
            <a:off x="313200" y="3203450"/>
            <a:ext cx="3931200" cy="1477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s" sz="1400">
                <a:solidFill>
                  <a:schemeClr val="lt1"/>
                </a:solidFill>
                <a:latin typeface="Roboto"/>
                <a:ea typeface="Roboto"/>
                <a:cs typeface="Roboto"/>
                <a:sym typeface="Roboto"/>
              </a:rPr>
              <a:t>Companies, such as Apple, have built AR support directly on their operational systems (iOS). It provides better user experiences while also offering development kits, so developers can more easily work with the hardware sensors.</a:t>
            </a:r>
            <a:endParaRPr sz="1400">
              <a:solidFill>
                <a:schemeClr val="lt1"/>
              </a:solidFill>
              <a:latin typeface="Roboto"/>
              <a:ea typeface="Roboto"/>
              <a:cs typeface="Roboto"/>
              <a:sym typeface="Roboto"/>
            </a:endParaRPr>
          </a:p>
        </p:txBody>
      </p:sp>
      <p:sp>
        <p:nvSpPr>
          <p:cNvPr id="460" name="Google Shape;460;g18bdc7f65ce_8_6"/>
          <p:cNvSpPr txBox="1"/>
          <p:nvPr>
            <p:ph idx="1" type="subTitle"/>
          </p:nvPr>
        </p:nvSpPr>
        <p:spPr>
          <a:xfrm>
            <a:off x="246625" y="4794850"/>
            <a:ext cx="5326200" cy="323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s" sz="900">
                <a:solidFill>
                  <a:schemeClr val="lt1"/>
                </a:solidFill>
                <a:latin typeface="Roboto"/>
                <a:ea typeface="Roboto"/>
                <a:cs typeface="Roboto"/>
                <a:sym typeface="Roboto"/>
              </a:rPr>
              <a:t>* </a:t>
            </a:r>
            <a:r>
              <a:rPr lang="es" sz="900" u="sng">
                <a:solidFill>
                  <a:schemeClr val="hlink"/>
                </a:solidFill>
                <a:latin typeface="Roboto"/>
                <a:ea typeface="Roboto"/>
                <a:cs typeface="Roboto"/>
                <a:sym typeface="Roboto"/>
                <a:hlinkClick r:id="rId3"/>
              </a:rPr>
              <a:t>Statista</a:t>
            </a:r>
            <a:r>
              <a:rPr lang="es" sz="900">
                <a:solidFill>
                  <a:schemeClr val="lt1"/>
                </a:solidFill>
                <a:latin typeface="Roboto"/>
                <a:ea typeface="Roboto"/>
                <a:cs typeface="Roboto"/>
                <a:sym typeface="Roboto"/>
              </a:rPr>
              <a:t> - Biggest social media companies by number of users, January 2022</a:t>
            </a:r>
            <a:endParaRPr sz="900">
              <a:solidFill>
                <a:schemeClr val="lt1"/>
              </a:solidFill>
              <a:latin typeface="Roboto"/>
              <a:ea typeface="Roboto"/>
              <a:cs typeface="Roboto"/>
              <a:sym typeface="Roboto"/>
            </a:endParaRPr>
          </a:p>
        </p:txBody>
      </p:sp>
      <p:cxnSp>
        <p:nvCxnSpPr>
          <p:cNvPr id="461" name="Google Shape;461;g18bdc7f65ce_8_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cxnSp>
        <p:nvCxnSpPr>
          <p:cNvPr id="462" name="Google Shape;462;g18bdc7f65ce_8_6"/>
          <p:cNvCxnSpPr/>
          <p:nvPr/>
        </p:nvCxnSpPr>
        <p:spPr>
          <a:xfrm>
            <a:off x="4566900" y="1394150"/>
            <a:ext cx="10200" cy="3266700"/>
          </a:xfrm>
          <a:prstGeom prst="straightConnector1">
            <a:avLst/>
          </a:prstGeom>
          <a:noFill/>
          <a:ln cap="flat" cmpd="sng" w="9525">
            <a:solidFill>
              <a:schemeClr val="accent1"/>
            </a:solidFill>
            <a:prstDash val="solid"/>
            <a:round/>
            <a:headEnd len="sm" w="sm" type="none"/>
            <a:tailEnd len="sm" w="sm" type="none"/>
          </a:ln>
        </p:spPr>
      </p:cxnSp>
      <p:grpSp>
        <p:nvGrpSpPr>
          <p:cNvPr id="463" name="Google Shape;463;g18bdc7f65ce_8_6"/>
          <p:cNvGrpSpPr/>
          <p:nvPr/>
        </p:nvGrpSpPr>
        <p:grpSpPr>
          <a:xfrm>
            <a:off x="6300000" y="1596714"/>
            <a:ext cx="1439998" cy="1439985"/>
            <a:chOff x="-61784125" y="3377700"/>
            <a:chExt cx="316650" cy="317450"/>
          </a:xfrm>
        </p:grpSpPr>
        <p:sp>
          <p:nvSpPr>
            <p:cNvPr id="464" name="Google Shape;464;g18bdc7f65ce_8_6"/>
            <p:cNvSpPr/>
            <p:nvPr/>
          </p:nvSpPr>
          <p:spPr>
            <a:xfrm>
              <a:off x="-61688025" y="3460400"/>
              <a:ext cx="124450" cy="51225"/>
            </a:xfrm>
            <a:custGeom>
              <a:rect b="b" l="l" r="r" t="t"/>
              <a:pathLst>
                <a:path extrusionOk="0" h="2049" w="4978">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g18bdc7f65ce_8_6"/>
            <p:cNvSpPr/>
            <p:nvPr/>
          </p:nvSpPr>
          <p:spPr>
            <a:xfrm>
              <a:off x="-61677800" y="3518900"/>
              <a:ext cx="104775" cy="61850"/>
            </a:xfrm>
            <a:custGeom>
              <a:rect b="b" l="l" r="r" t="t"/>
              <a:pathLst>
                <a:path extrusionOk="0" h="2474" w="4191">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g18bdc7f65ce_8_6"/>
            <p:cNvSpPr/>
            <p:nvPr/>
          </p:nvSpPr>
          <p:spPr>
            <a:xfrm>
              <a:off x="-61667550" y="3377700"/>
              <a:ext cx="82700" cy="82725"/>
            </a:xfrm>
            <a:custGeom>
              <a:rect b="b" l="l" r="r" t="t"/>
              <a:pathLst>
                <a:path extrusionOk="0" h="3309" w="3308">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g18bdc7f65ce_8_6"/>
            <p:cNvSpPr/>
            <p:nvPr/>
          </p:nvSpPr>
          <p:spPr>
            <a:xfrm>
              <a:off x="-61591150" y="3643150"/>
              <a:ext cx="123675" cy="51200"/>
            </a:xfrm>
            <a:custGeom>
              <a:rect b="b" l="l" r="r" t="t"/>
              <a:pathLst>
                <a:path extrusionOk="0" h="2048" w="4947">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g18bdc7f65ce_8_6"/>
            <p:cNvSpPr/>
            <p:nvPr/>
          </p:nvSpPr>
          <p:spPr>
            <a:xfrm>
              <a:off x="-61570675" y="3560450"/>
              <a:ext cx="82725" cy="82725"/>
            </a:xfrm>
            <a:custGeom>
              <a:rect b="b" l="l" r="r" t="t"/>
              <a:pathLst>
                <a:path extrusionOk="0" h="3309" w="3309">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g18bdc7f65ce_8_6"/>
            <p:cNvSpPr/>
            <p:nvPr/>
          </p:nvSpPr>
          <p:spPr>
            <a:xfrm>
              <a:off x="-61784125" y="3643925"/>
              <a:ext cx="124450" cy="51225"/>
            </a:xfrm>
            <a:custGeom>
              <a:rect b="b" l="l" r="r" t="t"/>
              <a:pathLst>
                <a:path extrusionOk="0" h="2049" w="4978">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g18bdc7f65ce_8_6"/>
            <p:cNvSpPr/>
            <p:nvPr/>
          </p:nvSpPr>
          <p:spPr>
            <a:xfrm>
              <a:off x="-61763650" y="3560450"/>
              <a:ext cx="82725" cy="82725"/>
            </a:xfrm>
            <a:custGeom>
              <a:rect b="b" l="l" r="r" t="t"/>
              <a:pathLst>
                <a:path extrusionOk="0" h="3309" w="3309">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1" name="Google Shape;471;g18bdc7f65ce_8_6"/>
          <p:cNvGrpSpPr/>
          <p:nvPr/>
        </p:nvGrpSpPr>
        <p:grpSpPr>
          <a:xfrm>
            <a:off x="1468483" y="1598872"/>
            <a:ext cx="1439982" cy="1440020"/>
            <a:chOff x="4456875" y="2635825"/>
            <a:chExt cx="481825" cy="451700"/>
          </a:xfrm>
        </p:grpSpPr>
        <p:sp>
          <p:nvSpPr>
            <p:cNvPr id="472" name="Google Shape;472;g18bdc7f65ce_8_6"/>
            <p:cNvSpPr/>
            <p:nvPr/>
          </p:nvSpPr>
          <p:spPr>
            <a:xfrm>
              <a:off x="4542475" y="3031050"/>
              <a:ext cx="189725" cy="56475"/>
            </a:xfrm>
            <a:custGeom>
              <a:rect b="b" l="l" r="r" t="t"/>
              <a:pathLst>
                <a:path extrusionOk="0" h="2259" w="7589">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73" name="Google Shape;473;g18bdc7f65ce_8_6"/>
            <p:cNvSpPr/>
            <p:nvPr/>
          </p:nvSpPr>
          <p:spPr>
            <a:xfrm>
              <a:off x="4456875" y="2946350"/>
              <a:ext cx="256125" cy="56500"/>
            </a:xfrm>
            <a:custGeom>
              <a:rect b="b" l="l" r="r" t="t"/>
              <a:pathLst>
                <a:path extrusionOk="0" h="2260" w="10245">
                  <a:moveTo>
                    <a:pt x="1" y="1"/>
                  </a:moveTo>
                  <a:lnTo>
                    <a:pt x="1" y="567"/>
                  </a:lnTo>
                  <a:cubicBezTo>
                    <a:pt x="1" y="1500"/>
                    <a:pt x="756" y="2259"/>
                    <a:pt x="1693" y="2259"/>
                  </a:cubicBezTo>
                  <a:lnTo>
                    <a:pt x="10245" y="2259"/>
                  </a:lnTo>
                  <a:lnTo>
                    <a:pt x="1024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74" name="Google Shape;474;g18bdc7f65ce_8_6"/>
            <p:cNvSpPr/>
            <p:nvPr/>
          </p:nvSpPr>
          <p:spPr>
            <a:xfrm>
              <a:off x="4741225" y="2861675"/>
              <a:ext cx="169400" cy="141175"/>
            </a:xfrm>
            <a:custGeom>
              <a:rect b="b" l="l" r="r" t="t"/>
              <a:pathLst>
                <a:path extrusionOk="0" h="5647" w="6776">
                  <a:moveTo>
                    <a:pt x="0" y="0"/>
                  </a:moveTo>
                  <a:lnTo>
                    <a:pt x="0" y="5646"/>
                  </a:lnTo>
                  <a:lnTo>
                    <a:pt x="6775" y="5646"/>
                  </a:lnTo>
                  <a:lnTo>
                    <a:pt x="677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75" name="Google Shape;475;g18bdc7f65ce_8_6"/>
            <p:cNvSpPr/>
            <p:nvPr/>
          </p:nvSpPr>
          <p:spPr>
            <a:xfrm>
              <a:off x="4741225" y="3031050"/>
              <a:ext cx="169400" cy="42400"/>
            </a:xfrm>
            <a:custGeom>
              <a:rect b="b" l="l" r="r" t="t"/>
              <a:pathLst>
                <a:path extrusionOk="0" h="1696" w="6776">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76" name="Google Shape;476;g18bdc7f65ce_8_6"/>
            <p:cNvSpPr/>
            <p:nvPr/>
          </p:nvSpPr>
          <p:spPr>
            <a:xfrm>
              <a:off x="4456875" y="2635825"/>
              <a:ext cx="481825" cy="282325"/>
            </a:xfrm>
            <a:custGeom>
              <a:rect b="b" l="l" r="r" t="t"/>
              <a:pathLst>
                <a:path extrusionOk="0" h="11293" w="19273">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77" name="Google Shape;477;g18bdc7f65ce_8_6"/>
            <p:cNvSpPr/>
            <p:nvPr/>
          </p:nvSpPr>
          <p:spPr>
            <a:xfrm>
              <a:off x="4741225" y="2791125"/>
              <a:ext cx="169400" cy="42325"/>
            </a:xfrm>
            <a:custGeom>
              <a:rect b="b" l="l" r="r" t="t"/>
              <a:pathLst>
                <a:path extrusionOk="0" h="1693" w="6776">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g18bdc7f65ce_2_0"/>
          <p:cNvSpPr txBox="1"/>
          <p:nvPr>
            <p:ph idx="6" type="ctrTitle"/>
          </p:nvPr>
        </p:nvSpPr>
        <p:spPr>
          <a:xfrm>
            <a:off x="311700" y="743125"/>
            <a:ext cx="8520600" cy="507900"/>
          </a:xfrm>
          <a:prstGeom prst="rect">
            <a:avLst/>
          </a:prstGeom>
          <a:noFill/>
          <a:ln>
            <a:noFill/>
          </a:ln>
        </p:spPr>
        <p:txBody>
          <a:bodyPr anchorCtr="0" anchor="b" bIns="91425" lIns="91425" spcFirstLastPara="1" rIns="91425" wrap="square" tIns="91425">
            <a:spAutoFit/>
          </a:bodyPr>
          <a:lstStyle/>
          <a:p>
            <a:pPr indent="0" lvl="0" marL="0" rtl="0" algn="l">
              <a:lnSpc>
                <a:spcPct val="100000"/>
              </a:lnSpc>
              <a:spcBef>
                <a:spcPts val="0"/>
              </a:spcBef>
              <a:spcAft>
                <a:spcPts val="0"/>
              </a:spcAft>
              <a:buSzPts val="3000"/>
              <a:buNone/>
            </a:pPr>
            <a:r>
              <a:rPr lang="es" sz="2100"/>
              <a:t>What, and how attractive, is Camera IQ’s position in the ecosystem?</a:t>
            </a:r>
            <a:endParaRPr sz="2100"/>
          </a:p>
        </p:txBody>
      </p:sp>
      <p:cxnSp>
        <p:nvCxnSpPr>
          <p:cNvPr id="483" name="Google Shape;483;g18bdc7f65ce_2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484" name="Google Shape;484;g18bdc7f65ce_2_0"/>
          <p:cNvSpPr txBox="1"/>
          <p:nvPr>
            <p:ph type="ctrTitle"/>
          </p:nvPr>
        </p:nvSpPr>
        <p:spPr>
          <a:xfrm>
            <a:off x="3627803" y="3558807"/>
            <a:ext cx="1692300" cy="400200"/>
          </a:xfrm>
          <a:prstGeom prst="rect">
            <a:avLst/>
          </a:prstGeom>
          <a:noFill/>
          <a:ln>
            <a:noFill/>
          </a:ln>
        </p:spPr>
        <p:txBody>
          <a:bodyPr anchorCtr="0" anchor="b"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s" sz="1400">
                <a:solidFill>
                  <a:schemeClr val="lt1"/>
                </a:solidFill>
                <a:latin typeface="Roboto"/>
                <a:ea typeface="Roboto"/>
                <a:cs typeface="Roboto"/>
                <a:sym typeface="Roboto"/>
              </a:rPr>
              <a:t>Low entry costs</a:t>
            </a:r>
            <a:endParaRPr sz="1400"/>
          </a:p>
        </p:txBody>
      </p:sp>
      <p:sp>
        <p:nvSpPr>
          <p:cNvPr id="485" name="Google Shape;485;g18bdc7f65ce_2_0"/>
          <p:cNvSpPr txBox="1"/>
          <p:nvPr>
            <p:ph idx="4" type="ctrTitle"/>
          </p:nvPr>
        </p:nvSpPr>
        <p:spPr>
          <a:xfrm>
            <a:off x="5917512" y="3451107"/>
            <a:ext cx="1886400" cy="615600"/>
          </a:xfrm>
          <a:prstGeom prst="rect">
            <a:avLst/>
          </a:prstGeom>
          <a:noFill/>
          <a:ln>
            <a:noFill/>
          </a:ln>
        </p:spPr>
        <p:txBody>
          <a:bodyPr anchorCtr="0" anchor="b"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s" sz="1400">
                <a:solidFill>
                  <a:schemeClr val="lt1"/>
                </a:solidFill>
                <a:latin typeface="Roboto"/>
                <a:ea typeface="Roboto"/>
                <a:cs typeface="Roboto"/>
                <a:sym typeface="Roboto"/>
              </a:rPr>
              <a:t>High threat of new entries</a:t>
            </a:r>
            <a:endParaRPr sz="1400"/>
          </a:p>
        </p:txBody>
      </p:sp>
      <p:sp>
        <p:nvSpPr>
          <p:cNvPr id="486" name="Google Shape;486;g18bdc7f65ce_2_0"/>
          <p:cNvSpPr txBox="1"/>
          <p:nvPr>
            <p:ph idx="5" type="ctrTitle"/>
          </p:nvPr>
        </p:nvSpPr>
        <p:spPr>
          <a:xfrm>
            <a:off x="1340063" y="3558807"/>
            <a:ext cx="1690200" cy="400200"/>
          </a:xfrm>
          <a:prstGeom prst="rect">
            <a:avLst/>
          </a:prstGeom>
          <a:noFill/>
          <a:ln>
            <a:noFill/>
          </a:ln>
        </p:spPr>
        <p:txBody>
          <a:bodyPr anchorCtr="0" anchor="b"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s" sz="1400">
                <a:solidFill>
                  <a:schemeClr val="lt1"/>
                </a:solidFill>
                <a:latin typeface="Roboto"/>
                <a:ea typeface="Roboto"/>
                <a:cs typeface="Roboto"/>
                <a:sym typeface="Roboto"/>
              </a:rPr>
              <a:t>Unattractive</a:t>
            </a:r>
            <a:endParaRPr sz="900"/>
          </a:p>
        </p:txBody>
      </p:sp>
      <p:sp>
        <p:nvSpPr>
          <p:cNvPr id="487" name="Google Shape;487;g18bdc7f65ce_2_0"/>
          <p:cNvSpPr/>
          <p:nvPr/>
        </p:nvSpPr>
        <p:spPr>
          <a:xfrm>
            <a:off x="1340062" y="3322583"/>
            <a:ext cx="1690443" cy="325247"/>
          </a:xfrm>
          <a:custGeom>
            <a:rect b="b" l="l" r="r" t="t"/>
            <a:pathLst>
              <a:path extrusionOk="0" h="14659" w="76189">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g18bdc7f65ce_2_0"/>
          <p:cNvSpPr/>
          <p:nvPr/>
        </p:nvSpPr>
        <p:spPr>
          <a:xfrm>
            <a:off x="1578271" y="1835200"/>
            <a:ext cx="1213967" cy="106899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g18bdc7f65ce_2_0"/>
          <p:cNvSpPr/>
          <p:nvPr/>
        </p:nvSpPr>
        <p:spPr>
          <a:xfrm>
            <a:off x="2162510" y="2288833"/>
            <a:ext cx="47304" cy="1081130"/>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g18bdc7f65ce_2_0"/>
          <p:cNvSpPr/>
          <p:nvPr/>
        </p:nvSpPr>
        <p:spPr>
          <a:xfrm>
            <a:off x="1756001" y="1991411"/>
            <a:ext cx="858479" cy="756549"/>
          </a:xfrm>
          <a:custGeom>
            <a:rect b="b" l="l" r="r" t="t"/>
            <a:pathLst>
              <a:path extrusionOk="0" h="34098" w="38692">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g18bdc7f65ce_2_0"/>
          <p:cNvSpPr/>
          <p:nvPr/>
        </p:nvSpPr>
        <p:spPr>
          <a:xfrm>
            <a:off x="1648245" y="1967471"/>
            <a:ext cx="939774" cy="805007"/>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g18bdc7f65ce_2_0"/>
          <p:cNvSpPr/>
          <p:nvPr/>
        </p:nvSpPr>
        <p:spPr>
          <a:xfrm>
            <a:off x="3866998" y="1835200"/>
            <a:ext cx="1213967" cy="106899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g18bdc7f65ce_2_0"/>
          <p:cNvSpPr/>
          <p:nvPr/>
        </p:nvSpPr>
        <p:spPr>
          <a:xfrm>
            <a:off x="3627814" y="3322583"/>
            <a:ext cx="1692352" cy="325247"/>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g18bdc7f65ce_2_0"/>
          <p:cNvSpPr/>
          <p:nvPr/>
        </p:nvSpPr>
        <p:spPr>
          <a:xfrm>
            <a:off x="4450284" y="2288833"/>
            <a:ext cx="47304" cy="1081130"/>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g18bdc7f65ce_2_0"/>
          <p:cNvSpPr/>
          <p:nvPr/>
        </p:nvSpPr>
        <p:spPr>
          <a:xfrm>
            <a:off x="4043775" y="1991454"/>
            <a:ext cx="858479" cy="756505"/>
          </a:xfrm>
          <a:custGeom>
            <a:rect b="b" l="l" r="r" t="t"/>
            <a:pathLst>
              <a:path extrusionOk="0" h="34096" w="38692">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g18bdc7f65ce_2_0"/>
          <p:cNvSpPr/>
          <p:nvPr/>
        </p:nvSpPr>
        <p:spPr>
          <a:xfrm>
            <a:off x="3936018" y="1967471"/>
            <a:ext cx="939774" cy="805007"/>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g18bdc7f65ce_2_0"/>
          <p:cNvSpPr/>
          <p:nvPr/>
        </p:nvSpPr>
        <p:spPr>
          <a:xfrm>
            <a:off x="5917462" y="3322569"/>
            <a:ext cx="1886471" cy="325247"/>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g18bdc7f65ce_2_0"/>
          <p:cNvSpPr/>
          <p:nvPr/>
        </p:nvSpPr>
        <p:spPr>
          <a:xfrm>
            <a:off x="6148160" y="1835200"/>
            <a:ext cx="1213967" cy="106899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g18bdc7f65ce_2_0"/>
          <p:cNvSpPr/>
          <p:nvPr/>
        </p:nvSpPr>
        <p:spPr>
          <a:xfrm>
            <a:off x="6738057" y="2288833"/>
            <a:ext cx="47282" cy="1081130"/>
          </a:xfrm>
          <a:custGeom>
            <a:rect b="b" l="l" r="r" t="t"/>
            <a:pathLst>
              <a:path extrusionOk="0" h="48727" w="2131">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g18bdc7f65ce_2_0"/>
          <p:cNvSpPr/>
          <p:nvPr/>
        </p:nvSpPr>
        <p:spPr>
          <a:xfrm>
            <a:off x="6333433" y="1991454"/>
            <a:ext cx="856593" cy="756505"/>
          </a:xfrm>
          <a:custGeom>
            <a:rect b="b" l="l" r="r" t="t"/>
            <a:pathLst>
              <a:path extrusionOk="0" h="34096" w="38607">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g18bdc7f65ce_2_0"/>
          <p:cNvSpPr/>
          <p:nvPr/>
        </p:nvSpPr>
        <p:spPr>
          <a:xfrm>
            <a:off x="6225678" y="1967471"/>
            <a:ext cx="937888" cy="805007"/>
          </a:xfrm>
          <a:custGeom>
            <a:rect b="b" l="l" r="r" t="t"/>
            <a:pathLst>
              <a:path extrusionOk="0" h="36282" w="42271">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2" name="Google Shape;502;g18bdc7f65ce_2_0"/>
          <p:cNvGrpSpPr/>
          <p:nvPr/>
        </p:nvGrpSpPr>
        <p:grpSpPr>
          <a:xfrm>
            <a:off x="4155198" y="2059226"/>
            <a:ext cx="630020" cy="630020"/>
            <a:chOff x="6239925" y="2032450"/>
            <a:chExt cx="472775" cy="472775"/>
          </a:xfrm>
        </p:grpSpPr>
        <p:sp>
          <p:nvSpPr>
            <p:cNvPr id="503" name="Google Shape;503;g18bdc7f65ce_2_0"/>
            <p:cNvSpPr/>
            <p:nvPr/>
          </p:nvSpPr>
          <p:spPr>
            <a:xfrm>
              <a:off x="6239925" y="2032450"/>
              <a:ext cx="472775" cy="472775"/>
            </a:xfrm>
            <a:custGeom>
              <a:rect b="b" l="l" r="r" t="t"/>
              <a:pathLst>
                <a:path extrusionOk="0" h="18911" w="18911">
                  <a:moveTo>
                    <a:pt x="9455" y="2466"/>
                  </a:moveTo>
                  <a:cubicBezTo>
                    <a:pt x="13307" y="2466"/>
                    <a:pt x="16442" y="5601"/>
                    <a:pt x="16442" y="9456"/>
                  </a:cubicBezTo>
                  <a:cubicBezTo>
                    <a:pt x="16442" y="13310"/>
                    <a:pt x="13307" y="16445"/>
                    <a:pt x="9455" y="16445"/>
                  </a:cubicBezTo>
                  <a:cubicBezTo>
                    <a:pt x="5601" y="16445"/>
                    <a:pt x="2466" y="13310"/>
                    <a:pt x="2466" y="9456"/>
                  </a:cubicBezTo>
                  <a:cubicBezTo>
                    <a:pt x="2466" y="5601"/>
                    <a:pt x="5601" y="2466"/>
                    <a:pt x="9455" y="2466"/>
                  </a:cubicBezTo>
                  <a:close/>
                  <a:moveTo>
                    <a:pt x="9455" y="0"/>
                  </a:moveTo>
                  <a:cubicBezTo>
                    <a:pt x="4228" y="0"/>
                    <a:pt x="0" y="4228"/>
                    <a:pt x="0" y="9456"/>
                  </a:cubicBezTo>
                  <a:cubicBezTo>
                    <a:pt x="0" y="14683"/>
                    <a:pt x="4228" y="18911"/>
                    <a:pt x="9455" y="18911"/>
                  </a:cubicBezTo>
                  <a:cubicBezTo>
                    <a:pt x="14680" y="18911"/>
                    <a:pt x="18911" y="14683"/>
                    <a:pt x="18911" y="9456"/>
                  </a:cubicBezTo>
                  <a:cubicBezTo>
                    <a:pt x="18911" y="4231"/>
                    <a:pt x="14680" y="0"/>
                    <a:pt x="9455"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504" name="Google Shape;504;g18bdc7f65ce_2_0"/>
            <p:cNvSpPr/>
            <p:nvPr/>
          </p:nvSpPr>
          <p:spPr>
            <a:xfrm>
              <a:off x="6329800" y="2122325"/>
              <a:ext cx="292950" cy="293025"/>
            </a:xfrm>
            <a:custGeom>
              <a:rect b="b" l="l" r="r" t="t"/>
              <a:pathLst>
                <a:path extrusionOk="0" h="11721" w="11718">
                  <a:moveTo>
                    <a:pt x="5860" y="1043"/>
                  </a:moveTo>
                  <a:cubicBezTo>
                    <a:pt x="6171" y="1043"/>
                    <a:pt x="6424" y="1295"/>
                    <a:pt x="6424" y="1609"/>
                  </a:cubicBezTo>
                  <a:lnTo>
                    <a:pt x="6424" y="2542"/>
                  </a:lnTo>
                  <a:cubicBezTo>
                    <a:pt x="7264" y="2792"/>
                    <a:pt x="7839" y="3566"/>
                    <a:pt x="7842" y="4442"/>
                  </a:cubicBezTo>
                  <a:cubicBezTo>
                    <a:pt x="7842" y="4755"/>
                    <a:pt x="7589" y="5008"/>
                    <a:pt x="7276" y="5008"/>
                  </a:cubicBezTo>
                  <a:cubicBezTo>
                    <a:pt x="6966" y="5008"/>
                    <a:pt x="6713" y="4755"/>
                    <a:pt x="6713" y="4442"/>
                  </a:cubicBezTo>
                  <a:cubicBezTo>
                    <a:pt x="6713" y="3929"/>
                    <a:pt x="6292" y="3588"/>
                    <a:pt x="5853" y="3588"/>
                  </a:cubicBezTo>
                  <a:cubicBezTo>
                    <a:pt x="5644" y="3588"/>
                    <a:pt x="5429" y="3666"/>
                    <a:pt x="5255" y="3840"/>
                  </a:cubicBezTo>
                  <a:cubicBezTo>
                    <a:pt x="4719" y="4376"/>
                    <a:pt x="5099" y="5297"/>
                    <a:pt x="5860" y="5297"/>
                  </a:cubicBezTo>
                  <a:cubicBezTo>
                    <a:pt x="5862" y="5297"/>
                    <a:pt x="5865" y="5297"/>
                    <a:pt x="5867" y="5297"/>
                  </a:cubicBezTo>
                  <a:cubicBezTo>
                    <a:pt x="6849" y="5297"/>
                    <a:pt x="7680" y="6019"/>
                    <a:pt x="7821" y="6993"/>
                  </a:cubicBezTo>
                  <a:cubicBezTo>
                    <a:pt x="7962" y="7968"/>
                    <a:pt x="7369" y="8899"/>
                    <a:pt x="6424" y="9179"/>
                  </a:cubicBezTo>
                  <a:lnTo>
                    <a:pt x="6424" y="10115"/>
                  </a:lnTo>
                  <a:cubicBezTo>
                    <a:pt x="6424" y="10426"/>
                    <a:pt x="6171" y="10679"/>
                    <a:pt x="5860" y="10679"/>
                  </a:cubicBezTo>
                  <a:cubicBezTo>
                    <a:pt x="5547" y="10679"/>
                    <a:pt x="5294" y="10426"/>
                    <a:pt x="5294" y="10115"/>
                  </a:cubicBezTo>
                  <a:lnTo>
                    <a:pt x="5294" y="9179"/>
                  </a:lnTo>
                  <a:cubicBezTo>
                    <a:pt x="4454" y="8929"/>
                    <a:pt x="3879" y="8155"/>
                    <a:pt x="3876" y="7279"/>
                  </a:cubicBezTo>
                  <a:cubicBezTo>
                    <a:pt x="3876" y="6966"/>
                    <a:pt x="4129" y="6713"/>
                    <a:pt x="4442" y="6713"/>
                  </a:cubicBezTo>
                  <a:cubicBezTo>
                    <a:pt x="4752" y="6713"/>
                    <a:pt x="5005" y="6966"/>
                    <a:pt x="5005" y="7279"/>
                  </a:cubicBezTo>
                  <a:cubicBezTo>
                    <a:pt x="5005" y="7792"/>
                    <a:pt x="5426" y="8133"/>
                    <a:pt x="5865" y="8133"/>
                  </a:cubicBezTo>
                  <a:cubicBezTo>
                    <a:pt x="6074" y="8133"/>
                    <a:pt x="6288" y="8055"/>
                    <a:pt x="6463" y="7881"/>
                  </a:cubicBezTo>
                  <a:cubicBezTo>
                    <a:pt x="6999" y="7345"/>
                    <a:pt x="6619" y="6427"/>
                    <a:pt x="5860" y="6427"/>
                  </a:cubicBezTo>
                  <a:cubicBezTo>
                    <a:pt x="4873" y="6427"/>
                    <a:pt x="4039" y="5704"/>
                    <a:pt x="3897" y="4728"/>
                  </a:cubicBezTo>
                  <a:cubicBezTo>
                    <a:pt x="3756" y="3753"/>
                    <a:pt x="4349" y="2822"/>
                    <a:pt x="5294" y="2542"/>
                  </a:cubicBezTo>
                  <a:lnTo>
                    <a:pt x="5294" y="1609"/>
                  </a:lnTo>
                  <a:cubicBezTo>
                    <a:pt x="5294" y="1295"/>
                    <a:pt x="5547" y="1043"/>
                    <a:pt x="5860" y="1043"/>
                  </a:cubicBezTo>
                  <a:close/>
                  <a:moveTo>
                    <a:pt x="5860" y="1"/>
                  </a:moveTo>
                  <a:cubicBezTo>
                    <a:pt x="2629" y="1"/>
                    <a:pt x="1" y="2629"/>
                    <a:pt x="1" y="5861"/>
                  </a:cubicBezTo>
                  <a:cubicBezTo>
                    <a:pt x="1" y="9092"/>
                    <a:pt x="2629" y="11720"/>
                    <a:pt x="5860" y="11720"/>
                  </a:cubicBezTo>
                  <a:cubicBezTo>
                    <a:pt x="9088" y="11720"/>
                    <a:pt x="11717" y="9092"/>
                    <a:pt x="11717" y="5861"/>
                  </a:cubicBezTo>
                  <a:cubicBezTo>
                    <a:pt x="11717" y="2629"/>
                    <a:pt x="9088" y="1"/>
                    <a:pt x="586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505" name="Google Shape;505;g18bdc7f65ce_2_0"/>
          <p:cNvGrpSpPr/>
          <p:nvPr/>
        </p:nvGrpSpPr>
        <p:grpSpPr>
          <a:xfrm>
            <a:off x="6537894" y="2133266"/>
            <a:ext cx="434504" cy="435589"/>
            <a:chOff x="-64406125" y="3362225"/>
            <a:chExt cx="318225" cy="314800"/>
          </a:xfrm>
        </p:grpSpPr>
        <p:sp>
          <p:nvSpPr>
            <p:cNvPr id="506" name="Google Shape;506;g18bdc7f65ce_2_0"/>
            <p:cNvSpPr/>
            <p:nvPr/>
          </p:nvSpPr>
          <p:spPr>
            <a:xfrm>
              <a:off x="-64332100" y="3362225"/>
              <a:ext cx="170150" cy="199025"/>
            </a:xfrm>
            <a:custGeom>
              <a:rect b="b" l="l" r="r" t="t"/>
              <a:pathLst>
                <a:path extrusionOk="0" h="7961" w="6806">
                  <a:moveTo>
                    <a:pt x="4506" y="3266"/>
                  </a:moveTo>
                  <a:cubicBezTo>
                    <a:pt x="4569" y="3266"/>
                    <a:pt x="4601" y="3298"/>
                    <a:pt x="4632" y="3298"/>
                  </a:cubicBezTo>
                  <a:lnTo>
                    <a:pt x="5577" y="4621"/>
                  </a:lnTo>
                  <a:cubicBezTo>
                    <a:pt x="5420" y="5881"/>
                    <a:pt x="4664" y="7110"/>
                    <a:pt x="3403" y="7110"/>
                  </a:cubicBezTo>
                  <a:cubicBezTo>
                    <a:pt x="2206" y="7110"/>
                    <a:pt x="1419" y="5944"/>
                    <a:pt x="1261" y="4621"/>
                  </a:cubicBezTo>
                  <a:lnTo>
                    <a:pt x="2206" y="3298"/>
                  </a:lnTo>
                  <a:cubicBezTo>
                    <a:pt x="2238" y="3266"/>
                    <a:pt x="2269" y="3266"/>
                    <a:pt x="2301" y="3266"/>
                  </a:cubicBezTo>
                  <a:close/>
                  <a:moveTo>
                    <a:pt x="4055" y="1"/>
                  </a:moveTo>
                  <a:cubicBezTo>
                    <a:pt x="3400" y="1"/>
                    <a:pt x="2703" y="167"/>
                    <a:pt x="2049" y="494"/>
                  </a:cubicBezTo>
                  <a:cubicBezTo>
                    <a:pt x="1957" y="483"/>
                    <a:pt x="1867" y="478"/>
                    <a:pt x="1779" y="478"/>
                  </a:cubicBezTo>
                  <a:cubicBezTo>
                    <a:pt x="1354" y="478"/>
                    <a:pt x="976" y="600"/>
                    <a:pt x="662" y="809"/>
                  </a:cubicBezTo>
                  <a:cubicBezTo>
                    <a:pt x="347" y="1061"/>
                    <a:pt x="1" y="1534"/>
                    <a:pt x="1" y="2384"/>
                  </a:cubicBezTo>
                  <a:cubicBezTo>
                    <a:pt x="1" y="2857"/>
                    <a:pt x="95" y="3613"/>
                    <a:pt x="347" y="4621"/>
                  </a:cubicBezTo>
                  <a:cubicBezTo>
                    <a:pt x="473" y="4810"/>
                    <a:pt x="536" y="6070"/>
                    <a:pt x="1482" y="7078"/>
                  </a:cubicBezTo>
                  <a:cubicBezTo>
                    <a:pt x="2049" y="7646"/>
                    <a:pt x="2710" y="7961"/>
                    <a:pt x="3403" y="7961"/>
                  </a:cubicBezTo>
                  <a:cubicBezTo>
                    <a:pt x="5136" y="7961"/>
                    <a:pt x="6207" y="6417"/>
                    <a:pt x="6396" y="4621"/>
                  </a:cubicBezTo>
                  <a:cubicBezTo>
                    <a:pt x="6554" y="4085"/>
                    <a:pt x="6774" y="3046"/>
                    <a:pt x="6806" y="2447"/>
                  </a:cubicBezTo>
                  <a:cubicBezTo>
                    <a:pt x="6806" y="1565"/>
                    <a:pt x="6459" y="872"/>
                    <a:pt x="5703" y="431"/>
                  </a:cubicBezTo>
                  <a:cubicBezTo>
                    <a:pt x="5234" y="143"/>
                    <a:pt x="4662" y="1"/>
                    <a:pt x="40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g18bdc7f65ce_2_0"/>
            <p:cNvSpPr/>
            <p:nvPr/>
          </p:nvSpPr>
          <p:spPr>
            <a:xfrm>
              <a:off x="-64406125" y="3559050"/>
              <a:ext cx="318225" cy="117975"/>
            </a:xfrm>
            <a:custGeom>
              <a:rect b="b" l="l" r="r" t="t"/>
              <a:pathLst>
                <a:path extrusionOk="0" h="4719" w="12729">
                  <a:moveTo>
                    <a:pt x="4474" y="1001"/>
                  </a:moveTo>
                  <a:lnTo>
                    <a:pt x="5797" y="2293"/>
                  </a:lnTo>
                  <a:lnTo>
                    <a:pt x="5199" y="2891"/>
                  </a:lnTo>
                  <a:lnTo>
                    <a:pt x="4002" y="1159"/>
                  </a:lnTo>
                  <a:cubicBezTo>
                    <a:pt x="4159" y="1096"/>
                    <a:pt x="4380" y="1064"/>
                    <a:pt x="4474" y="1001"/>
                  </a:cubicBezTo>
                  <a:close/>
                  <a:moveTo>
                    <a:pt x="8318" y="1001"/>
                  </a:moveTo>
                  <a:cubicBezTo>
                    <a:pt x="8475" y="1064"/>
                    <a:pt x="8633" y="1159"/>
                    <a:pt x="8790" y="1190"/>
                  </a:cubicBezTo>
                  <a:lnTo>
                    <a:pt x="7593" y="2891"/>
                  </a:lnTo>
                  <a:lnTo>
                    <a:pt x="6995" y="2293"/>
                  </a:lnTo>
                  <a:lnTo>
                    <a:pt x="8318" y="1001"/>
                  </a:lnTo>
                  <a:close/>
                  <a:moveTo>
                    <a:pt x="10681" y="3112"/>
                  </a:moveTo>
                  <a:cubicBezTo>
                    <a:pt x="10901" y="3112"/>
                    <a:pt x="11059" y="3301"/>
                    <a:pt x="11059" y="3553"/>
                  </a:cubicBezTo>
                  <a:cubicBezTo>
                    <a:pt x="11059" y="3742"/>
                    <a:pt x="10870" y="3931"/>
                    <a:pt x="10681" y="3931"/>
                  </a:cubicBezTo>
                  <a:lnTo>
                    <a:pt x="9578" y="3931"/>
                  </a:lnTo>
                  <a:cubicBezTo>
                    <a:pt x="9326" y="3931"/>
                    <a:pt x="9137" y="3742"/>
                    <a:pt x="9137" y="3553"/>
                  </a:cubicBezTo>
                  <a:cubicBezTo>
                    <a:pt x="9137" y="3301"/>
                    <a:pt x="9326" y="3112"/>
                    <a:pt x="9578" y="3112"/>
                  </a:cubicBezTo>
                  <a:close/>
                  <a:moveTo>
                    <a:pt x="4458" y="1"/>
                  </a:moveTo>
                  <a:cubicBezTo>
                    <a:pt x="4348" y="1"/>
                    <a:pt x="4238" y="40"/>
                    <a:pt x="4159" y="119"/>
                  </a:cubicBezTo>
                  <a:cubicBezTo>
                    <a:pt x="4065" y="245"/>
                    <a:pt x="3939" y="308"/>
                    <a:pt x="3781" y="308"/>
                  </a:cubicBezTo>
                  <a:lnTo>
                    <a:pt x="2395" y="308"/>
                  </a:lnTo>
                  <a:cubicBezTo>
                    <a:pt x="914" y="308"/>
                    <a:pt x="0" y="1442"/>
                    <a:pt x="0" y="2639"/>
                  </a:cubicBezTo>
                  <a:lnTo>
                    <a:pt x="0" y="4341"/>
                  </a:lnTo>
                  <a:cubicBezTo>
                    <a:pt x="0" y="4561"/>
                    <a:pt x="189" y="4719"/>
                    <a:pt x="441" y="4719"/>
                  </a:cubicBezTo>
                  <a:lnTo>
                    <a:pt x="12287" y="4719"/>
                  </a:lnTo>
                  <a:cubicBezTo>
                    <a:pt x="12508" y="4719"/>
                    <a:pt x="12665" y="4530"/>
                    <a:pt x="12665" y="4341"/>
                  </a:cubicBezTo>
                  <a:lnTo>
                    <a:pt x="12665" y="2639"/>
                  </a:lnTo>
                  <a:cubicBezTo>
                    <a:pt x="12728" y="1474"/>
                    <a:pt x="11783" y="371"/>
                    <a:pt x="10303" y="371"/>
                  </a:cubicBezTo>
                  <a:lnTo>
                    <a:pt x="8948" y="371"/>
                  </a:lnTo>
                  <a:cubicBezTo>
                    <a:pt x="8727" y="371"/>
                    <a:pt x="8664" y="277"/>
                    <a:pt x="8538" y="151"/>
                  </a:cubicBezTo>
                  <a:cubicBezTo>
                    <a:pt x="8456" y="52"/>
                    <a:pt x="8339" y="5"/>
                    <a:pt x="8219" y="5"/>
                  </a:cubicBezTo>
                  <a:cubicBezTo>
                    <a:pt x="8110" y="5"/>
                    <a:pt x="7998" y="44"/>
                    <a:pt x="7908" y="119"/>
                  </a:cubicBezTo>
                  <a:lnTo>
                    <a:pt x="6333" y="1694"/>
                  </a:lnTo>
                  <a:lnTo>
                    <a:pt x="4758" y="119"/>
                  </a:lnTo>
                  <a:cubicBezTo>
                    <a:pt x="4679" y="40"/>
                    <a:pt x="4569" y="1"/>
                    <a:pt x="44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8" name="Google Shape;508;g18bdc7f65ce_2_0"/>
          <p:cNvGrpSpPr/>
          <p:nvPr/>
        </p:nvGrpSpPr>
        <p:grpSpPr>
          <a:xfrm>
            <a:off x="2016537" y="2205617"/>
            <a:ext cx="339253" cy="339253"/>
            <a:chOff x="2085525" y="4992125"/>
            <a:chExt cx="481825" cy="481825"/>
          </a:xfrm>
        </p:grpSpPr>
        <p:sp>
          <p:nvSpPr>
            <p:cNvPr id="509" name="Google Shape;509;g18bdc7f65ce_2_0"/>
            <p:cNvSpPr/>
            <p:nvPr/>
          </p:nvSpPr>
          <p:spPr>
            <a:xfrm>
              <a:off x="2244150" y="5152125"/>
              <a:ext cx="164500" cy="161825"/>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510" name="Google Shape;510;g18bdc7f65ce_2_0"/>
            <p:cNvSpPr/>
            <p:nvPr/>
          </p:nvSpPr>
          <p:spPr>
            <a:xfrm>
              <a:off x="2085525" y="4992125"/>
              <a:ext cx="481825" cy="48182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g18bdc7f65ce_2_100"/>
          <p:cNvSpPr txBox="1"/>
          <p:nvPr>
            <p:ph idx="6" type="ctrTitle"/>
          </p:nvPr>
        </p:nvSpPr>
        <p:spPr>
          <a:xfrm>
            <a:off x="311700" y="754350"/>
            <a:ext cx="8520600" cy="507900"/>
          </a:xfrm>
          <a:prstGeom prst="rect">
            <a:avLst/>
          </a:prstGeom>
          <a:noFill/>
          <a:ln>
            <a:noFill/>
          </a:ln>
        </p:spPr>
        <p:txBody>
          <a:bodyPr anchorCtr="0" anchor="b" bIns="91425" lIns="91425" spcFirstLastPara="1" rIns="91425" wrap="square" tIns="91425">
            <a:spAutoFit/>
          </a:bodyPr>
          <a:lstStyle/>
          <a:p>
            <a:pPr indent="0" lvl="0" marL="0" rtl="0" algn="l">
              <a:lnSpc>
                <a:spcPct val="100000"/>
              </a:lnSpc>
              <a:spcBef>
                <a:spcPts val="0"/>
              </a:spcBef>
              <a:spcAft>
                <a:spcPts val="0"/>
              </a:spcAft>
              <a:buSzPts val="3000"/>
              <a:buNone/>
            </a:pPr>
            <a:r>
              <a:rPr lang="es" sz="2100"/>
              <a:t>What, and how attractive, is Camera IQ’s position in the ecosystem?</a:t>
            </a:r>
            <a:endParaRPr sz="2100"/>
          </a:p>
        </p:txBody>
      </p:sp>
      <p:cxnSp>
        <p:nvCxnSpPr>
          <p:cNvPr id="516" name="Google Shape;516;g18bdc7f65ce_2_10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517" name="Google Shape;517;g18bdc7f65ce_2_100"/>
          <p:cNvSpPr txBox="1"/>
          <p:nvPr/>
        </p:nvSpPr>
        <p:spPr>
          <a:xfrm>
            <a:off x="451000" y="1452100"/>
            <a:ext cx="7302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s" sz="1500">
                <a:solidFill>
                  <a:schemeClr val="lt1"/>
                </a:solidFill>
                <a:latin typeface="Roboto"/>
                <a:ea typeface="Roboto"/>
                <a:cs typeface="Roboto"/>
                <a:sym typeface="Roboto"/>
              </a:rPr>
              <a:t>This results in other companies being able to create their own ARE platform that:</a:t>
            </a:r>
            <a:endParaRPr sz="1100">
              <a:solidFill>
                <a:schemeClr val="lt1"/>
              </a:solidFill>
              <a:latin typeface="Roboto"/>
              <a:ea typeface="Roboto"/>
              <a:cs typeface="Roboto"/>
              <a:sym typeface="Roboto"/>
            </a:endParaRPr>
          </a:p>
        </p:txBody>
      </p:sp>
      <p:sp>
        <p:nvSpPr>
          <p:cNvPr id="518" name="Google Shape;518;g18bdc7f65ce_2_100"/>
          <p:cNvSpPr txBox="1"/>
          <p:nvPr>
            <p:ph type="ctrTitle"/>
          </p:nvPr>
        </p:nvSpPr>
        <p:spPr>
          <a:xfrm>
            <a:off x="4824263" y="3771700"/>
            <a:ext cx="1432500" cy="615600"/>
          </a:xfrm>
          <a:prstGeom prst="rect">
            <a:avLst/>
          </a:prstGeom>
          <a:noFill/>
          <a:ln>
            <a:noFill/>
          </a:ln>
        </p:spPr>
        <p:txBody>
          <a:bodyPr anchorCtr="0" anchor="b" bIns="91425" lIns="91425" spcFirstLastPara="1" rIns="91425" wrap="square" tIns="91425">
            <a:spAutoFit/>
          </a:bodyPr>
          <a:lstStyle/>
          <a:p>
            <a:pPr indent="0" lvl="0" marL="0" rtl="0" algn="ctr">
              <a:spcBef>
                <a:spcPts val="0"/>
              </a:spcBef>
              <a:spcAft>
                <a:spcPts val="0"/>
              </a:spcAft>
              <a:buNone/>
            </a:pPr>
            <a:r>
              <a:rPr b="1" lang="es" sz="1400">
                <a:solidFill>
                  <a:schemeClr val="lt1"/>
                </a:solidFill>
                <a:latin typeface="Roboto"/>
                <a:ea typeface="Roboto"/>
                <a:cs typeface="Roboto"/>
                <a:sym typeface="Roboto"/>
              </a:rPr>
              <a:t>Might be less expensive</a:t>
            </a:r>
            <a:endParaRPr sz="800"/>
          </a:p>
        </p:txBody>
      </p:sp>
      <p:sp>
        <p:nvSpPr>
          <p:cNvPr id="519" name="Google Shape;519;g18bdc7f65ce_2_100"/>
          <p:cNvSpPr txBox="1"/>
          <p:nvPr>
            <p:ph idx="5" type="ctrTitle"/>
          </p:nvPr>
        </p:nvSpPr>
        <p:spPr>
          <a:xfrm>
            <a:off x="2885763" y="3771700"/>
            <a:ext cx="1432500" cy="615600"/>
          </a:xfrm>
          <a:prstGeom prst="rect">
            <a:avLst/>
          </a:prstGeom>
          <a:noFill/>
          <a:ln>
            <a:noFill/>
          </a:ln>
        </p:spPr>
        <p:txBody>
          <a:bodyPr anchorCtr="0" anchor="b" bIns="91425" lIns="91425" spcFirstLastPara="1" rIns="91425" wrap="square" tIns="91425">
            <a:spAutoFit/>
          </a:bodyPr>
          <a:lstStyle/>
          <a:p>
            <a:pPr indent="0" lvl="0" marL="0" rtl="0" algn="ctr">
              <a:spcBef>
                <a:spcPts val="0"/>
              </a:spcBef>
              <a:spcAft>
                <a:spcPts val="0"/>
              </a:spcAft>
              <a:buNone/>
            </a:pPr>
            <a:r>
              <a:rPr b="1" lang="es" sz="1400">
                <a:solidFill>
                  <a:schemeClr val="lt1"/>
                </a:solidFill>
                <a:latin typeface="Roboto"/>
                <a:ea typeface="Roboto"/>
                <a:cs typeface="Roboto"/>
                <a:sym typeface="Roboto"/>
              </a:rPr>
              <a:t>Better fits their niche use case</a:t>
            </a:r>
            <a:endParaRPr sz="800"/>
          </a:p>
        </p:txBody>
      </p:sp>
      <p:sp>
        <p:nvSpPr>
          <p:cNvPr id="520" name="Google Shape;520;g18bdc7f65ce_2_100"/>
          <p:cNvSpPr/>
          <p:nvPr/>
        </p:nvSpPr>
        <p:spPr>
          <a:xfrm>
            <a:off x="2885763" y="3612887"/>
            <a:ext cx="1432353" cy="275589"/>
          </a:xfrm>
          <a:custGeom>
            <a:rect b="b" l="l" r="r" t="t"/>
            <a:pathLst>
              <a:path extrusionOk="0" h="14659" w="76189">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g18bdc7f65ce_2_100"/>
          <p:cNvSpPr/>
          <p:nvPr/>
        </p:nvSpPr>
        <p:spPr>
          <a:xfrm>
            <a:off x="3087606" y="2352563"/>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g18bdc7f65ce_2_100"/>
          <p:cNvSpPr/>
          <p:nvPr/>
        </p:nvSpPr>
        <p:spPr>
          <a:xfrm>
            <a:off x="3582657" y="2736946"/>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g18bdc7f65ce_2_100"/>
          <p:cNvSpPr/>
          <p:nvPr/>
        </p:nvSpPr>
        <p:spPr>
          <a:xfrm>
            <a:off x="3238205" y="2484927"/>
            <a:ext cx="727410" cy="641042"/>
          </a:xfrm>
          <a:custGeom>
            <a:rect b="b" l="l" r="r" t="t"/>
            <a:pathLst>
              <a:path extrusionOk="0" h="34098" w="38692">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g18bdc7f65ce_2_100"/>
          <p:cNvSpPr/>
          <p:nvPr/>
        </p:nvSpPr>
        <p:spPr>
          <a:xfrm>
            <a:off x="3146899" y="2464642"/>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g18bdc7f65ce_2_100"/>
          <p:cNvSpPr/>
          <p:nvPr/>
        </p:nvSpPr>
        <p:spPr>
          <a:xfrm>
            <a:off x="5026943" y="2352563"/>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g18bdc7f65ce_2_100"/>
          <p:cNvSpPr/>
          <p:nvPr/>
        </p:nvSpPr>
        <p:spPr>
          <a:xfrm>
            <a:off x="4824272" y="3612887"/>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g18bdc7f65ce_2_100"/>
          <p:cNvSpPr/>
          <p:nvPr/>
        </p:nvSpPr>
        <p:spPr>
          <a:xfrm>
            <a:off x="5521186" y="2736946"/>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g18bdc7f65ce_2_100"/>
          <p:cNvSpPr/>
          <p:nvPr/>
        </p:nvSpPr>
        <p:spPr>
          <a:xfrm>
            <a:off x="5176733" y="2484964"/>
            <a:ext cx="727410" cy="641005"/>
          </a:xfrm>
          <a:custGeom>
            <a:rect b="b" l="l" r="r" t="t"/>
            <a:pathLst>
              <a:path extrusionOk="0" h="34096" w="38692">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g18bdc7f65ce_2_100"/>
          <p:cNvSpPr/>
          <p:nvPr/>
        </p:nvSpPr>
        <p:spPr>
          <a:xfrm>
            <a:off x="5085426" y="2464642"/>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0" name="Google Shape;530;g18bdc7f65ce_2_100"/>
          <p:cNvGrpSpPr/>
          <p:nvPr/>
        </p:nvGrpSpPr>
        <p:grpSpPr>
          <a:xfrm>
            <a:off x="3454280" y="2645079"/>
            <a:ext cx="295272" cy="295272"/>
            <a:chOff x="1190625" y="238125"/>
            <a:chExt cx="5226050" cy="5226050"/>
          </a:xfrm>
        </p:grpSpPr>
        <p:sp>
          <p:nvSpPr>
            <p:cNvPr id="531" name="Google Shape;531;g18bdc7f65ce_2_100"/>
            <p:cNvSpPr/>
            <p:nvPr/>
          </p:nvSpPr>
          <p:spPr>
            <a:xfrm>
              <a:off x="1190625" y="1515525"/>
              <a:ext cx="1645000" cy="2151125"/>
            </a:xfrm>
            <a:custGeom>
              <a:rect b="b" l="l" r="r" t="t"/>
              <a:pathLst>
                <a:path extrusionOk="0" h="86045" w="6580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g18bdc7f65ce_2_100"/>
            <p:cNvSpPr/>
            <p:nvPr/>
          </p:nvSpPr>
          <p:spPr>
            <a:xfrm>
              <a:off x="1865625" y="238125"/>
              <a:ext cx="2005325" cy="2148975"/>
            </a:xfrm>
            <a:custGeom>
              <a:rect b="b" l="l" r="r" t="t"/>
              <a:pathLst>
                <a:path extrusionOk="0" h="85959" w="80213">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g18bdc7f65ce_2_100"/>
            <p:cNvSpPr/>
            <p:nvPr/>
          </p:nvSpPr>
          <p:spPr>
            <a:xfrm>
              <a:off x="4772975" y="2037400"/>
              <a:ext cx="1643700" cy="2149150"/>
            </a:xfrm>
            <a:custGeom>
              <a:rect b="b" l="l" r="r" t="t"/>
              <a:pathLst>
                <a:path extrusionOk="0" h="85966" w="65748">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g18bdc7f65ce_2_100"/>
            <p:cNvSpPr/>
            <p:nvPr/>
          </p:nvSpPr>
          <p:spPr>
            <a:xfrm>
              <a:off x="3595225" y="300300"/>
              <a:ext cx="2493600" cy="1326850"/>
            </a:xfrm>
            <a:custGeom>
              <a:rect b="b" l="l" r="r" t="t"/>
              <a:pathLst>
                <a:path extrusionOk="0" h="53074" w="99744">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g18bdc7f65ce_2_100"/>
            <p:cNvSpPr/>
            <p:nvPr/>
          </p:nvSpPr>
          <p:spPr>
            <a:xfrm>
              <a:off x="1519350" y="4075125"/>
              <a:ext cx="2490100" cy="1326425"/>
            </a:xfrm>
            <a:custGeom>
              <a:rect b="b" l="l" r="r" t="t"/>
              <a:pathLst>
                <a:path extrusionOk="0" h="53057" w="99604">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g18bdc7f65ce_2_100"/>
            <p:cNvSpPr/>
            <p:nvPr/>
          </p:nvSpPr>
          <p:spPr>
            <a:xfrm>
              <a:off x="3733275" y="3314750"/>
              <a:ext cx="2008825" cy="2149425"/>
            </a:xfrm>
            <a:custGeom>
              <a:rect b="b" l="l" r="r" t="t"/>
              <a:pathLst>
                <a:path extrusionOk="0" h="85977" w="80353">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7" name="Google Shape;537;g18bdc7f65ce_2_100"/>
          <p:cNvGrpSpPr/>
          <p:nvPr/>
        </p:nvGrpSpPr>
        <p:grpSpPr>
          <a:xfrm>
            <a:off x="5247300" y="2509847"/>
            <a:ext cx="587943" cy="565723"/>
            <a:chOff x="6239925" y="2032450"/>
            <a:chExt cx="472775" cy="472775"/>
          </a:xfrm>
        </p:grpSpPr>
        <p:sp>
          <p:nvSpPr>
            <p:cNvPr id="538" name="Google Shape;538;g18bdc7f65ce_2_100"/>
            <p:cNvSpPr/>
            <p:nvPr/>
          </p:nvSpPr>
          <p:spPr>
            <a:xfrm>
              <a:off x="6239925" y="2032450"/>
              <a:ext cx="472775" cy="472775"/>
            </a:xfrm>
            <a:custGeom>
              <a:rect b="b" l="l" r="r" t="t"/>
              <a:pathLst>
                <a:path extrusionOk="0" h="18911" w="18911">
                  <a:moveTo>
                    <a:pt x="9455" y="2466"/>
                  </a:moveTo>
                  <a:cubicBezTo>
                    <a:pt x="13307" y="2466"/>
                    <a:pt x="16442" y="5601"/>
                    <a:pt x="16442" y="9456"/>
                  </a:cubicBezTo>
                  <a:cubicBezTo>
                    <a:pt x="16442" y="13310"/>
                    <a:pt x="13307" y="16445"/>
                    <a:pt x="9455" y="16445"/>
                  </a:cubicBezTo>
                  <a:cubicBezTo>
                    <a:pt x="5601" y="16445"/>
                    <a:pt x="2466" y="13310"/>
                    <a:pt x="2466" y="9456"/>
                  </a:cubicBezTo>
                  <a:cubicBezTo>
                    <a:pt x="2466" y="5601"/>
                    <a:pt x="5601" y="2466"/>
                    <a:pt x="9455" y="2466"/>
                  </a:cubicBezTo>
                  <a:close/>
                  <a:moveTo>
                    <a:pt x="9455" y="0"/>
                  </a:moveTo>
                  <a:cubicBezTo>
                    <a:pt x="4228" y="0"/>
                    <a:pt x="0" y="4228"/>
                    <a:pt x="0" y="9456"/>
                  </a:cubicBezTo>
                  <a:cubicBezTo>
                    <a:pt x="0" y="14683"/>
                    <a:pt x="4228" y="18911"/>
                    <a:pt x="9455" y="18911"/>
                  </a:cubicBezTo>
                  <a:cubicBezTo>
                    <a:pt x="14680" y="18911"/>
                    <a:pt x="18911" y="14683"/>
                    <a:pt x="18911" y="9456"/>
                  </a:cubicBezTo>
                  <a:cubicBezTo>
                    <a:pt x="18911" y="4231"/>
                    <a:pt x="14680" y="0"/>
                    <a:pt x="9455"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539" name="Google Shape;539;g18bdc7f65ce_2_100"/>
            <p:cNvSpPr/>
            <p:nvPr/>
          </p:nvSpPr>
          <p:spPr>
            <a:xfrm>
              <a:off x="6329800" y="2122325"/>
              <a:ext cx="292950" cy="293025"/>
            </a:xfrm>
            <a:custGeom>
              <a:rect b="b" l="l" r="r" t="t"/>
              <a:pathLst>
                <a:path extrusionOk="0" h="11721" w="11718">
                  <a:moveTo>
                    <a:pt x="5860" y="1043"/>
                  </a:moveTo>
                  <a:cubicBezTo>
                    <a:pt x="6171" y="1043"/>
                    <a:pt x="6424" y="1295"/>
                    <a:pt x="6424" y="1609"/>
                  </a:cubicBezTo>
                  <a:lnTo>
                    <a:pt x="6424" y="2542"/>
                  </a:lnTo>
                  <a:cubicBezTo>
                    <a:pt x="7264" y="2792"/>
                    <a:pt x="7839" y="3566"/>
                    <a:pt x="7842" y="4442"/>
                  </a:cubicBezTo>
                  <a:cubicBezTo>
                    <a:pt x="7842" y="4755"/>
                    <a:pt x="7589" y="5008"/>
                    <a:pt x="7276" y="5008"/>
                  </a:cubicBezTo>
                  <a:cubicBezTo>
                    <a:pt x="6966" y="5008"/>
                    <a:pt x="6713" y="4755"/>
                    <a:pt x="6713" y="4442"/>
                  </a:cubicBezTo>
                  <a:cubicBezTo>
                    <a:pt x="6713" y="3929"/>
                    <a:pt x="6292" y="3588"/>
                    <a:pt x="5853" y="3588"/>
                  </a:cubicBezTo>
                  <a:cubicBezTo>
                    <a:pt x="5644" y="3588"/>
                    <a:pt x="5429" y="3666"/>
                    <a:pt x="5255" y="3840"/>
                  </a:cubicBezTo>
                  <a:cubicBezTo>
                    <a:pt x="4719" y="4376"/>
                    <a:pt x="5099" y="5297"/>
                    <a:pt x="5860" y="5297"/>
                  </a:cubicBezTo>
                  <a:cubicBezTo>
                    <a:pt x="5862" y="5297"/>
                    <a:pt x="5865" y="5297"/>
                    <a:pt x="5867" y="5297"/>
                  </a:cubicBezTo>
                  <a:cubicBezTo>
                    <a:pt x="6849" y="5297"/>
                    <a:pt x="7680" y="6019"/>
                    <a:pt x="7821" y="6993"/>
                  </a:cubicBezTo>
                  <a:cubicBezTo>
                    <a:pt x="7962" y="7968"/>
                    <a:pt x="7369" y="8899"/>
                    <a:pt x="6424" y="9179"/>
                  </a:cubicBezTo>
                  <a:lnTo>
                    <a:pt x="6424" y="10115"/>
                  </a:lnTo>
                  <a:cubicBezTo>
                    <a:pt x="6424" y="10426"/>
                    <a:pt x="6171" y="10679"/>
                    <a:pt x="5860" y="10679"/>
                  </a:cubicBezTo>
                  <a:cubicBezTo>
                    <a:pt x="5547" y="10679"/>
                    <a:pt x="5294" y="10426"/>
                    <a:pt x="5294" y="10115"/>
                  </a:cubicBezTo>
                  <a:lnTo>
                    <a:pt x="5294" y="9179"/>
                  </a:lnTo>
                  <a:cubicBezTo>
                    <a:pt x="4454" y="8929"/>
                    <a:pt x="3879" y="8155"/>
                    <a:pt x="3876" y="7279"/>
                  </a:cubicBezTo>
                  <a:cubicBezTo>
                    <a:pt x="3876" y="6966"/>
                    <a:pt x="4129" y="6713"/>
                    <a:pt x="4442" y="6713"/>
                  </a:cubicBezTo>
                  <a:cubicBezTo>
                    <a:pt x="4752" y="6713"/>
                    <a:pt x="5005" y="6966"/>
                    <a:pt x="5005" y="7279"/>
                  </a:cubicBezTo>
                  <a:cubicBezTo>
                    <a:pt x="5005" y="7792"/>
                    <a:pt x="5426" y="8133"/>
                    <a:pt x="5865" y="8133"/>
                  </a:cubicBezTo>
                  <a:cubicBezTo>
                    <a:pt x="6074" y="8133"/>
                    <a:pt x="6288" y="8055"/>
                    <a:pt x="6463" y="7881"/>
                  </a:cubicBezTo>
                  <a:cubicBezTo>
                    <a:pt x="6999" y="7345"/>
                    <a:pt x="6619" y="6427"/>
                    <a:pt x="5860" y="6427"/>
                  </a:cubicBezTo>
                  <a:cubicBezTo>
                    <a:pt x="4873" y="6427"/>
                    <a:pt x="4039" y="5704"/>
                    <a:pt x="3897" y="4728"/>
                  </a:cubicBezTo>
                  <a:cubicBezTo>
                    <a:pt x="3756" y="3753"/>
                    <a:pt x="4349" y="2822"/>
                    <a:pt x="5294" y="2542"/>
                  </a:cubicBezTo>
                  <a:lnTo>
                    <a:pt x="5294" y="1609"/>
                  </a:lnTo>
                  <a:cubicBezTo>
                    <a:pt x="5294" y="1295"/>
                    <a:pt x="5547" y="1043"/>
                    <a:pt x="5860" y="1043"/>
                  </a:cubicBezTo>
                  <a:close/>
                  <a:moveTo>
                    <a:pt x="5860" y="1"/>
                  </a:moveTo>
                  <a:cubicBezTo>
                    <a:pt x="2629" y="1"/>
                    <a:pt x="1" y="2629"/>
                    <a:pt x="1" y="5861"/>
                  </a:cubicBezTo>
                  <a:cubicBezTo>
                    <a:pt x="1" y="9092"/>
                    <a:pt x="2629" y="11720"/>
                    <a:pt x="5860" y="11720"/>
                  </a:cubicBezTo>
                  <a:cubicBezTo>
                    <a:pt x="9088" y="11720"/>
                    <a:pt x="11717" y="9092"/>
                    <a:pt x="11717" y="5861"/>
                  </a:cubicBezTo>
                  <a:cubicBezTo>
                    <a:pt x="11717" y="2629"/>
                    <a:pt x="9088" y="1"/>
                    <a:pt x="586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g189de910a8c_2_52"/>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s"/>
              <a:t>THIRD QUESTION</a:t>
            </a:r>
            <a:endParaRPr>
              <a:solidFill>
                <a:srgbClr val="FFFFFF"/>
              </a:solidFill>
            </a:endParaRPr>
          </a:p>
        </p:txBody>
      </p:sp>
      <p:sp>
        <p:nvSpPr>
          <p:cNvPr id="545" name="Google Shape;545;g189de910a8c_2_52"/>
          <p:cNvSpPr txBox="1"/>
          <p:nvPr>
            <p:ph idx="1" type="subTitle"/>
          </p:nvPr>
        </p:nvSpPr>
        <p:spPr>
          <a:xfrm>
            <a:off x="4893700" y="2746375"/>
            <a:ext cx="3457500" cy="180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s" sz="1400">
                <a:solidFill>
                  <a:schemeClr val="lt1"/>
                </a:solidFill>
                <a:latin typeface="Roboto Medium"/>
                <a:ea typeface="Roboto Medium"/>
                <a:cs typeface="Roboto Medium"/>
                <a:sym typeface="Roboto Medium"/>
              </a:rPr>
              <a:t>How would Camera IQ’s business model change if the company were to become a two-sided marketplace for AR content and templates? </a:t>
            </a:r>
            <a:endParaRPr sz="1400">
              <a:solidFill>
                <a:schemeClr val="lt1"/>
              </a:solidFill>
              <a:latin typeface="Roboto Medium"/>
              <a:ea typeface="Roboto Medium"/>
              <a:cs typeface="Roboto Medium"/>
              <a:sym typeface="Roboto Medium"/>
            </a:endParaRPr>
          </a:p>
          <a:p>
            <a:pPr indent="0" lvl="0" marL="0" rtl="0" algn="l">
              <a:lnSpc>
                <a:spcPct val="115000"/>
              </a:lnSpc>
              <a:spcBef>
                <a:spcPts val="0"/>
              </a:spcBef>
              <a:spcAft>
                <a:spcPts val="0"/>
              </a:spcAft>
              <a:buSzPts val="1100"/>
              <a:buNone/>
            </a:pPr>
            <a:r>
              <a:rPr lang="es" sz="1400">
                <a:solidFill>
                  <a:schemeClr val="lt1"/>
                </a:solidFill>
                <a:latin typeface="Roboto Medium"/>
                <a:ea typeface="Roboto Medium"/>
                <a:cs typeface="Roboto Medium"/>
                <a:sym typeface="Roboto Medium"/>
              </a:rPr>
              <a:t>What should Camera IQ’s strategy be for this transition to a two-sided marketplace?</a:t>
            </a:r>
            <a:endParaRPr sz="1400">
              <a:solidFill>
                <a:schemeClr val="lt1"/>
              </a:solidFill>
              <a:latin typeface="Roboto Medium"/>
              <a:ea typeface="Roboto Medium"/>
              <a:cs typeface="Roboto Medium"/>
              <a:sym typeface="Roboto Medium"/>
            </a:endParaRPr>
          </a:p>
        </p:txBody>
      </p:sp>
      <p:cxnSp>
        <p:nvCxnSpPr>
          <p:cNvPr id="546" name="Google Shape;546;g189de910a8c_2_52"/>
          <p:cNvCxnSpPr/>
          <p:nvPr/>
        </p:nvCxnSpPr>
        <p:spPr>
          <a:xfrm>
            <a:off x="4979350" y="2275300"/>
            <a:ext cx="4448400" cy="0"/>
          </a:xfrm>
          <a:prstGeom prst="straightConnector1">
            <a:avLst/>
          </a:prstGeom>
          <a:noFill/>
          <a:ln cap="flat" cmpd="sng" w="9525">
            <a:solidFill>
              <a:schemeClr val="accent1"/>
            </a:solidFill>
            <a:prstDash val="solid"/>
            <a:round/>
            <a:headEnd len="sm" w="sm" type="none"/>
            <a:tailEnd len="sm" w="sm" type="none"/>
          </a:ln>
        </p:spPr>
      </p:cxnSp>
      <p:grpSp>
        <p:nvGrpSpPr>
          <p:cNvPr id="547" name="Google Shape;547;g189de910a8c_2_52"/>
          <p:cNvGrpSpPr/>
          <p:nvPr/>
        </p:nvGrpSpPr>
        <p:grpSpPr>
          <a:xfrm>
            <a:off x="883154" y="1489484"/>
            <a:ext cx="2394544" cy="2160003"/>
            <a:chOff x="-62890750" y="3747425"/>
            <a:chExt cx="330825" cy="317900"/>
          </a:xfrm>
        </p:grpSpPr>
        <p:sp>
          <p:nvSpPr>
            <p:cNvPr id="548" name="Google Shape;548;g189de910a8c_2_52"/>
            <p:cNvSpPr/>
            <p:nvPr/>
          </p:nvSpPr>
          <p:spPr>
            <a:xfrm>
              <a:off x="-62890750" y="3747425"/>
              <a:ext cx="313500" cy="195825"/>
            </a:xfrm>
            <a:custGeom>
              <a:rect b="b" l="l" r="r" t="t"/>
              <a:pathLst>
                <a:path extrusionOk="0" h="7833" w="1254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g189de910a8c_2_52"/>
            <p:cNvSpPr/>
            <p:nvPr/>
          </p:nvSpPr>
          <p:spPr>
            <a:xfrm>
              <a:off x="-62874975" y="3869075"/>
              <a:ext cx="315050" cy="196250"/>
            </a:xfrm>
            <a:custGeom>
              <a:rect b="b" l="l" r="r" t="t"/>
              <a:pathLst>
                <a:path extrusionOk="0" h="7850" w="12602">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g189de910a8c_2_52"/>
            <p:cNvSpPr/>
            <p:nvPr/>
          </p:nvSpPr>
          <p:spPr>
            <a:xfrm>
              <a:off x="-62751325" y="3834525"/>
              <a:ext cx="15775" cy="26800"/>
            </a:xfrm>
            <a:custGeom>
              <a:rect b="b" l="l" r="r" t="t"/>
              <a:pathLst>
                <a:path extrusionOk="0" h="1072" w="631">
                  <a:moveTo>
                    <a:pt x="630" y="1"/>
                  </a:moveTo>
                  <a:cubicBezTo>
                    <a:pt x="410" y="221"/>
                    <a:pt x="158" y="599"/>
                    <a:pt x="0" y="1072"/>
                  </a:cubicBezTo>
                  <a:lnTo>
                    <a:pt x="630" y="1072"/>
                  </a:lnTo>
                  <a:lnTo>
                    <a:pt x="6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g189de910a8c_2_52"/>
            <p:cNvSpPr/>
            <p:nvPr/>
          </p:nvSpPr>
          <p:spPr>
            <a:xfrm>
              <a:off x="-62715100" y="3950300"/>
              <a:ext cx="15775" cy="26025"/>
            </a:xfrm>
            <a:custGeom>
              <a:rect b="b" l="l" r="r" t="t"/>
              <a:pathLst>
                <a:path extrusionOk="0" h="1041" w="631">
                  <a:moveTo>
                    <a:pt x="1" y="1"/>
                  </a:moveTo>
                  <a:lnTo>
                    <a:pt x="1" y="1041"/>
                  </a:lnTo>
                  <a:cubicBezTo>
                    <a:pt x="253" y="852"/>
                    <a:pt x="473" y="473"/>
                    <a:pt x="63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g189de910a8c_2_52"/>
            <p:cNvSpPr/>
            <p:nvPr/>
          </p:nvSpPr>
          <p:spPr>
            <a:xfrm>
              <a:off x="-62751325" y="3950300"/>
              <a:ext cx="15775" cy="26025"/>
            </a:xfrm>
            <a:custGeom>
              <a:rect b="b" l="l" r="r" t="t"/>
              <a:pathLst>
                <a:path extrusionOk="0" h="1041" w="631">
                  <a:moveTo>
                    <a:pt x="0" y="1"/>
                  </a:moveTo>
                  <a:cubicBezTo>
                    <a:pt x="158" y="473"/>
                    <a:pt x="410" y="852"/>
                    <a:pt x="630" y="1041"/>
                  </a:cubicBezTo>
                  <a:lnTo>
                    <a:pt x="6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g189de910a8c_2_52"/>
            <p:cNvSpPr/>
            <p:nvPr/>
          </p:nvSpPr>
          <p:spPr>
            <a:xfrm>
              <a:off x="-62822225" y="3881000"/>
              <a:ext cx="44125" cy="48075"/>
            </a:xfrm>
            <a:custGeom>
              <a:rect b="b" l="l" r="r" t="t"/>
              <a:pathLst>
                <a:path extrusionOk="0" h="1923" w="1765">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g189de910a8c_2_52"/>
            <p:cNvSpPr/>
            <p:nvPr/>
          </p:nvSpPr>
          <p:spPr>
            <a:xfrm>
              <a:off x="-62715100" y="3833750"/>
              <a:ext cx="15775" cy="26800"/>
            </a:xfrm>
            <a:custGeom>
              <a:rect b="b" l="l" r="r" t="t"/>
              <a:pathLst>
                <a:path extrusionOk="0" h="1072" w="631">
                  <a:moveTo>
                    <a:pt x="1" y="0"/>
                  </a:moveTo>
                  <a:lnTo>
                    <a:pt x="1" y="1071"/>
                  </a:lnTo>
                  <a:lnTo>
                    <a:pt x="631" y="1071"/>
                  </a:lnTo>
                  <a:cubicBezTo>
                    <a:pt x="505" y="599"/>
                    <a:pt x="253" y="189"/>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g189de910a8c_2_52"/>
            <p:cNvSpPr/>
            <p:nvPr/>
          </p:nvSpPr>
          <p:spPr>
            <a:xfrm>
              <a:off x="-62758425" y="3881000"/>
              <a:ext cx="22875" cy="48075"/>
            </a:xfrm>
            <a:custGeom>
              <a:rect b="b" l="l" r="r" t="t"/>
              <a:pathLst>
                <a:path extrusionOk="0" h="1923" w="915">
                  <a:moveTo>
                    <a:pt x="95" y="0"/>
                  </a:moveTo>
                  <a:cubicBezTo>
                    <a:pt x="64" y="316"/>
                    <a:pt x="1" y="631"/>
                    <a:pt x="1" y="977"/>
                  </a:cubicBezTo>
                  <a:cubicBezTo>
                    <a:pt x="1" y="1324"/>
                    <a:pt x="64" y="1670"/>
                    <a:pt x="95" y="1922"/>
                  </a:cubicBezTo>
                  <a:lnTo>
                    <a:pt x="914" y="1922"/>
                  </a:lnTo>
                  <a:lnTo>
                    <a:pt x="9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g189de910a8c_2_52"/>
            <p:cNvSpPr/>
            <p:nvPr/>
          </p:nvSpPr>
          <p:spPr>
            <a:xfrm>
              <a:off x="-62715100" y="3809325"/>
              <a:ext cx="74850" cy="51225"/>
            </a:xfrm>
            <a:custGeom>
              <a:rect b="b" l="l" r="r" t="t"/>
              <a:pathLst>
                <a:path extrusionOk="0" h="2049" w="2994">
                  <a:moveTo>
                    <a:pt x="1" y="1"/>
                  </a:moveTo>
                  <a:lnTo>
                    <a:pt x="1" y="32"/>
                  </a:lnTo>
                  <a:cubicBezTo>
                    <a:pt x="631" y="253"/>
                    <a:pt x="1198" y="1009"/>
                    <a:pt x="1481" y="2048"/>
                  </a:cubicBezTo>
                  <a:lnTo>
                    <a:pt x="2994" y="2048"/>
                  </a:lnTo>
                  <a:cubicBezTo>
                    <a:pt x="2426" y="946"/>
                    <a:pt x="1324" y="158"/>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g189de910a8c_2_52"/>
            <p:cNvSpPr/>
            <p:nvPr/>
          </p:nvSpPr>
          <p:spPr>
            <a:xfrm>
              <a:off x="-62715875" y="3950300"/>
              <a:ext cx="75625" cy="51225"/>
            </a:xfrm>
            <a:custGeom>
              <a:rect b="b" l="l" r="r" t="t"/>
              <a:pathLst>
                <a:path extrusionOk="0" h="2049" w="3025">
                  <a:moveTo>
                    <a:pt x="1512" y="1"/>
                  </a:moveTo>
                  <a:cubicBezTo>
                    <a:pt x="1229" y="1009"/>
                    <a:pt x="662" y="1765"/>
                    <a:pt x="0" y="1986"/>
                  </a:cubicBezTo>
                  <a:lnTo>
                    <a:pt x="0" y="2049"/>
                  </a:lnTo>
                  <a:lnTo>
                    <a:pt x="32" y="2049"/>
                  </a:lnTo>
                  <a:cubicBezTo>
                    <a:pt x="1355" y="1891"/>
                    <a:pt x="2457" y="1104"/>
                    <a:pt x="30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g189de910a8c_2_52"/>
            <p:cNvSpPr/>
            <p:nvPr/>
          </p:nvSpPr>
          <p:spPr>
            <a:xfrm>
              <a:off x="-62811200" y="3949525"/>
              <a:ext cx="75650" cy="52000"/>
            </a:xfrm>
            <a:custGeom>
              <a:rect b="b" l="l" r="r" t="t"/>
              <a:pathLst>
                <a:path extrusionOk="0" h="2080" w="3026">
                  <a:moveTo>
                    <a:pt x="1" y="0"/>
                  </a:moveTo>
                  <a:cubicBezTo>
                    <a:pt x="600" y="1166"/>
                    <a:pt x="1702" y="1954"/>
                    <a:pt x="3025" y="2080"/>
                  </a:cubicBezTo>
                  <a:lnTo>
                    <a:pt x="3025" y="2017"/>
                  </a:lnTo>
                  <a:cubicBezTo>
                    <a:pt x="2364" y="1796"/>
                    <a:pt x="1860" y="1040"/>
                    <a:pt x="154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g189de910a8c_2_52"/>
            <p:cNvSpPr/>
            <p:nvPr/>
          </p:nvSpPr>
          <p:spPr>
            <a:xfrm>
              <a:off x="-62673350" y="3881000"/>
              <a:ext cx="44125" cy="48075"/>
            </a:xfrm>
            <a:custGeom>
              <a:rect b="b" l="l" r="r" t="t"/>
              <a:pathLst>
                <a:path extrusionOk="0" h="1923" w="1765">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g189de910a8c_2_52"/>
            <p:cNvSpPr/>
            <p:nvPr/>
          </p:nvSpPr>
          <p:spPr>
            <a:xfrm>
              <a:off x="-62810400" y="3810125"/>
              <a:ext cx="75625" cy="51200"/>
            </a:xfrm>
            <a:custGeom>
              <a:rect b="b" l="l" r="r" t="t"/>
              <a:pathLst>
                <a:path extrusionOk="0" h="2048" w="3025">
                  <a:moveTo>
                    <a:pt x="2993" y="0"/>
                  </a:moveTo>
                  <a:cubicBezTo>
                    <a:pt x="1702" y="158"/>
                    <a:pt x="599" y="945"/>
                    <a:pt x="0" y="2048"/>
                  </a:cubicBezTo>
                  <a:lnTo>
                    <a:pt x="1544" y="2048"/>
                  </a:lnTo>
                  <a:cubicBezTo>
                    <a:pt x="1828" y="1008"/>
                    <a:pt x="2363" y="284"/>
                    <a:pt x="3025" y="32"/>
                  </a:cubicBezTo>
                  <a:lnTo>
                    <a:pt x="302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g189de910a8c_2_52"/>
            <p:cNvSpPr/>
            <p:nvPr/>
          </p:nvSpPr>
          <p:spPr>
            <a:xfrm>
              <a:off x="-62715100" y="3881000"/>
              <a:ext cx="22850" cy="48075"/>
            </a:xfrm>
            <a:custGeom>
              <a:rect b="b" l="l" r="r" t="t"/>
              <a:pathLst>
                <a:path extrusionOk="0" h="1923" w="914">
                  <a:moveTo>
                    <a:pt x="1" y="0"/>
                  </a:moveTo>
                  <a:lnTo>
                    <a:pt x="1" y="1922"/>
                  </a:lnTo>
                  <a:lnTo>
                    <a:pt x="851" y="1922"/>
                  </a:lnTo>
                  <a:cubicBezTo>
                    <a:pt x="883" y="1607"/>
                    <a:pt x="914" y="1292"/>
                    <a:pt x="914" y="977"/>
                  </a:cubicBezTo>
                  <a:cubicBezTo>
                    <a:pt x="914" y="662"/>
                    <a:pt x="883" y="316"/>
                    <a:pt x="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g18bb92c7ed1_3_43"/>
          <p:cNvSpPr txBox="1"/>
          <p:nvPr>
            <p:ph idx="6" type="ctrTitle"/>
          </p:nvPr>
        </p:nvSpPr>
        <p:spPr>
          <a:xfrm>
            <a:off x="311700" y="446625"/>
            <a:ext cx="8520600" cy="831300"/>
          </a:xfrm>
          <a:prstGeom prst="rect">
            <a:avLst/>
          </a:prstGeom>
          <a:noFill/>
          <a:ln>
            <a:noFill/>
          </a:ln>
        </p:spPr>
        <p:txBody>
          <a:bodyPr anchorCtr="0" anchor="b" bIns="91425" lIns="91425" spcFirstLastPara="1" rIns="91425" wrap="square" tIns="91425">
            <a:spAutoFit/>
          </a:bodyPr>
          <a:lstStyle/>
          <a:p>
            <a:pPr indent="0" lvl="0" marL="0" rtl="0" algn="ctr">
              <a:lnSpc>
                <a:spcPct val="100000"/>
              </a:lnSpc>
              <a:spcBef>
                <a:spcPts val="0"/>
              </a:spcBef>
              <a:spcAft>
                <a:spcPts val="0"/>
              </a:spcAft>
              <a:buSzPts val="3000"/>
              <a:buNone/>
            </a:pPr>
            <a:r>
              <a:rPr lang="es" sz="2100"/>
              <a:t>How would Camera IQ’s business model change if the company were to become a two-sided marketplace for AR content and templates?</a:t>
            </a:r>
            <a:endParaRPr sz="2100"/>
          </a:p>
        </p:txBody>
      </p:sp>
      <p:cxnSp>
        <p:nvCxnSpPr>
          <p:cNvPr id="567" name="Google Shape;567;g18bb92c7ed1_3_43"/>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568" name="Google Shape;568;g18bb92c7ed1_3_43"/>
          <p:cNvSpPr txBox="1"/>
          <p:nvPr>
            <p:ph idx="3" type="subTitle"/>
          </p:nvPr>
        </p:nvSpPr>
        <p:spPr>
          <a:xfrm>
            <a:off x="1298575" y="3672000"/>
            <a:ext cx="1799100" cy="1031400"/>
          </a:xfrm>
          <a:prstGeom prst="rect">
            <a:avLst/>
          </a:prstGeom>
          <a:noFill/>
          <a:ln>
            <a:noFill/>
          </a:ln>
        </p:spPr>
        <p:txBody>
          <a:bodyPr anchorCtr="0" anchor="t" bIns="91425" lIns="91425" spcFirstLastPara="1" rIns="91425" wrap="square" tIns="91425">
            <a:spAutoFit/>
          </a:bodyPr>
          <a:lstStyle/>
          <a:p>
            <a:pPr indent="-116649" lvl="0" marL="28799" rtl="0" algn="l">
              <a:lnSpc>
                <a:spcPct val="100000"/>
              </a:lnSpc>
              <a:spcBef>
                <a:spcPts val="0"/>
              </a:spcBef>
              <a:spcAft>
                <a:spcPts val="0"/>
              </a:spcAft>
              <a:buSzPts val="1100"/>
              <a:buFont typeface="Roboto"/>
              <a:buChar char="-"/>
            </a:pPr>
            <a:r>
              <a:rPr lang="es">
                <a:latin typeface="Roboto"/>
                <a:ea typeface="Roboto"/>
                <a:cs typeface="Roboto"/>
                <a:sym typeface="Roboto"/>
              </a:rPr>
              <a:t>Convenient</a:t>
            </a:r>
            <a:r>
              <a:rPr lang="es">
                <a:latin typeface="Roboto"/>
                <a:ea typeface="Roboto"/>
                <a:cs typeface="Roboto"/>
                <a:sym typeface="Roboto"/>
              </a:rPr>
              <a:t> purchasing of assets</a:t>
            </a:r>
            <a:endParaRPr>
              <a:latin typeface="Roboto"/>
              <a:ea typeface="Roboto"/>
              <a:cs typeface="Roboto"/>
              <a:sym typeface="Roboto"/>
            </a:endParaRPr>
          </a:p>
          <a:p>
            <a:pPr indent="-116649" lvl="0" marL="28799" rtl="0" algn="l">
              <a:lnSpc>
                <a:spcPct val="100000"/>
              </a:lnSpc>
              <a:spcBef>
                <a:spcPts val="0"/>
              </a:spcBef>
              <a:spcAft>
                <a:spcPts val="0"/>
              </a:spcAft>
              <a:buSzPts val="1100"/>
              <a:buFont typeface="Roboto"/>
              <a:buChar char="-"/>
            </a:pPr>
            <a:r>
              <a:rPr lang="es">
                <a:latin typeface="Roboto"/>
                <a:ea typeface="Roboto"/>
                <a:cs typeface="Roboto"/>
                <a:sym typeface="Roboto"/>
              </a:rPr>
              <a:t>Direct access to large asset base</a:t>
            </a:r>
            <a:endParaRPr>
              <a:latin typeface="Roboto"/>
              <a:ea typeface="Roboto"/>
              <a:cs typeface="Roboto"/>
              <a:sym typeface="Roboto"/>
            </a:endParaRPr>
          </a:p>
          <a:p>
            <a:pPr indent="-116649" lvl="0" marL="28799" rtl="0" algn="l">
              <a:lnSpc>
                <a:spcPct val="100000"/>
              </a:lnSpc>
              <a:spcBef>
                <a:spcPts val="0"/>
              </a:spcBef>
              <a:spcAft>
                <a:spcPts val="0"/>
              </a:spcAft>
              <a:buSzPts val="1100"/>
              <a:buFont typeface="Roboto"/>
              <a:buChar char="-"/>
            </a:pPr>
            <a:r>
              <a:rPr lang="es">
                <a:latin typeface="Roboto"/>
                <a:ea typeface="Roboto"/>
                <a:cs typeface="Roboto"/>
                <a:sym typeface="Roboto"/>
              </a:rPr>
              <a:t>Connections and trust</a:t>
            </a:r>
            <a:endParaRPr>
              <a:latin typeface="Roboto"/>
              <a:ea typeface="Roboto"/>
              <a:cs typeface="Roboto"/>
              <a:sym typeface="Roboto"/>
            </a:endParaRPr>
          </a:p>
        </p:txBody>
      </p:sp>
      <p:sp>
        <p:nvSpPr>
          <p:cNvPr id="569" name="Google Shape;569;g18bb92c7ed1_3_43"/>
          <p:cNvSpPr txBox="1"/>
          <p:nvPr>
            <p:ph type="ctrTitle"/>
          </p:nvPr>
        </p:nvSpPr>
        <p:spPr>
          <a:xfrm>
            <a:off x="3465282" y="3261888"/>
            <a:ext cx="2076000" cy="369300"/>
          </a:xfrm>
          <a:prstGeom prst="rect">
            <a:avLst/>
          </a:prstGeom>
          <a:noFill/>
          <a:ln>
            <a:noFill/>
          </a:ln>
        </p:spPr>
        <p:txBody>
          <a:bodyPr anchorCtr="0" anchor="b" bIns="91425" lIns="91425" spcFirstLastPara="1" rIns="91425" wrap="square" tIns="91425">
            <a:spAutoFit/>
          </a:bodyPr>
          <a:lstStyle/>
          <a:p>
            <a:pPr indent="0" lvl="0" marL="0" rtl="0" algn="ctr">
              <a:lnSpc>
                <a:spcPct val="100000"/>
              </a:lnSpc>
              <a:spcBef>
                <a:spcPts val="0"/>
              </a:spcBef>
              <a:spcAft>
                <a:spcPts val="0"/>
              </a:spcAft>
              <a:buSzPts val="1000"/>
              <a:buNone/>
            </a:pPr>
            <a:r>
              <a:rPr lang="es"/>
              <a:t>CUSTOMER SEGMENT</a:t>
            </a:r>
            <a:endParaRPr/>
          </a:p>
        </p:txBody>
      </p:sp>
      <p:sp>
        <p:nvSpPr>
          <p:cNvPr id="570" name="Google Shape;570;g18bb92c7ed1_3_43"/>
          <p:cNvSpPr txBox="1"/>
          <p:nvPr>
            <p:ph idx="4" type="ctrTitle"/>
          </p:nvPr>
        </p:nvSpPr>
        <p:spPr>
          <a:xfrm>
            <a:off x="5908781" y="3261600"/>
            <a:ext cx="2076000" cy="369300"/>
          </a:xfrm>
          <a:prstGeom prst="rect">
            <a:avLst/>
          </a:prstGeom>
          <a:noFill/>
          <a:ln>
            <a:noFill/>
          </a:ln>
        </p:spPr>
        <p:txBody>
          <a:bodyPr anchorCtr="0" anchor="b" bIns="91425" lIns="91425" spcFirstLastPara="1" rIns="91425" wrap="square" tIns="91425">
            <a:spAutoFit/>
          </a:bodyPr>
          <a:lstStyle/>
          <a:p>
            <a:pPr indent="0" lvl="0" marL="0" rtl="0" algn="ctr">
              <a:lnSpc>
                <a:spcPct val="100000"/>
              </a:lnSpc>
              <a:spcBef>
                <a:spcPts val="0"/>
              </a:spcBef>
              <a:spcAft>
                <a:spcPts val="0"/>
              </a:spcAft>
              <a:buSzPts val="1000"/>
              <a:buNone/>
            </a:pPr>
            <a:r>
              <a:rPr lang="es"/>
              <a:t>REVENUE STREAM</a:t>
            </a:r>
            <a:endParaRPr/>
          </a:p>
        </p:txBody>
      </p:sp>
      <p:sp>
        <p:nvSpPr>
          <p:cNvPr id="571" name="Google Shape;571;g18bb92c7ed1_3_43"/>
          <p:cNvSpPr txBox="1"/>
          <p:nvPr>
            <p:ph idx="5" type="ctrTitle"/>
          </p:nvPr>
        </p:nvSpPr>
        <p:spPr>
          <a:xfrm>
            <a:off x="1159219" y="3261600"/>
            <a:ext cx="2076000" cy="369300"/>
          </a:xfrm>
          <a:prstGeom prst="rect">
            <a:avLst/>
          </a:prstGeom>
          <a:noFill/>
          <a:ln>
            <a:noFill/>
          </a:ln>
        </p:spPr>
        <p:txBody>
          <a:bodyPr anchorCtr="0" anchor="b" bIns="91425" lIns="91425" spcFirstLastPara="1" rIns="91425" wrap="square" tIns="91425">
            <a:spAutoFit/>
          </a:bodyPr>
          <a:lstStyle/>
          <a:p>
            <a:pPr indent="0" lvl="0" marL="0" rtl="0" algn="ctr">
              <a:lnSpc>
                <a:spcPct val="100000"/>
              </a:lnSpc>
              <a:spcBef>
                <a:spcPts val="0"/>
              </a:spcBef>
              <a:spcAft>
                <a:spcPts val="0"/>
              </a:spcAft>
              <a:buSzPts val="1000"/>
              <a:buNone/>
            </a:pPr>
            <a:r>
              <a:rPr lang="es"/>
              <a:t>VALUE PROPOSITION</a:t>
            </a:r>
            <a:endParaRPr/>
          </a:p>
        </p:txBody>
      </p:sp>
      <p:sp>
        <p:nvSpPr>
          <p:cNvPr id="572" name="Google Shape;572;g18bb92c7ed1_3_43"/>
          <p:cNvSpPr/>
          <p:nvPr/>
        </p:nvSpPr>
        <p:spPr>
          <a:xfrm>
            <a:off x="1298575" y="3132312"/>
            <a:ext cx="1799203" cy="275589"/>
          </a:xfrm>
          <a:custGeom>
            <a:rect b="b" l="l" r="r" t="t"/>
            <a:pathLst>
              <a:path extrusionOk="0" h="14659" w="76189">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g18bb92c7ed1_3_43"/>
          <p:cNvSpPr/>
          <p:nvPr/>
        </p:nvSpPr>
        <p:spPr>
          <a:xfrm>
            <a:off x="1682119" y="1872000"/>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g18bb92c7ed1_3_43"/>
          <p:cNvSpPr/>
          <p:nvPr/>
        </p:nvSpPr>
        <p:spPr>
          <a:xfrm>
            <a:off x="2177170" y="2256383"/>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g18bb92c7ed1_3_43"/>
          <p:cNvSpPr/>
          <p:nvPr/>
        </p:nvSpPr>
        <p:spPr>
          <a:xfrm>
            <a:off x="1832717" y="2004364"/>
            <a:ext cx="727410" cy="641042"/>
          </a:xfrm>
          <a:custGeom>
            <a:rect b="b" l="l" r="r" t="t"/>
            <a:pathLst>
              <a:path extrusionOk="0" h="34098" w="38692">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g18bb92c7ed1_3_43"/>
          <p:cNvSpPr/>
          <p:nvPr/>
        </p:nvSpPr>
        <p:spPr>
          <a:xfrm>
            <a:off x="1741411" y="1984079"/>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g18bb92c7ed1_3_43"/>
          <p:cNvSpPr/>
          <p:nvPr/>
        </p:nvSpPr>
        <p:spPr>
          <a:xfrm>
            <a:off x="3988968" y="1872000"/>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g18bb92c7ed1_3_43"/>
          <p:cNvSpPr/>
          <p:nvPr/>
        </p:nvSpPr>
        <p:spPr>
          <a:xfrm>
            <a:off x="4483211" y="2256383"/>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g18bb92c7ed1_3_43"/>
          <p:cNvSpPr/>
          <p:nvPr/>
        </p:nvSpPr>
        <p:spPr>
          <a:xfrm>
            <a:off x="4162620" y="2004401"/>
            <a:ext cx="727410" cy="641005"/>
          </a:xfrm>
          <a:custGeom>
            <a:rect b="b" l="l" r="r" t="t"/>
            <a:pathLst>
              <a:path extrusionOk="0" h="34096" w="38692">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g18bb92c7ed1_3_43"/>
          <p:cNvSpPr/>
          <p:nvPr/>
        </p:nvSpPr>
        <p:spPr>
          <a:xfrm>
            <a:off x="4047451" y="1984079"/>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g18bb92c7ed1_3_43"/>
          <p:cNvSpPr/>
          <p:nvPr/>
        </p:nvSpPr>
        <p:spPr>
          <a:xfrm>
            <a:off x="6426830" y="1872000"/>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g18bb92c7ed1_3_43"/>
          <p:cNvSpPr/>
          <p:nvPr/>
        </p:nvSpPr>
        <p:spPr>
          <a:xfrm>
            <a:off x="6926675" y="2256383"/>
            <a:ext cx="40063" cy="916068"/>
          </a:xfrm>
          <a:custGeom>
            <a:rect b="b" l="l" r="r" t="t"/>
            <a:pathLst>
              <a:path extrusionOk="0" h="48727" w="2131">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g18bb92c7ed1_3_43"/>
          <p:cNvSpPr/>
          <p:nvPr/>
        </p:nvSpPr>
        <p:spPr>
          <a:xfrm>
            <a:off x="6583820" y="2004401"/>
            <a:ext cx="725812" cy="641005"/>
          </a:xfrm>
          <a:custGeom>
            <a:rect b="b" l="l" r="r" t="t"/>
            <a:pathLst>
              <a:path extrusionOk="0" h="34096" w="38607">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g18bb92c7ed1_3_43"/>
          <p:cNvSpPr/>
          <p:nvPr/>
        </p:nvSpPr>
        <p:spPr>
          <a:xfrm>
            <a:off x="6492514" y="1984079"/>
            <a:ext cx="794695" cy="682102"/>
          </a:xfrm>
          <a:custGeom>
            <a:rect b="b" l="l" r="r" t="t"/>
            <a:pathLst>
              <a:path extrusionOk="0" h="36282" w="42271">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g18bb92c7ed1_3_43"/>
          <p:cNvSpPr/>
          <p:nvPr/>
        </p:nvSpPr>
        <p:spPr>
          <a:xfrm>
            <a:off x="3603688" y="3132000"/>
            <a:ext cx="1799203" cy="275589"/>
          </a:xfrm>
          <a:custGeom>
            <a:rect b="b" l="l" r="r" t="t"/>
            <a:pathLst>
              <a:path extrusionOk="0" h="14659" w="76189">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g18bb92c7ed1_3_43"/>
          <p:cNvSpPr/>
          <p:nvPr/>
        </p:nvSpPr>
        <p:spPr>
          <a:xfrm>
            <a:off x="6041525" y="3132000"/>
            <a:ext cx="1799203" cy="275589"/>
          </a:xfrm>
          <a:custGeom>
            <a:rect b="b" l="l" r="r" t="t"/>
            <a:pathLst>
              <a:path extrusionOk="0" h="14659" w="76189">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7" name="Google Shape;587;g18bb92c7ed1_3_43"/>
          <p:cNvGrpSpPr/>
          <p:nvPr/>
        </p:nvGrpSpPr>
        <p:grpSpPr>
          <a:xfrm>
            <a:off x="2017179" y="2140932"/>
            <a:ext cx="360090" cy="367923"/>
            <a:chOff x="-1183550" y="3586525"/>
            <a:chExt cx="296175" cy="290550"/>
          </a:xfrm>
        </p:grpSpPr>
        <p:sp>
          <p:nvSpPr>
            <p:cNvPr id="588" name="Google Shape;588;g18bb92c7ed1_3_43"/>
            <p:cNvSpPr/>
            <p:nvPr/>
          </p:nvSpPr>
          <p:spPr>
            <a:xfrm>
              <a:off x="-927575" y="3671500"/>
              <a:ext cx="40200" cy="16575"/>
            </a:xfrm>
            <a:custGeom>
              <a:rect b="b" l="l" r="r" t="t"/>
              <a:pathLst>
                <a:path extrusionOk="0" h="663" w="1608">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latin typeface="Arial"/>
                <a:ea typeface="Arial"/>
                <a:cs typeface="Arial"/>
                <a:sym typeface="Arial"/>
              </a:endParaRPr>
            </a:p>
          </p:txBody>
        </p:sp>
        <p:sp>
          <p:nvSpPr>
            <p:cNvPr id="589" name="Google Shape;589;g18bb92c7ed1_3_43"/>
            <p:cNvSpPr/>
            <p:nvPr/>
          </p:nvSpPr>
          <p:spPr>
            <a:xfrm>
              <a:off x="-1183550" y="3671500"/>
              <a:ext cx="39400" cy="16575"/>
            </a:xfrm>
            <a:custGeom>
              <a:rect b="b" l="l" r="r" t="t"/>
              <a:pathLst>
                <a:path extrusionOk="0" h="663" w="1576">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latin typeface="Arial"/>
                <a:ea typeface="Arial"/>
                <a:cs typeface="Arial"/>
                <a:sym typeface="Arial"/>
              </a:endParaRPr>
            </a:p>
          </p:txBody>
        </p:sp>
        <p:sp>
          <p:nvSpPr>
            <p:cNvPr id="590" name="Google Shape;590;g18bb92c7ed1_3_43"/>
            <p:cNvSpPr/>
            <p:nvPr/>
          </p:nvSpPr>
          <p:spPr>
            <a:xfrm>
              <a:off x="-944250" y="3603025"/>
              <a:ext cx="39525" cy="26375"/>
            </a:xfrm>
            <a:custGeom>
              <a:rect b="b" l="l" r="r" t="t"/>
              <a:pathLst>
                <a:path extrusionOk="0" h="1055" w="1581">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latin typeface="Arial"/>
                <a:ea typeface="Arial"/>
                <a:cs typeface="Arial"/>
                <a:sym typeface="Arial"/>
              </a:endParaRPr>
            </a:p>
          </p:txBody>
        </p:sp>
        <p:sp>
          <p:nvSpPr>
            <p:cNvPr id="591" name="Google Shape;591;g18bb92c7ed1_3_43"/>
            <p:cNvSpPr/>
            <p:nvPr/>
          </p:nvSpPr>
          <p:spPr>
            <a:xfrm>
              <a:off x="-1166200" y="3731225"/>
              <a:ext cx="39700" cy="26075"/>
            </a:xfrm>
            <a:custGeom>
              <a:rect b="b" l="l" r="r" t="t"/>
              <a:pathLst>
                <a:path extrusionOk="0" h="1043" w="1588">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latin typeface="Arial"/>
                <a:ea typeface="Arial"/>
                <a:cs typeface="Arial"/>
                <a:sym typeface="Arial"/>
              </a:endParaRPr>
            </a:p>
          </p:txBody>
        </p:sp>
        <p:sp>
          <p:nvSpPr>
            <p:cNvPr id="592" name="Google Shape;592;g18bb92c7ed1_3_43"/>
            <p:cNvSpPr/>
            <p:nvPr/>
          </p:nvSpPr>
          <p:spPr>
            <a:xfrm>
              <a:off x="-944925" y="3730950"/>
              <a:ext cx="40200" cy="26375"/>
            </a:xfrm>
            <a:custGeom>
              <a:rect b="b" l="l" r="r" t="t"/>
              <a:pathLst>
                <a:path extrusionOk="0" h="1055" w="1608">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latin typeface="Arial"/>
                <a:ea typeface="Arial"/>
                <a:cs typeface="Arial"/>
                <a:sym typeface="Arial"/>
              </a:endParaRPr>
            </a:p>
          </p:txBody>
        </p:sp>
        <p:sp>
          <p:nvSpPr>
            <p:cNvPr id="593" name="Google Shape;593;g18bb92c7ed1_3_43"/>
            <p:cNvSpPr/>
            <p:nvPr/>
          </p:nvSpPr>
          <p:spPr>
            <a:xfrm>
              <a:off x="-1167000" y="3603025"/>
              <a:ext cx="40200" cy="26375"/>
            </a:xfrm>
            <a:custGeom>
              <a:rect b="b" l="l" r="r" t="t"/>
              <a:pathLst>
                <a:path extrusionOk="0" h="1055" w="1608">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latin typeface="Arial"/>
                <a:ea typeface="Arial"/>
                <a:cs typeface="Arial"/>
                <a:sym typeface="Arial"/>
              </a:endParaRPr>
            </a:p>
          </p:txBody>
        </p:sp>
        <p:sp>
          <p:nvSpPr>
            <p:cNvPr id="594" name="Google Shape;594;g18bb92c7ed1_3_43"/>
            <p:cNvSpPr/>
            <p:nvPr/>
          </p:nvSpPr>
          <p:spPr>
            <a:xfrm>
              <a:off x="-1065400" y="3658900"/>
              <a:ext cx="59875" cy="77200"/>
            </a:xfrm>
            <a:custGeom>
              <a:rect b="b" l="l" r="r" t="t"/>
              <a:pathLst>
                <a:path extrusionOk="0" h="3088" w="2395">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latin typeface="Arial"/>
                <a:ea typeface="Arial"/>
                <a:cs typeface="Arial"/>
                <a:sym typeface="Arial"/>
              </a:endParaRPr>
            </a:p>
          </p:txBody>
        </p:sp>
        <p:sp>
          <p:nvSpPr>
            <p:cNvPr id="595" name="Google Shape;595;g18bb92c7ed1_3_43"/>
            <p:cNvSpPr/>
            <p:nvPr/>
          </p:nvSpPr>
          <p:spPr>
            <a:xfrm>
              <a:off x="-1078000" y="3809325"/>
              <a:ext cx="85075" cy="67750"/>
            </a:xfrm>
            <a:custGeom>
              <a:rect b="b" l="l" r="r" t="t"/>
              <a:pathLst>
                <a:path extrusionOk="0" h="2710" w="3403">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latin typeface="Arial"/>
                <a:ea typeface="Arial"/>
                <a:cs typeface="Arial"/>
                <a:sym typeface="Arial"/>
              </a:endParaRPr>
            </a:p>
          </p:txBody>
        </p:sp>
        <p:sp>
          <p:nvSpPr>
            <p:cNvPr id="596" name="Google Shape;596;g18bb92c7ed1_3_43"/>
            <p:cNvSpPr/>
            <p:nvPr/>
          </p:nvSpPr>
          <p:spPr>
            <a:xfrm>
              <a:off x="-1135500" y="3586525"/>
              <a:ext cx="193775" cy="204700"/>
            </a:xfrm>
            <a:custGeom>
              <a:rect b="b" l="l" r="r" t="t"/>
              <a:pathLst>
                <a:path extrusionOk="0" h="8188" w="7751">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latin typeface="Arial"/>
                <a:ea typeface="Arial"/>
                <a:cs typeface="Arial"/>
                <a:sym typeface="Arial"/>
              </a:endParaRPr>
            </a:p>
          </p:txBody>
        </p:sp>
      </p:grpSp>
      <p:sp>
        <p:nvSpPr>
          <p:cNvPr id="597" name="Google Shape;597;g18bb92c7ed1_3_43"/>
          <p:cNvSpPr txBox="1"/>
          <p:nvPr>
            <p:ph idx="3" type="subTitle"/>
          </p:nvPr>
        </p:nvSpPr>
        <p:spPr>
          <a:xfrm>
            <a:off x="3603738" y="3672000"/>
            <a:ext cx="1799100" cy="1031400"/>
          </a:xfrm>
          <a:prstGeom prst="rect">
            <a:avLst/>
          </a:prstGeom>
          <a:noFill/>
          <a:ln>
            <a:noFill/>
          </a:ln>
        </p:spPr>
        <p:txBody>
          <a:bodyPr anchorCtr="0" anchor="t" bIns="91425" lIns="91425" spcFirstLastPara="1" rIns="91425" wrap="square" tIns="91425">
            <a:spAutoFit/>
          </a:bodyPr>
          <a:lstStyle/>
          <a:p>
            <a:pPr indent="-116649" lvl="0" marL="28799" rtl="0" algn="l">
              <a:lnSpc>
                <a:spcPct val="100000"/>
              </a:lnSpc>
              <a:spcBef>
                <a:spcPts val="0"/>
              </a:spcBef>
              <a:spcAft>
                <a:spcPts val="0"/>
              </a:spcAft>
              <a:buSzPts val="1100"/>
              <a:buFont typeface="Roboto"/>
              <a:buChar char="-"/>
            </a:pPr>
            <a:r>
              <a:rPr lang="es">
                <a:latin typeface="Roboto"/>
                <a:ea typeface="Roboto"/>
                <a:cs typeface="Roboto"/>
                <a:sym typeface="Roboto"/>
              </a:rPr>
              <a:t>Customer (i.e. anyone that would by the creative asset)</a:t>
            </a:r>
            <a:endParaRPr>
              <a:latin typeface="Roboto"/>
              <a:ea typeface="Roboto"/>
              <a:cs typeface="Roboto"/>
              <a:sym typeface="Roboto"/>
            </a:endParaRPr>
          </a:p>
          <a:p>
            <a:pPr indent="-116649" lvl="0" marL="28799" rtl="0" algn="l">
              <a:lnSpc>
                <a:spcPct val="100000"/>
              </a:lnSpc>
              <a:spcBef>
                <a:spcPts val="0"/>
              </a:spcBef>
              <a:spcAft>
                <a:spcPts val="0"/>
              </a:spcAft>
              <a:buSzPts val="1100"/>
              <a:buFont typeface="Roboto"/>
              <a:buChar char="-"/>
            </a:pPr>
            <a:r>
              <a:rPr lang="es">
                <a:latin typeface="Roboto"/>
                <a:ea typeface="Roboto"/>
                <a:cs typeface="Roboto"/>
                <a:sym typeface="Roboto"/>
              </a:rPr>
              <a:t>Seller (i.e. the content creators)</a:t>
            </a:r>
            <a:endParaRPr>
              <a:latin typeface="Roboto"/>
              <a:ea typeface="Roboto"/>
              <a:cs typeface="Roboto"/>
              <a:sym typeface="Roboto"/>
            </a:endParaRPr>
          </a:p>
        </p:txBody>
      </p:sp>
      <p:grpSp>
        <p:nvGrpSpPr>
          <p:cNvPr id="598" name="Google Shape;598;g18bb92c7ed1_3_43"/>
          <p:cNvGrpSpPr/>
          <p:nvPr/>
        </p:nvGrpSpPr>
        <p:grpSpPr>
          <a:xfrm>
            <a:off x="6764689" y="2142000"/>
            <a:ext cx="352857" cy="347301"/>
            <a:chOff x="2404875" y="3592725"/>
            <a:chExt cx="298525" cy="293825"/>
          </a:xfrm>
        </p:grpSpPr>
        <p:sp>
          <p:nvSpPr>
            <p:cNvPr id="599" name="Google Shape;599;g18bb92c7ed1_3_43"/>
            <p:cNvSpPr/>
            <p:nvPr/>
          </p:nvSpPr>
          <p:spPr>
            <a:xfrm>
              <a:off x="2404875" y="3747900"/>
              <a:ext cx="52775" cy="138650"/>
            </a:xfrm>
            <a:custGeom>
              <a:rect b="b" l="l" r="r" t="t"/>
              <a:pathLst>
                <a:path extrusionOk="0" h="5546" w="2111">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g18bb92c7ed1_3_43"/>
            <p:cNvSpPr/>
            <p:nvPr/>
          </p:nvSpPr>
          <p:spPr>
            <a:xfrm>
              <a:off x="2458425" y="3592725"/>
              <a:ext cx="190625" cy="160700"/>
            </a:xfrm>
            <a:custGeom>
              <a:rect b="b" l="l" r="r" t="t"/>
              <a:pathLst>
                <a:path extrusionOk="0" h="6428" w="7625">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g18bb92c7ed1_3_43"/>
            <p:cNvSpPr/>
            <p:nvPr/>
          </p:nvSpPr>
          <p:spPr>
            <a:xfrm>
              <a:off x="2474975" y="3742775"/>
              <a:ext cx="228425" cy="125650"/>
            </a:xfrm>
            <a:custGeom>
              <a:rect b="b" l="l" r="r" t="t"/>
              <a:pathLst>
                <a:path extrusionOk="0" h="5026" w="9137">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2" name="Google Shape;602;g18bb92c7ed1_3_43"/>
          <p:cNvSpPr txBox="1"/>
          <p:nvPr>
            <p:ph idx="3" type="subTitle"/>
          </p:nvPr>
        </p:nvSpPr>
        <p:spPr>
          <a:xfrm>
            <a:off x="6041563" y="3672000"/>
            <a:ext cx="1799100" cy="1031400"/>
          </a:xfrm>
          <a:prstGeom prst="rect">
            <a:avLst/>
          </a:prstGeom>
          <a:noFill/>
          <a:ln>
            <a:noFill/>
          </a:ln>
        </p:spPr>
        <p:txBody>
          <a:bodyPr anchorCtr="0" anchor="t" bIns="91425" lIns="91425" spcFirstLastPara="1" rIns="91425" wrap="square" tIns="91425">
            <a:spAutoFit/>
          </a:bodyPr>
          <a:lstStyle/>
          <a:p>
            <a:pPr indent="-116649" lvl="0" marL="28799" rtl="0" algn="l">
              <a:lnSpc>
                <a:spcPct val="100000"/>
              </a:lnSpc>
              <a:spcBef>
                <a:spcPts val="0"/>
              </a:spcBef>
              <a:spcAft>
                <a:spcPts val="0"/>
              </a:spcAft>
              <a:buSzPts val="1100"/>
              <a:buFont typeface="Roboto"/>
              <a:buChar char="-"/>
            </a:pPr>
            <a:r>
              <a:rPr lang="es">
                <a:latin typeface="Roboto"/>
                <a:ea typeface="Roboto"/>
                <a:cs typeface="Roboto"/>
                <a:sym typeface="Roboto"/>
              </a:rPr>
              <a:t>Subscription based for the software</a:t>
            </a:r>
            <a:endParaRPr>
              <a:latin typeface="Roboto"/>
              <a:ea typeface="Roboto"/>
              <a:cs typeface="Roboto"/>
              <a:sym typeface="Roboto"/>
            </a:endParaRPr>
          </a:p>
          <a:p>
            <a:pPr indent="-116649" lvl="0" marL="28799" rtl="0" algn="l">
              <a:lnSpc>
                <a:spcPct val="100000"/>
              </a:lnSpc>
              <a:spcBef>
                <a:spcPts val="0"/>
              </a:spcBef>
              <a:spcAft>
                <a:spcPts val="0"/>
              </a:spcAft>
              <a:buSzPts val="1100"/>
              <a:buFont typeface="Roboto"/>
              <a:buChar char="-"/>
            </a:pPr>
            <a:r>
              <a:rPr lang="es">
                <a:latin typeface="Roboto"/>
                <a:ea typeface="Roboto"/>
                <a:cs typeface="Roboto"/>
                <a:sym typeface="Roboto"/>
              </a:rPr>
              <a:t>Fees asset publication</a:t>
            </a:r>
            <a:endParaRPr>
              <a:latin typeface="Roboto"/>
              <a:ea typeface="Roboto"/>
              <a:cs typeface="Roboto"/>
              <a:sym typeface="Roboto"/>
            </a:endParaRPr>
          </a:p>
          <a:p>
            <a:pPr indent="-116649" lvl="0" marL="28799" rtl="0" algn="l">
              <a:lnSpc>
                <a:spcPct val="100000"/>
              </a:lnSpc>
              <a:spcBef>
                <a:spcPts val="0"/>
              </a:spcBef>
              <a:spcAft>
                <a:spcPts val="0"/>
              </a:spcAft>
              <a:buSzPts val="1100"/>
              <a:buFont typeface="Roboto"/>
              <a:buChar char="-"/>
            </a:pPr>
            <a:r>
              <a:rPr lang="es">
                <a:latin typeface="Roboto"/>
                <a:ea typeface="Roboto"/>
                <a:cs typeface="Roboto"/>
                <a:sym typeface="Roboto"/>
              </a:rPr>
              <a:t>Charge asset purchase transactions</a:t>
            </a:r>
            <a:endParaRPr>
              <a:latin typeface="Roboto"/>
              <a:ea typeface="Roboto"/>
              <a:cs typeface="Roboto"/>
              <a:sym typeface="Roboto"/>
            </a:endParaRPr>
          </a:p>
        </p:txBody>
      </p:sp>
      <p:grpSp>
        <p:nvGrpSpPr>
          <p:cNvPr id="603" name="Google Shape;603;g18bb92c7ed1_3_43"/>
          <p:cNvGrpSpPr/>
          <p:nvPr/>
        </p:nvGrpSpPr>
        <p:grpSpPr>
          <a:xfrm>
            <a:off x="4342236" y="2133531"/>
            <a:ext cx="368186" cy="364224"/>
            <a:chOff x="-64406125" y="3362225"/>
            <a:chExt cx="318225" cy="314800"/>
          </a:xfrm>
        </p:grpSpPr>
        <p:sp>
          <p:nvSpPr>
            <p:cNvPr id="604" name="Google Shape;604;g18bb92c7ed1_3_43"/>
            <p:cNvSpPr/>
            <p:nvPr/>
          </p:nvSpPr>
          <p:spPr>
            <a:xfrm>
              <a:off x="-64332100" y="3362225"/>
              <a:ext cx="170150" cy="199025"/>
            </a:xfrm>
            <a:custGeom>
              <a:rect b="b" l="l" r="r" t="t"/>
              <a:pathLst>
                <a:path extrusionOk="0" h="7961" w="6806">
                  <a:moveTo>
                    <a:pt x="4506" y="3266"/>
                  </a:moveTo>
                  <a:cubicBezTo>
                    <a:pt x="4569" y="3266"/>
                    <a:pt x="4601" y="3298"/>
                    <a:pt x="4632" y="3298"/>
                  </a:cubicBezTo>
                  <a:lnTo>
                    <a:pt x="5577" y="4621"/>
                  </a:lnTo>
                  <a:cubicBezTo>
                    <a:pt x="5420" y="5881"/>
                    <a:pt x="4664" y="7110"/>
                    <a:pt x="3403" y="7110"/>
                  </a:cubicBezTo>
                  <a:cubicBezTo>
                    <a:pt x="2206" y="7110"/>
                    <a:pt x="1419" y="5944"/>
                    <a:pt x="1261" y="4621"/>
                  </a:cubicBezTo>
                  <a:lnTo>
                    <a:pt x="2206" y="3298"/>
                  </a:lnTo>
                  <a:cubicBezTo>
                    <a:pt x="2238" y="3266"/>
                    <a:pt x="2269" y="3266"/>
                    <a:pt x="2301" y="3266"/>
                  </a:cubicBezTo>
                  <a:close/>
                  <a:moveTo>
                    <a:pt x="4055" y="1"/>
                  </a:moveTo>
                  <a:cubicBezTo>
                    <a:pt x="3400" y="1"/>
                    <a:pt x="2703" y="167"/>
                    <a:pt x="2049" y="494"/>
                  </a:cubicBezTo>
                  <a:cubicBezTo>
                    <a:pt x="1957" y="483"/>
                    <a:pt x="1867" y="478"/>
                    <a:pt x="1779" y="478"/>
                  </a:cubicBezTo>
                  <a:cubicBezTo>
                    <a:pt x="1354" y="478"/>
                    <a:pt x="976" y="600"/>
                    <a:pt x="662" y="809"/>
                  </a:cubicBezTo>
                  <a:cubicBezTo>
                    <a:pt x="347" y="1061"/>
                    <a:pt x="1" y="1534"/>
                    <a:pt x="1" y="2384"/>
                  </a:cubicBezTo>
                  <a:cubicBezTo>
                    <a:pt x="1" y="2857"/>
                    <a:pt x="95" y="3613"/>
                    <a:pt x="347" y="4621"/>
                  </a:cubicBezTo>
                  <a:cubicBezTo>
                    <a:pt x="473" y="4810"/>
                    <a:pt x="536" y="6070"/>
                    <a:pt x="1482" y="7078"/>
                  </a:cubicBezTo>
                  <a:cubicBezTo>
                    <a:pt x="2049" y="7646"/>
                    <a:pt x="2710" y="7961"/>
                    <a:pt x="3403" y="7961"/>
                  </a:cubicBezTo>
                  <a:cubicBezTo>
                    <a:pt x="5136" y="7961"/>
                    <a:pt x="6207" y="6417"/>
                    <a:pt x="6396" y="4621"/>
                  </a:cubicBezTo>
                  <a:cubicBezTo>
                    <a:pt x="6554" y="4085"/>
                    <a:pt x="6774" y="3046"/>
                    <a:pt x="6806" y="2447"/>
                  </a:cubicBezTo>
                  <a:cubicBezTo>
                    <a:pt x="6806" y="1565"/>
                    <a:pt x="6459" y="872"/>
                    <a:pt x="5703" y="431"/>
                  </a:cubicBezTo>
                  <a:cubicBezTo>
                    <a:pt x="5234" y="143"/>
                    <a:pt x="4662" y="1"/>
                    <a:pt x="40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g18bb92c7ed1_3_43"/>
            <p:cNvSpPr/>
            <p:nvPr/>
          </p:nvSpPr>
          <p:spPr>
            <a:xfrm>
              <a:off x="-64406125" y="3559050"/>
              <a:ext cx="318225" cy="117975"/>
            </a:xfrm>
            <a:custGeom>
              <a:rect b="b" l="l" r="r" t="t"/>
              <a:pathLst>
                <a:path extrusionOk="0" h="4719" w="12729">
                  <a:moveTo>
                    <a:pt x="4474" y="1001"/>
                  </a:moveTo>
                  <a:lnTo>
                    <a:pt x="5797" y="2293"/>
                  </a:lnTo>
                  <a:lnTo>
                    <a:pt x="5199" y="2891"/>
                  </a:lnTo>
                  <a:lnTo>
                    <a:pt x="4002" y="1159"/>
                  </a:lnTo>
                  <a:cubicBezTo>
                    <a:pt x="4159" y="1096"/>
                    <a:pt x="4380" y="1064"/>
                    <a:pt x="4474" y="1001"/>
                  </a:cubicBezTo>
                  <a:close/>
                  <a:moveTo>
                    <a:pt x="8318" y="1001"/>
                  </a:moveTo>
                  <a:cubicBezTo>
                    <a:pt x="8475" y="1064"/>
                    <a:pt x="8633" y="1159"/>
                    <a:pt x="8790" y="1190"/>
                  </a:cubicBezTo>
                  <a:lnTo>
                    <a:pt x="7593" y="2891"/>
                  </a:lnTo>
                  <a:lnTo>
                    <a:pt x="6995" y="2293"/>
                  </a:lnTo>
                  <a:lnTo>
                    <a:pt x="8318" y="1001"/>
                  </a:lnTo>
                  <a:close/>
                  <a:moveTo>
                    <a:pt x="10681" y="3112"/>
                  </a:moveTo>
                  <a:cubicBezTo>
                    <a:pt x="10901" y="3112"/>
                    <a:pt x="11059" y="3301"/>
                    <a:pt x="11059" y="3553"/>
                  </a:cubicBezTo>
                  <a:cubicBezTo>
                    <a:pt x="11059" y="3742"/>
                    <a:pt x="10870" y="3931"/>
                    <a:pt x="10681" y="3931"/>
                  </a:cubicBezTo>
                  <a:lnTo>
                    <a:pt x="9578" y="3931"/>
                  </a:lnTo>
                  <a:cubicBezTo>
                    <a:pt x="9326" y="3931"/>
                    <a:pt x="9137" y="3742"/>
                    <a:pt x="9137" y="3553"/>
                  </a:cubicBezTo>
                  <a:cubicBezTo>
                    <a:pt x="9137" y="3301"/>
                    <a:pt x="9326" y="3112"/>
                    <a:pt x="9578" y="3112"/>
                  </a:cubicBezTo>
                  <a:close/>
                  <a:moveTo>
                    <a:pt x="4458" y="1"/>
                  </a:moveTo>
                  <a:cubicBezTo>
                    <a:pt x="4348" y="1"/>
                    <a:pt x="4238" y="40"/>
                    <a:pt x="4159" y="119"/>
                  </a:cubicBezTo>
                  <a:cubicBezTo>
                    <a:pt x="4065" y="245"/>
                    <a:pt x="3939" y="308"/>
                    <a:pt x="3781" y="308"/>
                  </a:cubicBezTo>
                  <a:lnTo>
                    <a:pt x="2395" y="308"/>
                  </a:lnTo>
                  <a:cubicBezTo>
                    <a:pt x="914" y="308"/>
                    <a:pt x="0" y="1442"/>
                    <a:pt x="0" y="2639"/>
                  </a:cubicBezTo>
                  <a:lnTo>
                    <a:pt x="0" y="4341"/>
                  </a:lnTo>
                  <a:cubicBezTo>
                    <a:pt x="0" y="4561"/>
                    <a:pt x="189" y="4719"/>
                    <a:pt x="441" y="4719"/>
                  </a:cubicBezTo>
                  <a:lnTo>
                    <a:pt x="12287" y="4719"/>
                  </a:lnTo>
                  <a:cubicBezTo>
                    <a:pt x="12508" y="4719"/>
                    <a:pt x="12665" y="4530"/>
                    <a:pt x="12665" y="4341"/>
                  </a:cubicBezTo>
                  <a:lnTo>
                    <a:pt x="12665" y="2639"/>
                  </a:lnTo>
                  <a:cubicBezTo>
                    <a:pt x="12728" y="1474"/>
                    <a:pt x="11783" y="371"/>
                    <a:pt x="10303" y="371"/>
                  </a:cubicBezTo>
                  <a:lnTo>
                    <a:pt x="8948" y="371"/>
                  </a:lnTo>
                  <a:cubicBezTo>
                    <a:pt x="8727" y="371"/>
                    <a:pt x="8664" y="277"/>
                    <a:pt x="8538" y="151"/>
                  </a:cubicBezTo>
                  <a:cubicBezTo>
                    <a:pt x="8456" y="52"/>
                    <a:pt x="8339" y="5"/>
                    <a:pt x="8219" y="5"/>
                  </a:cubicBezTo>
                  <a:cubicBezTo>
                    <a:pt x="8110" y="5"/>
                    <a:pt x="7998" y="44"/>
                    <a:pt x="7908" y="119"/>
                  </a:cubicBezTo>
                  <a:lnTo>
                    <a:pt x="6333" y="1694"/>
                  </a:lnTo>
                  <a:lnTo>
                    <a:pt x="4758" y="119"/>
                  </a:lnTo>
                  <a:cubicBezTo>
                    <a:pt x="4679" y="40"/>
                    <a:pt x="4569" y="1"/>
                    <a:pt x="44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g18bdc7f65ce_0_37"/>
          <p:cNvSpPr txBox="1"/>
          <p:nvPr>
            <p:ph idx="6" type="ctrTitle"/>
          </p:nvPr>
        </p:nvSpPr>
        <p:spPr>
          <a:xfrm>
            <a:off x="311700" y="417800"/>
            <a:ext cx="8520600" cy="831300"/>
          </a:xfrm>
          <a:prstGeom prst="rect">
            <a:avLst/>
          </a:prstGeom>
          <a:noFill/>
          <a:ln>
            <a:noFill/>
          </a:ln>
        </p:spPr>
        <p:txBody>
          <a:bodyPr anchorCtr="0" anchor="b" bIns="91425" lIns="91425" spcFirstLastPara="1" rIns="91425" wrap="square" tIns="91425">
            <a:spAutoFit/>
          </a:bodyPr>
          <a:lstStyle/>
          <a:p>
            <a:pPr indent="0" lvl="0" marL="0" rtl="0" algn="ctr">
              <a:lnSpc>
                <a:spcPct val="100000"/>
              </a:lnSpc>
              <a:spcBef>
                <a:spcPts val="0"/>
              </a:spcBef>
              <a:spcAft>
                <a:spcPts val="0"/>
              </a:spcAft>
              <a:buSzPts val="3000"/>
              <a:buNone/>
            </a:pPr>
            <a:r>
              <a:rPr lang="es" sz="2100"/>
              <a:t>What should Camera IQ’s strategy be for this transition to a two-sided marketplace? [1]</a:t>
            </a:r>
            <a:endParaRPr sz="2100"/>
          </a:p>
        </p:txBody>
      </p:sp>
      <p:cxnSp>
        <p:nvCxnSpPr>
          <p:cNvPr id="611" name="Google Shape;611;g18bdc7f65ce_0_37"/>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612" name="Google Shape;612;g18bdc7f65ce_0_37"/>
          <p:cNvSpPr txBox="1"/>
          <p:nvPr>
            <p:ph idx="4294967295" type="ctrTitle"/>
          </p:nvPr>
        </p:nvSpPr>
        <p:spPr>
          <a:xfrm>
            <a:off x="3456000" y="1482300"/>
            <a:ext cx="2232000" cy="79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800"/>
              <a:buFont typeface="Roboto Black"/>
              <a:buNone/>
            </a:pPr>
            <a:r>
              <a:rPr lang="es" sz="1400">
                <a:solidFill>
                  <a:schemeClr val="accent1"/>
                </a:solidFill>
              </a:rPr>
              <a:t>MIGRATE TO HYBRID BUSINESS MODEL </a:t>
            </a:r>
            <a:endParaRPr b="0" i="0" sz="1400" u="none" cap="none" strike="noStrike">
              <a:solidFill>
                <a:schemeClr val="accent1"/>
              </a:solidFill>
              <a:latin typeface="Roboto Black"/>
              <a:ea typeface="Roboto Black"/>
              <a:cs typeface="Roboto Black"/>
              <a:sym typeface="Roboto Black"/>
            </a:endParaRPr>
          </a:p>
        </p:txBody>
      </p:sp>
      <p:sp>
        <p:nvSpPr>
          <p:cNvPr id="613" name="Google Shape;613;g18bdc7f65ce_0_37"/>
          <p:cNvSpPr txBox="1"/>
          <p:nvPr>
            <p:ph idx="4294967295" type="ctrTitle"/>
          </p:nvPr>
        </p:nvSpPr>
        <p:spPr>
          <a:xfrm>
            <a:off x="6411625" y="1404000"/>
            <a:ext cx="2232000" cy="94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800"/>
              <a:buFont typeface="Roboto Black"/>
              <a:buNone/>
            </a:pPr>
            <a:r>
              <a:rPr lang="es" sz="1400">
                <a:solidFill>
                  <a:schemeClr val="accent1"/>
                </a:solidFill>
              </a:rPr>
              <a:t>DRIVE RAPID CONVERSION TO THE NEW PLATFORM</a:t>
            </a:r>
            <a:endParaRPr b="0" i="0" sz="1400" u="none" cap="none" strike="noStrike">
              <a:solidFill>
                <a:schemeClr val="accent1"/>
              </a:solidFill>
              <a:latin typeface="Roboto Black"/>
              <a:ea typeface="Roboto Black"/>
              <a:cs typeface="Roboto Black"/>
              <a:sym typeface="Roboto Black"/>
            </a:endParaRPr>
          </a:p>
        </p:txBody>
      </p:sp>
      <p:sp>
        <p:nvSpPr>
          <p:cNvPr id="614" name="Google Shape;614;g18bdc7f65ce_0_37"/>
          <p:cNvSpPr txBox="1"/>
          <p:nvPr>
            <p:ph idx="4294967295" type="subTitle"/>
          </p:nvPr>
        </p:nvSpPr>
        <p:spPr>
          <a:xfrm>
            <a:off x="311700" y="2422875"/>
            <a:ext cx="2768100" cy="2195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FFFFFF"/>
              </a:buClr>
              <a:buSzPts val="1800"/>
              <a:buFont typeface="Roboto Light"/>
              <a:buNone/>
            </a:pPr>
            <a:r>
              <a:rPr lang="es" sz="1150">
                <a:latin typeface="Roboto"/>
                <a:ea typeface="Roboto"/>
                <a:cs typeface="Roboto"/>
                <a:sym typeface="Roboto"/>
              </a:rPr>
              <a:t>A great platform starts with a great product. More than that, in order to create a network effect the platform must </a:t>
            </a:r>
            <a:r>
              <a:rPr lang="es" sz="1150">
                <a:latin typeface="Roboto"/>
                <a:ea typeface="Roboto"/>
                <a:cs typeface="Roboto"/>
                <a:sym typeface="Roboto"/>
              </a:rPr>
              <a:t>establish</a:t>
            </a:r>
            <a:r>
              <a:rPr lang="es" sz="1150">
                <a:latin typeface="Roboto"/>
                <a:ea typeface="Roboto"/>
                <a:cs typeface="Roboto"/>
                <a:sym typeface="Roboto"/>
              </a:rPr>
              <a:t> a critical mass: </a:t>
            </a:r>
            <a:endParaRPr sz="1150">
              <a:latin typeface="Roboto"/>
              <a:ea typeface="Roboto"/>
              <a:cs typeface="Roboto"/>
              <a:sym typeface="Roboto"/>
            </a:endParaRPr>
          </a:p>
          <a:p>
            <a:pPr indent="-120650" lvl="0" marL="269999" marR="0" rtl="0" algn="l">
              <a:lnSpc>
                <a:spcPct val="115000"/>
              </a:lnSpc>
              <a:spcBef>
                <a:spcPts val="1600"/>
              </a:spcBef>
              <a:spcAft>
                <a:spcPts val="0"/>
              </a:spcAft>
              <a:buSzPts val="1150"/>
              <a:buFont typeface="Roboto"/>
              <a:buChar char="-"/>
            </a:pPr>
            <a:r>
              <a:rPr lang="es" sz="1150">
                <a:latin typeface="Roboto"/>
                <a:ea typeface="Roboto"/>
                <a:cs typeface="Roboto"/>
                <a:sym typeface="Roboto"/>
              </a:rPr>
              <a:t>Direct management through </a:t>
            </a:r>
            <a:r>
              <a:rPr lang="es" sz="1150">
                <a:latin typeface="Roboto"/>
                <a:ea typeface="Roboto"/>
                <a:cs typeface="Roboto"/>
                <a:sym typeface="Roboto"/>
              </a:rPr>
              <a:t>announcements</a:t>
            </a:r>
            <a:r>
              <a:rPr lang="es" sz="1150">
                <a:latin typeface="Roboto"/>
                <a:ea typeface="Roboto"/>
                <a:cs typeface="Roboto"/>
                <a:sym typeface="Roboto"/>
              </a:rPr>
              <a:t> of their product; </a:t>
            </a:r>
            <a:endParaRPr sz="1150">
              <a:latin typeface="Roboto"/>
              <a:ea typeface="Roboto"/>
              <a:cs typeface="Roboto"/>
              <a:sym typeface="Roboto"/>
            </a:endParaRPr>
          </a:p>
          <a:p>
            <a:pPr indent="-120650" lvl="0" marL="269999" marR="0" rtl="0" algn="l">
              <a:lnSpc>
                <a:spcPct val="115000"/>
              </a:lnSpc>
              <a:spcBef>
                <a:spcPts val="0"/>
              </a:spcBef>
              <a:spcAft>
                <a:spcPts val="0"/>
              </a:spcAft>
              <a:buSzPts val="1150"/>
              <a:buFont typeface="Roboto"/>
              <a:buChar char="-"/>
            </a:pPr>
            <a:r>
              <a:rPr lang="es" sz="1150">
                <a:latin typeface="Roboto"/>
                <a:ea typeface="Roboto"/>
                <a:cs typeface="Roboto"/>
                <a:sym typeface="Roboto"/>
              </a:rPr>
              <a:t>Leverage other networks, such as institutions; </a:t>
            </a:r>
            <a:endParaRPr sz="1150">
              <a:latin typeface="Roboto"/>
              <a:ea typeface="Roboto"/>
              <a:cs typeface="Roboto"/>
              <a:sym typeface="Roboto"/>
            </a:endParaRPr>
          </a:p>
          <a:p>
            <a:pPr indent="-120650" lvl="0" marL="269999" marR="0" rtl="0" algn="l">
              <a:lnSpc>
                <a:spcPct val="115000"/>
              </a:lnSpc>
              <a:spcBef>
                <a:spcPts val="0"/>
              </a:spcBef>
              <a:spcAft>
                <a:spcPts val="0"/>
              </a:spcAft>
              <a:buSzPts val="1150"/>
              <a:buFont typeface="Roboto"/>
              <a:buChar char="-"/>
            </a:pPr>
            <a:r>
              <a:rPr lang="es" sz="1150">
                <a:latin typeface="Roboto"/>
                <a:ea typeface="Roboto"/>
                <a:cs typeface="Roboto"/>
                <a:sym typeface="Roboto"/>
              </a:rPr>
              <a:t>Add introductory discounts;</a:t>
            </a:r>
            <a:endParaRPr sz="1150">
              <a:latin typeface="Roboto"/>
              <a:ea typeface="Roboto"/>
              <a:cs typeface="Roboto"/>
              <a:sym typeface="Roboto"/>
            </a:endParaRPr>
          </a:p>
        </p:txBody>
      </p:sp>
      <p:sp>
        <p:nvSpPr>
          <p:cNvPr id="615" name="Google Shape;615;g18bdc7f65ce_0_37"/>
          <p:cNvSpPr txBox="1"/>
          <p:nvPr>
            <p:ph idx="4294967295" type="subTitle"/>
          </p:nvPr>
        </p:nvSpPr>
        <p:spPr>
          <a:xfrm>
            <a:off x="3343450" y="2422875"/>
            <a:ext cx="2536500" cy="132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Clr>
                <a:srgbClr val="FFFFFF"/>
              </a:buClr>
              <a:buSzPts val="1800"/>
              <a:buFont typeface="Roboto Light"/>
              <a:buNone/>
            </a:pPr>
            <a:r>
              <a:rPr lang="es" sz="1100">
                <a:latin typeface="Roboto"/>
                <a:ea typeface="Roboto"/>
                <a:cs typeface="Roboto"/>
                <a:sym typeface="Roboto"/>
              </a:rPr>
              <a:t>Changes in the value proposition, revenue stream and customer segment. The marketplace would be created and the company would charge money for the assets, where a percentage would go to the </a:t>
            </a:r>
            <a:r>
              <a:rPr lang="es" sz="1100">
                <a:latin typeface="Roboto"/>
                <a:ea typeface="Roboto"/>
                <a:cs typeface="Roboto"/>
                <a:sym typeface="Roboto"/>
              </a:rPr>
              <a:t>company. </a:t>
            </a:r>
            <a:endParaRPr i="0" sz="1100" u="none" cap="none" strike="noStrike">
              <a:solidFill>
                <a:srgbClr val="FFFFFF"/>
              </a:solidFill>
              <a:latin typeface="Roboto"/>
              <a:ea typeface="Roboto"/>
              <a:cs typeface="Roboto"/>
              <a:sym typeface="Roboto"/>
            </a:endParaRPr>
          </a:p>
        </p:txBody>
      </p:sp>
      <p:sp>
        <p:nvSpPr>
          <p:cNvPr id="616" name="Google Shape;616;g18bdc7f65ce_0_37"/>
          <p:cNvSpPr txBox="1"/>
          <p:nvPr>
            <p:ph idx="4294967295" type="subTitle"/>
          </p:nvPr>
        </p:nvSpPr>
        <p:spPr>
          <a:xfrm>
            <a:off x="6411650" y="2422800"/>
            <a:ext cx="2420700" cy="1522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Clr>
                <a:srgbClr val="FFFFFF"/>
              </a:buClr>
              <a:buSzPts val="1800"/>
              <a:buFont typeface="Roboto Light"/>
              <a:buNone/>
            </a:pPr>
            <a:r>
              <a:rPr lang="es" sz="1100">
                <a:latin typeface="Roboto"/>
                <a:ea typeface="Roboto"/>
                <a:cs typeface="Roboto"/>
                <a:sym typeface="Roboto"/>
              </a:rPr>
              <a:t>It’s also important to </a:t>
            </a:r>
            <a:r>
              <a:rPr lang="es" sz="1100">
                <a:latin typeface="Roboto"/>
                <a:ea typeface="Roboto"/>
                <a:cs typeface="Roboto"/>
                <a:sym typeface="Roboto"/>
              </a:rPr>
              <a:t>convert</a:t>
            </a:r>
            <a:r>
              <a:rPr lang="es" sz="1100">
                <a:latin typeface="Roboto"/>
                <a:ea typeface="Roboto"/>
                <a:cs typeface="Roboto"/>
                <a:sym typeface="Roboto"/>
              </a:rPr>
              <a:t> users of the product to the new platform. </a:t>
            </a:r>
            <a:r>
              <a:rPr lang="es" sz="1100">
                <a:latin typeface="Roboto"/>
                <a:ea typeface="Roboto"/>
                <a:cs typeface="Roboto"/>
                <a:sym typeface="Roboto"/>
              </a:rPr>
              <a:t>Enough value in the marketplace must be created to users start using it. With a standard format and easy conversion, anyone could contribute to the marketplace. </a:t>
            </a:r>
            <a:endParaRPr i="0" sz="1100" u="none" cap="none" strike="noStrike">
              <a:solidFill>
                <a:srgbClr val="FFFFFF"/>
              </a:solidFill>
              <a:latin typeface="Roboto"/>
              <a:ea typeface="Roboto"/>
              <a:cs typeface="Roboto"/>
              <a:sym typeface="Roboto"/>
            </a:endParaRPr>
          </a:p>
        </p:txBody>
      </p:sp>
      <p:sp>
        <p:nvSpPr>
          <p:cNvPr id="617" name="Google Shape;617;g18bdc7f65ce_0_37"/>
          <p:cNvSpPr txBox="1"/>
          <p:nvPr>
            <p:ph idx="4294967295" type="ctrTitle"/>
          </p:nvPr>
        </p:nvSpPr>
        <p:spPr>
          <a:xfrm>
            <a:off x="579750" y="1403475"/>
            <a:ext cx="2232000" cy="12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800"/>
              <a:buFont typeface="Roboto Black"/>
              <a:buNone/>
            </a:pPr>
            <a:r>
              <a:rPr lang="es" sz="1400">
                <a:solidFill>
                  <a:schemeClr val="accent1"/>
                </a:solidFill>
              </a:rPr>
              <a:t>DEFENSIBLE PRODUCT</a:t>
            </a:r>
            <a:endParaRPr sz="1400">
              <a:solidFill>
                <a:schemeClr val="accent1"/>
              </a:solidFill>
            </a:endParaRPr>
          </a:p>
          <a:p>
            <a:pPr indent="0" lvl="0" marL="0" marR="0" rtl="0" algn="ctr">
              <a:lnSpc>
                <a:spcPct val="100000"/>
              </a:lnSpc>
              <a:spcBef>
                <a:spcPts val="0"/>
              </a:spcBef>
              <a:spcAft>
                <a:spcPts val="0"/>
              </a:spcAft>
              <a:buClr>
                <a:srgbClr val="FFFFFF"/>
              </a:buClr>
              <a:buSzPts val="2800"/>
              <a:buFont typeface="Roboto Black"/>
              <a:buNone/>
            </a:pPr>
            <a:r>
              <a:rPr lang="es" sz="1400">
                <a:solidFill>
                  <a:schemeClr val="accent1"/>
                </a:solidFill>
              </a:rPr>
              <a:t>&amp;</a:t>
            </a:r>
            <a:endParaRPr sz="1400">
              <a:solidFill>
                <a:schemeClr val="accent1"/>
              </a:solidFill>
            </a:endParaRPr>
          </a:p>
          <a:p>
            <a:pPr indent="0" lvl="0" marL="0" marR="0" rtl="0" algn="ctr">
              <a:lnSpc>
                <a:spcPct val="100000"/>
              </a:lnSpc>
              <a:spcBef>
                <a:spcPts val="0"/>
              </a:spcBef>
              <a:spcAft>
                <a:spcPts val="0"/>
              </a:spcAft>
              <a:buClr>
                <a:srgbClr val="FFFFFF"/>
              </a:buClr>
              <a:buSzPts val="2800"/>
              <a:buFont typeface="Roboto Black"/>
              <a:buNone/>
            </a:pPr>
            <a:r>
              <a:rPr lang="es" sz="1400">
                <a:solidFill>
                  <a:schemeClr val="accent1"/>
                </a:solidFill>
              </a:rPr>
              <a:t>CRITICAL MASS </a:t>
            </a:r>
            <a:endParaRPr b="0" i="0" sz="1400" u="none" cap="none" strike="noStrike">
              <a:solidFill>
                <a:schemeClr val="accent1"/>
              </a:solidFill>
              <a:latin typeface="Roboto Black"/>
              <a:ea typeface="Roboto Black"/>
              <a:cs typeface="Roboto Black"/>
              <a:sym typeface="Roboto Black"/>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g18bdc7f65ce_0_116"/>
          <p:cNvSpPr txBox="1"/>
          <p:nvPr>
            <p:ph idx="6" type="ctrTitle"/>
          </p:nvPr>
        </p:nvSpPr>
        <p:spPr>
          <a:xfrm>
            <a:off x="311700" y="420000"/>
            <a:ext cx="8520600" cy="831300"/>
          </a:xfrm>
          <a:prstGeom prst="rect">
            <a:avLst/>
          </a:prstGeom>
          <a:noFill/>
          <a:ln>
            <a:noFill/>
          </a:ln>
        </p:spPr>
        <p:txBody>
          <a:bodyPr anchorCtr="0" anchor="b" bIns="91425" lIns="91425" spcFirstLastPara="1" rIns="91425" wrap="square" tIns="91425">
            <a:spAutoFit/>
          </a:bodyPr>
          <a:lstStyle/>
          <a:p>
            <a:pPr indent="0" lvl="0" marL="0" rtl="0" algn="ctr">
              <a:lnSpc>
                <a:spcPct val="100000"/>
              </a:lnSpc>
              <a:spcBef>
                <a:spcPts val="0"/>
              </a:spcBef>
              <a:spcAft>
                <a:spcPts val="0"/>
              </a:spcAft>
              <a:buSzPts val="3000"/>
              <a:buNone/>
            </a:pPr>
            <a:r>
              <a:rPr lang="es" sz="2100"/>
              <a:t>What should Camera IQ’s strategy be for this transition to a two-sided marketplace? [2]</a:t>
            </a:r>
            <a:endParaRPr sz="2100"/>
          </a:p>
        </p:txBody>
      </p:sp>
      <p:cxnSp>
        <p:nvCxnSpPr>
          <p:cNvPr id="623" name="Google Shape;623;g18bdc7f65ce_0_1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624" name="Google Shape;624;g18bdc7f65ce_0_116"/>
          <p:cNvSpPr txBox="1"/>
          <p:nvPr/>
        </p:nvSpPr>
        <p:spPr>
          <a:xfrm>
            <a:off x="311700" y="1251300"/>
            <a:ext cx="7743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Roboto"/>
                <a:ea typeface="Roboto"/>
                <a:cs typeface="Roboto"/>
                <a:sym typeface="Roboto"/>
              </a:rPr>
              <a:t>Still, the company must be able to </a:t>
            </a:r>
            <a:r>
              <a:rPr b="1" lang="es" sz="1600">
                <a:solidFill>
                  <a:schemeClr val="lt1"/>
                </a:solidFill>
                <a:latin typeface="Roboto"/>
                <a:ea typeface="Roboto"/>
                <a:cs typeface="Roboto"/>
                <a:sym typeface="Roboto"/>
              </a:rPr>
              <a:t>avoid competitors</a:t>
            </a:r>
            <a:r>
              <a:rPr lang="es" sz="1600">
                <a:solidFill>
                  <a:schemeClr val="lt1"/>
                </a:solidFill>
                <a:latin typeface="Roboto"/>
                <a:ea typeface="Roboto"/>
                <a:cs typeface="Roboto"/>
                <a:sym typeface="Roboto"/>
              </a:rPr>
              <a:t>!</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625" name="Google Shape;625;g18bdc7f65ce_0_116"/>
          <p:cNvSpPr/>
          <p:nvPr/>
        </p:nvSpPr>
        <p:spPr>
          <a:xfrm>
            <a:off x="2173088" y="3137681"/>
            <a:ext cx="4797819" cy="821346"/>
          </a:xfrm>
          <a:custGeom>
            <a:rect b="b" l="l" r="r" t="t"/>
            <a:pathLst>
              <a:path extrusionOk="0" h="48817" w="285542">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g18bdc7f65ce_0_116"/>
          <p:cNvSpPr/>
          <p:nvPr/>
        </p:nvSpPr>
        <p:spPr>
          <a:xfrm>
            <a:off x="2609462" y="3214907"/>
            <a:ext cx="666017" cy="666893"/>
          </a:xfrm>
          <a:custGeom>
            <a:rect b="b" l="l" r="r" t="t"/>
            <a:pathLst>
              <a:path extrusionOk="0" h="39637" w="39638">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g18bdc7f65ce_0_116"/>
          <p:cNvSpPr/>
          <p:nvPr/>
        </p:nvSpPr>
        <p:spPr>
          <a:xfrm>
            <a:off x="2879348" y="3160497"/>
            <a:ext cx="126204" cy="60570"/>
          </a:xfrm>
          <a:custGeom>
            <a:rect b="b" l="l" r="r" t="t"/>
            <a:pathLst>
              <a:path extrusionOk="0" h="3600" w="7511">
                <a:moveTo>
                  <a:pt x="3756" y="1"/>
                </a:moveTo>
                <a:lnTo>
                  <a:pt x="1" y="3599"/>
                </a:lnTo>
                <a:lnTo>
                  <a:pt x="7511" y="3599"/>
                </a:lnTo>
                <a:lnTo>
                  <a:pt x="375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g18bdc7f65ce_0_116"/>
          <p:cNvSpPr/>
          <p:nvPr/>
        </p:nvSpPr>
        <p:spPr>
          <a:xfrm>
            <a:off x="2874089" y="2459410"/>
            <a:ext cx="136722" cy="136888"/>
          </a:xfrm>
          <a:custGeom>
            <a:rect b="b" l="l" r="r" t="t"/>
            <a:pathLst>
              <a:path extrusionOk="0" h="8136" w="8137">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g18bdc7f65ce_0_116"/>
          <p:cNvSpPr/>
          <p:nvPr/>
        </p:nvSpPr>
        <p:spPr>
          <a:xfrm>
            <a:off x="2903895" y="2489241"/>
            <a:ext cx="77123" cy="77227"/>
          </a:xfrm>
          <a:custGeom>
            <a:rect b="b" l="l" r="r" t="t"/>
            <a:pathLst>
              <a:path extrusionOk="0" h="4590" w="459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g18bdc7f65ce_0_116"/>
          <p:cNvSpPr/>
          <p:nvPr/>
        </p:nvSpPr>
        <p:spPr>
          <a:xfrm>
            <a:off x="2942438" y="2585765"/>
            <a:ext cx="17" cy="651094"/>
          </a:xfrm>
          <a:custGeom>
            <a:rect b="b" l="l" r="r" t="t"/>
            <a:pathLst>
              <a:path extrusionOk="0" fill="none" h="38698" w="1">
                <a:moveTo>
                  <a:pt x="1" y="38698"/>
                </a:moveTo>
                <a:lnTo>
                  <a:pt x="1" y="0"/>
                </a:lnTo>
              </a:path>
            </a:pathLst>
          </a:custGeom>
          <a:solidFill>
            <a:schemeClr val="accent1"/>
          </a:solidFill>
          <a:ln cap="rnd" cmpd="sng" w="24775">
            <a:solidFill>
              <a:srgbClr val="48FFD5"/>
            </a:solidFill>
            <a:prstDash val="solid"/>
            <a:miter lim="5215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g18bdc7f65ce_0_116"/>
          <p:cNvSpPr/>
          <p:nvPr/>
        </p:nvSpPr>
        <p:spPr>
          <a:xfrm>
            <a:off x="2699721" y="3305273"/>
            <a:ext cx="484618" cy="485267"/>
          </a:xfrm>
          <a:custGeom>
            <a:rect b="b" l="l" r="r" t="t"/>
            <a:pathLst>
              <a:path extrusionOk="0" h="28842" w="28842">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g18bdc7f65ce_0_116"/>
          <p:cNvSpPr/>
          <p:nvPr/>
        </p:nvSpPr>
        <p:spPr>
          <a:xfrm>
            <a:off x="2699721" y="3305273"/>
            <a:ext cx="484618" cy="485267"/>
          </a:xfrm>
          <a:custGeom>
            <a:rect b="b" l="l" r="r" t="t"/>
            <a:pathLst>
              <a:path extrusionOk="0" h="28842" w="28842">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g18bdc7f65ce_0_116"/>
          <p:cNvSpPr/>
          <p:nvPr/>
        </p:nvSpPr>
        <p:spPr>
          <a:xfrm>
            <a:off x="5056012" y="2459410"/>
            <a:ext cx="137596" cy="136888"/>
          </a:xfrm>
          <a:custGeom>
            <a:rect b="b" l="l" r="r" t="t"/>
            <a:pathLst>
              <a:path extrusionOk="0" h="8136" w="8189">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g18bdc7f65ce_0_116"/>
          <p:cNvSpPr/>
          <p:nvPr/>
        </p:nvSpPr>
        <p:spPr>
          <a:xfrm>
            <a:off x="4791386" y="3214907"/>
            <a:ext cx="666891" cy="666893"/>
          </a:xfrm>
          <a:custGeom>
            <a:rect b="b" l="l" r="r" t="t"/>
            <a:pathLst>
              <a:path extrusionOk="0" h="39637" w="3969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g18bdc7f65ce_0_116"/>
          <p:cNvSpPr/>
          <p:nvPr/>
        </p:nvSpPr>
        <p:spPr>
          <a:xfrm>
            <a:off x="5061271" y="3160497"/>
            <a:ext cx="127077" cy="60570"/>
          </a:xfrm>
          <a:custGeom>
            <a:rect b="b" l="l" r="r" t="t"/>
            <a:pathLst>
              <a:path extrusionOk="0" h="3600" w="7563">
                <a:moveTo>
                  <a:pt x="3808" y="1"/>
                </a:moveTo>
                <a:lnTo>
                  <a:pt x="1" y="3599"/>
                </a:lnTo>
                <a:lnTo>
                  <a:pt x="7563" y="3599"/>
                </a:lnTo>
                <a:lnTo>
                  <a:pt x="3808"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g18bdc7f65ce_0_116"/>
          <p:cNvSpPr/>
          <p:nvPr/>
        </p:nvSpPr>
        <p:spPr>
          <a:xfrm>
            <a:off x="5125236" y="2527837"/>
            <a:ext cx="17" cy="727463"/>
          </a:xfrm>
          <a:custGeom>
            <a:rect b="b" l="l" r="r" t="t"/>
            <a:pathLst>
              <a:path extrusionOk="0" fill="none" h="43237" w="1">
                <a:moveTo>
                  <a:pt x="1" y="43236"/>
                </a:moveTo>
                <a:lnTo>
                  <a:pt x="1" y="1"/>
                </a:lnTo>
              </a:path>
            </a:pathLst>
          </a:custGeom>
          <a:solidFill>
            <a:schemeClr val="accent1"/>
          </a:solidFill>
          <a:ln cap="rnd" cmpd="sng" w="24775">
            <a:solidFill>
              <a:srgbClr val="48FFD5"/>
            </a:solidFill>
            <a:prstDash val="solid"/>
            <a:miter lim="5215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g18bdc7f65ce_0_116"/>
          <p:cNvSpPr/>
          <p:nvPr/>
        </p:nvSpPr>
        <p:spPr>
          <a:xfrm>
            <a:off x="5086676" y="2489241"/>
            <a:ext cx="76267" cy="76352"/>
          </a:xfrm>
          <a:custGeom>
            <a:rect b="b" l="l" r="r" t="t"/>
            <a:pathLst>
              <a:path extrusionOk="0" h="4538" w="4539">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g18bdc7f65ce_0_116"/>
          <p:cNvSpPr/>
          <p:nvPr/>
        </p:nvSpPr>
        <p:spPr>
          <a:xfrm>
            <a:off x="4882518" y="3305273"/>
            <a:ext cx="484618" cy="485267"/>
          </a:xfrm>
          <a:custGeom>
            <a:rect b="b" l="l" r="r" t="t"/>
            <a:pathLst>
              <a:path extrusionOk="0" h="28842" w="28842">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g18bdc7f65ce_0_116"/>
          <p:cNvSpPr/>
          <p:nvPr/>
        </p:nvSpPr>
        <p:spPr>
          <a:xfrm>
            <a:off x="4882518" y="3305273"/>
            <a:ext cx="484618" cy="485267"/>
          </a:xfrm>
          <a:custGeom>
            <a:rect b="b" l="l" r="r" t="t"/>
            <a:pathLst>
              <a:path extrusionOk="0" h="28842" w="28842">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g18bdc7f65ce_0_116"/>
          <p:cNvSpPr/>
          <p:nvPr/>
        </p:nvSpPr>
        <p:spPr>
          <a:xfrm>
            <a:off x="3965059" y="4499507"/>
            <a:ext cx="136722" cy="137780"/>
          </a:xfrm>
          <a:custGeom>
            <a:rect b="b" l="l" r="r" t="t"/>
            <a:pathLst>
              <a:path extrusionOk="0" h="8189" w="8137">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g18bdc7f65ce_0_116"/>
          <p:cNvSpPr/>
          <p:nvPr/>
        </p:nvSpPr>
        <p:spPr>
          <a:xfrm>
            <a:off x="3700416" y="3214907"/>
            <a:ext cx="666017" cy="666893"/>
          </a:xfrm>
          <a:custGeom>
            <a:rect b="b" l="l" r="r" t="t"/>
            <a:pathLst>
              <a:path extrusionOk="0" h="39637" w="39638">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g18bdc7f65ce_0_116"/>
          <p:cNvSpPr/>
          <p:nvPr/>
        </p:nvSpPr>
        <p:spPr>
          <a:xfrm>
            <a:off x="3968554" y="3874756"/>
            <a:ext cx="126220" cy="60570"/>
          </a:xfrm>
          <a:custGeom>
            <a:rect b="b" l="l" r="r" t="t"/>
            <a:pathLst>
              <a:path extrusionOk="0" h="3600" w="7512">
                <a:moveTo>
                  <a:pt x="1" y="0"/>
                </a:moveTo>
                <a:lnTo>
                  <a:pt x="3756" y="3599"/>
                </a:lnTo>
                <a:lnTo>
                  <a:pt x="7511"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g18bdc7f65ce_0_116"/>
          <p:cNvSpPr/>
          <p:nvPr/>
        </p:nvSpPr>
        <p:spPr>
          <a:xfrm>
            <a:off x="4033408" y="3774716"/>
            <a:ext cx="17" cy="793265"/>
          </a:xfrm>
          <a:custGeom>
            <a:rect b="b" l="l" r="r" t="t"/>
            <a:pathLst>
              <a:path extrusionOk="0" fill="none" h="47148" w="1">
                <a:moveTo>
                  <a:pt x="0" y="47148"/>
                </a:moveTo>
                <a:lnTo>
                  <a:pt x="0" y="1"/>
                </a:lnTo>
              </a:path>
            </a:pathLst>
          </a:custGeom>
          <a:solidFill>
            <a:schemeClr val="accent1"/>
          </a:solidFill>
          <a:ln cap="flat" cmpd="sng" w="24775">
            <a:solidFill>
              <a:srgbClr val="48FFD5"/>
            </a:solidFill>
            <a:prstDash val="solid"/>
            <a:miter lim="5215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g18bdc7f65ce_0_116"/>
          <p:cNvSpPr/>
          <p:nvPr/>
        </p:nvSpPr>
        <p:spPr>
          <a:xfrm>
            <a:off x="3995723" y="4530230"/>
            <a:ext cx="76267" cy="76352"/>
          </a:xfrm>
          <a:custGeom>
            <a:rect b="b" l="l" r="r" t="t"/>
            <a:pathLst>
              <a:path extrusionOk="0" h="4538" w="4539">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g18bdc7f65ce_0_116"/>
          <p:cNvSpPr/>
          <p:nvPr/>
        </p:nvSpPr>
        <p:spPr>
          <a:xfrm>
            <a:off x="3791548" y="3305273"/>
            <a:ext cx="484618" cy="485267"/>
          </a:xfrm>
          <a:custGeom>
            <a:rect b="b" l="l" r="r" t="t"/>
            <a:pathLst>
              <a:path extrusionOk="0" h="28842" w="28842">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g18bdc7f65ce_0_116"/>
          <p:cNvSpPr/>
          <p:nvPr/>
        </p:nvSpPr>
        <p:spPr>
          <a:xfrm>
            <a:off x="3791548" y="3305273"/>
            <a:ext cx="484618" cy="485267"/>
          </a:xfrm>
          <a:custGeom>
            <a:rect b="b" l="l" r="r" t="t"/>
            <a:pathLst>
              <a:path extrusionOk="0" h="28842" w="28842">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g18bdc7f65ce_0_116"/>
          <p:cNvSpPr/>
          <p:nvPr/>
        </p:nvSpPr>
        <p:spPr>
          <a:xfrm>
            <a:off x="6146966" y="4499507"/>
            <a:ext cx="137612" cy="137780"/>
          </a:xfrm>
          <a:custGeom>
            <a:rect b="b" l="l" r="r" t="t"/>
            <a:pathLst>
              <a:path extrusionOk="0" h="8189" w="819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g18bdc7f65ce_0_116"/>
          <p:cNvSpPr/>
          <p:nvPr/>
        </p:nvSpPr>
        <p:spPr>
          <a:xfrm>
            <a:off x="5882339" y="3214907"/>
            <a:ext cx="666891" cy="666893"/>
          </a:xfrm>
          <a:custGeom>
            <a:rect b="b" l="l" r="r" t="t"/>
            <a:pathLst>
              <a:path extrusionOk="0" h="39637" w="3969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g18bdc7f65ce_0_116"/>
          <p:cNvSpPr/>
          <p:nvPr/>
        </p:nvSpPr>
        <p:spPr>
          <a:xfrm>
            <a:off x="6151351" y="3874756"/>
            <a:ext cx="126204" cy="60570"/>
          </a:xfrm>
          <a:custGeom>
            <a:rect b="b" l="l" r="r" t="t"/>
            <a:pathLst>
              <a:path extrusionOk="0" h="3600" w="7511">
                <a:moveTo>
                  <a:pt x="1" y="0"/>
                </a:moveTo>
                <a:lnTo>
                  <a:pt x="3756" y="3599"/>
                </a:lnTo>
                <a:lnTo>
                  <a:pt x="7511"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g18bdc7f65ce_0_116"/>
          <p:cNvSpPr/>
          <p:nvPr/>
        </p:nvSpPr>
        <p:spPr>
          <a:xfrm>
            <a:off x="6216206" y="3681709"/>
            <a:ext cx="17" cy="886274"/>
          </a:xfrm>
          <a:custGeom>
            <a:rect b="b" l="l" r="r" t="t"/>
            <a:pathLst>
              <a:path extrusionOk="0" fill="none" h="52676" w="1">
                <a:moveTo>
                  <a:pt x="0" y="52676"/>
                </a:moveTo>
                <a:lnTo>
                  <a:pt x="0" y="1"/>
                </a:lnTo>
              </a:path>
            </a:pathLst>
          </a:custGeom>
          <a:solidFill>
            <a:schemeClr val="accent1"/>
          </a:solidFill>
          <a:ln cap="rnd" cmpd="sng" w="24775">
            <a:solidFill>
              <a:srgbClr val="48FFD5"/>
            </a:solidFill>
            <a:prstDash val="solid"/>
            <a:miter lim="5215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g18bdc7f65ce_0_116"/>
          <p:cNvSpPr/>
          <p:nvPr/>
        </p:nvSpPr>
        <p:spPr>
          <a:xfrm>
            <a:off x="6177646" y="4529338"/>
            <a:ext cx="76250" cy="76369"/>
          </a:xfrm>
          <a:custGeom>
            <a:rect b="b" l="l" r="r" t="t"/>
            <a:pathLst>
              <a:path extrusionOk="0" h="4539" w="4538">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g18bdc7f65ce_0_116"/>
          <p:cNvSpPr/>
          <p:nvPr/>
        </p:nvSpPr>
        <p:spPr>
          <a:xfrm>
            <a:off x="5973471" y="3305273"/>
            <a:ext cx="484618" cy="485267"/>
          </a:xfrm>
          <a:custGeom>
            <a:rect b="b" l="l" r="r" t="t"/>
            <a:pathLst>
              <a:path extrusionOk="0" h="28842" w="28842">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g18bdc7f65ce_0_116"/>
          <p:cNvSpPr/>
          <p:nvPr/>
        </p:nvSpPr>
        <p:spPr>
          <a:xfrm>
            <a:off x="5973471" y="3305273"/>
            <a:ext cx="484618" cy="485267"/>
          </a:xfrm>
          <a:custGeom>
            <a:rect b="b" l="l" r="r" t="t"/>
            <a:pathLst>
              <a:path extrusionOk="0" h="28842" w="28842">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g18bdc7f65ce_0_116"/>
          <p:cNvSpPr txBox="1"/>
          <p:nvPr>
            <p:ph idx="4294967295" type="ctrTitle"/>
          </p:nvPr>
        </p:nvSpPr>
        <p:spPr>
          <a:xfrm>
            <a:off x="2389541" y="1806225"/>
            <a:ext cx="11247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FFFFFF"/>
              </a:buClr>
              <a:buSzPts val="2800"/>
              <a:buFont typeface="Roboto Black"/>
              <a:buNone/>
            </a:pPr>
            <a:r>
              <a:rPr lang="es" sz="1000"/>
              <a:t>EXCLUSIVE CONTRACTS</a:t>
            </a:r>
            <a:endParaRPr b="0" i="0" sz="1000" u="none" cap="none" strike="noStrike">
              <a:solidFill>
                <a:srgbClr val="FFFFFF"/>
              </a:solidFill>
              <a:latin typeface="Roboto Black"/>
              <a:ea typeface="Roboto Black"/>
              <a:cs typeface="Roboto Black"/>
              <a:sym typeface="Roboto Black"/>
            </a:endParaRPr>
          </a:p>
        </p:txBody>
      </p:sp>
      <p:sp>
        <p:nvSpPr>
          <p:cNvPr id="655" name="Google Shape;655;g18bdc7f65ce_0_116"/>
          <p:cNvSpPr txBox="1"/>
          <p:nvPr>
            <p:ph idx="4294967295" type="ctrTitle"/>
          </p:nvPr>
        </p:nvSpPr>
        <p:spPr>
          <a:xfrm>
            <a:off x="3469265" y="4675477"/>
            <a:ext cx="11247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FFFFFF"/>
              </a:buClr>
              <a:buSzPts val="2800"/>
              <a:buFont typeface="Roboto Black"/>
              <a:buNone/>
            </a:pPr>
            <a:r>
              <a:rPr lang="es" sz="1000"/>
              <a:t>BUY OTHER THIRD PARTIES</a:t>
            </a:r>
            <a:endParaRPr b="0" i="0" sz="1000" u="none" cap="none" strike="noStrike">
              <a:solidFill>
                <a:srgbClr val="FFFFFF"/>
              </a:solidFill>
              <a:latin typeface="Roboto Black"/>
              <a:ea typeface="Roboto Black"/>
              <a:cs typeface="Roboto Black"/>
              <a:sym typeface="Roboto Black"/>
            </a:endParaRPr>
          </a:p>
        </p:txBody>
      </p:sp>
      <p:sp>
        <p:nvSpPr>
          <p:cNvPr id="656" name="Google Shape;656;g18bdc7f65ce_0_116"/>
          <p:cNvSpPr txBox="1"/>
          <p:nvPr>
            <p:ph idx="4294967295" type="ctrTitle"/>
          </p:nvPr>
        </p:nvSpPr>
        <p:spPr>
          <a:xfrm>
            <a:off x="4483211" y="1734750"/>
            <a:ext cx="12825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FFFFFF"/>
              </a:buClr>
              <a:buSzPts val="2800"/>
              <a:buFont typeface="Roboto Black"/>
              <a:buNone/>
            </a:pPr>
            <a:r>
              <a:rPr lang="es" sz="1000"/>
              <a:t>ALREADY EXISTENT COMPETITION</a:t>
            </a:r>
            <a:endParaRPr b="0" i="0" sz="1000" u="none" cap="none" strike="noStrike">
              <a:solidFill>
                <a:srgbClr val="FFFFFF"/>
              </a:solidFill>
              <a:latin typeface="Roboto Black"/>
              <a:ea typeface="Roboto Black"/>
              <a:cs typeface="Roboto Black"/>
              <a:sym typeface="Roboto Black"/>
            </a:endParaRPr>
          </a:p>
        </p:txBody>
      </p:sp>
      <p:sp>
        <p:nvSpPr>
          <p:cNvPr id="657" name="Google Shape;657;g18bdc7f65ce_0_116"/>
          <p:cNvSpPr txBox="1"/>
          <p:nvPr>
            <p:ph idx="4294967295" type="ctrTitle"/>
          </p:nvPr>
        </p:nvSpPr>
        <p:spPr>
          <a:xfrm>
            <a:off x="5715710" y="4675477"/>
            <a:ext cx="10011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FFFFFF"/>
              </a:buClr>
              <a:buSzPts val="2800"/>
              <a:buFont typeface="Roboto Black"/>
              <a:buNone/>
            </a:pPr>
            <a:r>
              <a:rPr lang="es" sz="1000"/>
              <a:t>INITIAL DISCOUNTS</a:t>
            </a:r>
            <a:endParaRPr b="0" i="0" sz="1000" u="none" cap="none" strike="noStrike">
              <a:solidFill>
                <a:srgbClr val="FFFFFF"/>
              </a:solidFill>
              <a:latin typeface="Roboto Black"/>
              <a:ea typeface="Roboto Black"/>
              <a:cs typeface="Roboto Black"/>
              <a:sym typeface="Roboto Black"/>
            </a:endParaRPr>
          </a:p>
        </p:txBody>
      </p:sp>
      <p:grpSp>
        <p:nvGrpSpPr>
          <p:cNvPr id="658" name="Google Shape;658;g18bdc7f65ce_0_116"/>
          <p:cNvGrpSpPr/>
          <p:nvPr/>
        </p:nvGrpSpPr>
        <p:grpSpPr>
          <a:xfrm>
            <a:off x="2832517" y="3392592"/>
            <a:ext cx="233993" cy="250845"/>
            <a:chOff x="5029650" y="894850"/>
            <a:chExt cx="1559950" cy="1670075"/>
          </a:xfrm>
        </p:grpSpPr>
        <p:sp>
          <p:nvSpPr>
            <p:cNvPr id="659" name="Google Shape;659;g18bdc7f65ce_0_116"/>
            <p:cNvSpPr/>
            <p:nvPr/>
          </p:nvSpPr>
          <p:spPr>
            <a:xfrm>
              <a:off x="5029650" y="2203275"/>
              <a:ext cx="243300" cy="361650"/>
            </a:xfrm>
            <a:custGeom>
              <a:rect b="b" l="l" r="r" t="t"/>
              <a:pathLst>
                <a:path extrusionOk="0" h="14466" w="9732">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g18bdc7f65ce_0_116"/>
            <p:cNvSpPr/>
            <p:nvPr/>
          </p:nvSpPr>
          <p:spPr>
            <a:xfrm>
              <a:off x="5356750" y="1941900"/>
              <a:ext cx="241675" cy="623025"/>
            </a:xfrm>
            <a:custGeom>
              <a:rect b="b" l="l" r="r" t="t"/>
              <a:pathLst>
                <a:path extrusionOk="0" h="24921" w="9667">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g18bdc7f65ce_0_116"/>
            <p:cNvSpPr/>
            <p:nvPr/>
          </p:nvSpPr>
          <p:spPr>
            <a:xfrm>
              <a:off x="5836725" y="894850"/>
              <a:ext cx="752875" cy="1670075"/>
            </a:xfrm>
            <a:custGeom>
              <a:rect b="b" l="l" r="r" t="t"/>
              <a:pathLst>
                <a:path extrusionOk="0" h="66803" w="30115">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g18bdc7f65ce_0_116"/>
            <p:cNvSpPr/>
            <p:nvPr/>
          </p:nvSpPr>
          <p:spPr>
            <a:xfrm>
              <a:off x="5680575" y="1678900"/>
              <a:ext cx="243300" cy="886025"/>
            </a:xfrm>
            <a:custGeom>
              <a:rect b="b" l="l" r="r" t="t"/>
              <a:pathLst>
                <a:path extrusionOk="0" h="35441" w="9732">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3" name="Google Shape;663;g18bdc7f65ce_0_116"/>
          <p:cNvGrpSpPr/>
          <p:nvPr/>
        </p:nvGrpSpPr>
        <p:grpSpPr>
          <a:xfrm>
            <a:off x="3948833" y="3428632"/>
            <a:ext cx="169434" cy="238641"/>
            <a:chOff x="2790850" y="955650"/>
            <a:chExt cx="1984000" cy="2791125"/>
          </a:xfrm>
        </p:grpSpPr>
        <p:sp>
          <p:nvSpPr>
            <p:cNvPr id="664" name="Google Shape;664;g18bdc7f65ce_0_116"/>
            <p:cNvSpPr/>
            <p:nvPr/>
          </p:nvSpPr>
          <p:spPr>
            <a:xfrm>
              <a:off x="3259325" y="955650"/>
              <a:ext cx="1048750" cy="1364350"/>
            </a:xfrm>
            <a:custGeom>
              <a:rect b="b" l="l" r="r" t="t"/>
              <a:pathLst>
                <a:path extrusionOk="0" h="54574" w="4195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g18bdc7f65ce_0_116"/>
            <p:cNvSpPr/>
            <p:nvPr/>
          </p:nvSpPr>
          <p:spPr>
            <a:xfrm>
              <a:off x="2790850" y="2370925"/>
              <a:ext cx="1984000" cy="1375850"/>
            </a:xfrm>
            <a:custGeom>
              <a:rect b="b" l="l" r="r" t="t"/>
              <a:pathLst>
                <a:path extrusionOk="0" h="55034" w="7936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6" name="Google Shape;666;g18bdc7f65ce_0_116"/>
          <p:cNvGrpSpPr/>
          <p:nvPr/>
        </p:nvGrpSpPr>
        <p:grpSpPr>
          <a:xfrm>
            <a:off x="6111824" y="3420235"/>
            <a:ext cx="206263" cy="256171"/>
            <a:chOff x="736175" y="1051000"/>
            <a:chExt cx="1678300" cy="2081000"/>
          </a:xfrm>
        </p:grpSpPr>
        <p:sp>
          <p:nvSpPr>
            <p:cNvPr id="667" name="Google Shape;667;g18bdc7f65ce_0_116"/>
            <p:cNvSpPr/>
            <p:nvPr/>
          </p:nvSpPr>
          <p:spPr>
            <a:xfrm>
              <a:off x="849600" y="1051000"/>
              <a:ext cx="1449800" cy="1414800"/>
            </a:xfrm>
            <a:custGeom>
              <a:rect b="b" l="l" r="r" t="t"/>
              <a:pathLst>
                <a:path extrusionOk="0" h="56592" w="57992">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g18bdc7f65ce_0_116"/>
            <p:cNvSpPr/>
            <p:nvPr/>
          </p:nvSpPr>
          <p:spPr>
            <a:xfrm>
              <a:off x="736175" y="2326550"/>
              <a:ext cx="677250" cy="795600"/>
            </a:xfrm>
            <a:custGeom>
              <a:rect b="b" l="l" r="r" t="t"/>
              <a:pathLst>
                <a:path extrusionOk="0" h="31824" w="2709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g18bdc7f65ce_0_116"/>
            <p:cNvSpPr/>
            <p:nvPr/>
          </p:nvSpPr>
          <p:spPr>
            <a:xfrm>
              <a:off x="1727350" y="2349550"/>
              <a:ext cx="687125" cy="782450"/>
            </a:xfrm>
            <a:custGeom>
              <a:rect b="b" l="l" r="r" t="t"/>
              <a:pathLst>
                <a:path extrusionOk="0" h="31298" w="27485">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g18bdc7f65ce_0_116"/>
            <p:cNvSpPr/>
            <p:nvPr/>
          </p:nvSpPr>
          <p:spPr>
            <a:xfrm>
              <a:off x="1291750" y="1488225"/>
              <a:ext cx="565475" cy="535900"/>
            </a:xfrm>
            <a:custGeom>
              <a:rect b="b" l="l" r="r" t="t"/>
              <a:pathLst>
                <a:path extrusionOk="0" h="21436" w="22619">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1" name="Google Shape;671;g18bdc7f65ce_0_116"/>
          <p:cNvGrpSpPr/>
          <p:nvPr/>
        </p:nvGrpSpPr>
        <p:grpSpPr>
          <a:xfrm>
            <a:off x="5000451" y="3392545"/>
            <a:ext cx="248000" cy="310631"/>
            <a:chOff x="2905736" y="2888729"/>
            <a:chExt cx="235607" cy="294716"/>
          </a:xfrm>
        </p:grpSpPr>
        <p:sp>
          <p:nvSpPr>
            <p:cNvPr id="672" name="Google Shape;672;g18bdc7f65ce_0_116"/>
            <p:cNvSpPr/>
            <p:nvPr/>
          </p:nvSpPr>
          <p:spPr>
            <a:xfrm>
              <a:off x="2956513" y="2888729"/>
              <a:ext cx="184830" cy="184830"/>
            </a:xfrm>
            <a:custGeom>
              <a:rect b="b" l="l" r="r" t="t"/>
              <a:pathLst>
                <a:path extrusionOk="0" h="11579" w="11579">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g18bdc7f65ce_0_116"/>
            <p:cNvSpPr/>
            <p:nvPr/>
          </p:nvSpPr>
          <p:spPr>
            <a:xfrm>
              <a:off x="2978158" y="2928683"/>
              <a:ext cx="123231" cy="105400"/>
            </a:xfrm>
            <a:custGeom>
              <a:rect b="b" l="l" r="r" t="t"/>
              <a:pathLst>
                <a:path extrusionOk="0" h="6603" w="772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g18bdc7f65ce_0_116"/>
            <p:cNvSpPr/>
            <p:nvPr/>
          </p:nvSpPr>
          <p:spPr>
            <a:xfrm>
              <a:off x="2905736" y="3051898"/>
              <a:ext cx="130717" cy="131547"/>
            </a:xfrm>
            <a:custGeom>
              <a:rect b="b" l="l" r="r" t="t"/>
              <a:pathLst>
                <a:path extrusionOk="0" h="8241" w="8189">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g18bdc7f65ce_0_116"/>
            <p:cNvSpPr/>
            <p:nvPr/>
          </p:nvSpPr>
          <p:spPr>
            <a:xfrm>
              <a:off x="2923215" y="3081030"/>
              <a:ext cx="84936" cy="72550"/>
            </a:xfrm>
            <a:custGeom>
              <a:rect b="b" l="l" r="r" t="t"/>
              <a:pathLst>
                <a:path extrusionOk="0" h="4545" w="5321">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g189de910a8c_2_147"/>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FOURTH QUESTION</a:t>
            </a:r>
            <a:endParaRPr/>
          </a:p>
        </p:txBody>
      </p:sp>
      <p:sp>
        <p:nvSpPr>
          <p:cNvPr id="681" name="Google Shape;681;g189de910a8c_2_147"/>
          <p:cNvSpPr txBox="1"/>
          <p:nvPr>
            <p:ph idx="1" type="subTitle"/>
          </p:nvPr>
        </p:nvSpPr>
        <p:spPr>
          <a:xfrm>
            <a:off x="4893700" y="2746375"/>
            <a:ext cx="3457500" cy="1420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400">
                <a:solidFill>
                  <a:schemeClr val="lt1"/>
                </a:solidFill>
                <a:latin typeface="Roboto Medium"/>
                <a:ea typeface="Roboto Medium"/>
                <a:cs typeface="Roboto Medium"/>
                <a:sym typeface="Roboto Medium"/>
              </a:rPr>
              <a:t>How would it create and capture value specifically as a two-sided platform?</a:t>
            </a:r>
            <a:endParaRPr sz="1400">
              <a:solidFill>
                <a:schemeClr val="lt1"/>
              </a:solidFill>
              <a:latin typeface="Roboto Medium"/>
              <a:ea typeface="Roboto Medium"/>
              <a:cs typeface="Roboto Medium"/>
              <a:sym typeface="Roboto Medium"/>
            </a:endParaRPr>
          </a:p>
        </p:txBody>
      </p:sp>
      <p:sp>
        <p:nvSpPr>
          <p:cNvPr id="682" name="Google Shape;682;g189de910a8c_2_147"/>
          <p:cNvSpPr/>
          <p:nvPr/>
        </p:nvSpPr>
        <p:spPr>
          <a:xfrm rot="6498436">
            <a:off x="897545" y="1023429"/>
            <a:ext cx="1373841" cy="1113698"/>
          </a:xfrm>
          <a:custGeom>
            <a:rect b="b" l="l" r="r" t="t"/>
            <a:pathLst>
              <a:path extrusionOk="0" fill="none" h="20789" w="25645">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cap="rnd"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400"/>
              <a:buFont typeface="Arial"/>
              <a:buNone/>
            </a:pPr>
            <a:r>
              <a:t/>
            </a:r>
            <a:endParaRPr/>
          </a:p>
        </p:txBody>
      </p:sp>
      <p:sp>
        <p:nvSpPr>
          <p:cNvPr id="683" name="Google Shape;683;g189de910a8c_2_147"/>
          <p:cNvSpPr/>
          <p:nvPr/>
        </p:nvSpPr>
        <p:spPr>
          <a:xfrm>
            <a:off x="1276662" y="1206829"/>
            <a:ext cx="837606" cy="839856"/>
          </a:xfrm>
          <a:custGeom>
            <a:rect b="b" l="l" r="r" t="t"/>
            <a:pathLst>
              <a:path extrusionOk="0" h="15677" w="15635">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400"/>
              <a:buFont typeface="Arial"/>
              <a:buNone/>
            </a:pPr>
            <a:r>
              <a:t/>
            </a:r>
            <a:endParaRPr/>
          </a:p>
        </p:txBody>
      </p:sp>
      <p:sp>
        <p:nvSpPr>
          <p:cNvPr id="684" name="Google Shape;684;g189de910a8c_2_147"/>
          <p:cNvSpPr/>
          <p:nvPr/>
        </p:nvSpPr>
        <p:spPr>
          <a:xfrm>
            <a:off x="882000" y="1491744"/>
            <a:ext cx="2393991" cy="2160002"/>
          </a:xfrm>
          <a:custGeom>
            <a:rect b="b" l="l" r="r" t="t"/>
            <a:pathLst>
              <a:path extrusionOk="0" h="12713" w="12792">
                <a:moveTo>
                  <a:pt x="8633" y="1229"/>
                </a:moveTo>
                <a:cubicBezTo>
                  <a:pt x="8854" y="1229"/>
                  <a:pt x="9011" y="1418"/>
                  <a:pt x="9011" y="1607"/>
                </a:cubicBezTo>
                <a:lnTo>
                  <a:pt x="9011" y="1890"/>
                </a:lnTo>
                <a:cubicBezTo>
                  <a:pt x="9484" y="2048"/>
                  <a:pt x="9831" y="2520"/>
                  <a:pt x="9831" y="3088"/>
                </a:cubicBezTo>
                <a:cubicBezTo>
                  <a:pt x="9831" y="3308"/>
                  <a:pt x="9641" y="3497"/>
                  <a:pt x="9452" y="3497"/>
                </a:cubicBezTo>
                <a:cubicBezTo>
                  <a:pt x="9200" y="3497"/>
                  <a:pt x="9011" y="3308"/>
                  <a:pt x="9011" y="3088"/>
                </a:cubicBezTo>
                <a:cubicBezTo>
                  <a:pt x="9011" y="2835"/>
                  <a:pt x="8822" y="2678"/>
                  <a:pt x="8633" y="2678"/>
                </a:cubicBezTo>
                <a:cubicBezTo>
                  <a:pt x="8413" y="2678"/>
                  <a:pt x="8192" y="2867"/>
                  <a:pt x="8192" y="3088"/>
                </a:cubicBezTo>
                <a:cubicBezTo>
                  <a:pt x="8224" y="3308"/>
                  <a:pt x="8570" y="3529"/>
                  <a:pt x="8885" y="3781"/>
                </a:cubicBezTo>
                <a:cubicBezTo>
                  <a:pt x="9326" y="4096"/>
                  <a:pt x="9894" y="4505"/>
                  <a:pt x="9894" y="5167"/>
                </a:cubicBezTo>
                <a:cubicBezTo>
                  <a:pt x="9894" y="5702"/>
                  <a:pt x="9515" y="6143"/>
                  <a:pt x="9043" y="6333"/>
                </a:cubicBezTo>
                <a:lnTo>
                  <a:pt x="9043" y="6616"/>
                </a:lnTo>
                <a:cubicBezTo>
                  <a:pt x="9043" y="6868"/>
                  <a:pt x="8854" y="7026"/>
                  <a:pt x="8665" y="7026"/>
                </a:cubicBezTo>
                <a:cubicBezTo>
                  <a:pt x="8476" y="7026"/>
                  <a:pt x="8224" y="6805"/>
                  <a:pt x="8224" y="6616"/>
                </a:cubicBezTo>
                <a:lnTo>
                  <a:pt x="8224" y="6333"/>
                </a:lnTo>
                <a:cubicBezTo>
                  <a:pt x="7751" y="6175"/>
                  <a:pt x="7405" y="5702"/>
                  <a:pt x="7405" y="5167"/>
                </a:cubicBezTo>
                <a:cubicBezTo>
                  <a:pt x="7405" y="4915"/>
                  <a:pt x="7594" y="4757"/>
                  <a:pt x="7783" y="4757"/>
                </a:cubicBezTo>
                <a:cubicBezTo>
                  <a:pt x="8003" y="4757"/>
                  <a:pt x="8192" y="4978"/>
                  <a:pt x="8192" y="5167"/>
                </a:cubicBezTo>
                <a:cubicBezTo>
                  <a:pt x="8192" y="5387"/>
                  <a:pt x="8381" y="5608"/>
                  <a:pt x="8633" y="5608"/>
                </a:cubicBezTo>
                <a:cubicBezTo>
                  <a:pt x="8854" y="5608"/>
                  <a:pt x="9011" y="5387"/>
                  <a:pt x="9011" y="5167"/>
                </a:cubicBezTo>
                <a:cubicBezTo>
                  <a:pt x="9011" y="4915"/>
                  <a:pt x="8696" y="4694"/>
                  <a:pt x="8350" y="4442"/>
                </a:cubicBezTo>
                <a:cubicBezTo>
                  <a:pt x="7909" y="4127"/>
                  <a:pt x="7373" y="3749"/>
                  <a:pt x="7373" y="3088"/>
                </a:cubicBezTo>
                <a:cubicBezTo>
                  <a:pt x="7373" y="2520"/>
                  <a:pt x="7720" y="2079"/>
                  <a:pt x="8192" y="1890"/>
                </a:cubicBezTo>
                <a:lnTo>
                  <a:pt x="8192" y="1607"/>
                </a:lnTo>
                <a:cubicBezTo>
                  <a:pt x="8192" y="1386"/>
                  <a:pt x="8381" y="1229"/>
                  <a:pt x="8633" y="1229"/>
                </a:cubicBezTo>
                <a:close/>
                <a:moveTo>
                  <a:pt x="6050" y="6616"/>
                </a:moveTo>
                <a:lnTo>
                  <a:pt x="5073" y="10239"/>
                </a:lnTo>
                <a:lnTo>
                  <a:pt x="4853" y="9388"/>
                </a:lnTo>
                <a:cubicBezTo>
                  <a:pt x="4793" y="9168"/>
                  <a:pt x="4617" y="9049"/>
                  <a:pt x="4433" y="9049"/>
                </a:cubicBezTo>
                <a:cubicBezTo>
                  <a:pt x="4328" y="9049"/>
                  <a:pt x="4220" y="9088"/>
                  <a:pt x="4128" y="9168"/>
                </a:cubicBezTo>
                <a:lnTo>
                  <a:pt x="1450" y="11846"/>
                </a:lnTo>
                <a:lnTo>
                  <a:pt x="852" y="11279"/>
                </a:lnTo>
                <a:lnTo>
                  <a:pt x="3530" y="8601"/>
                </a:lnTo>
                <a:cubicBezTo>
                  <a:pt x="3782" y="8349"/>
                  <a:pt x="3656" y="7939"/>
                  <a:pt x="3341" y="7876"/>
                </a:cubicBezTo>
                <a:lnTo>
                  <a:pt x="2490" y="7624"/>
                </a:lnTo>
                <a:lnTo>
                  <a:pt x="6050" y="6616"/>
                </a:lnTo>
                <a:close/>
                <a:moveTo>
                  <a:pt x="8665" y="0"/>
                </a:moveTo>
                <a:cubicBezTo>
                  <a:pt x="6365" y="0"/>
                  <a:pt x="4538" y="1859"/>
                  <a:pt x="4538" y="4127"/>
                </a:cubicBezTo>
                <a:cubicBezTo>
                  <a:pt x="4538" y="4852"/>
                  <a:pt x="4695" y="5513"/>
                  <a:pt x="5042" y="6112"/>
                </a:cubicBezTo>
                <a:lnTo>
                  <a:pt x="820" y="7341"/>
                </a:lnTo>
                <a:cubicBezTo>
                  <a:pt x="442" y="7435"/>
                  <a:pt x="442" y="8034"/>
                  <a:pt x="820" y="8128"/>
                </a:cubicBezTo>
                <a:lnTo>
                  <a:pt x="2490" y="8538"/>
                </a:lnTo>
                <a:lnTo>
                  <a:pt x="316" y="10712"/>
                </a:lnTo>
                <a:cubicBezTo>
                  <a:pt x="1" y="11027"/>
                  <a:pt x="1" y="11594"/>
                  <a:pt x="316" y="11909"/>
                </a:cubicBezTo>
                <a:lnTo>
                  <a:pt x="915" y="12476"/>
                </a:lnTo>
                <a:cubicBezTo>
                  <a:pt x="1072" y="12633"/>
                  <a:pt x="1285" y="12712"/>
                  <a:pt x="1497" y="12712"/>
                </a:cubicBezTo>
                <a:cubicBezTo>
                  <a:pt x="1710" y="12712"/>
                  <a:pt x="1923" y="12633"/>
                  <a:pt x="2080" y="12476"/>
                </a:cubicBezTo>
                <a:lnTo>
                  <a:pt x="4254" y="10334"/>
                </a:lnTo>
                <a:lnTo>
                  <a:pt x="4695" y="11972"/>
                </a:lnTo>
                <a:cubicBezTo>
                  <a:pt x="4759" y="12180"/>
                  <a:pt x="4930" y="12291"/>
                  <a:pt x="5098" y="12291"/>
                </a:cubicBezTo>
                <a:cubicBezTo>
                  <a:pt x="5261" y="12291"/>
                  <a:pt x="5421" y="12188"/>
                  <a:pt x="5483" y="11972"/>
                </a:cubicBezTo>
                <a:lnTo>
                  <a:pt x="6712" y="7750"/>
                </a:lnTo>
                <a:cubicBezTo>
                  <a:pt x="7279" y="8065"/>
                  <a:pt x="7972" y="8286"/>
                  <a:pt x="8665" y="8286"/>
                </a:cubicBezTo>
                <a:cubicBezTo>
                  <a:pt x="10965" y="8286"/>
                  <a:pt x="12792" y="6427"/>
                  <a:pt x="12792" y="4127"/>
                </a:cubicBezTo>
                <a:cubicBezTo>
                  <a:pt x="12760" y="1859"/>
                  <a:pt x="10902" y="0"/>
                  <a:pt x="86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85" name="Google Shape;685;g189de910a8c_2_147"/>
          <p:cNvCxnSpPr/>
          <p:nvPr/>
        </p:nvCxnSpPr>
        <p:spPr>
          <a:xfrm>
            <a:off x="4979350" y="2275300"/>
            <a:ext cx="4448400" cy="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689" name="Shape 689"/>
        <p:cNvGrpSpPr/>
        <p:nvPr/>
      </p:nvGrpSpPr>
      <p:grpSpPr>
        <a:xfrm>
          <a:off x="0" y="0"/>
          <a:ext cx="0" cy="0"/>
          <a:chOff x="0" y="0"/>
          <a:chExt cx="0" cy="0"/>
        </a:xfrm>
      </p:grpSpPr>
      <p:sp>
        <p:nvSpPr>
          <p:cNvPr id="690" name="Google Shape;690;p7"/>
          <p:cNvSpPr/>
          <p:nvPr/>
        </p:nvSpPr>
        <p:spPr>
          <a:xfrm>
            <a:off x="1321325" y="3152976"/>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691" name="Google Shape;691;p7"/>
          <p:cNvSpPr/>
          <p:nvPr/>
        </p:nvSpPr>
        <p:spPr>
          <a:xfrm>
            <a:off x="1321325" y="2451626"/>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692" name="Google Shape;692;p7"/>
          <p:cNvSpPr/>
          <p:nvPr/>
        </p:nvSpPr>
        <p:spPr>
          <a:xfrm>
            <a:off x="1321325" y="175373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693" name="Google Shape;693;p7"/>
          <p:cNvSpPr txBox="1"/>
          <p:nvPr>
            <p:ph idx="4" type="ctrTitle"/>
          </p:nvPr>
        </p:nvSpPr>
        <p:spPr>
          <a:xfrm>
            <a:off x="655050" y="660575"/>
            <a:ext cx="7833900" cy="615600"/>
          </a:xfrm>
          <a:prstGeom prst="rect">
            <a:avLst/>
          </a:prstGeom>
          <a:noFill/>
          <a:ln>
            <a:noFill/>
          </a:ln>
        </p:spPr>
        <p:txBody>
          <a:bodyPr anchorCtr="0" anchor="b" bIns="91425" lIns="91425" spcFirstLastPara="1" rIns="91425" wrap="square" tIns="91425">
            <a:spAutoFit/>
          </a:bodyPr>
          <a:lstStyle/>
          <a:p>
            <a:pPr indent="0" lvl="0" marL="0" rtl="0" algn="l">
              <a:lnSpc>
                <a:spcPct val="100000"/>
              </a:lnSpc>
              <a:spcBef>
                <a:spcPts val="0"/>
              </a:spcBef>
              <a:spcAft>
                <a:spcPts val="0"/>
              </a:spcAft>
              <a:buSzPts val="3000"/>
              <a:buNone/>
            </a:pPr>
            <a:r>
              <a:rPr lang="es" sz="2800"/>
              <a:t>Value Creation</a:t>
            </a:r>
            <a:endParaRPr sz="2800">
              <a:solidFill>
                <a:srgbClr val="FFFFFF"/>
              </a:solidFill>
            </a:endParaRPr>
          </a:p>
        </p:txBody>
      </p:sp>
      <p:sp>
        <p:nvSpPr>
          <p:cNvPr id="694" name="Google Shape;694;p7"/>
          <p:cNvSpPr txBox="1"/>
          <p:nvPr>
            <p:ph type="ctrTitle"/>
          </p:nvPr>
        </p:nvSpPr>
        <p:spPr>
          <a:xfrm>
            <a:off x="1321325" y="1751175"/>
            <a:ext cx="2297700" cy="381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rgbClr val="0E2A47"/>
                </a:solidFill>
              </a:rPr>
              <a:t>Searching and Matching</a:t>
            </a:r>
            <a:endParaRPr>
              <a:solidFill>
                <a:srgbClr val="0E2A47"/>
              </a:solidFill>
            </a:endParaRPr>
          </a:p>
        </p:txBody>
      </p:sp>
      <p:sp>
        <p:nvSpPr>
          <p:cNvPr id="695" name="Google Shape;695;p7"/>
          <p:cNvSpPr txBox="1"/>
          <p:nvPr>
            <p:ph idx="2" type="ctrTitle"/>
          </p:nvPr>
        </p:nvSpPr>
        <p:spPr>
          <a:xfrm>
            <a:off x="1321325" y="3153875"/>
            <a:ext cx="2297700" cy="381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rgbClr val="0E2A47"/>
                </a:solidFill>
              </a:rPr>
              <a:t>Building Trust</a:t>
            </a:r>
            <a:endParaRPr>
              <a:solidFill>
                <a:srgbClr val="0E2A47"/>
              </a:solidFill>
            </a:endParaRPr>
          </a:p>
        </p:txBody>
      </p:sp>
      <p:sp>
        <p:nvSpPr>
          <p:cNvPr id="696" name="Google Shape;696;p7"/>
          <p:cNvSpPr txBox="1"/>
          <p:nvPr>
            <p:ph idx="3" type="ctrTitle"/>
          </p:nvPr>
        </p:nvSpPr>
        <p:spPr>
          <a:xfrm>
            <a:off x="1321325" y="2438575"/>
            <a:ext cx="2326500" cy="381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rgbClr val="0E2A47"/>
                </a:solidFill>
              </a:rPr>
              <a:t>Price and Payments </a:t>
            </a:r>
            <a:endParaRPr>
              <a:solidFill>
                <a:srgbClr val="0E2A47"/>
              </a:solidFill>
            </a:endParaRPr>
          </a:p>
        </p:txBody>
      </p:sp>
      <p:cxnSp>
        <p:nvCxnSpPr>
          <p:cNvPr id="697" name="Google Shape;697;p7"/>
          <p:cNvCxnSpPr/>
          <p:nvPr/>
        </p:nvCxnSpPr>
        <p:spPr>
          <a:xfrm flipH="1" rot="10800000">
            <a:off x="0" y="1193675"/>
            <a:ext cx="4350300" cy="3900"/>
          </a:xfrm>
          <a:prstGeom prst="straightConnector1">
            <a:avLst/>
          </a:prstGeom>
          <a:noFill/>
          <a:ln cap="flat" cmpd="sng" w="9525">
            <a:solidFill>
              <a:schemeClr val="accent1"/>
            </a:solidFill>
            <a:prstDash val="solid"/>
            <a:round/>
            <a:headEnd len="sm" w="sm" type="none"/>
            <a:tailEnd len="sm" w="sm" type="none"/>
          </a:ln>
        </p:spPr>
      </p:cxnSp>
      <p:sp>
        <p:nvSpPr>
          <p:cNvPr id="698" name="Google Shape;698;p7"/>
          <p:cNvSpPr/>
          <p:nvPr/>
        </p:nvSpPr>
        <p:spPr>
          <a:xfrm>
            <a:off x="805025" y="1728826"/>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699" name="Google Shape;699;p7"/>
          <p:cNvSpPr/>
          <p:nvPr/>
        </p:nvSpPr>
        <p:spPr>
          <a:xfrm>
            <a:off x="805025" y="2430176"/>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700" name="Google Shape;700;p7"/>
          <p:cNvSpPr/>
          <p:nvPr/>
        </p:nvSpPr>
        <p:spPr>
          <a:xfrm>
            <a:off x="805025" y="3131526"/>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701" name="Google Shape;701;p7"/>
          <p:cNvSpPr/>
          <p:nvPr/>
        </p:nvSpPr>
        <p:spPr>
          <a:xfrm>
            <a:off x="4876837" y="2409598"/>
            <a:ext cx="2681532" cy="1732190"/>
          </a:xfrm>
          <a:custGeom>
            <a:rect b="b" l="l" r="r" t="t"/>
            <a:pathLst>
              <a:path extrusionOk="0" h="114110" w="176649">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7"/>
          <p:cNvSpPr/>
          <p:nvPr/>
        </p:nvSpPr>
        <p:spPr>
          <a:xfrm>
            <a:off x="5005199" y="2541755"/>
            <a:ext cx="2424808" cy="1467860"/>
          </a:xfrm>
          <a:custGeom>
            <a:rect b="b" l="l" r="r" t="t"/>
            <a:pathLst>
              <a:path extrusionOk="0" h="96697" w="159737">
                <a:moveTo>
                  <a:pt x="0" y="1"/>
                </a:moveTo>
                <a:lnTo>
                  <a:pt x="0" y="96697"/>
                </a:lnTo>
                <a:lnTo>
                  <a:pt x="159737" y="96697"/>
                </a:lnTo>
                <a:lnTo>
                  <a:pt x="159737"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1A51"/>
              </a:solidFill>
              <a:latin typeface="Arial"/>
              <a:ea typeface="Arial"/>
              <a:cs typeface="Arial"/>
              <a:sym typeface="Arial"/>
            </a:endParaRPr>
          </a:p>
        </p:txBody>
      </p:sp>
      <p:sp>
        <p:nvSpPr>
          <p:cNvPr id="703" name="Google Shape;703;p7"/>
          <p:cNvSpPr/>
          <p:nvPr/>
        </p:nvSpPr>
        <p:spPr>
          <a:xfrm>
            <a:off x="4636011" y="4136703"/>
            <a:ext cx="3163178" cy="83900"/>
          </a:xfrm>
          <a:custGeom>
            <a:rect b="b" l="l" r="r" t="t"/>
            <a:pathLst>
              <a:path extrusionOk="0" h="5527" w="208378">
                <a:moveTo>
                  <a:pt x="0" y="1"/>
                </a:moveTo>
                <a:lnTo>
                  <a:pt x="0" y="5526"/>
                </a:lnTo>
                <a:lnTo>
                  <a:pt x="208377" y="5526"/>
                </a:lnTo>
                <a:lnTo>
                  <a:pt x="20837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704" name="Google Shape;704;p7"/>
          <p:cNvSpPr/>
          <p:nvPr/>
        </p:nvSpPr>
        <p:spPr>
          <a:xfrm>
            <a:off x="5005199" y="2541755"/>
            <a:ext cx="2424808" cy="141083"/>
          </a:xfrm>
          <a:custGeom>
            <a:rect b="b" l="l" r="r" t="t"/>
            <a:pathLst>
              <a:path extrusionOk="0" h="9294" w="159737">
                <a:moveTo>
                  <a:pt x="0" y="1"/>
                </a:moveTo>
                <a:lnTo>
                  <a:pt x="0" y="9294"/>
                </a:lnTo>
                <a:lnTo>
                  <a:pt x="159737" y="9294"/>
                </a:lnTo>
                <a:lnTo>
                  <a:pt x="159737"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7"/>
          <p:cNvSpPr/>
          <p:nvPr/>
        </p:nvSpPr>
        <p:spPr>
          <a:xfrm>
            <a:off x="5143716" y="2742556"/>
            <a:ext cx="1029417" cy="521069"/>
          </a:xfrm>
          <a:custGeom>
            <a:rect b="b" l="l" r="r" t="t"/>
            <a:pathLst>
              <a:path extrusionOk="0" h="34326" w="67814">
                <a:moveTo>
                  <a:pt x="1" y="1"/>
                </a:moveTo>
                <a:lnTo>
                  <a:pt x="1" y="34326"/>
                </a:lnTo>
                <a:lnTo>
                  <a:pt x="67813" y="34326"/>
                </a:lnTo>
                <a:lnTo>
                  <a:pt x="6781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7"/>
          <p:cNvSpPr/>
          <p:nvPr/>
        </p:nvSpPr>
        <p:spPr>
          <a:xfrm>
            <a:off x="5221240" y="2834061"/>
            <a:ext cx="297407" cy="297391"/>
          </a:xfrm>
          <a:custGeom>
            <a:rect b="b" l="l" r="r" t="t"/>
            <a:pathLst>
              <a:path extrusionOk="0" h="19591" w="19592">
                <a:moveTo>
                  <a:pt x="1" y="0"/>
                </a:moveTo>
                <a:lnTo>
                  <a:pt x="1" y="19591"/>
                </a:lnTo>
                <a:lnTo>
                  <a:pt x="19591" y="19591"/>
                </a:lnTo>
                <a:lnTo>
                  <a:pt x="1959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7"/>
          <p:cNvSpPr/>
          <p:nvPr/>
        </p:nvSpPr>
        <p:spPr>
          <a:xfrm>
            <a:off x="5500826" y="3535575"/>
            <a:ext cx="908690" cy="329163"/>
          </a:xfrm>
          <a:custGeom>
            <a:rect b="b" l="l" r="r" t="t"/>
            <a:pathLst>
              <a:path extrusionOk="0" h="21684" w="59861">
                <a:moveTo>
                  <a:pt x="1" y="1"/>
                </a:moveTo>
                <a:lnTo>
                  <a:pt x="1" y="21684"/>
                </a:lnTo>
                <a:lnTo>
                  <a:pt x="59860" y="21684"/>
                </a:lnTo>
                <a:lnTo>
                  <a:pt x="598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7"/>
          <p:cNvSpPr/>
          <p:nvPr/>
        </p:nvSpPr>
        <p:spPr>
          <a:xfrm>
            <a:off x="5560559" y="3610549"/>
            <a:ext cx="679927" cy="53403"/>
          </a:xfrm>
          <a:custGeom>
            <a:rect b="b" l="l" r="r" t="t"/>
            <a:pathLst>
              <a:path extrusionOk="0" h="3518" w="44791">
                <a:moveTo>
                  <a:pt x="1" y="1"/>
                </a:moveTo>
                <a:lnTo>
                  <a:pt x="1" y="3517"/>
                </a:lnTo>
                <a:lnTo>
                  <a:pt x="44791" y="3517"/>
                </a:lnTo>
                <a:lnTo>
                  <a:pt x="44791"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E2A47"/>
              </a:solidFill>
              <a:latin typeface="Arial"/>
              <a:ea typeface="Arial"/>
              <a:cs typeface="Arial"/>
              <a:sym typeface="Arial"/>
            </a:endParaRPr>
          </a:p>
        </p:txBody>
      </p:sp>
      <p:sp>
        <p:nvSpPr>
          <p:cNvPr id="709" name="Google Shape;709;p7"/>
          <p:cNvSpPr/>
          <p:nvPr/>
        </p:nvSpPr>
        <p:spPr>
          <a:xfrm>
            <a:off x="5560559" y="3710949"/>
            <a:ext cx="526154" cy="52128"/>
          </a:xfrm>
          <a:custGeom>
            <a:rect b="b" l="l" r="r" t="t"/>
            <a:pathLst>
              <a:path extrusionOk="0" h="3434" w="34661">
                <a:moveTo>
                  <a:pt x="1" y="1"/>
                </a:moveTo>
                <a:lnTo>
                  <a:pt x="1" y="3433"/>
                </a:lnTo>
                <a:lnTo>
                  <a:pt x="34661" y="3433"/>
                </a:lnTo>
                <a:lnTo>
                  <a:pt x="34661"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E2A47"/>
              </a:solidFill>
              <a:latin typeface="Arial"/>
              <a:ea typeface="Arial"/>
              <a:cs typeface="Arial"/>
              <a:sym typeface="Arial"/>
            </a:endParaRPr>
          </a:p>
        </p:txBody>
      </p:sp>
      <p:sp>
        <p:nvSpPr>
          <p:cNvPr id="710" name="Google Shape;710;p7"/>
          <p:cNvSpPr/>
          <p:nvPr/>
        </p:nvSpPr>
        <p:spPr>
          <a:xfrm>
            <a:off x="5180573" y="3535575"/>
            <a:ext cx="322818" cy="329163"/>
          </a:xfrm>
          <a:custGeom>
            <a:rect b="b" l="l" r="r" t="t"/>
            <a:pathLst>
              <a:path extrusionOk="0" h="21684" w="21266">
                <a:moveTo>
                  <a:pt x="1" y="1"/>
                </a:moveTo>
                <a:lnTo>
                  <a:pt x="1" y="21684"/>
                </a:lnTo>
                <a:lnTo>
                  <a:pt x="21265" y="21684"/>
                </a:lnTo>
                <a:lnTo>
                  <a:pt x="2126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7"/>
          <p:cNvSpPr/>
          <p:nvPr/>
        </p:nvSpPr>
        <p:spPr>
          <a:xfrm>
            <a:off x="5242842" y="3644719"/>
            <a:ext cx="218729" cy="109463"/>
          </a:xfrm>
          <a:custGeom>
            <a:rect b="b" l="l" r="r" t="t"/>
            <a:pathLst>
              <a:path extrusionOk="0" h="7211" w="14409">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7"/>
          <p:cNvSpPr/>
          <p:nvPr/>
        </p:nvSpPr>
        <p:spPr>
          <a:xfrm>
            <a:off x="5683836" y="3292847"/>
            <a:ext cx="704079" cy="155049"/>
          </a:xfrm>
          <a:custGeom>
            <a:rect b="b" l="l" r="r" t="t"/>
            <a:pathLst>
              <a:path extrusionOk="0" h="10214" w="46382">
                <a:moveTo>
                  <a:pt x="1" y="0"/>
                </a:moveTo>
                <a:lnTo>
                  <a:pt x="1" y="10214"/>
                </a:lnTo>
                <a:lnTo>
                  <a:pt x="46381" y="10214"/>
                </a:lnTo>
                <a:lnTo>
                  <a:pt x="4638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7"/>
          <p:cNvSpPr/>
          <p:nvPr/>
        </p:nvSpPr>
        <p:spPr>
          <a:xfrm>
            <a:off x="5683836" y="3100941"/>
            <a:ext cx="704079" cy="155064"/>
          </a:xfrm>
          <a:custGeom>
            <a:rect b="b" l="l" r="r" t="t"/>
            <a:pathLst>
              <a:path extrusionOk="0" h="10215" w="46382">
                <a:moveTo>
                  <a:pt x="1" y="0"/>
                </a:moveTo>
                <a:lnTo>
                  <a:pt x="1" y="10214"/>
                </a:lnTo>
                <a:lnTo>
                  <a:pt x="46381" y="10214"/>
                </a:lnTo>
                <a:lnTo>
                  <a:pt x="4638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7"/>
          <p:cNvSpPr/>
          <p:nvPr/>
        </p:nvSpPr>
        <p:spPr>
          <a:xfrm>
            <a:off x="6387899" y="3102216"/>
            <a:ext cx="155049" cy="155049"/>
          </a:xfrm>
          <a:custGeom>
            <a:rect b="b" l="l" r="r" t="t"/>
            <a:pathLst>
              <a:path extrusionOk="0" h="10214" w="10214">
                <a:moveTo>
                  <a:pt x="0" y="0"/>
                </a:moveTo>
                <a:lnTo>
                  <a:pt x="0" y="10214"/>
                </a:lnTo>
                <a:lnTo>
                  <a:pt x="10214" y="10214"/>
                </a:lnTo>
                <a:lnTo>
                  <a:pt x="10214" y="0"/>
                </a:lnTo>
                <a:close/>
              </a:path>
            </a:pathLst>
          </a:custGeom>
          <a:solidFill>
            <a:schemeClr val="accent1"/>
          </a:solidFill>
          <a:ln cap="flat" cmpd="sng" w="952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7"/>
          <p:cNvSpPr/>
          <p:nvPr/>
        </p:nvSpPr>
        <p:spPr>
          <a:xfrm>
            <a:off x="6579790" y="3182275"/>
            <a:ext cx="744746" cy="714234"/>
          </a:xfrm>
          <a:custGeom>
            <a:rect b="b" l="l" r="r" t="t"/>
            <a:pathLst>
              <a:path extrusionOk="0" h="47051" w="49061">
                <a:moveTo>
                  <a:pt x="1" y="1"/>
                </a:moveTo>
                <a:lnTo>
                  <a:pt x="1" y="47051"/>
                </a:lnTo>
                <a:lnTo>
                  <a:pt x="49060" y="47051"/>
                </a:lnTo>
                <a:lnTo>
                  <a:pt x="4906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7"/>
          <p:cNvSpPr/>
          <p:nvPr/>
        </p:nvSpPr>
        <p:spPr>
          <a:xfrm>
            <a:off x="6668745" y="3215322"/>
            <a:ext cx="728230" cy="623427"/>
          </a:xfrm>
          <a:custGeom>
            <a:rect b="b" l="l" r="r" t="t"/>
            <a:pathLst>
              <a:path extrusionOk="0" h="41069" w="47973">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E2A47"/>
              </a:solidFill>
              <a:latin typeface="Arial"/>
              <a:ea typeface="Arial"/>
              <a:cs typeface="Arial"/>
              <a:sym typeface="Arial"/>
            </a:endParaRPr>
          </a:p>
        </p:txBody>
      </p:sp>
      <p:sp>
        <p:nvSpPr>
          <p:cNvPr id="717" name="Google Shape;717;p7"/>
          <p:cNvSpPr/>
          <p:nvPr/>
        </p:nvSpPr>
        <p:spPr>
          <a:xfrm>
            <a:off x="6905128" y="3364010"/>
            <a:ext cx="186835" cy="328040"/>
          </a:xfrm>
          <a:custGeom>
            <a:rect b="b" l="l" r="r" t="t"/>
            <a:pathLst>
              <a:path extrusionOk="0" h="21610" w="12308">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E2A47"/>
              </a:solidFill>
              <a:latin typeface="Arial"/>
              <a:ea typeface="Arial"/>
              <a:cs typeface="Arial"/>
              <a:sym typeface="Arial"/>
            </a:endParaRPr>
          </a:p>
        </p:txBody>
      </p:sp>
      <p:sp>
        <p:nvSpPr>
          <p:cNvPr id="718" name="Google Shape;718;p7"/>
          <p:cNvSpPr/>
          <p:nvPr/>
        </p:nvSpPr>
        <p:spPr>
          <a:xfrm>
            <a:off x="6858115" y="1367491"/>
            <a:ext cx="1476741" cy="1959677"/>
          </a:xfrm>
          <a:custGeom>
            <a:rect b="b" l="l" r="r" t="t"/>
            <a:pathLst>
              <a:path extrusionOk="0" h="129096" w="97282">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7"/>
          <p:cNvSpPr/>
          <p:nvPr/>
        </p:nvSpPr>
        <p:spPr>
          <a:xfrm>
            <a:off x="6976307" y="1511094"/>
            <a:ext cx="1241633" cy="1500907"/>
          </a:xfrm>
          <a:custGeom>
            <a:rect b="b" l="l" r="r" t="t"/>
            <a:pathLst>
              <a:path extrusionOk="0" h="98874" w="81794">
                <a:moveTo>
                  <a:pt x="0" y="0"/>
                </a:moveTo>
                <a:lnTo>
                  <a:pt x="0" y="98873"/>
                </a:lnTo>
                <a:lnTo>
                  <a:pt x="81794" y="98873"/>
                </a:lnTo>
                <a:lnTo>
                  <a:pt x="81794"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7"/>
          <p:cNvSpPr/>
          <p:nvPr/>
        </p:nvSpPr>
        <p:spPr>
          <a:xfrm>
            <a:off x="7513876" y="3086960"/>
            <a:ext cx="185560" cy="159086"/>
          </a:xfrm>
          <a:custGeom>
            <a:rect b="b" l="l" r="r" t="t"/>
            <a:pathLst>
              <a:path extrusionOk="0" h="10480" w="12224">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7"/>
          <p:cNvSpPr/>
          <p:nvPr/>
        </p:nvSpPr>
        <p:spPr>
          <a:xfrm>
            <a:off x="7577419" y="1730946"/>
            <a:ext cx="584612" cy="583352"/>
          </a:xfrm>
          <a:custGeom>
            <a:rect b="b" l="l" r="r" t="t"/>
            <a:pathLst>
              <a:path extrusionOk="0" h="38429" w="38512">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7"/>
          <p:cNvSpPr/>
          <p:nvPr/>
        </p:nvSpPr>
        <p:spPr>
          <a:xfrm>
            <a:off x="7107204" y="1832622"/>
            <a:ext cx="432099" cy="430839"/>
          </a:xfrm>
          <a:custGeom>
            <a:rect b="b" l="l" r="r" t="t"/>
            <a:pathLst>
              <a:path extrusionOk="0" h="28382" w="28465">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7"/>
          <p:cNvSpPr/>
          <p:nvPr/>
        </p:nvSpPr>
        <p:spPr>
          <a:xfrm>
            <a:off x="7225395" y="2240569"/>
            <a:ext cx="636710" cy="635450"/>
          </a:xfrm>
          <a:custGeom>
            <a:rect b="b" l="l" r="r" t="t"/>
            <a:pathLst>
              <a:path extrusionOk="0" h="41861" w="41944">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7"/>
          <p:cNvSpPr/>
          <p:nvPr/>
        </p:nvSpPr>
        <p:spPr>
          <a:xfrm>
            <a:off x="1321325" y="3874876"/>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725" name="Google Shape;725;p7"/>
          <p:cNvSpPr txBox="1"/>
          <p:nvPr>
            <p:ph idx="2" type="ctrTitle"/>
          </p:nvPr>
        </p:nvSpPr>
        <p:spPr>
          <a:xfrm>
            <a:off x="1321325" y="3875775"/>
            <a:ext cx="2297700" cy="381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rgbClr val="0E2A47"/>
                </a:solidFill>
              </a:rPr>
              <a:t>Network Effect</a:t>
            </a:r>
            <a:endParaRPr>
              <a:solidFill>
                <a:srgbClr val="0E2A47"/>
              </a:solidFill>
            </a:endParaRPr>
          </a:p>
        </p:txBody>
      </p:sp>
      <p:sp>
        <p:nvSpPr>
          <p:cNvPr id="726" name="Google Shape;726;p7"/>
          <p:cNvSpPr/>
          <p:nvPr/>
        </p:nvSpPr>
        <p:spPr>
          <a:xfrm>
            <a:off x="805025" y="3853426"/>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grpSp>
        <p:nvGrpSpPr>
          <p:cNvPr id="727" name="Google Shape;727;p7"/>
          <p:cNvGrpSpPr/>
          <p:nvPr/>
        </p:nvGrpSpPr>
        <p:grpSpPr>
          <a:xfrm>
            <a:off x="868284" y="1792070"/>
            <a:ext cx="297387" cy="297398"/>
            <a:chOff x="5045500" y="842250"/>
            <a:chExt cx="503875" cy="481850"/>
          </a:xfrm>
        </p:grpSpPr>
        <p:sp>
          <p:nvSpPr>
            <p:cNvPr id="728" name="Google Shape;728;p7"/>
            <p:cNvSpPr/>
            <p:nvPr/>
          </p:nvSpPr>
          <p:spPr>
            <a:xfrm>
              <a:off x="5045500" y="842250"/>
              <a:ext cx="503875" cy="481850"/>
            </a:xfrm>
            <a:custGeom>
              <a:rect b="b" l="l" r="r" t="t"/>
              <a:pathLst>
                <a:path extrusionOk="0" h="19274" w="20155">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729" name="Google Shape;729;p7"/>
            <p:cNvSpPr/>
            <p:nvPr/>
          </p:nvSpPr>
          <p:spPr>
            <a:xfrm>
              <a:off x="5221050" y="898625"/>
              <a:ext cx="254100" cy="254100"/>
            </a:xfrm>
            <a:custGeom>
              <a:rect b="b" l="l" r="r" t="t"/>
              <a:pathLst>
                <a:path extrusionOk="0" h="10164" w="10164">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730" name="Google Shape;730;p7"/>
          <p:cNvGrpSpPr/>
          <p:nvPr/>
        </p:nvGrpSpPr>
        <p:grpSpPr>
          <a:xfrm>
            <a:off x="868273" y="2493419"/>
            <a:ext cx="297391" cy="297410"/>
            <a:chOff x="2404875" y="3592725"/>
            <a:chExt cx="298525" cy="293825"/>
          </a:xfrm>
        </p:grpSpPr>
        <p:sp>
          <p:nvSpPr>
            <p:cNvPr id="731" name="Google Shape;731;p7"/>
            <p:cNvSpPr/>
            <p:nvPr/>
          </p:nvSpPr>
          <p:spPr>
            <a:xfrm>
              <a:off x="2404875" y="3747900"/>
              <a:ext cx="52775" cy="138650"/>
            </a:xfrm>
            <a:custGeom>
              <a:rect b="b" l="l" r="r" t="t"/>
              <a:pathLst>
                <a:path extrusionOk="0" h="5546" w="2111">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7"/>
            <p:cNvSpPr/>
            <p:nvPr/>
          </p:nvSpPr>
          <p:spPr>
            <a:xfrm>
              <a:off x="2458425" y="3592725"/>
              <a:ext cx="190625" cy="160700"/>
            </a:xfrm>
            <a:custGeom>
              <a:rect b="b" l="l" r="r" t="t"/>
              <a:pathLst>
                <a:path extrusionOk="0" h="6428" w="7625">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7"/>
            <p:cNvSpPr/>
            <p:nvPr/>
          </p:nvSpPr>
          <p:spPr>
            <a:xfrm>
              <a:off x="2474975" y="3742775"/>
              <a:ext cx="228425" cy="125650"/>
            </a:xfrm>
            <a:custGeom>
              <a:rect b="b" l="l" r="r" t="t"/>
              <a:pathLst>
                <a:path extrusionOk="0" h="5026" w="9137">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4" name="Google Shape;734;p7"/>
          <p:cNvGrpSpPr/>
          <p:nvPr/>
        </p:nvGrpSpPr>
        <p:grpSpPr>
          <a:xfrm>
            <a:off x="868276" y="3917577"/>
            <a:ext cx="297398" cy="297387"/>
            <a:chOff x="-61784125" y="3377700"/>
            <a:chExt cx="316650" cy="317450"/>
          </a:xfrm>
        </p:grpSpPr>
        <p:sp>
          <p:nvSpPr>
            <p:cNvPr id="735" name="Google Shape;735;p7"/>
            <p:cNvSpPr/>
            <p:nvPr/>
          </p:nvSpPr>
          <p:spPr>
            <a:xfrm>
              <a:off x="-61688025" y="3460400"/>
              <a:ext cx="124450" cy="51225"/>
            </a:xfrm>
            <a:custGeom>
              <a:rect b="b" l="l" r="r" t="t"/>
              <a:pathLst>
                <a:path extrusionOk="0" h="2049" w="4978">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7"/>
            <p:cNvSpPr/>
            <p:nvPr/>
          </p:nvSpPr>
          <p:spPr>
            <a:xfrm>
              <a:off x="-61677800" y="3518900"/>
              <a:ext cx="104775" cy="61850"/>
            </a:xfrm>
            <a:custGeom>
              <a:rect b="b" l="l" r="r" t="t"/>
              <a:pathLst>
                <a:path extrusionOk="0" h="2474" w="4191">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7"/>
            <p:cNvSpPr/>
            <p:nvPr/>
          </p:nvSpPr>
          <p:spPr>
            <a:xfrm>
              <a:off x="-61667550" y="3377700"/>
              <a:ext cx="82700" cy="82725"/>
            </a:xfrm>
            <a:custGeom>
              <a:rect b="b" l="l" r="r" t="t"/>
              <a:pathLst>
                <a:path extrusionOk="0" h="3309" w="3308">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7"/>
            <p:cNvSpPr/>
            <p:nvPr/>
          </p:nvSpPr>
          <p:spPr>
            <a:xfrm>
              <a:off x="-61591150" y="3643150"/>
              <a:ext cx="123675" cy="51200"/>
            </a:xfrm>
            <a:custGeom>
              <a:rect b="b" l="l" r="r" t="t"/>
              <a:pathLst>
                <a:path extrusionOk="0" h="2048" w="4947">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7"/>
            <p:cNvSpPr/>
            <p:nvPr/>
          </p:nvSpPr>
          <p:spPr>
            <a:xfrm>
              <a:off x="-61570675" y="3560450"/>
              <a:ext cx="82725" cy="82725"/>
            </a:xfrm>
            <a:custGeom>
              <a:rect b="b" l="l" r="r" t="t"/>
              <a:pathLst>
                <a:path extrusionOk="0" h="3309" w="3309">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7"/>
            <p:cNvSpPr/>
            <p:nvPr/>
          </p:nvSpPr>
          <p:spPr>
            <a:xfrm>
              <a:off x="-61784125" y="3643925"/>
              <a:ext cx="124450" cy="51225"/>
            </a:xfrm>
            <a:custGeom>
              <a:rect b="b" l="l" r="r" t="t"/>
              <a:pathLst>
                <a:path extrusionOk="0" h="2049" w="4978">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7"/>
            <p:cNvSpPr/>
            <p:nvPr/>
          </p:nvSpPr>
          <p:spPr>
            <a:xfrm>
              <a:off x="-61763650" y="3560450"/>
              <a:ext cx="82725" cy="82725"/>
            </a:xfrm>
            <a:custGeom>
              <a:rect b="b" l="l" r="r" t="t"/>
              <a:pathLst>
                <a:path extrusionOk="0" h="3309" w="3309">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2" name="Google Shape;742;p7"/>
          <p:cNvGrpSpPr/>
          <p:nvPr/>
        </p:nvGrpSpPr>
        <p:grpSpPr>
          <a:xfrm>
            <a:off x="867575" y="3204356"/>
            <a:ext cx="298791" cy="298799"/>
            <a:chOff x="-5254775" y="3631325"/>
            <a:chExt cx="296950" cy="292625"/>
          </a:xfrm>
        </p:grpSpPr>
        <p:sp>
          <p:nvSpPr>
            <p:cNvPr id="743" name="Google Shape;743;p7"/>
            <p:cNvSpPr/>
            <p:nvPr/>
          </p:nvSpPr>
          <p:spPr>
            <a:xfrm>
              <a:off x="-5246900" y="3766400"/>
              <a:ext cx="58300" cy="55150"/>
            </a:xfrm>
            <a:custGeom>
              <a:rect b="b" l="l" r="r" t="t"/>
              <a:pathLst>
                <a:path extrusionOk="0" h="2206" w="2332">
                  <a:moveTo>
                    <a:pt x="1769" y="1"/>
                  </a:moveTo>
                  <a:cubicBezTo>
                    <a:pt x="1639" y="1"/>
                    <a:pt x="1513" y="48"/>
                    <a:pt x="1418" y="142"/>
                  </a:cubicBezTo>
                  <a:lnTo>
                    <a:pt x="189" y="1371"/>
                  </a:lnTo>
                  <a:cubicBezTo>
                    <a:pt x="0" y="1560"/>
                    <a:pt x="0" y="1875"/>
                    <a:pt x="189" y="2064"/>
                  </a:cubicBezTo>
                  <a:cubicBezTo>
                    <a:pt x="300" y="2159"/>
                    <a:pt x="434" y="2206"/>
                    <a:pt x="564" y="2206"/>
                  </a:cubicBezTo>
                  <a:cubicBezTo>
                    <a:pt x="694" y="2206"/>
                    <a:pt x="820" y="2159"/>
                    <a:pt x="914" y="2064"/>
                  </a:cubicBezTo>
                  <a:lnTo>
                    <a:pt x="2143" y="835"/>
                  </a:lnTo>
                  <a:cubicBezTo>
                    <a:pt x="2332" y="646"/>
                    <a:pt x="2332" y="331"/>
                    <a:pt x="2143" y="142"/>
                  </a:cubicBezTo>
                  <a:cubicBezTo>
                    <a:pt x="2033" y="48"/>
                    <a:pt x="1899" y="1"/>
                    <a:pt x="1769"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7"/>
            <p:cNvSpPr/>
            <p:nvPr/>
          </p:nvSpPr>
          <p:spPr>
            <a:xfrm>
              <a:off x="-5216175" y="3795550"/>
              <a:ext cx="58300" cy="55950"/>
            </a:xfrm>
            <a:custGeom>
              <a:rect b="b" l="l" r="r" t="t"/>
              <a:pathLst>
                <a:path extrusionOk="0" h="2238" w="2332">
                  <a:moveTo>
                    <a:pt x="1764" y="0"/>
                  </a:moveTo>
                  <a:cubicBezTo>
                    <a:pt x="1638" y="0"/>
                    <a:pt x="1512" y="47"/>
                    <a:pt x="1418" y="142"/>
                  </a:cubicBezTo>
                  <a:lnTo>
                    <a:pt x="189" y="1371"/>
                  </a:lnTo>
                  <a:cubicBezTo>
                    <a:pt x="0" y="1560"/>
                    <a:pt x="0" y="1875"/>
                    <a:pt x="189" y="2095"/>
                  </a:cubicBezTo>
                  <a:cubicBezTo>
                    <a:pt x="284" y="2190"/>
                    <a:pt x="410" y="2237"/>
                    <a:pt x="540" y="2237"/>
                  </a:cubicBezTo>
                  <a:cubicBezTo>
                    <a:pt x="670" y="2237"/>
                    <a:pt x="804" y="2190"/>
                    <a:pt x="914" y="2095"/>
                  </a:cubicBezTo>
                  <a:lnTo>
                    <a:pt x="2111" y="867"/>
                  </a:lnTo>
                  <a:cubicBezTo>
                    <a:pt x="2332" y="678"/>
                    <a:pt x="2332" y="363"/>
                    <a:pt x="2111" y="142"/>
                  </a:cubicBezTo>
                  <a:cubicBezTo>
                    <a:pt x="2016" y="47"/>
                    <a:pt x="1890" y="0"/>
                    <a:pt x="1764"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7"/>
            <p:cNvSpPr/>
            <p:nvPr/>
          </p:nvSpPr>
          <p:spPr>
            <a:xfrm>
              <a:off x="-5185475" y="3826250"/>
              <a:ext cx="57525" cy="55750"/>
            </a:xfrm>
            <a:custGeom>
              <a:rect b="b" l="l" r="r" t="t"/>
              <a:pathLst>
                <a:path extrusionOk="0" h="2230" w="2301">
                  <a:moveTo>
                    <a:pt x="1765" y="1"/>
                  </a:moveTo>
                  <a:cubicBezTo>
                    <a:pt x="1639" y="1"/>
                    <a:pt x="1513" y="48"/>
                    <a:pt x="1419" y="143"/>
                  </a:cubicBezTo>
                  <a:lnTo>
                    <a:pt x="190" y="1371"/>
                  </a:lnTo>
                  <a:cubicBezTo>
                    <a:pt x="1" y="1560"/>
                    <a:pt x="1" y="1875"/>
                    <a:pt x="190" y="2064"/>
                  </a:cubicBezTo>
                  <a:cubicBezTo>
                    <a:pt x="284" y="2175"/>
                    <a:pt x="410" y="2230"/>
                    <a:pt x="536" y="2230"/>
                  </a:cubicBezTo>
                  <a:cubicBezTo>
                    <a:pt x="662" y="2230"/>
                    <a:pt x="788" y="2175"/>
                    <a:pt x="883" y="2064"/>
                  </a:cubicBezTo>
                  <a:lnTo>
                    <a:pt x="2112" y="836"/>
                  </a:lnTo>
                  <a:cubicBezTo>
                    <a:pt x="2301" y="647"/>
                    <a:pt x="2301" y="332"/>
                    <a:pt x="2112" y="143"/>
                  </a:cubicBezTo>
                  <a:cubicBezTo>
                    <a:pt x="2017" y="48"/>
                    <a:pt x="1891" y="1"/>
                    <a:pt x="1765"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7"/>
            <p:cNvSpPr/>
            <p:nvPr/>
          </p:nvSpPr>
          <p:spPr>
            <a:xfrm>
              <a:off x="-5156325" y="3856375"/>
              <a:ext cx="58300" cy="55750"/>
            </a:xfrm>
            <a:custGeom>
              <a:rect b="b" l="l" r="r" t="t"/>
              <a:pathLst>
                <a:path extrusionOk="0" h="2230" w="2332">
                  <a:moveTo>
                    <a:pt x="1781" y="1"/>
                  </a:moveTo>
                  <a:cubicBezTo>
                    <a:pt x="1655" y="1"/>
                    <a:pt x="1529" y="56"/>
                    <a:pt x="1418" y="166"/>
                  </a:cubicBezTo>
                  <a:lnTo>
                    <a:pt x="190" y="1395"/>
                  </a:lnTo>
                  <a:cubicBezTo>
                    <a:pt x="1" y="1584"/>
                    <a:pt x="1" y="1899"/>
                    <a:pt x="190" y="2088"/>
                  </a:cubicBezTo>
                  <a:cubicBezTo>
                    <a:pt x="300" y="2183"/>
                    <a:pt x="442" y="2230"/>
                    <a:pt x="575" y="2230"/>
                  </a:cubicBezTo>
                  <a:cubicBezTo>
                    <a:pt x="709" y="2230"/>
                    <a:pt x="835" y="2183"/>
                    <a:pt x="914" y="2088"/>
                  </a:cubicBezTo>
                  <a:lnTo>
                    <a:pt x="2143" y="859"/>
                  </a:lnTo>
                  <a:cubicBezTo>
                    <a:pt x="2332" y="670"/>
                    <a:pt x="2332" y="355"/>
                    <a:pt x="2143" y="166"/>
                  </a:cubicBezTo>
                  <a:cubicBezTo>
                    <a:pt x="2033" y="56"/>
                    <a:pt x="1907" y="1"/>
                    <a:pt x="1781"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7"/>
            <p:cNvSpPr/>
            <p:nvPr/>
          </p:nvSpPr>
          <p:spPr>
            <a:xfrm>
              <a:off x="-5105925" y="3886525"/>
              <a:ext cx="37050" cy="37425"/>
            </a:xfrm>
            <a:custGeom>
              <a:rect b="b" l="l" r="r" t="t"/>
              <a:pathLst>
                <a:path extrusionOk="0" h="1497" w="1482">
                  <a:moveTo>
                    <a:pt x="662" y="0"/>
                  </a:moveTo>
                  <a:lnTo>
                    <a:pt x="536" y="126"/>
                  </a:lnTo>
                  <a:lnTo>
                    <a:pt x="1" y="756"/>
                  </a:lnTo>
                  <a:lnTo>
                    <a:pt x="599" y="1355"/>
                  </a:lnTo>
                  <a:cubicBezTo>
                    <a:pt x="694" y="1449"/>
                    <a:pt x="820" y="1497"/>
                    <a:pt x="946" y="1497"/>
                  </a:cubicBezTo>
                  <a:cubicBezTo>
                    <a:pt x="1072" y="1497"/>
                    <a:pt x="1198" y="1449"/>
                    <a:pt x="1293" y="1355"/>
                  </a:cubicBezTo>
                  <a:cubicBezTo>
                    <a:pt x="1482" y="1166"/>
                    <a:pt x="1482" y="851"/>
                    <a:pt x="1293" y="662"/>
                  </a:cubicBezTo>
                  <a:lnTo>
                    <a:pt x="662"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7"/>
            <p:cNvSpPr/>
            <p:nvPr/>
          </p:nvSpPr>
          <p:spPr>
            <a:xfrm>
              <a:off x="-5254775" y="3648050"/>
              <a:ext cx="278050" cy="248325"/>
            </a:xfrm>
            <a:custGeom>
              <a:rect b="b" l="l" r="r" t="t"/>
              <a:pathLst>
                <a:path extrusionOk="0" h="9933" w="11122">
                  <a:moveTo>
                    <a:pt x="4049" y="1"/>
                  </a:moveTo>
                  <a:cubicBezTo>
                    <a:pt x="3781" y="1"/>
                    <a:pt x="3513" y="103"/>
                    <a:pt x="3308" y="308"/>
                  </a:cubicBezTo>
                  <a:lnTo>
                    <a:pt x="410" y="3364"/>
                  </a:lnTo>
                  <a:cubicBezTo>
                    <a:pt x="0" y="3774"/>
                    <a:pt x="0" y="4435"/>
                    <a:pt x="410" y="4813"/>
                  </a:cubicBezTo>
                  <a:lnTo>
                    <a:pt x="631" y="5065"/>
                  </a:lnTo>
                  <a:lnTo>
                    <a:pt x="1198" y="4498"/>
                  </a:lnTo>
                  <a:cubicBezTo>
                    <a:pt x="1454" y="4242"/>
                    <a:pt x="1794" y="4106"/>
                    <a:pt x="2122" y="4106"/>
                  </a:cubicBezTo>
                  <a:cubicBezTo>
                    <a:pt x="2398" y="4106"/>
                    <a:pt x="2666" y="4202"/>
                    <a:pt x="2867" y="4404"/>
                  </a:cubicBezTo>
                  <a:cubicBezTo>
                    <a:pt x="3151" y="4624"/>
                    <a:pt x="3308" y="4971"/>
                    <a:pt x="3277" y="5286"/>
                  </a:cubicBezTo>
                  <a:cubicBezTo>
                    <a:pt x="3592" y="5286"/>
                    <a:pt x="3907" y="5412"/>
                    <a:pt x="4128" y="5664"/>
                  </a:cubicBezTo>
                  <a:cubicBezTo>
                    <a:pt x="4380" y="5884"/>
                    <a:pt x="4506" y="6200"/>
                    <a:pt x="4506" y="6515"/>
                  </a:cubicBezTo>
                  <a:cubicBezTo>
                    <a:pt x="4821" y="6515"/>
                    <a:pt x="5136" y="6641"/>
                    <a:pt x="5356" y="6861"/>
                  </a:cubicBezTo>
                  <a:cubicBezTo>
                    <a:pt x="5608" y="7113"/>
                    <a:pt x="5703" y="7428"/>
                    <a:pt x="5703" y="7743"/>
                  </a:cubicBezTo>
                  <a:cubicBezTo>
                    <a:pt x="6018" y="7743"/>
                    <a:pt x="6364" y="7869"/>
                    <a:pt x="6585" y="8090"/>
                  </a:cubicBezTo>
                  <a:cubicBezTo>
                    <a:pt x="6837" y="8342"/>
                    <a:pt x="6931" y="8657"/>
                    <a:pt x="6931" y="8909"/>
                  </a:cubicBezTo>
                  <a:lnTo>
                    <a:pt x="7814" y="9791"/>
                  </a:lnTo>
                  <a:cubicBezTo>
                    <a:pt x="7908" y="9886"/>
                    <a:pt x="8034" y="9933"/>
                    <a:pt x="8160" y="9933"/>
                  </a:cubicBezTo>
                  <a:cubicBezTo>
                    <a:pt x="8286" y="9933"/>
                    <a:pt x="8412" y="9886"/>
                    <a:pt x="8507" y="9791"/>
                  </a:cubicBezTo>
                  <a:cubicBezTo>
                    <a:pt x="8727" y="9602"/>
                    <a:pt x="8727" y="9287"/>
                    <a:pt x="8507" y="9066"/>
                  </a:cubicBezTo>
                  <a:lnTo>
                    <a:pt x="7656" y="8216"/>
                  </a:lnTo>
                  <a:cubicBezTo>
                    <a:pt x="7530" y="8090"/>
                    <a:pt x="7530" y="7869"/>
                    <a:pt x="7656" y="7743"/>
                  </a:cubicBezTo>
                  <a:cubicBezTo>
                    <a:pt x="7748" y="7596"/>
                    <a:pt x="7851" y="7534"/>
                    <a:pt x="7953" y="7534"/>
                  </a:cubicBezTo>
                  <a:cubicBezTo>
                    <a:pt x="8024" y="7534"/>
                    <a:pt x="8095" y="7565"/>
                    <a:pt x="8160" y="7617"/>
                  </a:cubicBezTo>
                  <a:lnTo>
                    <a:pt x="9011" y="8499"/>
                  </a:lnTo>
                  <a:cubicBezTo>
                    <a:pt x="9121" y="8594"/>
                    <a:pt x="9255" y="8641"/>
                    <a:pt x="9385" y="8641"/>
                  </a:cubicBezTo>
                  <a:cubicBezTo>
                    <a:pt x="9515" y="8641"/>
                    <a:pt x="9641" y="8594"/>
                    <a:pt x="9735" y="8499"/>
                  </a:cubicBezTo>
                  <a:cubicBezTo>
                    <a:pt x="9924" y="8279"/>
                    <a:pt x="9924" y="7964"/>
                    <a:pt x="9735" y="7775"/>
                  </a:cubicBezTo>
                  <a:lnTo>
                    <a:pt x="8853" y="6924"/>
                  </a:lnTo>
                  <a:cubicBezTo>
                    <a:pt x="8759" y="6798"/>
                    <a:pt x="8759" y="6578"/>
                    <a:pt x="8853" y="6452"/>
                  </a:cubicBezTo>
                  <a:cubicBezTo>
                    <a:pt x="8916" y="6389"/>
                    <a:pt x="9011" y="6357"/>
                    <a:pt x="9101" y="6357"/>
                  </a:cubicBezTo>
                  <a:cubicBezTo>
                    <a:pt x="9192" y="6357"/>
                    <a:pt x="9279" y="6389"/>
                    <a:pt x="9326" y="6452"/>
                  </a:cubicBezTo>
                  <a:lnTo>
                    <a:pt x="10208" y="7302"/>
                  </a:lnTo>
                  <a:cubicBezTo>
                    <a:pt x="10303" y="7397"/>
                    <a:pt x="10429" y="7444"/>
                    <a:pt x="10555" y="7444"/>
                  </a:cubicBezTo>
                  <a:cubicBezTo>
                    <a:pt x="10681" y="7444"/>
                    <a:pt x="10807" y="7397"/>
                    <a:pt x="10901" y="7302"/>
                  </a:cubicBezTo>
                  <a:cubicBezTo>
                    <a:pt x="11122" y="7113"/>
                    <a:pt x="11122" y="6798"/>
                    <a:pt x="10901" y="6609"/>
                  </a:cubicBezTo>
                  <a:lnTo>
                    <a:pt x="10334" y="6010"/>
                  </a:lnTo>
                  <a:lnTo>
                    <a:pt x="10208" y="5884"/>
                  </a:lnTo>
                  <a:lnTo>
                    <a:pt x="6931" y="2608"/>
                  </a:lnTo>
                  <a:cubicBezTo>
                    <a:pt x="6884" y="2561"/>
                    <a:pt x="6798" y="2537"/>
                    <a:pt x="6707" y="2537"/>
                  </a:cubicBezTo>
                  <a:cubicBezTo>
                    <a:pt x="6616" y="2537"/>
                    <a:pt x="6522" y="2561"/>
                    <a:pt x="6459" y="2608"/>
                  </a:cubicBezTo>
                  <a:lnTo>
                    <a:pt x="5167" y="3931"/>
                  </a:lnTo>
                  <a:cubicBezTo>
                    <a:pt x="4904" y="4176"/>
                    <a:pt x="4562" y="4308"/>
                    <a:pt x="4229" y="4308"/>
                  </a:cubicBezTo>
                  <a:cubicBezTo>
                    <a:pt x="4004" y="4308"/>
                    <a:pt x="3783" y="4247"/>
                    <a:pt x="3592" y="4120"/>
                  </a:cubicBezTo>
                  <a:cubicBezTo>
                    <a:pt x="2962" y="3679"/>
                    <a:pt x="2930" y="2829"/>
                    <a:pt x="3434" y="2293"/>
                  </a:cubicBezTo>
                  <a:lnTo>
                    <a:pt x="5010" y="529"/>
                  </a:lnTo>
                  <a:lnTo>
                    <a:pt x="4789" y="308"/>
                  </a:lnTo>
                  <a:cubicBezTo>
                    <a:pt x="4584" y="103"/>
                    <a:pt x="4317" y="1"/>
                    <a:pt x="4049"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7"/>
            <p:cNvSpPr/>
            <p:nvPr/>
          </p:nvSpPr>
          <p:spPr>
            <a:xfrm>
              <a:off x="-5163425" y="3631325"/>
              <a:ext cx="205600" cy="150450"/>
            </a:xfrm>
            <a:custGeom>
              <a:rect b="b" l="l" r="r" t="t"/>
              <a:pathLst>
                <a:path extrusionOk="0" h="6018" w="8224">
                  <a:moveTo>
                    <a:pt x="3699" y="0"/>
                  </a:moveTo>
                  <a:cubicBezTo>
                    <a:pt x="3435" y="0"/>
                    <a:pt x="3167" y="95"/>
                    <a:pt x="2962" y="284"/>
                  </a:cubicBezTo>
                  <a:lnTo>
                    <a:pt x="2364" y="883"/>
                  </a:lnTo>
                  <a:lnTo>
                    <a:pt x="2269" y="1009"/>
                  </a:lnTo>
                  <a:lnTo>
                    <a:pt x="222" y="3245"/>
                  </a:lnTo>
                  <a:cubicBezTo>
                    <a:pt x="1" y="3435"/>
                    <a:pt x="1" y="3781"/>
                    <a:pt x="222" y="3970"/>
                  </a:cubicBezTo>
                  <a:cubicBezTo>
                    <a:pt x="316" y="4065"/>
                    <a:pt x="442" y="4112"/>
                    <a:pt x="568" y="4112"/>
                  </a:cubicBezTo>
                  <a:cubicBezTo>
                    <a:pt x="694" y="4112"/>
                    <a:pt x="820" y="4065"/>
                    <a:pt x="915" y="3970"/>
                  </a:cubicBezTo>
                  <a:lnTo>
                    <a:pt x="2269" y="2615"/>
                  </a:lnTo>
                  <a:cubicBezTo>
                    <a:pt x="2458" y="2426"/>
                    <a:pt x="2718" y="2332"/>
                    <a:pt x="2982" y="2332"/>
                  </a:cubicBezTo>
                  <a:cubicBezTo>
                    <a:pt x="3246" y="2332"/>
                    <a:pt x="3514" y="2426"/>
                    <a:pt x="3719" y="2615"/>
                  </a:cubicBezTo>
                  <a:lnTo>
                    <a:pt x="7090" y="6018"/>
                  </a:lnTo>
                  <a:lnTo>
                    <a:pt x="7814" y="5356"/>
                  </a:lnTo>
                  <a:cubicBezTo>
                    <a:pt x="8224" y="4947"/>
                    <a:pt x="8224" y="4285"/>
                    <a:pt x="7814" y="3876"/>
                  </a:cubicBezTo>
                  <a:lnTo>
                    <a:pt x="4412" y="284"/>
                  </a:lnTo>
                  <a:cubicBezTo>
                    <a:pt x="4223" y="95"/>
                    <a:pt x="3963" y="0"/>
                    <a:pt x="3699"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TABLE OF CONTENTS</a:t>
            </a:r>
            <a:endParaRPr/>
          </a:p>
        </p:txBody>
      </p:sp>
      <p:sp>
        <p:nvSpPr>
          <p:cNvPr id="207" name="Google Shape;207;p2"/>
          <p:cNvSpPr txBox="1"/>
          <p:nvPr>
            <p:ph idx="1" type="subTitle"/>
          </p:nvPr>
        </p:nvSpPr>
        <p:spPr>
          <a:xfrm>
            <a:off x="6411225" y="2121900"/>
            <a:ext cx="2504700" cy="50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a:solidFill>
                  <a:schemeClr val="accent1"/>
                </a:solidFill>
              </a:rPr>
              <a:t>How would the BM change if the company were to become a two-sided marketplace? What should Camera IQ’s strategy be for this transition to a two-sided marketplace?</a:t>
            </a:r>
            <a:endParaRPr>
              <a:solidFill>
                <a:schemeClr val="accent1"/>
              </a:solidFill>
            </a:endParaRPr>
          </a:p>
        </p:txBody>
      </p:sp>
      <p:sp>
        <p:nvSpPr>
          <p:cNvPr id="208" name="Google Shape;208;p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es">
                <a:solidFill>
                  <a:schemeClr val="accent1"/>
                </a:solidFill>
              </a:rPr>
              <a:t>04</a:t>
            </a:r>
            <a:endParaRPr>
              <a:solidFill>
                <a:schemeClr val="accent1"/>
              </a:solidFill>
            </a:endParaRPr>
          </a:p>
        </p:txBody>
      </p:sp>
      <p:sp>
        <p:nvSpPr>
          <p:cNvPr id="209" name="Google Shape;209;p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a:solidFill>
                  <a:schemeClr val="accent1"/>
                </a:solidFill>
              </a:rPr>
              <a:t>How would it create and capture value specifically as a two-sided platform?</a:t>
            </a:r>
            <a:endParaRPr>
              <a:solidFill>
                <a:schemeClr val="accent1"/>
              </a:solidFill>
            </a:endParaRPr>
          </a:p>
        </p:txBody>
      </p:sp>
      <p:sp>
        <p:nvSpPr>
          <p:cNvPr id="210" name="Google Shape;210;p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es">
                <a:solidFill>
                  <a:schemeClr val="accent1"/>
                </a:solidFill>
              </a:rPr>
              <a:t>05</a:t>
            </a:r>
            <a:endParaRPr>
              <a:solidFill>
                <a:schemeClr val="accent1"/>
              </a:solidFill>
            </a:endParaRPr>
          </a:p>
        </p:txBody>
      </p:sp>
      <p:sp>
        <p:nvSpPr>
          <p:cNvPr id="211" name="Google Shape;211;p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a:solidFill>
                  <a:schemeClr val="accent1"/>
                </a:solidFill>
              </a:rPr>
              <a:t>What other strategic option for the future would you consider to have maximum priority for Camera IQ, and how should the company approach it?</a:t>
            </a:r>
            <a:endParaRPr>
              <a:solidFill>
                <a:schemeClr val="accent1"/>
              </a:solidFill>
            </a:endParaRPr>
          </a:p>
        </p:txBody>
      </p:sp>
      <p:sp>
        <p:nvSpPr>
          <p:cNvPr id="212" name="Google Shape;212;p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es">
                <a:solidFill>
                  <a:schemeClr val="accent1"/>
                </a:solidFill>
              </a:rPr>
              <a:t>06</a:t>
            </a:r>
            <a:endParaRPr>
              <a:solidFill>
                <a:schemeClr val="accent1"/>
              </a:solidFill>
            </a:endParaRPr>
          </a:p>
        </p:txBody>
      </p:sp>
      <p:sp>
        <p:nvSpPr>
          <p:cNvPr id="213" name="Google Shape;213;p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900"/>
              <a:buNone/>
            </a:pPr>
            <a:r>
              <a:rPr lang="es">
                <a:solidFill>
                  <a:schemeClr val="accent1"/>
                </a:solidFill>
              </a:rPr>
              <a:t>A brief description of the company</a:t>
            </a:r>
            <a:endParaRPr>
              <a:solidFill>
                <a:schemeClr val="accent1"/>
              </a:solidFill>
            </a:endParaRPr>
          </a:p>
          <a:p>
            <a:pPr indent="0" lvl="0" marL="0" rtl="0" algn="r">
              <a:lnSpc>
                <a:spcPct val="100000"/>
              </a:lnSpc>
              <a:spcBef>
                <a:spcPts val="0"/>
              </a:spcBef>
              <a:spcAft>
                <a:spcPts val="0"/>
              </a:spcAft>
              <a:buSzPts val="900"/>
              <a:buNone/>
            </a:pPr>
            <a:r>
              <a:rPr lang="es">
                <a:solidFill>
                  <a:schemeClr val="accent1"/>
                </a:solidFill>
              </a:rPr>
              <a:t>Problem identification</a:t>
            </a:r>
            <a:endParaRPr>
              <a:solidFill>
                <a:schemeClr val="accent1"/>
              </a:solidFill>
            </a:endParaRPr>
          </a:p>
        </p:txBody>
      </p:sp>
      <p:sp>
        <p:nvSpPr>
          <p:cNvPr id="214" name="Google Shape;214;p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
                <a:solidFill>
                  <a:schemeClr val="accent1"/>
                </a:solidFill>
              </a:rPr>
              <a:t>01</a:t>
            </a:r>
            <a:endParaRPr>
              <a:solidFill>
                <a:schemeClr val="accent1"/>
              </a:solidFill>
            </a:endParaRPr>
          </a:p>
        </p:txBody>
      </p:sp>
      <p:sp>
        <p:nvSpPr>
          <p:cNvPr id="215" name="Google Shape;215;p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Clr>
                <a:schemeClr val="dk1"/>
              </a:buClr>
              <a:buSzPts val="1100"/>
              <a:buFont typeface="Arial"/>
              <a:buNone/>
            </a:pPr>
            <a:r>
              <a:rPr lang="es">
                <a:solidFill>
                  <a:schemeClr val="accent1"/>
                </a:solidFill>
              </a:rPr>
              <a:t>How would you characterize Camera IQ’s business model?</a:t>
            </a:r>
            <a:endParaRPr>
              <a:solidFill>
                <a:schemeClr val="accent1"/>
              </a:solidFill>
            </a:endParaRPr>
          </a:p>
        </p:txBody>
      </p:sp>
      <p:sp>
        <p:nvSpPr>
          <p:cNvPr id="216" name="Google Shape;216;p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
                <a:solidFill>
                  <a:schemeClr val="accent1"/>
                </a:solidFill>
              </a:rPr>
              <a:t>02</a:t>
            </a:r>
            <a:endParaRPr>
              <a:solidFill>
                <a:schemeClr val="accent1"/>
              </a:solidFill>
            </a:endParaRPr>
          </a:p>
        </p:txBody>
      </p:sp>
      <p:sp>
        <p:nvSpPr>
          <p:cNvPr id="217" name="Google Shape;217;p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Clr>
                <a:schemeClr val="dk1"/>
              </a:buClr>
              <a:buSzPts val="1100"/>
              <a:buFont typeface="Arial"/>
              <a:buNone/>
            </a:pPr>
            <a:r>
              <a:rPr lang="es">
                <a:solidFill>
                  <a:schemeClr val="accent1"/>
                </a:solidFill>
              </a:rPr>
              <a:t>Overall, how would you describe the digital ecosystem that Camera IQ is entering? How is the ecosystem evolving? What, and how attractive, is Camera IQ’s position in the ecosystem?</a:t>
            </a:r>
            <a:endParaRPr>
              <a:solidFill>
                <a:schemeClr val="accent1"/>
              </a:solidFill>
            </a:endParaRPr>
          </a:p>
        </p:txBody>
      </p:sp>
      <p:sp>
        <p:nvSpPr>
          <p:cNvPr id="218" name="Google Shape;218;p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
                <a:solidFill>
                  <a:schemeClr val="accent1"/>
                </a:solidFill>
              </a:rPr>
              <a:t>03</a:t>
            </a:r>
            <a:endParaRPr>
              <a:solidFill>
                <a:schemeClr val="accent1"/>
              </a:solidFill>
            </a:endParaRPr>
          </a:p>
        </p:txBody>
      </p:sp>
      <p:sp>
        <p:nvSpPr>
          <p:cNvPr id="219" name="Google Shape;219;p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200"/>
              <a:buNone/>
            </a:pPr>
            <a:r>
              <a:rPr lang="es"/>
              <a:t>Introduction</a:t>
            </a:r>
            <a:endParaRPr/>
          </a:p>
        </p:txBody>
      </p:sp>
      <p:sp>
        <p:nvSpPr>
          <p:cNvPr id="220" name="Google Shape;220;p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s"/>
              <a:t>First question</a:t>
            </a:r>
            <a:endParaRPr/>
          </a:p>
        </p:txBody>
      </p:sp>
      <p:sp>
        <p:nvSpPr>
          <p:cNvPr id="221" name="Google Shape;221;p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s"/>
              <a:t>Second question</a:t>
            </a:r>
            <a:endParaRPr/>
          </a:p>
        </p:txBody>
      </p:sp>
      <p:sp>
        <p:nvSpPr>
          <p:cNvPr id="222" name="Google Shape;222;p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Third question</a:t>
            </a:r>
            <a:endParaRPr/>
          </a:p>
        </p:txBody>
      </p:sp>
      <p:sp>
        <p:nvSpPr>
          <p:cNvPr id="223" name="Google Shape;223;p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Fourth question</a:t>
            </a:r>
            <a:endParaRPr/>
          </a:p>
        </p:txBody>
      </p:sp>
      <p:sp>
        <p:nvSpPr>
          <p:cNvPr id="224" name="Google Shape;224;p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Fifth question</a:t>
            </a:r>
            <a:endParaRPr/>
          </a:p>
        </p:txBody>
      </p:sp>
      <p:sp>
        <p:nvSpPr>
          <p:cNvPr id="225" name="Google Shape;225;p2"/>
          <p:cNvSpPr/>
          <p:nvPr/>
        </p:nvSpPr>
        <p:spPr>
          <a:xfrm>
            <a:off x="3597855" y="3835194"/>
            <a:ext cx="428915" cy="428530"/>
          </a:xfrm>
          <a:custGeom>
            <a:rect b="b" l="l" r="r" t="t"/>
            <a:pathLst>
              <a:path extrusionOk="0" h="31446" w="3148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6" name="Google Shape;226;p2"/>
          <p:cNvGrpSpPr/>
          <p:nvPr/>
        </p:nvGrpSpPr>
        <p:grpSpPr>
          <a:xfrm>
            <a:off x="5111505" y="2015863"/>
            <a:ext cx="428915" cy="426116"/>
            <a:chOff x="6226275" y="3911538"/>
            <a:chExt cx="900325" cy="894450"/>
          </a:xfrm>
        </p:grpSpPr>
        <p:sp>
          <p:nvSpPr>
            <p:cNvPr id="227" name="Google Shape;227;p2"/>
            <p:cNvSpPr/>
            <p:nvPr/>
          </p:nvSpPr>
          <p:spPr>
            <a:xfrm>
              <a:off x="6355100" y="4405488"/>
              <a:ext cx="87300" cy="116625"/>
            </a:xfrm>
            <a:custGeom>
              <a:rect b="b" l="l" r="r" t="t"/>
              <a:pathLst>
                <a:path extrusionOk="0" h="4665" w="3492">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
            <p:cNvSpPr/>
            <p:nvPr/>
          </p:nvSpPr>
          <p:spPr>
            <a:xfrm>
              <a:off x="6514125" y="4593038"/>
              <a:ext cx="119900" cy="87550"/>
            </a:xfrm>
            <a:custGeom>
              <a:rect b="b" l="l" r="r" t="t"/>
              <a:pathLst>
                <a:path extrusionOk="0" h="3502" w="4796">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
            <p:cNvSpPr/>
            <p:nvPr/>
          </p:nvSpPr>
          <p:spPr>
            <a:xfrm>
              <a:off x="6330650" y="4455438"/>
              <a:ext cx="258525" cy="246400"/>
            </a:xfrm>
            <a:custGeom>
              <a:rect b="b" l="l" r="r" t="t"/>
              <a:pathLst>
                <a:path extrusionOk="0" h="9856" w="10341">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
            <p:cNvSpPr/>
            <p:nvPr/>
          </p:nvSpPr>
          <p:spPr>
            <a:xfrm>
              <a:off x="6226275" y="4198463"/>
              <a:ext cx="243025" cy="181575"/>
            </a:xfrm>
            <a:custGeom>
              <a:rect b="b" l="l" r="r" t="t"/>
              <a:pathLst>
                <a:path extrusionOk="0" h="7263" w="9721">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
            <p:cNvSpPr/>
            <p:nvPr/>
          </p:nvSpPr>
          <p:spPr>
            <a:xfrm>
              <a:off x="6656850" y="4568588"/>
              <a:ext cx="188400" cy="237400"/>
            </a:xfrm>
            <a:custGeom>
              <a:rect b="b" l="l" r="r" t="t"/>
              <a:pathLst>
                <a:path extrusionOk="0" h="9496" w="753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
            <p:cNvSpPr/>
            <p:nvPr/>
          </p:nvSpPr>
          <p:spPr>
            <a:xfrm>
              <a:off x="6718825" y="4152263"/>
              <a:ext cx="172100" cy="156800"/>
            </a:xfrm>
            <a:custGeom>
              <a:rect b="b" l="l" r="r" t="t"/>
              <a:pathLst>
                <a:path extrusionOk="0" h="6272" w="6884">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
            <p:cNvSpPr/>
            <p:nvPr/>
          </p:nvSpPr>
          <p:spPr>
            <a:xfrm>
              <a:off x="6906375" y="3911538"/>
              <a:ext cx="220225" cy="216700"/>
            </a:xfrm>
            <a:custGeom>
              <a:rect b="b" l="l" r="r" t="t"/>
              <a:pathLst>
                <a:path extrusionOk="0" h="8668" w="8809">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
            <p:cNvSpPr/>
            <p:nvPr/>
          </p:nvSpPr>
          <p:spPr>
            <a:xfrm>
              <a:off x="6429325" y="3953688"/>
              <a:ext cx="655675" cy="654050"/>
            </a:xfrm>
            <a:custGeom>
              <a:rect b="b" l="l" r="r" t="t"/>
              <a:pathLst>
                <a:path extrusionOk="0" h="26162" w="26227">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5" name="Google Shape;235;p2"/>
          <p:cNvSpPr/>
          <p:nvPr/>
        </p:nvSpPr>
        <p:spPr>
          <a:xfrm>
            <a:off x="3597844" y="2922788"/>
            <a:ext cx="428938" cy="428938"/>
          </a:xfrm>
          <a:custGeom>
            <a:rect b="b" l="l" r="r" t="t"/>
            <a:pathLst>
              <a:path extrusionOk="0" h="40939" w="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6" name="Google Shape;236;p2"/>
          <p:cNvGrpSpPr/>
          <p:nvPr/>
        </p:nvGrpSpPr>
        <p:grpSpPr>
          <a:xfrm>
            <a:off x="5109482" y="2921464"/>
            <a:ext cx="432964" cy="431586"/>
            <a:chOff x="5812000" y="2553488"/>
            <a:chExt cx="769850" cy="767400"/>
          </a:xfrm>
        </p:grpSpPr>
        <p:sp>
          <p:nvSpPr>
            <p:cNvPr id="237" name="Google Shape;237;p2"/>
            <p:cNvSpPr/>
            <p:nvPr/>
          </p:nvSpPr>
          <p:spPr>
            <a:xfrm>
              <a:off x="5858475" y="2553488"/>
              <a:ext cx="150900" cy="150900"/>
            </a:xfrm>
            <a:custGeom>
              <a:rect b="b" l="l" r="r" t="t"/>
              <a:pathLst>
                <a:path extrusionOk="0" h="6036" w="6036">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
            <p:cNvSpPr/>
            <p:nvPr/>
          </p:nvSpPr>
          <p:spPr>
            <a:xfrm>
              <a:off x="5812000" y="2732888"/>
              <a:ext cx="244675" cy="425725"/>
            </a:xfrm>
            <a:custGeom>
              <a:rect b="b" l="l" r="r" t="t"/>
              <a:pathLst>
                <a:path extrusionOk="0" h="17029" w="9787">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
            <p:cNvSpPr/>
            <p:nvPr/>
          </p:nvSpPr>
          <p:spPr>
            <a:xfrm>
              <a:off x="6384475" y="2553488"/>
              <a:ext cx="150875" cy="150900"/>
            </a:xfrm>
            <a:custGeom>
              <a:rect b="b" l="l" r="r" t="t"/>
              <a:pathLst>
                <a:path extrusionOk="0" h="6036" w="6035">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
            <p:cNvSpPr/>
            <p:nvPr/>
          </p:nvSpPr>
          <p:spPr>
            <a:xfrm>
              <a:off x="6337975" y="2732088"/>
              <a:ext cx="243875" cy="425700"/>
            </a:xfrm>
            <a:custGeom>
              <a:rect b="b" l="l" r="r" t="t"/>
              <a:pathLst>
                <a:path extrusionOk="0" h="17028" w="9755">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
            <p:cNvSpPr/>
            <p:nvPr/>
          </p:nvSpPr>
          <p:spPr>
            <a:xfrm>
              <a:off x="6057450" y="2834013"/>
              <a:ext cx="279750" cy="486875"/>
            </a:xfrm>
            <a:custGeom>
              <a:rect b="b" l="l" r="r" t="t"/>
              <a:pathLst>
                <a:path extrusionOk="0" h="19475" w="1119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
            <p:cNvSpPr/>
            <p:nvPr/>
          </p:nvSpPr>
          <p:spPr>
            <a:xfrm>
              <a:off x="6108825" y="2627688"/>
              <a:ext cx="175375" cy="175375"/>
            </a:xfrm>
            <a:custGeom>
              <a:rect b="b" l="l" r="r" t="t"/>
              <a:pathLst>
                <a:path extrusionOk="0" h="7015" w="7015">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3" name="Google Shape;243;p2"/>
          <p:cNvSpPr/>
          <p:nvPr/>
        </p:nvSpPr>
        <p:spPr>
          <a:xfrm>
            <a:off x="5109480" y="3832541"/>
            <a:ext cx="432968" cy="433836"/>
          </a:xfrm>
          <a:custGeom>
            <a:rect b="b" l="l" r="r" t="t"/>
            <a:pathLst>
              <a:path extrusionOk="0" h="32491" w="32426">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
          <p:cNvSpPr/>
          <p:nvPr/>
        </p:nvSpPr>
        <p:spPr>
          <a:xfrm>
            <a:off x="3574225" y="2085194"/>
            <a:ext cx="476178" cy="282154"/>
          </a:xfrm>
          <a:custGeom>
            <a:rect b="b" l="l" r="r" t="t"/>
            <a:pathLst>
              <a:path extrusionOk="0" h="31023" w="52356">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D966"/>
              </a:solidFill>
              <a:latin typeface="Arial"/>
              <a:ea typeface="Arial"/>
              <a:cs typeface="Arial"/>
              <a:sym typeface="Arial"/>
            </a:endParaRPr>
          </a:p>
        </p:txBody>
      </p:sp>
      <p:cxnSp>
        <p:nvCxnSpPr>
          <p:cNvPr id="245" name="Google Shape;245;p2"/>
          <p:cNvCxnSpPr/>
          <p:nvPr/>
        </p:nvCxnSpPr>
        <p:spPr>
          <a:xfrm>
            <a:off x="311700" y="1191700"/>
            <a:ext cx="8520600" cy="0"/>
          </a:xfrm>
          <a:prstGeom prst="straightConnector1">
            <a:avLst/>
          </a:prstGeom>
          <a:noFill/>
          <a:ln cap="flat" cmpd="sng" w="9525">
            <a:solidFill>
              <a:srgbClr val="48FFD5"/>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8"/>
          <p:cNvSpPr/>
          <p:nvPr/>
        </p:nvSpPr>
        <p:spPr>
          <a:xfrm rot="10800000">
            <a:off x="5511050" y="190293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8"/>
          <p:cNvSpPr/>
          <p:nvPr/>
        </p:nvSpPr>
        <p:spPr>
          <a:xfrm rot="10800000">
            <a:off x="5511050" y="2606325"/>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8"/>
          <p:cNvSpPr/>
          <p:nvPr/>
        </p:nvSpPr>
        <p:spPr>
          <a:xfrm rot="10800000">
            <a:off x="5511050" y="330968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8"/>
          <p:cNvSpPr txBox="1"/>
          <p:nvPr>
            <p:ph idx="4" type="ctrTitle"/>
          </p:nvPr>
        </p:nvSpPr>
        <p:spPr>
          <a:xfrm>
            <a:off x="497288" y="672477"/>
            <a:ext cx="7833900" cy="615600"/>
          </a:xfrm>
          <a:prstGeom prst="rect">
            <a:avLst/>
          </a:prstGeom>
          <a:noFill/>
          <a:ln>
            <a:noFill/>
          </a:ln>
        </p:spPr>
        <p:txBody>
          <a:bodyPr anchorCtr="0" anchor="b" bIns="91425" lIns="91425" spcFirstLastPara="1" rIns="91425" wrap="square" tIns="91425">
            <a:spAutoFit/>
          </a:bodyPr>
          <a:lstStyle/>
          <a:p>
            <a:pPr indent="0" lvl="0" marL="0" rtl="0" algn="r">
              <a:lnSpc>
                <a:spcPct val="100000"/>
              </a:lnSpc>
              <a:spcBef>
                <a:spcPts val="0"/>
              </a:spcBef>
              <a:spcAft>
                <a:spcPts val="0"/>
              </a:spcAft>
              <a:buSzPts val="3000"/>
              <a:buNone/>
            </a:pPr>
            <a:r>
              <a:rPr lang="es" sz="2800"/>
              <a:t>Capture Value</a:t>
            </a:r>
            <a:endParaRPr sz="2800">
              <a:solidFill>
                <a:srgbClr val="FFFFFF"/>
              </a:solidFill>
            </a:endParaRPr>
          </a:p>
        </p:txBody>
      </p:sp>
      <p:sp>
        <p:nvSpPr>
          <p:cNvPr id="758" name="Google Shape;758;p8"/>
          <p:cNvSpPr/>
          <p:nvPr/>
        </p:nvSpPr>
        <p:spPr>
          <a:xfrm>
            <a:off x="7903950" y="1849475"/>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8"/>
          <p:cNvSpPr/>
          <p:nvPr/>
        </p:nvSpPr>
        <p:spPr>
          <a:xfrm>
            <a:off x="7903950" y="2550825"/>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8"/>
          <p:cNvSpPr/>
          <p:nvPr/>
        </p:nvSpPr>
        <p:spPr>
          <a:xfrm>
            <a:off x="7903950" y="3252175"/>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61" name="Google Shape;761;p8"/>
          <p:cNvCxnSpPr/>
          <p:nvPr/>
        </p:nvCxnSpPr>
        <p:spPr>
          <a:xfrm>
            <a:off x="4887125" y="1193750"/>
            <a:ext cx="4336200" cy="1500"/>
          </a:xfrm>
          <a:prstGeom prst="straightConnector1">
            <a:avLst/>
          </a:prstGeom>
          <a:noFill/>
          <a:ln cap="flat" cmpd="sng" w="9525">
            <a:solidFill>
              <a:schemeClr val="accent1"/>
            </a:solidFill>
            <a:prstDash val="solid"/>
            <a:round/>
            <a:headEnd len="sm" w="sm" type="none"/>
            <a:tailEnd len="sm" w="sm" type="none"/>
          </a:ln>
        </p:spPr>
      </p:cxnSp>
      <p:sp>
        <p:nvSpPr>
          <p:cNvPr id="762" name="Google Shape;762;p8"/>
          <p:cNvSpPr/>
          <p:nvPr/>
        </p:nvSpPr>
        <p:spPr>
          <a:xfrm>
            <a:off x="2634654" y="3249946"/>
            <a:ext cx="621066" cy="619705"/>
          </a:xfrm>
          <a:custGeom>
            <a:rect b="b" l="l" r="r" t="t"/>
            <a:pathLst>
              <a:path extrusionOk="0" h="41438" w="41529">
                <a:moveTo>
                  <a:pt x="3025" y="1"/>
                </a:moveTo>
                <a:lnTo>
                  <a:pt x="0" y="41438"/>
                </a:lnTo>
                <a:lnTo>
                  <a:pt x="41529" y="41438"/>
                </a:lnTo>
                <a:lnTo>
                  <a:pt x="38504" y="1"/>
                </a:lnTo>
                <a:close/>
              </a:path>
            </a:pathLst>
          </a:custGeom>
          <a:solidFill>
            <a:srgbClr val="1612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8"/>
          <p:cNvSpPr/>
          <p:nvPr/>
        </p:nvSpPr>
        <p:spPr>
          <a:xfrm>
            <a:off x="2492071" y="3754486"/>
            <a:ext cx="906228" cy="115168"/>
          </a:xfrm>
          <a:custGeom>
            <a:rect b="b" l="l" r="r" t="t"/>
            <a:pathLst>
              <a:path extrusionOk="0" h="7701" w="60597">
                <a:moveTo>
                  <a:pt x="0" y="0"/>
                </a:moveTo>
                <a:lnTo>
                  <a:pt x="0" y="7701"/>
                </a:lnTo>
                <a:lnTo>
                  <a:pt x="60597" y="7701"/>
                </a:lnTo>
                <a:lnTo>
                  <a:pt x="60597" y="0"/>
                </a:lnTo>
                <a:close/>
              </a:path>
            </a:pathLst>
          </a:custGeom>
          <a:solidFill>
            <a:srgbClr val="1612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8"/>
          <p:cNvSpPr/>
          <p:nvPr/>
        </p:nvSpPr>
        <p:spPr>
          <a:xfrm>
            <a:off x="1402108" y="1357975"/>
            <a:ext cx="3086129" cy="2093521"/>
          </a:xfrm>
          <a:custGeom>
            <a:rect b="b" l="l" r="r" t="t"/>
            <a:pathLst>
              <a:path extrusionOk="0" h="139988" w="206361">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8"/>
          <p:cNvSpPr/>
          <p:nvPr/>
        </p:nvSpPr>
        <p:spPr>
          <a:xfrm>
            <a:off x="1483001" y="1440228"/>
            <a:ext cx="2924346" cy="1643839"/>
          </a:xfrm>
          <a:custGeom>
            <a:rect b="b" l="l" r="r" t="t"/>
            <a:pathLst>
              <a:path extrusionOk="0" h="109919" w="195543">
                <a:moveTo>
                  <a:pt x="0" y="0"/>
                </a:moveTo>
                <a:lnTo>
                  <a:pt x="0" y="109918"/>
                </a:lnTo>
                <a:lnTo>
                  <a:pt x="195543" y="109918"/>
                </a:lnTo>
                <a:lnTo>
                  <a:pt x="195543"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8"/>
          <p:cNvSpPr/>
          <p:nvPr/>
        </p:nvSpPr>
        <p:spPr>
          <a:xfrm>
            <a:off x="1402108" y="3173181"/>
            <a:ext cx="3086129" cy="278328"/>
          </a:xfrm>
          <a:custGeom>
            <a:rect b="b" l="l" r="r" t="t"/>
            <a:pathLst>
              <a:path extrusionOk="0" h="18611" w="206361">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8"/>
          <p:cNvSpPr/>
          <p:nvPr/>
        </p:nvSpPr>
        <p:spPr>
          <a:xfrm>
            <a:off x="1483001" y="1440228"/>
            <a:ext cx="2924346" cy="120657"/>
          </a:xfrm>
          <a:custGeom>
            <a:rect b="b" l="l" r="r" t="t"/>
            <a:pathLst>
              <a:path extrusionOk="0" h="8068" w="195543">
                <a:moveTo>
                  <a:pt x="0" y="0"/>
                </a:moveTo>
                <a:lnTo>
                  <a:pt x="0" y="8068"/>
                </a:lnTo>
                <a:lnTo>
                  <a:pt x="195543" y="8068"/>
                </a:lnTo>
                <a:lnTo>
                  <a:pt x="195543"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8"/>
          <p:cNvSpPr/>
          <p:nvPr/>
        </p:nvSpPr>
        <p:spPr>
          <a:xfrm>
            <a:off x="1483001" y="1560871"/>
            <a:ext cx="2924346" cy="119296"/>
          </a:xfrm>
          <a:custGeom>
            <a:rect b="b" l="l" r="r" t="t"/>
            <a:pathLst>
              <a:path extrusionOk="0" h="7977" w="195543">
                <a:moveTo>
                  <a:pt x="0" y="1"/>
                </a:moveTo>
                <a:lnTo>
                  <a:pt x="0" y="7977"/>
                </a:lnTo>
                <a:lnTo>
                  <a:pt x="195543" y="7977"/>
                </a:lnTo>
                <a:lnTo>
                  <a:pt x="1955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8"/>
          <p:cNvSpPr/>
          <p:nvPr/>
        </p:nvSpPr>
        <p:spPr>
          <a:xfrm>
            <a:off x="3858959" y="1560871"/>
            <a:ext cx="548415" cy="119296"/>
          </a:xfrm>
          <a:custGeom>
            <a:rect b="b" l="l" r="r" t="t"/>
            <a:pathLst>
              <a:path extrusionOk="0" h="7977" w="36671">
                <a:moveTo>
                  <a:pt x="1" y="1"/>
                </a:moveTo>
                <a:lnTo>
                  <a:pt x="1" y="7977"/>
                </a:lnTo>
                <a:lnTo>
                  <a:pt x="36671" y="7977"/>
                </a:lnTo>
                <a:lnTo>
                  <a:pt x="36671"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8"/>
          <p:cNvSpPr/>
          <p:nvPr/>
        </p:nvSpPr>
        <p:spPr>
          <a:xfrm>
            <a:off x="3453135" y="1560871"/>
            <a:ext cx="407210" cy="119296"/>
          </a:xfrm>
          <a:custGeom>
            <a:rect b="b" l="l" r="r" t="t"/>
            <a:pathLst>
              <a:path extrusionOk="0" h="7977" w="27229">
                <a:moveTo>
                  <a:pt x="1" y="1"/>
                </a:moveTo>
                <a:lnTo>
                  <a:pt x="1" y="7977"/>
                </a:lnTo>
                <a:lnTo>
                  <a:pt x="27228" y="7977"/>
                </a:lnTo>
                <a:lnTo>
                  <a:pt x="2722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8"/>
          <p:cNvSpPr/>
          <p:nvPr/>
        </p:nvSpPr>
        <p:spPr>
          <a:xfrm>
            <a:off x="3056913" y="1784345"/>
            <a:ext cx="1257222" cy="316717"/>
          </a:xfrm>
          <a:custGeom>
            <a:rect b="b" l="l" r="r" t="t"/>
            <a:pathLst>
              <a:path extrusionOk="0" h="21178" w="84067">
                <a:moveTo>
                  <a:pt x="1" y="1"/>
                </a:moveTo>
                <a:lnTo>
                  <a:pt x="1" y="21178"/>
                </a:lnTo>
                <a:lnTo>
                  <a:pt x="84067" y="21178"/>
                </a:lnTo>
                <a:lnTo>
                  <a:pt x="840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8"/>
          <p:cNvSpPr/>
          <p:nvPr/>
        </p:nvSpPr>
        <p:spPr>
          <a:xfrm>
            <a:off x="3056913" y="2190167"/>
            <a:ext cx="963835" cy="67193"/>
          </a:xfrm>
          <a:custGeom>
            <a:rect b="b" l="l" r="r" t="t"/>
            <a:pathLst>
              <a:path extrusionOk="0" h="4493" w="64449">
                <a:moveTo>
                  <a:pt x="1" y="0"/>
                </a:moveTo>
                <a:lnTo>
                  <a:pt x="1" y="4493"/>
                </a:lnTo>
                <a:lnTo>
                  <a:pt x="64448" y="4493"/>
                </a:lnTo>
                <a:lnTo>
                  <a:pt x="644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8"/>
          <p:cNvSpPr/>
          <p:nvPr/>
        </p:nvSpPr>
        <p:spPr>
          <a:xfrm>
            <a:off x="3056913" y="2336861"/>
            <a:ext cx="1257222" cy="67193"/>
          </a:xfrm>
          <a:custGeom>
            <a:rect b="b" l="l" r="r" t="t"/>
            <a:pathLst>
              <a:path extrusionOk="0" h="4493" w="84067">
                <a:moveTo>
                  <a:pt x="1" y="1"/>
                </a:moveTo>
                <a:lnTo>
                  <a:pt x="1" y="4493"/>
                </a:lnTo>
                <a:lnTo>
                  <a:pt x="84067" y="4493"/>
                </a:lnTo>
                <a:lnTo>
                  <a:pt x="840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8"/>
          <p:cNvSpPr/>
          <p:nvPr/>
        </p:nvSpPr>
        <p:spPr>
          <a:xfrm>
            <a:off x="3056913" y="2483556"/>
            <a:ext cx="1257222" cy="67193"/>
          </a:xfrm>
          <a:custGeom>
            <a:rect b="b" l="l" r="r" t="t"/>
            <a:pathLst>
              <a:path extrusionOk="0" h="4493" w="84067">
                <a:moveTo>
                  <a:pt x="1" y="1"/>
                </a:moveTo>
                <a:lnTo>
                  <a:pt x="1" y="4493"/>
                </a:lnTo>
                <a:lnTo>
                  <a:pt x="84067" y="4493"/>
                </a:lnTo>
                <a:lnTo>
                  <a:pt x="840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8"/>
          <p:cNvSpPr/>
          <p:nvPr/>
        </p:nvSpPr>
        <p:spPr>
          <a:xfrm>
            <a:off x="3056913" y="2630251"/>
            <a:ext cx="1257222" cy="67208"/>
          </a:xfrm>
          <a:custGeom>
            <a:rect b="b" l="l" r="r" t="t"/>
            <a:pathLst>
              <a:path extrusionOk="0" h="4494" w="84067">
                <a:moveTo>
                  <a:pt x="1" y="1"/>
                </a:moveTo>
                <a:lnTo>
                  <a:pt x="1" y="4493"/>
                </a:lnTo>
                <a:lnTo>
                  <a:pt x="84067" y="4493"/>
                </a:lnTo>
                <a:lnTo>
                  <a:pt x="840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8"/>
          <p:cNvSpPr/>
          <p:nvPr/>
        </p:nvSpPr>
        <p:spPr>
          <a:xfrm>
            <a:off x="3056913" y="2776960"/>
            <a:ext cx="699236" cy="67193"/>
          </a:xfrm>
          <a:custGeom>
            <a:rect b="b" l="l" r="r" t="t"/>
            <a:pathLst>
              <a:path extrusionOk="0" h="4493" w="46756">
                <a:moveTo>
                  <a:pt x="1" y="0"/>
                </a:moveTo>
                <a:lnTo>
                  <a:pt x="1" y="4492"/>
                </a:lnTo>
                <a:lnTo>
                  <a:pt x="46755" y="4492"/>
                </a:lnTo>
                <a:lnTo>
                  <a:pt x="467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8"/>
          <p:cNvSpPr/>
          <p:nvPr/>
        </p:nvSpPr>
        <p:spPr>
          <a:xfrm>
            <a:off x="3839771" y="2785186"/>
            <a:ext cx="124770" cy="117920"/>
          </a:xfrm>
          <a:custGeom>
            <a:rect b="b" l="l" r="r" t="t"/>
            <a:pathLst>
              <a:path extrusionOk="0" h="7885" w="8343">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8"/>
          <p:cNvSpPr/>
          <p:nvPr/>
        </p:nvSpPr>
        <p:spPr>
          <a:xfrm>
            <a:off x="4002917" y="2785186"/>
            <a:ext cx="123409" cy="117920"/>
          </a:xfrm>
          <a:custGeom>
            <a:rect b="b" l="l" r="r" t="t"/>
            <a:pathLst>
              <a:path extrusionOk="0" h="7885" w="8252">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8"/>
          <p:cNvSpPr/>
          <p:nvPr/>
        </p:nvSpPr>
        <p:spPr>
          <a:xfrm>
            <a:off x="4166063" y="2785186"/>
            <a:ext cx="123409" cy="117920"/>
          </a:xfrm>
          <a:custGeom>
            <a:rect b="b" l="l" r="r" t="t"/>
            <a:pathLst>
              <a:path extrusionOk="0" h="7885" w="8252">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8"/>
          <p:cNvSpPr/>
          <p:nvPr/>
        </p:nvSpPr>
        <p:spPr>
          <a:xfrm>
            <a:off x="3960415" y="1473129"/>
            <a:ext cx="65817" cy="55498"/>
          </a:xfrm>
          <a:custGeom>
            <a:rect b="b" l="l" r="r" t="t"/>
            <a:pathLst>
              <a:path extrusionOk="0" h="3711" w="4401">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8"/>
          <p:cNvSpPr/>
          <p:nvPr/>
        </p:nvSpPr>
        <p:spPr>
          <a:xfrm>
            <a:off x="4082434" y="1473129"/>
            <a:ext cx="64456" cy="55498"/>
          </a:xfrm>
          <a:custGeom>
            <a:rect b="b" l="l" r="r" t="t"/>
            <a:pathLst>
              <a:path extrusionOk="0" h="3711" w="431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8"/>
          <p:cNvSpPr/>
          <p:nvPr/>
        </p:nvSpPr>
        <p:spPr>
          <a:xfrm>
            <a:off x="4204453" y="1473129"/>
            <a:ext cx="64456" cy="55498"/>
          </a:xfrm>
          <a:custGeom>
            <a:rect b="b" l="l" r="r" t="t"/>
            <a:pathLst>
              <a:path extrusionOk="0" h="3711" w="431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8"/>
          <p:cNvSpPr/>
          <p:nvPr/>
        </p:nvSpPr>
        <p:spPr>
          <a:xfrm>
            <a:off x="1578968" y="1784345"/>
            <a:ext cx="471636" cy="473012"/>
          </a:xfrm>
          <a:custGeom>
            <a:rect b="b" l="l" r="r" t="t"/>
            <a:pathLst>
              <a:path extrusionOk="0" h="31629" w="31537">
                <a:moveTo>
                  <a:pt x="1" y="1"/>
                </a:moveTo>
                <a:lnTo>
                  <a:pt x="1" y="31629"/>
                </a:lnTo>
                <a:lnTo>
                  <a:pt x="31537" y="31629"/>
                </a:lnTo>
                <a:lnTo>
                  <a:pt x="3153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8"/>
          <p:cNvSpPr/>
          <p:nvPr/>
        </p:nvSpPr>
        <p:spPr>
          <a:xfrm>
            <a:off x="1578968" y="2347839"/>
            <a:ext cx="471636" cy="135732"/>
          </a:xfrm>
          <a:custGeom>
            <a:rect b="b" l="l" r="r" t="t"/>
            <a:pathLst>
              <a:path extrusionOk="0" h="9076" w="31537">
                <a:moveTo>
                  <a:pt x="1" y="0"/>
                </a:moveTo>
                <a:lnTo>
                  <a:pt x="1" y="9076"/>
                </a:lnTo>
                <a:lnTo>
                  <a:pt x="31537" y="9076"/>
                </a:lnTo>
                <a:lnTo>
                  <a:pt x="3153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8"/>
          <p:cNvSpPr/>
          <p:nvPr/>
        </p:nvSpPr>
        <p:spPr>
          <a:xfrm>
            <a:off x="1578968" y="2550735"/>
            <a:ext cx="471636" cy="50742"/>
          </a:xfrm>
          <a:custGeom>
            <a:rect b="b" l="l" r="r" t="t"/>
            <a:pathLst>
              <a:path extrusionOk="0" h="3393" w="31537">
                <a:moveTo>
                  <a:pt x="1" y="1"/>
                </a:moveTo>
                <a:lnTo>
                  <a:pt x="1" y="3393"/>
                </a:lnTo>
                <a:lnTo>
                  <a:pt x="31537" y="3393"/>
                </a:lnTo>
                <a:lnTo>
                  <a:pt x="31537"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8"/>
          <p:cNvSpPr/>
          <p:nvPr/>
        </p:nvSpPr>
        <p:spPr>
          <a:xfrm>
            <a:off x="1578968" y="2663167"/>
            <a:ext cx="471636" cy="50742"/>
          </a:xfrm>
          <a:custGeom>
            <a:rect b="b" l="l" r="r" t="t"/>
            <a:pathLst>
              <a:path extrusionOk="0" h="3393" w="31537">
                <a:moveTo>
                  <a:pt x="1" y="0"/>
                </a:moveTo>
                <a:lnTo>
                  <a:pt x="1" y="3392"/>
                </a:lnTo>
                <a:lnTo>
                  <a:pt x="31537" y="3392"/>
                </a:lnTo>
                <a:lnTo>
                  <a:pt x="31537"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8"/>
          <p:cNvSpPr/>
          <p:nvPr/>
        </p:nvSpPr>
        <p:spPr>
          <a:xfrm>
            <a:off x="1578968" y="2776960"/>
            <a:ext cx="471636" cy="50742"/>
          </a:xfrm>
          <a:custGeom>
            <a:rect b="b" l="l" r="r" t="t"/>
            <a:pathLst>
              <a:path extrusionOk="0" h="3393" w="31537">
                <a:moveTo>
                  <a:pt x="1" y="0"/>
                </a:moveTo>
                <a:lnTo>
                  <a:pt x="1" y="3392"/>
                </a:lnTo>
                <a:lnTo>
                  <a:pt x="31537" y="3392"/>
                </a:lnTo>
                <a:lnTo>
                  <a:pt x="31537" y="0"/>
                </a:lnTo>
                <a:close/>
              </a:path>
            </a:pathLst>
          </a:custGeom>
          <a:solidFill>
            <a:srgbClr val="F4EE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8"/>
          <p:cNvSpPr/>
          <p:nvPr/>
        </p:nvSpPr>
        <p:spPr>
          <a:xfrm>
            <a:off x="1578968" y="2889378"/>
            <a:ext cx="471636" cy="50742"/>
          </a:xfrm>
          <a:custGeom>
            <a:rect b="b" l="l" r="r" t="t"/>
            <a:pathLst>
              <a:path extrusionOk="0" h="3393" w="31537">
                <a:moveTo>
                  <a:pt x="1" y="0"/>
                </a:moveTo>
                <a:lnTo>
                  <a:pt x="1" y="3392"/>
                </a:lnTo>
                <a:lnTo>
                  <a:pt x="31537" y="3392"/>
                </a:lnTo>
                <a:lnTo>
                  <a:pt x="31537" y="0"/>
                </a:lnTo>
                <a:close/>
              </a:path>
            </a:pathLst>
          </a:custGeom>
          <a:solidFill>
            <a:srgbClr val="F4EE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8"/>
          <p:cNvSpPr/>
          <p:nvPr/>
        </p:nvSpPr>
        <p:spPr>
          <a:xfrm>
            <a:off x="2179478" y="1784345"/>
            <a:ext cx="765023" cy="473012"/>
          </a:xfrm>
          <a:custGeom>
            <a:rect b="b" l="l" r="r" t="t"/>
            <a:pathLst>
              <a:path extrusionOk="0" h="31629" w="51155">
                <a:moveTo>
                  <a:pt x="0" y="1"/>
                </a:moveTo>
                <a:lnTo>
                  <a:pt x="0" y="31629"/>
                </a:lnTo>
                <a:lnTo>
                  <a:pt x="51155" y="31629"/>
                </a:lnTo>
                <a:lnTo>
                  <a:pt x="5115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8"/>
          <p:cNvSpPr/>
          <p:nvPr/>
        </p:nvSpPr>
        <p:spPr>
          <a:xfrm>
            <a:off x="2179478" y="2347839"/>
            <a:ext cx="765023" cy="135732"/>
          </a:xfrm>
          <a:custGeom>
            <a:rect b="b" l="l" r="r" t="t"/>
            <a:pathLst>
              <a:path extrusionOk="0" h="9076" w="51155">
                <a:moveTo>
                  <a:pt x="0" y="0"/>
                </a:moveTo>
                <a:lnTo>
                  <a:pt x="0" y="9076"/>
                </a:lnTo>
                <a:lnTo>
                  <a:pt x="51155" y="9076"/>
                </a:lnTo>
                <a:lnTo>
                  <a:pt x="511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8"/>
          <p:cNvSpPr/>
          <p:nvPr/>
        </p:nvSpPr>
        <p:spPr>
          <a:xfrm>
            <a:off x="2179478" y="2550735"/>
            <a:ext cx="765023" cy="50742"/>
          </a:xfrm>
          <a:custGeom>
            <a:rect b="b" l="l" r="r" t="t"/>
            <a:pathLst>
              <a:path extrusionOk="0" h="3393" w="51155">
                <a:moveTo>
                  <a:pt x="0" y="1"/>
                </a:moveTo>
                <a:lnTo>
                  <a:pt x="0" y="3393"/>
                </a:lnTo>
                <a:lnTo>
                  <a:pt x="51155" y="3393"/>
                </a:lnTo>
                <a:lnTo>
                  <a:pt x="5115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8"/>
          <p:cNvSpPr/>
          <p:nvPr/>
        </p:nvSpPr>
        <p:spPr>
          <a:xfrm>
            <a:off x="2179478" y="2663167"/>
            <a:ext cx="765023" cy="50742"/>
          </a:xfrm>
          <a:custGeom>
            <a:rect b="b" l="l" r="r" t="t"/>
            <a:pathLst>
              <a:path extrusionOk="0" h="3393" w="51155">
                <a:moveTo>
                  <a:pt x="0" y="0"/>
                </a:moveTo>
                <a:lnTo>
                  <a:pt x="0" y="3392"/>
                </a:lnTo>
                <a:lnTo>
                  <a:pt x="51155" y="3392"/>
                </a:lnTo>
                <a:lnTo>
                  <a:pt x="51155"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8"/>
          <p:cNvSpPr/>
          <p:nvPr/>
        </p:nvSpPr>
        <p:spPr>
          <a:xfrm>
            <a:off x="2179478" y="2776960"/>
            <a:ext cx="765023" cy="50742"/>
          </a:xfrm>
          <a:custGeom>
            <a:rect b="b" l="l" r="r" t="t"/>
            <a:pathLst>
              <a:path extrusionOk="0" h="3393" w="51155">
                <a:moveTo>
                  <a:pt x="0" y="0"/>
                </a:moveTo>
                <a:lnTo>
                  <a:pt x="0" y="3392"/>
                </a:lnTo>
                <a:lnTo>
                  <a:pt x="51155" y="3392"/>
                </a:lnTo>
                <a:lnTo>
                  <a:pt x="51155" y="0"/>
                </a:lnTo>
                <a:close/>
              </a:path>
            </a:pathLst>
          </a:custGeom>
          <a:solidFill>
            <a:srgbClr val="F4EE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8"/>
          <p:cNvSpPr/>
          <p:nvPr/>
        </p:nvSpPr>
        <p:spPr>
          <a:xfrm>
            <a:off x="2179478" y="2889378"/>
            <a:ext cx="471636" cy="50742"/>
          </a:xfrm>
          <a:custGeom>
            <a:rect b="b" l="l" r="r" t="t"/>
            <a:pathLst>
              <a:path extrusionOk="0" h="3393" w="31537">
                <a:moveTo>
                  <a:pt x="0" y="0"/>
                </a:moveTo>
                <a:lnTo>
                  <a:pt x="0" y="3392"/>
                </a:lnTo>
                <a:lnTo>
                  <a:pt x="31536" y="3392"/>
                </a:lnTo>
                <a:lnTo>
                  <a:pt x="31536" y="0"/>
                </a:lnTo>
                <a:close/>
              </a:path>
            </a:pathLst>
          </a:custGeom>
          <a:solidFill>
            <a:srgbClr val="F4EE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8"/>
          <p:cNvSpPr/>
          <p:nvPr/>
        </p:nvSpPr>
        <p:spPr>
          <a:xfrm>
            <a:off x="975721" y="2775585"/>
            <a:ext cx="2085295" cy="1140678"/>
          </a:xfrm>
          <a:custGeom>
            <a:rect b="b" l="l" r="r" t="t"/>
            <a:pathLst>
              <a:path extrusionOk="0" h="76274" w="139438">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8"/>
          <p:cNvSpPr/>
          <p:nvPr/>
        </p:nvSpPr>
        <p:spPr>
          <a:xfrm>
            <a:off x="1030562" y="2839951"/>
            <a:ext cx="1975630" cy="1076311"/>
          </a:xfrm>
          <a:custGeom>
            <a:rect b="b" l="l" r="r" t="t"/>
            <a:pathLst>
              <a:path extrusionOk="0" h="71970" w="132105">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8"/>
          <p:cNvSpPr/>
          <p:nvPr/>
        </p:nvSpPr>
        <p:spPr>
          <a:xfrm>
            <a:off x="781050" y="3916256"/>
            <a:ext cx="2474649" cy="174136"/>
          </a:xfrm>
          <a:custGeom>
            <a:rect b="b" l="l" r="r" t="t"/>
            <a:pathLst>
              <a:path extrusionOk="0" h="11644" w="165473">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8"/>
          <p:cNvSpPr/>
          <p:nvPr/>
        </p:nvSpPr>
        <p:spPr>
          <a:xfrm>
            <a:off x="1786000" y="3892945"/>
            <a:ext cx="464786" cy="79524"/>
          </a:xfrm>
          <a:custGeom>
            <a:rect b="b" l="l" r="r" t="t"/>
            <a:pathLst>
              <a:path extrusionOk="0" h="3760" w="31079">
                <a:moveTo>
                  <a:pt x="1" y="1"/>
                </a:moveTo>
                <a:lnTo>
                  <a:pt x="1" y="3759"/>
                </a:lnTo>
                <a:lnTo>
                  <a:pt x="31078" y="3759"/>
                </a:lnTo>
                <a:lnTo>
                  <a:pt x="31078"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8"/>
          <p:cNvSpPr/>
          <p:nvPr/>
        </p:nvSpPr>
        <p:spPr>
          <a:xfrm>
            <a:off x="781050" y="3916256"/>
            <a:ext cx="2474649" cy="174136"/>
          </a:xfrm>
          <a:custGeom>
            <a:rect b="b" l="l" r="r" t="t"/>
            <a:pathLst>
              <a:path extrusionOk="0" h="11644" w="165473">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8"/>
          <p:cNvSpPr/>
          <p:nvPr/>
        </p:nvSpPr>
        <p:spPr>
          <a:xfrm>
            <a:off x="1030562" y="2839951"/>
            <a:ext cx="1975630" cy="80966"/>
          </a:xfrm>
          <a:custGeom>
            <a:rect b="b" l="l" r="r" t="t"/>
            <a:pathLst>
              <a:path extrusionOk="0" h="5414" w="132105">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8"/>
          <p:cNvSpPr/>
          <p:nvPr/>
        </p:nvSpPr>
        <p:spPr>
          <a:xfrm>
            <a:off x="1030562" y="2920903"/>
            <a:ext cx="1975630" cy="80907"/>
          </a:xfrm>
          <a:custGeom>
            <a:rect b="b" l="l" r="r" t="t"/>
            <a:pathLst>
              <a:path extrusionOk="0" h="5410" w="132105">
                <a:moveTo>
                  <a:pt x="1" y="1"/>
                </a:moveTo>
                <a:lnTo>
                  <a:pt x="1" y="5410"/>
                </a:lnTo>
                <a:lnTo>
                  <a:pt x="132104" y="5410"/>
                </a:lnTo>
                <a:lnTo>
                  <a:pt x="13210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8"/>
          <p:cNvSpPr/>
          <p:nvPr/>
        </p:nvSpPr>
        <p:spPr>
          <a:xfrm>
            <a:off x="2636015" y="2920903"/>
            <a:ext cx="370196" cy="80907"/>
          </a:xfrm>
          <a:custGeom>
            <a:rect b="b" l="l" r="r" t="t"/>
            <a:pathLst>
              <a:path extrusionOk="0" h="5410" w="24754">
                <a:moveTo>
                  <a:pt x="1" y="1"/>
                </a:moveTo>
                <a:lnTo>
                  <a:pt x="1" y="5410"/>
                </a:lnTo>
                <a:lnTo>
                  <a:pt x="24753" y="5410"/>
                </a:lnTo>
                <a:lnTo>
                  <a:pt x="24753"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8"/>
          <p:cNvSpPr/>
          <p:nvPr/>
        </p:nvSpPr>
        <p:spPr>
          <a:xfrm>
            <a:off x="2360451" y="2920903"/>
            <a:ext cx="275576" cy="80907"/>
          </a:xfrm>
          <a:custGeom>
            <a:rect b="b" l="l" r="r" t="t"/>
            <a:pathLst>
              <a:path extrusionOk="0" h="5410" w="18427">
                <a:moveTo>
                  <a:pt x="0" y="1"/>
                </a:moveTo>
                <a:lnTo>
                  <a:pt x="0" y="5410"/>
                </a:lnTo>
                <a:lnTo>
                  <a:pt x="18427" y="5410"/>
                </a:lnTo>
                <a:lnTo>
                  <a:pt x="18427"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8"/>
          <p:cNvSpPr/>
          <p:nvPr/>
        </p:nvSpPr>
        <p:spPr>
          <a:xfrm>
            <a:off x="2093097" y="3071726"/>
            <a:ext cx="850027" cy="213886"/>
          </a:xfrm>
          <a:custGeom>
            <a:rect b="b" l="l" r="r" t="t"/>
            <a:pathLst>
              <a:path extrusionOk="0" h="14302" w="56839">
                <a:moveTo>
                  <a:pt x="1" y="0"/>
                </a:moveTo>
                <a:lnTo>
                  <a:pt x="1" y="14301"/>
                </a:lnTo>
                <a:lnTo>
                  <a:pt x="56839" y="14301"/>
                </a:lnTo>
                <a:lnTo>
                  <a:pt x="568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8"/>
          <p:cNvSpPr/>
          <p:nvPr/>
        </p:nvSpPr>
        <p:spPr>
          <a:xfrm>
            <a:off x="2093097" y="3345928"/>
            <a:ext cx="651245" cy="45254"/>
          </a:xfrm>
          <a:custGeom>
            <a:rect b="b" l="l" r="r" t="t"/>
            <a:pathLst>
              <a:path extrusionOk="0" h="3026" w="43547">
                <a:moveTo>
                  <a:pt x="1" y="0"/>
                </a:moveTo>
                <a:lnTo>
                  <a:pt x="1" y="3025"/>
                </a:lnTo>
                <a:lnTo>
                  <a:pt x="43546" y="3025"/>
                </a:lnTo>
                <a:lnTo>
                  <a:pt x="4354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8"/>
          <p:cNvSpPr/>
          <p:nvPr/>
        </p:nvSpPr>
        <p:spPr>
          <a:xfrm>
            <a:off x="2093097" y="3444631"/>
            <a:ext cx="850027" cy="45254"/>
          </a:xfrm>
          <a:custGeom>
            <a:rect b="b" l="l" r="r" t="t"/>
            <a:pathLst>
              <a:path extrusionOk="0" h="3026" w="56839">
                <a:moveTo>
                  <a:pt x="1" y="1"/>
                </a:moveTo>
                <a:lnTo>
                  <a:pt x="1" y="3026"/>
                </a:lnTo>
                <a:lnTo>
                  <a:pt x="56839" y="3026"/>
                </a:lnTo>
                <a:lnTo>
                  <a:pt x="568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8"/>
          <p:cNvSpPr/>
          <p:nvPr/>
        </p:nvSpPr>
        <p:spPr>
          <a:xfrm>
            <a:off x="2093097" y="3543350"/>
            <a:ext cx="850027" cy="46630"/>
          </a:xfrm>
          <a:custGeom>
            <a:rect b="b" l="l" r="r" t="t"/>
            <a:pathLst>
              <a:path extrusionOk="0" h="3118" w="56839">
                <a:moveTo>
                  <a:pt x="1" y="0"/>
                </a:moveTo>
                <a:lnTo>
                  <a:pt x="1" y="3117"/>
                </a:lnTo>
                <a:lnTo>
                  <a:pt x="56839" y="3117"/>
                </a:lnTo>
                <a:lnTo>
                  <a:pt x="5683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8"/>
          <p:cNvSpPr/>
          <p:nvPr/>
        </p:nvSpPr>
        <p:spPr>
          <a:xfrm>
            <a:off x="2093097" y="3643430"/>
            <a:ext cx="850027" cy="45254"/>
          </a:xfrm>
          <a:custGeom>
            <a:rect b="b" l="l" r="r" t="t"/>
            <a:pathLst>
              <a:path extrusionOk="0" h="3026" w="56839">
                <a:moveTo>
                  <a:pt x="1" y="0"/>
                </a:moveTo>
                <a:lnTo>
                  <a:pt x="1" y="3026"/>
                </a:lnTo>
                <a:lnTo>
                  <a:pt x="56839" y="3026"/>
                </a:lnTo>
                <a:lnTo>
                  <a:pt x="5683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8"/>
          <p:cNvSpPr/>
          <p:nvPr/>
        </p:nvSpPr>
        <p:spPr>
          <a:xfrm>
            <a:off x="2093097" y="3742148"/>
            <a:ext cx="473012" cy="45254"/>
          </a:xfrm>
          <a:custGeom>
            <a:rect b="b" l="l" r="r" t="t"/>
            <a:pathLst>
              <a:path extrusionOk="0" h="3026" w="31629">
                <a:moveTo>
                  <a:pt x="1" y="0"/>
                </a:moveTo>
                <a:lnTo>
                  <a:pt x="1" y="3025"/>
                </a:lnTo>
                <a:lnTo>
                  <a:pt x="31628" y="3025"/>
                </a:lnTo>
                <a:lnTo>
                  <a:pt x="3162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8"/>
          <p:cNvSpPr/>
          <p:nvPr/>
        </p:nvSpPr>
        <p:spPr>
          <a:xfrm>
            <a:off x="2622316" y="3747622"/>
            <a:ext cx="83643" cy="79531"/>
          </a:xfrm>
          <a:custGeom>
            <a:rect b="b" l="l" r="r" t="t"/>
            <a:pathLst>
              <a:path extrusionOk="0" h="5318" w="5593">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8"/>
          <p:cNvSpPr/>
          <p:nvPr/>
        </p:nvSpPr>
        <p:spPr>
          <a:xfrm>
            <a:off x="2731997" y="3747622"/>
            <a:ext cx="83643" cy="79531"/>
          </a:xfrm>
          <a:custGeom>
            <a:rect b="b" l="l" r="r" t="t"/>
            <a:pathLst>
              <a:path extrusionOk="0" h="5318" w="5593">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8"/>
          <p:cNvSpPr/>
          <p:nvPr/>
        </p:nvSpPr>
        <p:spPr>
          <a:xfrm>
            <a:off x="2843039" y="3747622"/>
            <a:ext cx="83643" cy="79531"/>
          </a:xfrm>
          <a:custGeom>
            <a:rect b="b" l="l" r="r" t="t"/>
            <a:pathLst>
              <a:path extrusionOk="0" h="5318" w="5593">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8"/>
          <p:cNvSpPr/>
          <p:nvPr/>
        </p:nvSpPr>
        <p:spPr>
          <a:xfrm>
            <a:off x="2704569" y="2861950"/>
            <a:ext cx="43893" cy="37447"/>
          </a:xfrm>
          <a:custGeom>
            <a:rect b="b" l="l" r="r" t="t"/>
            <a:pathLst>
              <a:path extrusionOk="0" h="2504" w="2935">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8"/>
          <p:cNvSpPr/>
          <p:nvPr/>
        </p:nvSpPr>
        <p:spPr>
          <a:xfrm>
            <a:off x="2785462" y="2861950"/>
            <a:ext cx="45254" cy="37447"/>
          </a:xfrm>
          <a:custGeom>
            <a:rect b="b" l="l" r="r" t="t"/>
            <a:pathLst>
              <a:path extrusionOk="0" h="2504" w="3026">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8"/>
          <p:cNvSpPr/>
          <p:nvPr/>
        </p:nvSpPr>
        <p:spPr>
          <a:xfrm>
            <a:off x="2869091" y="2861950"/>
            <a:ext cx="42517" cy="37447"/>
          </a:xfrm>
          <a:custGeom>
            <a:rect b="b" l="l" r="r" t="t"/>
            <a:pathLst>
              <a:path extrusionOk="0" h="2504" w="2843">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8"/>
          <p:cNvSpPr/>
          <p:nvPr/>
        </p:nvSpPr>
        <p:spPr>
          <a:xfrm>
            <a:off x="1095004" y="3071726"/>
            <a:ext cx="319454" cy="319454"/>
          </a:xfrm>
          <a:custGeom>
            <a:rect b="b" l="l" r="r" t="t"/>
            <a:pathLst>
              <a:path extrusionOk="0" h="21361" w="21361">
                <a:moveTo>
                  <a:pt x="1" y="0"/>
                </a:moveTo>
                <a:lnTo>
                  <a:pt x="1" y="21360"/>
                </a:lnTo>
                <a:lnTo>
                  <a:pt x="21361" y="21360"/>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8"/>
          <p:cNvSpPr/>
          <p:nvPr/>
        </p:nvSpPr>
        <p:spPr>
          <a:xfrm>
            <a:off x="1095004" y="3451496"/>
            <a:ext cx="319454" cy="91869"/>
          </a:xfrm>
          <a:custGeom>
            <a:rect b="b" l="l" r="r" t="t"/>
            <a:pathLst>
              <a:path extrusionOk="0" h="6143" w="21361">
                <a:moveTo>
                  <a:pt x="1" y="0"/>
                </a:moveTo>
                <a:lnTo>
                  <a:pt x="1" y="6142"/>
                </a:lnTo>
                <a:lnTo>
                  <a:pt x="21361" y="614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8"/>
          <p:cNvSpPr/>
          <p:nvPr/>
        </p:nvSpPr>
        <p:spPr>
          <a:xfrm>
            <a:off x="1095004" y="3589965"/>
            <a:ext cx="319454" cy="34292"/>
          </a:xfrm>
          <a:custGeom>
            <a:rect b="b" l="l" r="r" t="t"/>
            <a:pathLst>
              <a:path extrusionOk="0" h="2293" w="21361">
                <a:moveTo>
                  <a:pt x="1" y="0"/>
                </a:moveTo>
                <a:lnTo>
                  <a:pt x="1" y="2292"/>
                </a:lnTo>
                <a:lnTo>
                  <a:pt x="21361" y="229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8"/>
          <p:cNvSpPr/>
          <p:nvPr/>
        </p:nvSpPr>
        <p:spPr>
          <a:xfrm>
            <a:off x="1095004" y="3665369"/>
            <a:ext cx="319454" cy="34292"/>
          </a:xfrm>
          <a:custGeom>
            <a:rect b="b" l="l" r="r" t="t"/>
            <a:pathLst>
              <a:path extrusionOk="0" h="2293" w="21361">
                <a:moveTo>
                  <a:pt x="1" y="0"/>
                </a:moveTo>
                <a:lnTo>
                  <a:pt x="1" y="2292"/>
                </a:lnTo>
                <a:lnTo>
                  <a:pt x="21361" y="229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8"/>
          <p:cNvSpPr/>
          <p:nvPr/>
        </p:nvSpPr>
        <p:spPr>
          <a:xfrm>
            <a:off x="1095004" y="3742148"/>
            <a:ext cx="319454" cy="34277"/>
          </a:xfrm>
          <a:custGeom>
            <a:rect b="b" l="l" r="r" t="t"/>
            <a:pathLst>
              <a:path extrusionOk="0" h="2292" w="21361">
                <a:moveTo>
                  <a:pt x="1" y="0"/>
                </a:moveTo>
                <a:lnTo>
                  <a:pt x="1" y="2292"/>
                </a:lnTo>
                <a:lnTo>
                  <a:pt x="21361" y="2292"/>
                </a:lnTo>
                <a:lnTo>
                  <a:pt x="2136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8"/>
          <p:cNvSpPr/>
          <p:nvPr/>
        </p:nvSpPr>
        <p:spPr>
          <a:xfrm>
            <a:off x="1095004" y="3817552"/>
            <a:ext cx="319454" cy="34277"/>
          </a:xfrm>
          <a:custGeom>
            <a:rect b="b" l="l" r="r" t="t"/>
            <a:pathLst>
              <a:path extrusionOk="0" h="2292" w="21361">
                <a:moveTo>
                  <a:pt x="1" y="0"/>
                </a:moveTo>
                <a:lnTo>
                  <a:pt x="1" y="2292"/>
                </a:lnTo>
                <a:lnTo>
                  <a:pt x="21361" y="229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8"/>
          <p:cNvSpPr/>
          <p:nvPr/>
        </p:nvSpPr>
        <p:spPr>
          <a:xfrm>
            <a:off x="1500827" y="3071726"/>
            <a:ext cx="516875" cy="319454"/>
          </a:xfrm>
          <a:custGeom>
            <a:rect b="b" l="l" r="r" t="t"/>
            <a:pathLst>
              <a:path extrusionOk="0" h="21361" w="34562">
                <a:moveTo>
                  <a:pt x="0" y="0"/>
                </a:moveTo>
                <a:lnTo>
                  <a:pt x="0" y="21360"/>
                </a:lnTo>
                <a:lnTo>
                  <a:pt x="34562" y="21360"/>
                </a:lnTo>
                <a:lnTo>
                  <a:pt x="3456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8"/>
          <p:cNvSpPr/>
          <p:nvPr/>
        </p:nvSpPr>
        <p:spPr>
          <a:xfrm>
            <a:off x="1500827" y="3451496"/>
            <a:ext cx="516875" cy="91869"/>
          </a:xfrm>
          <a:custGeom>
            <a:rect b="b" l="l" r="r" t="t"/>
            <a:pathLst>
              <a:path extrusionOk="0" h="6143" w="34562">
                <a:moveTo>
                  <a:pt x="0" y="0"/>
                </a:moveTo>
                <a:lnTo>
                  <a:pt x="0" y="6142"/>
                </a:lnTo>
                <a:lnTo>
                  <a:pt x="34562" y="6142"/>
                </a:lnTo>
                <a:lnTo>
                  <a:pt x="3456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8"/>
          <p:cNvSpPr/>
          <p:nvPr/>
        </p:nvSpPr>
        <p:spPr>
          <a:xfrm>
            <a:off x="1500827" y="3589965"/>
            <a:ext cx="516875" cy="34292"/>
          </a:xfrm>
          <a:custGeom>
            <a:rect b="b" l="l" r="r" t="t"/>
            <a:pathLst>
              <a:path extrusionOk="0" h="2293" w="34562">
                <a:moveTo>
                  <a:pt x="0" y="0"/>
                </a:moveTo>
                <a:lnTo>
                  <a:pt x="0" y="2292"/>
                </a:lnTo>
                <a:lnTo>
                  <a:pt x="34562" y="2292"/>
                </a:lnTo>
                <a:lnTo>
                  <a:pt x="3456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8"/>
          <p:cNvSpPr/>
          <p:nvPr/>
        </p:nvSpPr>
        <p:spPr>
          <a:xfrm>
            <a:off x="1500827" y="3665369"/>
            <a:ext cx="516875" cy="34292"/>
          </a:xfrm>
          <a:custGeom>
            <a:rect b="b" l="l" r="r" t="t"/>
            <a:pathLst>
              <a:path extrusionOk="0" h="2293" w="34562">
                <a:moveTo>
                  <a:pt x="0" y="0"/>
                </a:moveTo>
                <a:lnTo>
                  <a:pt x="0" y="2292"/>
                </a:lnTo>
                <a:lnTo>
                  <a:pt x="34562" y="2292"/>
                </a:lnTo>
                <a:lnTo>
                  <a:pt x="3456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8"/>
          <p:cNvSpPr/>
          <p:nvPr/>
        </p:nvSpPr>
        <p:spPr>
          <a:xfrm>
            <a:off x="1500827" y="3742148"/>
            <a:ext cx="516875" cy="34277"/>
          </a:xfrm>
          <a:custGeom>
            <a:rect b="b" l="l" r="r" t="t"/>
            <a:pathLst>
              <a:path extrusionOk="0" h="2292" w="34562">
                <a:moveTo>
                  <a:pt x="0" y="0"/>
                </a:moveTo>
                <a:lnTo>
                  <a:pt x="0" y="2292"/>
                </a:lnTo>
                <a:lnTo>
                  <a:pt x="34562" y="2292"/>
                </a:lnTo>
                <a:lnTo>
                  <a:pt x="3456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8"/>
          <p:cNvSpPr/>
          <p:nvPr/>
        </p:nvSpPr>
        <p:spPr>
          <a:xfrm>
            <a:off x="1500827" y="3817552"/>
            <a:ext cx="319454" cy="34277"/>
          </a:xfrm>
          <a:custGeom>
            <a:rect b="b" l="l" r="r" t="t"/>
            <a:pathLst>
              <a:path extrusionOk="0" h="2292" w="21361">
                <a:moveTo>
                  <a:pt x="0" y="0"/>
                </a:moveTo>
                <a:lnTo>
                  <a:pt x="0" y="2292"/>
                </a:lnTo>
                <a:lnTo>
                  <a:pt x="21360" y="2292"/>
                </a:lnTo>
                <a:lnTo>
                  <a:pt x="2136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8"/>
          <p:cNvSpPr/>
          <p:nvPr/>
        </p:nvSpPr>
        <p:spPr>
          <a:xfrm>
            <a:off x="3299591" y="3340439"/>
            <a:ext cx="1243508" cy="749948"/>
          </a:xfrm>
          <a:custGeom>
            <a:rect b="b" l="l" r="r" t="t"/>
            <a:pathLst>
              <a:path extrusionOk="0" h="50147" w="8315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8"/>
          <p:cNvSpPr/>
          <p:nvPr/>
        </p:nvSpPr>
        <p:spPr>
          <a:xfrm>
            <a:off x="3332492" y="3377453"/>
            <a:ext cx="1126979" cy="674545"/>
          </a:xfrm>
          <a:custGeom>
            <a:rect b="b" l="l" r="r" t="t"/>
            <a:pathLst>
              <a:path extrusionOk="0" h="45105" w="75358">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8"/>
          <p:cNvSpPr/>
          <p:nvPr/>
        </p:nvSpPr>
        <p:spPr>
          <a:xfrm>
            <a:off x="4466330" y="3688331"/>
            <a:ext cx="61719" cy="52791"/>
          </a:xfrm>
          <a:custGeom>
            <a:rect b="b" l="l" r="r" t="t"/>
            <a:pathLst>
              <a:path extrusionOk="0" h="3530" w="4127">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8"/>
          <p:cNvSpPr/>
          <p:nvPr/>
        </p:nvSpPr>
        <p:spPr>
          <a:xfrm>
            <a:off x="3332492" y="3377453"/>
            <a:ext cx="1126979" cy="57592"/>
          </a:xfrm>
          <a:custGeom>
            <a:rect b="b" l="l" r="r" t="t"/>
            <a:pathLst>
              <a:path extrusionOk="0" h="3851" w="75358">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8"/>
          <p:cNvSpPr/>
          <p:nvPr/>
        </p:nvSpPr>
        <p:spPr>
          <a:xfrm>
            <a:off x="4283970" y="3392543"/>
            <a:ext cx="27442" cy="23629"/>
          </a:xfrm>
          <a:custGeom>
            <a:rect b="b" l="l" r="r" t="t"/>
            <a:pathLst>
              <a:path extrusionOk="0" h="1580" w="1835">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8"/>
          <p:cNvSpPr/>
          <p:nvPr/>
        </p:nvSpPr>
        <p:spPr>
          <a:xfrm>
            <a:off x="4341562" y="3392543"/>
            <a:ext cx="27427" cy="23629"/>
          </a:xfrm>
          <a:custGeom>
            <a:rect b="b" l="l" r="r" t="t"/>
            <a:pathLst>
              <a:path extrusionOk="0" h="1580" w="1834">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8"/>
          <p:cNvSpPr/>
          <p:nvPr/>
        </p:nvSpPr>
        <p:spPr>
          <a:xfrm>
            <a:off x="4400515" y="3392543"/>
            <a:ext cx="27427" cy="23629"/>
          </a:xfrm>
          <a:custGeom>
            <a:rect b="b" l="l" r="r" t="t"/>
            <a:pathLst>
              <a:path extrusionOk="0" h="1580" w="1834">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8"/>
          <p:cNvSpPr/>
          <p:nvPr/>
        </p:nvSpPr>
        <p:spPr>
          <a:xfrm>
            <a:off x="3332492" y="3435030"/>
            <a:ext cx="1126979" cy="46630"/>
          </a:xfrm>
          <a:custGeom>
            <a:rect b="b" l="l" r="r" t="t"/>
            <a:pathLst>
              <a:path extrusionOk="0" h="3118" w="75358">
                <a:moveTo>
                  <a:pt x="1" y="1"/>
                </a:moveTo>
                <a:lnTo>
                  <a:pt x="1" y="3118"/>
                </a:lnTo>
                <a:lnTo>
                  <a:pt x="75357" y="3118"/>
                </a:lnTo>
                <a:lnTo>
                  <a:pt x="753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8"/>
          <p:cNvSpPr/>
          <p:nvPr/>
        </p:nvSpPr>
        <p:spPr>
          <a:xfrm>
            <a:off x="4248332" y="3435030"/>
            <a:ext cx="211150" cy="46630"/>
          </a:xfrm>
          <a:custGeom>
            <a:rect b="b" l="l" r="r" t="t"/>
            <a:pathLst>
              <a:path extrusionOk="0" h="3118" w="14119">
                <a:moveTo>
                  <a:pt x="0" y="1"/>
                </a:moveTo>
                <a:lnTo>
                  <a:pt x="0" y="3118"/>
                </a:lnTo>
                <a:lnTo>
                  <a:pt x="14118" y="3118"/>
                </a:lnTo>
                <a:lnTo>
                  <a:pt x="14118"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8"/>
          <p:cNvSpPr/>
          <p:nvPr/>
        </p:nvSpPr>
        <p:spPr>
          <a:xfrm>
            <a:off x="4090659" y="3435030"/>
            <a:ext cx="157686" cy="46630"/>
          </a:xfrm>
          <a:custGeom>
            <a:rect b="b" l="l" r="r" t="t"/>
            <a:pathLst>
              <a:path extrusionOk="0" h="3118" w="10544">
                <a:moveTo>
                  <a:pt x="1" y="1"/>
                </a:moveTo>
                <a:lnTo>
                  <a:pt x="1" y="3118"/>
                </a:lnTo>
                <a:lnTo>
                  <a:pt x="10543" y="3118"/>
                </a:lnTo>
                <a:lnTo>
                  <a:pt x="105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8"/>
          <p:cNvSpPr/>
          <p:nvPr/>
        </p:nvSpPr>
        <p:spPr>
          <a:xfrm>
            <a:off x="3938475" y="3521411"/>
            <a:ext cx="485350" cy="122033"/>
          </a:xfrm>
          <a:custGeom>
            <a:rect b="b" l="l" r="r" t="t"/>
            <a:pathLst>
              <a:path extrusionOk="0" h="8160" w="32454">
                <a:moveTo>
                  <a:pt x="1" y="0"/>
                </a:moveTo>
                <a:lnTo>
                  <a:pt x="1" y="8159"/>
                </a:lnTo>
                <a:lnTo>
                  <a:pt x="32454" y="8159"/>
                </a:lnTo>
                <a:lnTo>
                  <a:pt x="324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8"/>
          <p:cNvSpPr/>
          <p:nvPr/>
        </p:nvSpPr>
        <p:spPr>
          <a:xfrm>
            <a:off x="3938475" y="3677707"/>
            <a:ext cx="371557" cy="26067"/>
          </a:xfrm>
          <a:custGeom>
            <a:rect b="b" l="l" r="r" t="t"/>
            <a:pathLst>
              <a:path extrusionOk="0" h="1743" w="24845">
                <a:moveTo>
                  <a:pt x="1" y="0"/>
                </a:moveTo>
                <a:lnTo>
                  <a:pt x="1" y="1742"/>
                </a:lnTo>
                <a:lnTo>
                  <a:pt x="24845" y="1742"/>
                </a:lnTo>
                <a:lnTo>
                  <a:pt x="2484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8"/>
          <p:cNvSpPr/>
          <p:nvPr/>
        </p:nvSpPr>
        <p:spPr>
          <a:xfrm>
            <a:off x="3938475" y="3733908"/>
            <a:ext cx="485350" cy="26067"/>
          </a:xfrm>
          <a:custGeom>
            <a:rect b="b" l="l" r="r" t="t"/>
            <a:pathLst>
              <a:path extrusionOk="0" h="1743" w="32454">
                <a:moveTo>
                  <a:pt x="1" y="1"/>
                </a:moveTo>
                <a:lnTo>
                  <a:pt x="1" y="1743"/>
                </a:lnTo>
                <a:lnTo>
                  <a:pt x="32454" y="1743"/>
                </a:lnTo>
                <a:lnTo>
                  <a:pt x="324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8"/>
          <p:cNvSpPr/>
          <p:nvPr/>
        </p:nvSpPr>
        <p:spPr>
          <a:xfrm>
            <a:off x="3938475" y="3790124"/>
            <a:ext cx="485350" cy="26067"/>
          </a:xfrm>
          <a:custGeom>
            <a:rect b="b" l="l" r="r" t="t"/>
            <a:pathLst>
              <a:path extrusionOk="0" h="1743" w="32454">
                <a:moveTo>
                  <a:pt x="1" y="1"/>
                </a:moveTo>
                <a:lnTo>
                  <a:pt x="1" y="1742"/>
                </a:lnTo>
                <a:lnTo>
                  <a:pt x="32454" y="1742"/>
                </a:lnTo>
                <a:lnTo>
                  <a:pt x="3245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8"/>
          <p:cNvSpPr/>
          <p:nvPr/>
        </p:nvSpPr>
        <p:spPr>
          <a:xfrm>
            <a:off x="3938475" y="3847702"/>
            <a:ext cx="485350" cy="24706"/>
          </a:xfrm>
          <a:custGeom>
            <a:rect b="b" l="l" r="r" t="t"/>
            <a:pathLst>
              <a:path extrusionOk="0" h="1652" w="32454">
                <a:moveTo>
                  <a:pt x="1" y="1"/>
                </a:moveTo>
                <a:lnTo>
                  <a:pt x="1" y="1651"/>
                </a:lnTo>
                <a:lnTo>
                  <a:pt x="32454" y="1651"/>
                </a:lnTo>
                <a:lnTo>
                  <a:pt x="3245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8"/>
          <p:cNvSpPr/>
          <p:nvPr/>
        </p:nvSpPr>
        <p:spPr>
          <a:xfrm>
            <a:off x="3938475" y="3903918"/>
            <a:ext cx="270102" cy="26067"/>
          </a:xfrm>
          <a:custGeom>
            <a:rect b="b" l="l" r="r" t="t"/>
            <a:pathLst>
              <a:path extrusionOk="0" h="1743" w="18061">
                <a:moveTo>
                  <a:pt x="1" y="1"/>
                </a:moveTo>
                <a:lnTo>
                  <a:pt x="1" y="1742"/>
                </a:lnTo>
                <a:lnTo>
                  <a:pt x="18061" y="1742"/>
                </a:lnTo>
                <a:lnTo>
                  <a:pt x="180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8"/>
          <p:cNvSpPr/>
          <p:nvPr/>
        </p:nvSpPr>
        <p:spPr>
          <a:xfrm>
            <a:off x="4240106" y="3906655"/>
            <a:ext cx="47991" cy="45269"/>
          </a:xfrm>
          <a:custGeom>
            <a:rect b="b" l="l" r="r" t="t"/>
            <a:pathLst>
              <a:path extrusionOk="0" h="3027" w="3209">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8"/>
          <p:cNvSpPr/>
          <p:nvPr/>
        </p:nvSpPr>
        <p:spPr>
          <a:xfrm>
            <a:off x="4303172" y="3906655"/>
            <a:ext cx="47991" cy="45269"/>
          </a:xfrm>
          <a:custGeom>
            <a:rect b="b" l="l" r="r" t="t"/>
            <a:pathLst>
              <a:path extrusionOk="0" h="3027" w="3209">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8"/>
          <p:cNvSpPr/>
          <p:nvPr/>
        </p:nvSpPr>
        <p:spPr>
          <a:xfrm>
            <a:off x="4366238" y="3903905"/>
            <a:ext cx="47991" cy="45269"/>
          </a:xfrm>
          <a:custGeom>
            <a:rect b="b" l="l" r="r" t="t"/>
            <a:pathLst>
              <a:path extrusionOk="0" h="3027" w="3209">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8"/>
          <p:cNvSpPr/>
          <p:nvPr/>
        </p:nvSpPr>
        <p:spPr>
          <a:xfrm>
            <a:off x="3368145" y="3521411"/>
            <a:ext cx="182346" cy="182361"/>
          </a:xfrm>
          <a:custGeom>
            <a:rect b="b" l="l" r="r" t="t"/>
            <a:pathLst>
              <a:path extrusionOk="0" h="12194" w="12193">
                <a:moveTo>
                  <a:pt x="0" y="0"/>
                </a:moveTo>
                <a:lnTo>
                  <a:pt x="0" y="12193"/>
                </a:lnTo>
                <a:lnTo>
                  <a:pt x="12193" y="12193"/>
                </a:lnTo>
                <a:lnTo>
                  <a:pt x="121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8"/>
          <p:cNvSpPr/>
          <p:nvPr/>
        </p:nvSpPr>
        <p:spPr>
          <a:xfrm>
            <a:off x="3368145" y="3738036"/>
            <a:ext cx="182346" cy="52103"/>
          </a:xfrm>
          <a:custGeom>
            <a:rect b="b" l="l" r="r" t="t"/>
            <a:pathLst>
              <a:path extrusionOk="0" h="3484" w="12193">
                <a:moveTo>
                  <a:pt x="0" y="0"/>
                </a:moveTo>
                <a:lnTo>
                  <a:pt x="0" y="3484"/>
                </a:lnTo>
                <a:lnTo>
                  <a:pt x="12193" y="3484"/>
                </a:lnTo>
                <a:lnTo>
                  <a:pt x="1219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8"/>
          <p:cNvSpPr/>
          <p:nvPr/>
        </p:nvSpPr>
        <p:spPr>
          <a:xfrm>
            <a:off x="3368145" y="3816176"/>
            <a:ext cx="182346" cy="19202"/>
          </a:xfrm>
          <a:custGeom>
            <a:rect b="b" l="l" r="r" t="t"/>
            <a:pathLst>
              <a:path extrusionOk="0" h="1284" w="12193">
                <a:moveTo>
                  <a:pt x="0" y="0"/>
                </a:moveTo>
                <a:lnTo>
                  <a:pt x="0" y="1284"/>
                </a:lnTo>
                <a:lnTo>
                  <a:pt x="12193" y="1284"/>
                </a:lnTo>
                <a:lnTo>
                  <a:pt x="121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8"/>
          <p:cNvSpPr/>
          <p:nvPr/>
        </p:nvSpPr>
        <p:spPr>
          <a:xfrm>
            <a:off x="3368145" y="3860054"/>
            <a:ext cx="182346" cy="19202"/>
          </a:xfrm>
          <a:custGeom>
            <a:rect b="b" l="l" r="r" t="t"/>
            <a:pathLst>
              <a:path extrusionOk="0" h="1284" w="12193">
                <a:moveTo>
                  <a:pt x="0" y="0"/>
                </a:moveTo>
                <a:lnTo>
                  <a:pt x="0" y="1283"/>
                </a:lnTo>
                <a:lnTo>
                  <a:pt x="12193" y="1283"/>
                </a:lnTo>
                <a:lnTo>
                  <a:pt x="121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8"/>
          <p:cNvSpPr/>
          <p:nvPr/>
        </p:nvSpPr>
        <p:spPr>
          <a:xfrm>
            <a:off x="3368145" y="3903918"/>
            <a:ext cx="182346" cy="19217"/>
          </a:xfrm>
          <a:custGeom>
            <a:rect b="b" l="l" r="r" t="t"/>
            <a:pathLst>
              <a:path extrusionOk="0" h="1285" w="12193">
                <a:moveTo>
                  <a:pt x="0" y="1"/>
                </a:moveTo>
                <a:lnTo>
                  <a:pt x="0" y="1284"/>
                </a:lnTo>
                <a:lnTo>
                  <a:pt x="12193" y="1284"/>
                </a:lnTo>
                <a:lnTo>
                  <a:pt x="1219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8"/>
          <p:cNvSpPr/>
          <p:nvPr/>
        </p:nvSpPr>
        <p:spPr>
          <a:xfrm>
            <a:off x="3368145" y="3946420"/>
            <a:ext cx="182346" cy="20578"/>
          </a:xfrm>
          <a:custGeom>
            <a:rect b="b" l="l" r="r" t="t"/>
            <a:pathLst>
              <a:path extrusionOk="0" h="1376" w="12193">
                <a:moveTo>
                  <a:pt x="0" y="1"/>
                </a:moveTo>
                <a:lnTo>
                  <a:pt x="0" y="1376"/>
                </a:lnTo>
                <a:lnTo>
                  <a:pt x="12193" y="1376"/>
                </a:lnTo>
                <a:lnTo>
                  <a:pt x="1219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8"/>
          <p:cNvSpPr/>
          <p:nvPr/>
        </p:nvSpPr>
        <p:spPr>
          <a:xfrm>
            <a:off x="3599846" y="3521411"/>
            <a:ext cx="296139" cy="182361"/>
          </a:xfrm>
          <a:custGeom>
            <a:rect b="b" l="l" r="r" t="t"/>
            <a:pathLst>
              <a:path extrusionOk="0" h="12194" w="19802">
                <a:moveTo>
                  <a:pt x="0" y="0"/>
                </a:moveTo>
                <a:lnTo>
                  <a:pt x="0" y="12193"/>
                </a:lnTo>
                <a:lnTo>
                  <a:pt x="19802" y="12193"/>
                </a:lnTo>
                <a:lnTo>
                  <a:pt x="198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8"/>
          <p:cNvSpPr/>
          <p:nvPr/>
        </p:nvSpPr>
        <p:spPr>
          <a:xfrm>
            <a:off x="3599846" y="3738036"/>
            <a:ext cx="296139" cy="52103"/>
          </a:xfrm>
          <a:custGeom>
            <a:rect b="b" l="l" r="r" t="t"/>
            <a:pathLst>
              <a:path extrusionOk="0" h="3484" w="19802">
                <a:moveTo>
                  <a:pt x="0" y="0"/>
                </a:moveTo>
                <a:lnTo>
                  <a:pt x="0" y="3484"/>
                </a:lnTo>
                <a:lnTo>
                  <a:pt x="19802" y="3484"/>
                </a:lnTo>
                <a:lnTo>
                  <a:pt x="1980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8"/>
          <p:cNvSpPr/>
          <p:nvPr/>
        </p:nvSpPr>
        <p:spPr>
          <a:xfrm>
            <a:off x="3599846" y="3816176"/>
            <a:ext cx="296139" cy="19202"/>
          </a:xfrm>
          <a:custGeom>
            <a:rect b="b" l="l" r="r" t="t"/>
            <a:pathLst>
              <a:path extrusionOk="0" h="1284" w="19802">
                <a:moveTo>
                  <a:pt x="0" y="0"/>
                </a:moveTo>
                <a:lnTo>
                  <a:pt x="0" y="1284"/>
                </a:lnTo>
                <a:lnTo>
                  <a:pt x="19802" y="1284"/>
                </a:lnTo>
                <a:lnTo>
                  <a:pt x="198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8"/>
          <p:cNvSpPr/>
          <p:nvPr/>
        </p:nvSpPr>
        <p:spPr>
          <a:xfrm>
            <a:off x="3599846" y="3860054"/>
            <a:ext cx="296139" cy="19202"/>
          </a:xfrm>
          <a:custGeom>
            <a:rect b="b" l="l" r="r" t="t"/>
            <a:pathLst>
              <a:path extrusionOk="0" h="1284" w="19802">
                <a:moveTo>
                  <a:pt x="0" y="0"/>
                </a:moveTo>
                <a:lnTo>
                  <a:pt x="0" y="1283"/>
                </a:lnTo>
                <a:lnTo>
                  <a:pt x="19802" y="1283"/>
                </a:lnTo>
                <a:lnTo>
                  <a:pt x="1980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8"/>
          <p:cNvSpPr/>
          <p:nvPr/>
        </p:nvSpPr>
        <p:spPr>
          <a:xfrm>
            <a:off x="3599846" y="3903918"/>
            <a:ext cx="296139" cy="19217"/>
          </a:xfrm>
          <a:custGeom>
            <a:rect b="b" l="l" r="r" t="t"/>
            <a:pathLst>
              <a:path extrusionOk="0" h="1285" w="19802">
                <a:moveTo>
                  <a:pt x="0" y="1"/>
                </a:moveTo>
                <a:lnTo>
                  <a:pt x="0" y="1284"/>
                </a:lnTo>
                <a:lnTo>
                  <a:pt x="19802" y="1284"/>
                </a:lnTo>
                <a:lnTo>
                  <a:pt x="1980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8"/>
          <p:cNvSpPr/>
          <p:nvPr/>
        </p:nvSpPr>
        <p:spPr>
          <a:xfrm>
            <a:off x="3599846" y="3946420"/>
            <a:ext cx="182346" cy="20578"/>
          </a:xfrm>
          <a:custGeom>
            <a:rect b="b" l="l" r="r" t="t"/>
            <a:pathLst>
              <a:path extrusionOk="0" h="1376" w="12193">
                <a:moveTo>
                  <a:pt x="0" y="1"/>
                </a:moveTo>
                <a:lnTo>
                  <a:pt x="0" y="1376"/>
                </a:lnTo>
                <a:lnTo>
                  <a:pt x="12193" y="1376"/>
                </a:lnTo>
                <a:lnTo>
                  <a:pt x="1219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8"/>
          <p:cNvSpPr txBox="1"/>
          <p:nvPr>
            <p:ph type="ctrTitle"/>
          </p:nvPr>
        </p:nvSpPr>
        <p:spPr>
          <a:xfrm>
            <a:off x="5393875" y="1902950"/>
            <a:ext cx="2443800" cy="3810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100"/>
              <a:buNone/>
            </a:pPr>
            <a:r>
              <a:rPr lang="es">
                <a:solidFill>
                  <a:srgbClr val="0E2A47"/>
                </a:solidFill>
              </a:rPr>
              <a:t>Scale &amp; Scope Economies</a:t>
            </a:r>
            <a:endParaRPr>
              <a:solidFill>
                <a:srgbClr val="0E2A47"/>
              </a:solidFill>
            </a:endParaRPr>
          </a:p>
        </p:txBody>
      </p:sp>
      <p:sp>
        <p:nvSpPr>
          <p:cNvPr id="860" name="Google Shape;860;p8"/>
          <p:cNvSpPr txBox="1"/>
          <p:nvPr>
            <p:ph idx="2" type="ctrTitle"/>
          </p:nvPr>
        </p:nvSpPr>
        <p:spPr>
          <a:xfrm>
            <a:off x="5419175" y="3309700"/>
            <a:ext cx="2443800" cy="3810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100"/>
              <a:buNone/>
            </a:pPr>
            <a:r>
              <a:rPr lang="es">
                <a:solidFill>
                  <a:srgbClr val="0E2A47"/>
                </a:solidFill>
              </a:rPr>
              <a:t>Pricing</a:t>
            </a:r>
            <a:endParaRPr>
              <a:solidFill>
                <a:srgbClr val="0E2A47"/>
              </a:solidFill>
            </a:endParaRPr>
          </a:p>
        </p:txBody>
      </p:sp>
      <p:sp>
        <p:nvSpPr>
          <p:cNvPr id="861" name="Google Shape;861;p8"/>
          <p:cNvSpPr txBox="1"/>
          <p:nvPr>
            <p:ph idx="3" type="ctrTitle"/>
          </p:nvPr>
        </p:nvSpPr>
        <p:spPr>
          <a:xfrm>
            <a:off x="5394525" y="2606325"/>
            <a:ext cx="2443800" cy="3810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100"/>
              <a:buNone/>
            </a:pPr>
            <a:r>
              <a:rPr lang="es">
                <a:solidFill>
                  <a:srgbClr val="0E2A47"/>
                </a:solidFill>
              </a:rPr>
              <a:t>Winner-takes-all</a:t>
            </a:r>
            <a:endParaRPr>
              <a:solidFill>
                <a:srgbClr val="0E2A47"/>
              </a:solidFill>
            </a:endParaRPr>
          </a:p>
        </p:txBody>
      </p:sp>
      <p:grpSp>
        <p:nvGrpSpPr>
          <p:cNvPr id="862" name="Google Shape;862;p8"/>
          <p:cNvGrpSpPr/>
          <p:nvPr/>
        </p:nvGrpSpPr>
        <p:grpSpPr>
          <a:xfrm>
            <a:off x="7966509" y="3317853"/>
            <a:ext cx="298794" cy="298791"/>
            <a:chOff x="2404875" y="3592725"/>
            <a:chExt cx="298525" cy="293825"/>
          </a:xfrm>
        </p:grpSpPr>
        <p:sp>
          <p:nvSpPr>
            <p:cNvPr id="863" name="Google Shape;863;p8"/>
            <p:cNvSpPr/>
            <p:nvPr/>
          </p:nvSpPr>
          <p:spPr>
            <a:xfrm>
              <a:off x="2404875" y="3747900"/>
              <a:ext cx="52775" cy="138650"/>
            </a:xfrm>
            <a:custGeom>
              <a:rect b="b" l="l" r="r" t="t"/>
              <a:pathLst>
                <a:path extrusionOk="0" h="5546" w="2111">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8"/>
            <p:cNvSpPr/>
            <p:nvPr/>
          </p:nvSpPr>
          <p:spPr>
            <a:xfrm>
              <a:off x="2458425" y="3592725"/>
              <a:ext cx="190625" cy="160700"/>
            </a:xfrm>
            <a:custGeom>
              <a:rect b="b" l="l" r="r" t="t"/>
              <a:pathLst>
                <a:path extrusionOk="0" h="6428" w="7625">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8"/>
            <p:cNvSpPr/>
            <p:nvPr/>
          </p:nvSpPr>
          <p:spPr>
            <a:xfrm>
              <a:off x="2474975" y="3742775"/>
              <a:ext cx="228425" cy="125650"/>
            </a:xfrm>
            <a:custGeom>
              <a:rect b="b" l="l" r="r" t="t"/>
              <a:pathLst>
                <a:path extrusionOk="0" h="5026" w="9137">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6" name="Google Shape;866;p8"/>
          <p:cNvGrpSpPr/>
          <p:nvPr/>
        </p:nvGrpSpPr>
        <p:grpSpPr>
          <a:xfrm>
            <a:off x="7966507" y="2613381"/>
            <a:ext cx="298776" cy="298780"/>
            <a:chOff x="5642475" y="1435075"/>
            <a:chExt cx="481975" cy="481825"/>
          </a:xfrm>
        </p:grpSpPr>
        <p:sp>
          <p:nvSpPr>
            <p:cNvPr id="867" name="Google Shape;867;p8"/>
            <p:cNvSpPr/>
            <p:nvPr/>
          </p:nvSpPr>
          <p:spPr>
            <a:xfrm>
              <a:off x="5642475" y="1435075"/>
              <a:ext cx="481975" cy="340675"/>
            </a:xfrm>
            <a:custGeom>
              <a:rect b="b" l="l" r="r" t="t"/>
              <a:pathLst>
                <a:path extrusionOk="0" h="13627" w="19279">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868" name="Google Shape;868;p8"/>
            <p:cNvSpPr/>
            <p:nvPr/>
          </p:nvSpPr>
          <p:spPr>
            <a:xfrm>
              <a:off x="5756375" y="1803975"/>
              <a:ext cx="254100" cy="112925"/>
            </a:xfrm>
            <a:custGeom>
              <a:rect b="b" l="l" r="r" t="t"/>
              <a:pathLst>
                <a:path extrusionOk="0" h="4517" w="10164">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869" name="Google Shape;869;p8"/>
            <p:cNvSpPr/>
            <p:nvPr/>
          </p:nvSpPr>
          <p:spPr>
            <a:xfrm>
              <a:off x="5843400" y="1537550"/>
              <a:ext cx="79975" cy="76125"/>
            </a:xfrm>
            <a:custGeom>
              <a:rect b="b" l="l" r="r" t="t"/>
              <a:pathLst>
                <a:path extrusionOk="0" h="3045" w="3199">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
        <p:nvSpPr>
          <p:cNvPr id="870" name="Google Shape;870;p8"/>
          <p:cNvSpPr/>
          <p:nvPr/>
        </p:nvSpPr>
        <p:spPr>
          <a:xfrm>
            <a:off x="7966504" y="1908911"/>
            <a:ext cx="298792" cy="298794"/>
          </a:xfrm>
          <a:custGeom>
            <a:rect b="b" l="l" r="r" t="t"/>
            <a:pathLst>
              <a:path extrusionOk="0" h="12634" w="12697">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g189de910a8c_2_153"/>
          <p:cNvSpPr/>
          <p:nvPr/>
        </p:nvSpPr>
        <p:spPr>
          <a:xfrm>
            <a:off x="2486539" y="1175952"/>
            <a:ext cx="267858" cy="59329"/>
          </a:xfrm>
          <a:custGeom>
            <a:rect b="b" l="l" r="r" t="t"/>
            <a:pathLst>
              <a:path extrusionOk="0" h="1321" w="5964">
                <a:moveTo>
                  <a:pt x="0" y="0"/>
                </a:moveTo>
                <a:lnTo>
                  <a:pt x="0" y="1321"/>
                </a:lnTo>
                <a:lnTo>
                  <a:pt x="5964" y="1321"/>
                </a:lnTo>
                <a:lnTo>
                  <a:pt x="596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876" name="Google Shape;876;g189de910a8c_2_153"/>
          <p:cNvSpPr/>
          <p:nvPr/>
        </p:nvSpPr>
        <p:spPr>
          <a:xfrm>
            <a:off x="2909347" y="1175952"/>
            <a:ext cx="1568883" cy="59329"/>
          </a:xfrm>
          <a:custGeom>
            <a:rect b="b" l="l" r="r" t="t"/>
            <a:pathLst>
              <a:path extrusionOk="0" h="1321" w="34932">
                <a:moveTo>
                  <a:pt x="0" y="0"/>
                </a:moveTo>
                <a:lnTo>
                  <a:pt x="0" y="1321"/>
                </a:lnTo>
                <a:lnTo>
                  <a:pt x="34931" y="1321"/>
                </a:lnTo>
                <a:lnTo>
                  <a:pt x="349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877" name="Google Shape;877;g189de910a8c_2_153"/>
          <p:cNvSpPr/>
          <p:nvPr/>
        </p:nvSpPr>
        <p:spPr>
          <a:xfrm>
            <a:off x="2486539" y="1355782"/>
            <a:ext cx="267858" cy="61261"/>
          </a:xfrm>
          <a:custGeom>
            <a:rect b="b" l="l" r="r" t="t"/>
            <a:pathLst>
              <a:path extrusionOk="0" h="1364" w="5964">
                <a:moveTo>
                  <a:pt x="0" y="0"/>
                </a:moveTo>
                <a:lnTo>
                  <a:pt x="0" y="1364"/>
                </a:lnTo>
                <a:lnTo>
                  <a:pt x="5964" y="1364"/>
                </a:lnTo>
                <a:lnTo>
                  <a:pt x="596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878" name="Google Shape;878;g189de910a8c_2_153"/>
          <p:cNvSpPr/>
          <p:nvPr/>
        </p:nvSpPr>
        <p:spPr>
          <a:xfrm>
            <a:off x="2909347" y="1355782"/>
            <a:ext cx="1568883" cy="61261"/>
          </a:xfrm>
          <a:custGeom>
            <a:rect b="b" l="l" r="r" t="t"/>
            <a:pathLst>
              <a:path extrusionOk="0" h="1364" w="34932">
                <a:moveTo>
                  <a:pt x="0" y="0"/>
                </a:moveTo>
                <a:lnTo>
                  <a:pt x="0" y="1364"/>
                </a:lnTo>
                <a:lnTo>
                  <a:pt x="34931" y="1364"/>
                </a:lnTo>
                <a:lnTo>
                  <a:pt x="3493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879" name="Google Shape;879;g189de910a8c_2_153"/>
          <p:cNvSpPr/>
          <p:nvPr/>
        </p:nvSpPr>
        <p:spPr>
          <a:xfrm>
            <a:off x="2486539" y="1537542"/>
            <a:ext cx="267858" cy="59329"/>
          </a:xfrm>
          <a:custGeom>
            <a:rect b="b" l="l" r="r" t="t"/>
            <a:pathLst>
              <a:path extrusionOk="0" h="1321" w="5964">
                <a:moveTo>
                  <a:pt x="0" y="0"/>
                </a:moveTo>
                <a:lnTo>
                  <a:pt x="0" y="1321"/>
                </a:lnTo>
                <a:lnTo>
                  <a:pt x="5964" y="1321"/>
                </a:lnTo>
                <a:lnTo>
                  <a:pt x="596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880" name="Google Shape;880;g189de910a8c_2_153"/>
          <p:cNvSpPr/>
          <p:nvPr/>
        </p:nvSpPr>
        <p:spPr>
          <a:xfrm>
            <a:off x="2909347" y="1537542"/>
            <a:ext cx="991084" cy="59329"/>
          </a:xfrm>
          <a:custGeom>
            <a:rect b="b" l="l" r="r" t="t"/>
            <a:pathLst>
              <a:path extrusionOk="0" h="1321" w="22067">
                <a:moveTo>
                  <a:pt x="0" y="0"/>
                </a:moveTo>
                <a:lnTo>
                  <a:pt x="0" y="1321"/>
                </a:lnTo>
                <a:lnTo>
                  <a:pt x="22066" y="1321"/>
                </a:lnTo>
                <a:lnTo>
                  <a:pt x="220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881" name="Google Shape;881;g189de910a8c_2_153"/>
          <p:cNvSpPr/>
          <p:nvPr/>
        </p:nvSpPr>
        <p:spPr>
          <a:xfrm>
            <a:off x="2486539" y="1719303"/>
            <a:ext cx="267858" cy="59329"/>
          </a:xfrm>
          <a:custGeom>
            <a:rect b="b" l="l" r="r" t="t"/>
            <a:pathLst>
              <a:path extrusionOk="0" h="1321" w="5964">
                <a:moveTo>
                  <a:pt x="0" y="0"/>
                </a:moveTo>
                <a:lnTo>
                  <a:pt x="0" y="1321"/>
                </a:lnTo>
                <a:lnTo>
                  <a:pt x="5964" y="1321"/>
                </a:lnTo>
                <a:lnTo>
                  <a:pt x="5964"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882" name="Google Shape;882;g189de910a8c_2_153"/>
          <p:cNvSpPr/>
          <p:nvPr/>
        </p:nvSpPr>
        <p:spPr>
          <a:xfrm>
            <a:off x="2909347" y="1719303"/>
            <a:ext cx="991084" cy="59329"/>
          </a:xfrm>
          <a:custGeom>
            <a:rect b="b" l="l" r="r" t="t"/>
            <a:pathLst>
              <a:path extrusionOk="0" h="1321" w="22067">
                <a:moveTo>
                  <a:pt x="0" y="0"/>
                </a:moveTo>
                <a:lnTo>
                  <a:pt x="0" y="1321"/>
                </a:lnTo>
                <a:lnTo>
                  <a:pt x="22066" y="1321"/>
                </a:lnTo>
                <a:lnTo>
                  <a:pt x="220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883" name="Google Shape;883;g189de910a8c_2_153"/>
          <p:cNvSpPr/>
          <p:nvPr/>
        </p:nvSpPr>
        <p:spPr>
          <a:xfrm>
            <a:off x="2182300" y="1240985"/>
            <a:ext cx="141654" cy="552963"/>
          </a:xfrm>
          <a:custGeom>
            <a:rect b="b" l="l" r="r" t="t"/>
            <a:pathLst>
              <a:path extrusionOk="0" fill="none" h="12312" w="3154">
                <a:moveTo>
                  <a:pt x="3153" y="12311"/>
                </a:moveTo>
                <a:lnTo>
                  <a:pt x="1" y="12311"/>
                </a:lnTo>
                <a:lnTo>
                  <a:pt x="1" y="0"/>
                </a:lnTo>
                <a:lnTo>
                  <a:pt x="3068" y="0"/>
                </a:lnTo>
              </a:path>
            </a:pathLst>
          </a:custGeom>
          <a:solidFill>
            <a:schemeClr val="accent1"/>
          </a:solidFill>
          <a:ln cap="flat"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884" name="Google Shape;884;g189de910a8c_2_153"/>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FIFTH QUESTION</a:t>
            </a:r>
            <a:endParaRPr/>
          </a:p>
        </p:txBody>
      </p:sp>
      <p:sp>
        <p:nvSpPr>
          <p:cNvPr id="885" name="Google Shape;885;g189de910a8c_2_153"/>
          <p:cNvSpPr txBox="1"/>
          <p:nvPr>
            <p:ph idx="1" type="subTitle"/>
          </p:nvPr>
        </p:nvSpPr>
        <p:spPr>
          <a:xfrm>
            <a:off x="4893700" y="2746375"/>
            <a:ext cx="3457500" cy="1420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400">
                <a:solidFill>
                  <a:schemeClr val="lt1"/>
                </a:solidFill>
                <a:latin typeface="Roboto Medium"/>
                <a:ea typeface="Roboto Medium"/>
                <a:cs typeface="Roboto Medium"/>
                <a:sym typeface="Roboto Medium"/>
              </a:rPr>
              <a:t>What other strategic option for the future would you consider to have maximum priority for Camera IQ, and how should the company approach it?</a:t>
            </a:r>
            <a:endParaRPr sz="1400">
              <a:solidFill>
                <a:schemeClr val="lt1"/>
              </a:solidFill>
              <a:latin typeface="Roboto Medium"/>
              <a:ea typeface="Roboto Medium"/>
              <a:cs typeface="Roboto Medium"/>
              <a:sym typeface="Roboto Medium"/>
            </a:endParaRPr>
          </a:p>
        </p:txBody>
      </p:sp>
      <p:sp>
        <p:nvSpPr>
          <p:cNvPr id="886" name="Google Shape;886;g189de910a8c_2_153"/>
          <p:cNvSpPr/>
          <p:nvPr/>
        </p:nvSpPr>
        <p:spPr>
          <a:xfrm>
            <a:off x="1039825" y="1491750"/>
            <a:ext cx="2058193" cy="2160014"/>
          </a:xfrm>
          <a:custGeom>
            <a:rect b="b" l="l" r="r" t="t"/>
            <a:pathLst>
              <a:path extrusionOk="0" h="12697" w="10807">
                <a:moveTo>
                  <a:pt x="6617" y="9924"/>
                </a:moveTo>
                <a:lnTo>
                  <a:pt x="6617" y="10775"/>
                </a:lnTo>
                <a:lnTo>
                  <a:pt x="4159" y="10775"/>
                </a:lnTo>
                <a:lnTo>
                  <a:pt x="4159" y="9924"/>
                </a:lnTo>
                <a:close/>
                <a:moveTo>
                  <a:pt x="4159" y="0"/>
                </a:moveTo>
                <a:cubicBezTo>
                  <a:pt x="3561" y="0"/>
                  <a:pt x="2994" y="315"/>
                  <a:pt x="2742" y="851"/>
                </a:cubicBezTo>
                <a:lnTo>
                  <a:pt x="2490" y="851"/>
                </a:lnTo>
                <a:cubicBezTo>
                  <a:pt x="1797" y="851"/>
                  <a:pt x="1166" y="1324"/>
                  <a:pt x="914" y="1954"/>
                </a:cubicBezTo>
                <a:cubicBezTo>
                  <a:pt x="1324" y="1985"/>
                  <a:pt x="1702" y="2143"/>
                  <a:pt x="1986" y="2426"/>
                </a:cubicBezTo>
                <a:cubicBezTo>
                  <a:pt x="2143" y="2584"/>
                  <a:pt x="2143" y="2836"/>
                  <a:pt x="1986" y="2993"/>
                </a:cubicBezTo>
                <a:cubicBezTo>
                  <a:pt x="1907" y="3072"/>
                  <a:pt x="1797" y="3111"/>
                  <a:pt x="1686" y="3111"/>
                </a:cubicBezTo>
                <a:cubicBezTo>
                  <a:pt x="1576" y="3111"/>
                  <a:pt x="1466" y="3072"/>
                  <a:pt x="1387" y="2993"/>
                </a:cubicBezTo>
                <a:cubicBezTo>
                  <a:pt x="1198" y="2804"/>
                  <a:pt x="946" y="2773"/>
                  <a:pt x="725" y="2773"/>
                </a:cubicBezTo>
                <a:cubicBezTo>
                  <a:pt x="284" y="3088"/>
                  <a:pt x="1" y="3560"/>
                  <a:pt x="1" y="4159"/>
                </a:cubicBezTo>
                <a:cubicBezTo>
                  <a:pt x="1" y="4411"/>
                  <a:pt x="95" y="4726"/>
                  <a:pt x="253" y="4978"/>
                </a:cubicBezTo>
                <a:cubicBezTo>
                  <a:pt x="95" y="5199"/>
                  <a:pt x="1" y="5514"/>
                  <a:pt x="1" y="5797"/>
                </a:cubicBezTo>
                <a:cubicBezTo>
                  <a:pt x="1" y="6144"/>
                  <a:pt x="127" y="6459"/>
                  <a:pt x="316" y="6742"/>
                </a:cubicBezTo>
                <a:cubicBezTo>
                  <a:pt x="599" y="6522"/>
                  <a:pt x="1009" y="6364"/>
                  <a:pt x="1387" y="6364"/>
                </a:cubicBezTo>
                <a:cubicBezTo>
                  <a:pt x="1639" y="6364"/>
                  <a:pt x="1797" y="6553"/>
                  <a:pt x="1797" y="6742"/>
                </a:cubicBezTo>
                <a:cubicBezTo>
                  <a:pt x="1797" y="6994"/>
                  <a:pt x="1576" y="7152"/>
                  <a:pt x="1387" y="7152"/>
                </a:cubicBezTo>
                <a:cubicBezTo>
                  <a:pt x="1198" y="7152"/>
                  <a:pt x="1009" y="7215"/>
                  <a:pt x="851" y="7341"/>
                </a:cubicBezTo>
                <a:lnTo>
                  <a:pt x="851" y="7404"/>
                </a:lnTo>
                <a:cubicBezTo>
                  <a:pt x="851" y="8318"/>
                  <a:pt x="1576" y="9074"/>
                  <a:pt x="2490" y="9074"/>
                </a:cubicBezTo>
                <a:lnTo>
                  <a:pt x="2742" y="9074"/>
                </a:lnTo>
                <a:cubicBezTo>
                  <a:pt x="2899" y="9357"/>
                  <a:pt x="3088" y="9546"/>
                  <a:pt x="3309" y="9704"/>
                </a:cubicBezTo>
                <a:lnTo>
                  <a:pt x="3309" y="10617"/>
                </a:lnTo>
                <a:cubicBezTo>
                  <a:pt x="3309" y="11752"/>
                  <a:pt x="4254" y="12697"/>
                  <a:pt x="5420" y="12697"/>
                </a:cubicBezTo>
                <a:cubicBezTo>
                  <a:pt x="6554" y="12697"/>
                  <a:pt x="7499" y="11752"/>
                  <a:pt x="7499" y="10617"/>
                </a:cubicBezTo>
                <a:lnTo>
                  <a:pt x="7499" y="9704"/>
                </a:lnTo>
                <a:cubicBezTo>
                  <a:pt x="7719" y="9546"/>
                  <a:pt x="7971" y="9357"/>
                  <a:pt x="8097" y="9074"/>
                </a:cubicBezTo>
                <a:lnTo>
                  <a:pt x="8318" y="9074"/>
                </a:lnTo>
                <a:cubicBezTo>
                  <a:pt x="9232" y="9074"/>
                  <a:pt x="9988" y="8318"/>
                  <a:pt x="9988" y="7404"/>
                </a:cubicBezTo>
                <a:lnTo>
                  <a:pt x="9988" y="7341"/>
                </a:lnTo>
                <a:cubicBezTo>
                  <a:pt x="9830" y="7215"/>
                  <a:pt x="9610" y="7152"/>
                  <a:pt x="9421" y="7152"/>
                </a:cubicBezTo>
                <a:cubicBezTo>
                  <a:pt x="9200" y="7152"/>
                  <a:pt x="9043" y="6931"/>
                  <a:pt x="9043" y="6742"/>
                </a:cubicBezTo>
                <a:cubicBezTo>
                  <a:pt x="9043" y="6522"/>
                  <a:pt x="9232" y="6364"/>
                  <a:pt x="9421" y="6364"/>
                </a:cubicBezTo>
                <a:cubicBezTo>
                  <a:pt x="9830" y="6364"/>
                  <a:pt x="10208" y="6522"/>
                  <a:pt x="10492" y="6742"/>
                </a:cubicBezTo>
                <a:cubicBezTo>
                  <a:pt x="10681" y="6459"/>
                  <a:pt x="10807" y="6144"/>
                  <a:pt x="10807" y="5797"/>
                </a:cubicBezTo>
                <a:cubicBezTo>
                  <a:pt x="10807" y="5514"/>
                  <a:pt x="10712" y="5199"/>
                  <a:pt x="10555" y="4978"/>
                </a:cubicBezTo>
                <a:cubicBezTo>
                  <a:pt x="10681" y="4726"/>
                  <a:pt x="10775" y="4411"/>
                  <a:pt x="10775" y="4159"/>
                </a:cubicBezTo>
                <a:cubicBezTo>
                  <a:pt x="10775" y="3592"/>
                  <a:pt x="10492" y="3088"/>
                  <a:pt x="10051" y="2773"/>
                </a:cubicBezTo>
                <a:cubicBezTo>
                  <a:pt x="10015" y="2768"/>
                  <a:pt x="9978" y="2765"/>
                  <a:pt x="9939" y="2765"/>
                </a:cubicBezTo>
                <a:cubicBezTo>
                  <a:pt x="9742" y="2765"/>
                  <a:pt x="9521" y="2835"/>
                  <a:pt x="9389" y="2993"/>
                </a:cubicBezTo>
                <a:cubicBezTo>
                  <a:pt x="9310" y="3072"/>
                  <a:pt x="9200" y="3111"/>
                  <a:pt x="9090" y="3111"/>
                </a:cubicBezTo>
                <a:cubicBezTo>
                  <a:pt x="8980" y="3111"/>
                  <a:pt x="8869" y="3072"/>
                  <a:pt x="8791" y="2993"/>
                </a:cubicBezTo>
                <a:cubicBezTo>
                  <a:pt x="8633" y="2836"/>
                  <a:pt x="8633" y="2584"/>
                  <a:pt x="8791" y="2426"/>
                </a:cubicBezTo>
                <a:cubicBezTo>
                  <a:pt x="9074" y="2143"/>
                  <a:pt x="9452" y="1954"/>
                  <a:pt x="9862" y="1954"/>
                </a:cubicBezTo>
                <a:cubicBezTo>
                  <a:pt x="9610" y="1324"/>
                  <a:pt x="9043" y="851"/>
                  <a:pt x="8287" y="851"/>
                </a:cubicBezTo>
                <a:lnTo>
                  <a:pt x="8034" y="851"/>
                </a:lnTo>
                <a:cubicBezTo>
                  <a:pt x="7782" y="315"/>
                  <a:pt x="7215" y="0"/>
                  <a:pt x="6617" y="0"/>
                </a:cubicBezTo>
                <a:cubicBezTo>
                  <a:pt x="6302" y="0"/>
                  <a:pt x="6050" y="95"/>
                  <a:pt x="5798" y="252"/>
                </a:cubicBezTo>
                <a:lnTo>
                  <a:pt x="5798" y="4190"/>
                </a:lnTo>
                <a:cubicBezTo>
                  <a:pt x="6743" y="4379"/>
                  <a:pt x="7467" y="5199"/>
                  <a:pt x="7467" y="6207"/>
                </a:cubicBezTo>
                <a:cubicBezTo>
                  <a:pt x="7467" y="6427"/>
                  <a:pt x="7247" y="6585"/>
                  <a:pt x="7058" y="6585"/>
                </a:cubicBezTo>
                <a:cubicBezTo>
                  <a:pt x="6869" y="6585"/>
                  <a:pt x="6617" y="6396"/>
                  <a:pt x="6617" y="6207"/>
                </a:cubicBezTo>
                <a:cubicBezTo>
                  <a:pt x="6617" y="5640"/>
                  <a:pt x="6270" y="5199"/>
                  <a:pt x="5798" y="5010"/>
                </a:cubicBezTo>
                <a:lnTo>
                  <a:pt x="5798" y="9074"/>
                </a:lnTo>
                <a:lnTo>
                  <a:pt x="4979" y="9074"/>
                </a:lnTo>
                <a:lnTo>
                  <a:pt x="4979" y="5010"/>
                </a:lnTo>
                <a:cubicBezTo>
                  <a:pt x="4506" y="5167"/>
                  <a:pt x="4159" y="5640"/>
                  <a:pt x="4159" y="6207"/>
                </a:cubicBezTo>
                <a:cubicBezTo>
                  <a:pt x="4159" y="6427"/>
                  <a:pt x="3939" y="6585"/>
                  <a:pt x="3718" y="6585"/>
                </a:cubicBezTo>
                <a:cubicBezTo>
                  <a:pt x="3466" y="6585"/>
                  <a:pt x="3309" y="6396"/>
                  <a:pt x="3309" y="6207"/>
                </a:cubicBezTo>
                <a:cubicBezTo>
                  <a:pt x="3309" y="5199"/>
                  <a:pt x="4033" y="4348"/>
                  <a:pt x="4979" y="4190"/>
                </a:cubicBezTo>
                <a:lnTo>
                  <a:pt x="4979" y="252"/>
                </a:lnTo>
                <a:cubicBezTo>
                  <a:pt x="4726" y="95"/>
                  <a:pt x="4474" y="0"/>
                  <a:pt x="415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87" name="Google Shape;887;g189de910a8c_2_153"/>
          <p:cNvCxnSpPr/>
          <p:nvPr/>
        </p:nvCxnSpPr>
        <p:spPr>
          <a:xfrm>
            <a:off x="4979350" y="2275300"/>
            <a:ext cx="4448400" cy="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g18bdc7f65ce_0_222"/>
          <p:cNvSpPr txBox="1"/>
          <p:nvPr>
            <p:ph idx="4294967295"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Partnership</a:t>
            </a:r>
            <a:endParaRPr>
              <a:solidFill>
                <a:srgbClr val="FFFFFF"/>
              </a:solidFill>
            </a:endParaRPr>
          </a:p>
        </p:txBody>
      </p:sp>
      <p:cxnSp>
        <p:nvCxnSpPr>
          <p:cNvPr id="893" name="Google Shape;893;g18bdc7f65ce_0_2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894" name="Google Shape;894;g18bdc7f65ce_0_222"/>
          <p:cNvSpPr txBox="1"/>
          <p:nvPr/>
        </p:nvSpPr>
        <p:spPr>
          <a:xfrm>
            <a:off x="311700" y="3730150"/>
            <a:ext cx="8520600" cy="1304100"/>
          </a:xfrm>
          <a:prstGeom prst="rect">
            <a:avLst/>
          </a:prstGeom>
          <a:noFill/>
          <a:ln>
            <a:noFill/>
          </a:ln>
        </p:spPr>
        <p:txBody>
          <a:bodyPr anchorCtr="0" anchor="t" bIns="91425" lIns="91425" spcFirstLastPara="1" rIns="91425" wrap="square" tIns="91425">
            <a:spAutoFit/>
          </a:bodyPr>
          <a:lstStyle/>
          <a:p>
            <a:pPr indent="-119824" lvl="0" marL="28799" rtl="0" algn="l">
              <a:lnSpc>
                <a:spcPct val="115000"/>
              </a:lnSpc>
              <a:spcBef>
                <a:spcPts val="1000"/>
              </a:spcBef>
              <a:spcAft>
                <a:spcPts val="0"/>
              </a:spcAft>
              <a:buClr>
                <a:schemeClr val="lt1"/>
              </a:buClr>
              <a:buSzPts val="1150"/>
              <a:buFont typeface="Roboto"/>
              <a:buChar char="-"/>
            </a:pPr>
            <a:r>
              <a:rPr lang="es" sz="1150">
                <a:solidFill>
                  <a:schemeClr val="lt1"/>
                </a:solidFill>
                <a:latin typeface="Roboto"/>
                <a:ea typeface="Roboto"/>
                <a:cs typeface="Roboto"/>
                <a:sym typeface="Roboto"/>
              </a:rPr>
              <a:t>They should create partnerships not only with social media platforms but also with companies that use their systems, such as </a:t>
            </a:r>
            <a:r>
              <a:rPr i="1" lang="es" sz="1150">
                <a:solidFill>
                  <a:schemeClr val="lt1"/>
                </a:solidFill>
                <a:latin typeface="Roboto"/>
                <a:ea typeface="Roboto"/>
                <a:cs typeface="Roboto"/>
                <a:sym typeface="Roboto"/>
              </a:rPr>
              <a:t>Farfetch</a:t>
            </a:r>
            <a:r>
              <a:rPr lang="es" sz="1150">
                <a:solidFill>
                  <a:schemeClr val="lt1"/>
                </a:solidFill>
                <a:latin typeface="Roboto"/>
                <a:ea typeface="Roboto"/>
                <a:cs typeface="Roboto"/>
                <a:sym typeface="Roboto"/>
              </a:rPr>
              <a:t>. </a:t>
            </a:r>
            <a:r>
              <a:rPr b="1" lang="es" sz="1150">
                <a:solidFill>
                  <a:schemeClr val="lt1"/>
                </a:solidFill>
                <a:latin typeface="Roboto"/>
                <a:ea typeface="Roboto"/>
                <a:cs typeface="Roboto"/>
                <a:sym typeface="Roboto"/>
              </a:rPr>
              <a:t>Other companies</a:t>
            </a:r>
            <a:r>
              <a:rPr lang="es" sz="1150">
                <a:solidFill>
                  <a:schemeClr val="lt1"/>
                </a:solidFill>
                <a:latin typeface="Roboto"/>
                <a:ea typeface="Roboto"/>
                <a:cs typeface="Roboto"/>
                <a:sym typeface="Roboto"/>
              </a:rPr>
              <a:t> and people buying the clothes could visualize how the clothes fit, for example. This would </a:t>
            </a:r>
            <a:r>
              <a:rPr b="1" lang="es" sz="1150">
                <a:solidFill>
                  <a:schemeClr val="lt1"/>
                </a:solidFill>
                <a:latin typeface="Roboto"/>
                <a:ea typeface="Roboto"/>
                <a:cs typeface="Roboto"/>
                <a:sym typeface="Roboto"/>
              </a:rPr>
              <a:t>add value to both companies</a:t>
            </a:r>
            <a:r>
              <a:rPr lang="es" sz="1150">
                <a:solidFill>
                  <a:schemeClr val="lt1"/>
                </a:solidFill>
                <a:latin typeface="Roboto"/>
                <a:ea typeface="Roboto"/>
                <a:cs typeface="Roboto"/>
                <a:sym typeface="Roboto"/>
              </a:rPr>
              <a:t>, and </a:t>
            </a:r>
            <a:r>
              <a:rPr b="1" lang="es" sz="1150">
                <a:solidFill>
                  <a:schemeClr val="lt1"/>
                </a:solidFill>
                <a:latin typeface="Roboto"/>
                <a:ea typeface="Roboto"/>
                <a:cs typeface="Roboto"/>
                <a:sym typeface="Roboto"/>
              </a:rPr>
              <a:t>the creation of new assets</a:t>
            </a:r>
            <a:r>
              <a:rPr lang="es" sz="1150">
                <a:solidFill>
                  <a:schemeClr val="lt1"/>
                </a:solidFill>
                <a:latin typeface="Roboto"/>
                <a:ea typeface="Roboto"/>
                <a:cs typeface="Roboto"/>
                <a:sym typeface="Roboto"/>
              </a:rPr>
              <a:t> of clothes </a:t>
            </a:r>
            <a:r>
              <a:rPr b="1" lang="es" sz="1150">
                <a:solidFill>
                  <a:schemeClr val="lt1"/>
                </a:solidFill>
                <a:latin typeface="Roboto"/>
                <a:ea typeface="Roboto"/>
                <a:cs typeface="Roboto"/>
                <a:sym typeface="Roboto"/>
              </a:rPr>
              <a:t>would be fast</a:t>
            </a:r>
            <a:r>
              <a:rPr lang="es" sz="1150">
                <a:solidFill>
                  <a:schemeClr val="lt1"/>
                </a:solidFill>
                <a:latin typeface="Roboto"/>
                <a:ea typeface="Roboto"/>
                <a:cs typeface="Roboto"/>
                <a:sym typeface="Roboto"/>
              </a:rPr>
              <a:t>.</a:t>
            </a:r>
            <a:endParaRPr sz="1150">
              <a:solidFill>
                <a:schemeClr val="lt1"/>
              </a:solidFill>
              <a:latin typeface="Roboto"/>
              <a:ea typeface="Roboto"/>
              <a:cs typeface="Roboto"/>
              <a:sym typeface="Roboto"/>
            </a:endParaRPr>
          </a:p>
          <a:p>
            <a:pPr indent="-119824" lvl="0" marL="28799" rtl="0" algn="l">
              <a:lnSpc>
                <a:spcPct val="115000"/>
              </a:lnSpc>
              <a:spcBef>
                <a:spcPts val="1000"/>
              </a:spcBef>
              <a:spcAft>
                <a:spcPts val="0"/>
              </a:spcAft>
              <a:buClr>
                <a:schemeClr val="lt1"/>
              </a:buClr>
              <a:buSzPts val="1150"/>
              <a:buFont typeface="Roboto"/>
              <a:buChar char="-"/>
            </a:pPr>
            <a:r>
              <a:rPr lang="es" sz="1150">
                <a:solidFill>
                  <a:schemeClr val="lt1"/>
                </a:solidFill>
                <a:latin typeface="Roboto"/>
                <a:ea typeface="Roboto"/>
                <a:cs typeface="Roboto"/>
                <a:sym typeface="Roboto"/>
              </a:rPr>
              <a:t>Focusing on </a:t>
            </a:r>
            <a:r>
              <a:rPr b="1" lang="es" sz="1150">
                <a:solidFill>
                  <a:schemeClr val="lt1"/>
                </a:solidFill>
                <a:latin typeface="Roboto"/>
                <a:ea typeface="Roboto"/>
                <a:cs typeface="Roboto"/>
                <a:sym typeface="Roboto"/>
              </a:rPr>
              <a:t>big companies</a:t>
            </a:r>
            <a:r>
              <a:rPr lang="es" sz="1150">
                <a:solidFill>
                  <a:schemeClr val="lt1"/>
                </a:solidFill>
                <a:latin typeface="Roboto"/>
                <a:ea typeface="Roboto"/>
                <a:cs typeface="Roboto"/>
                <a:sym typeface="Roboto"/>
              </a:rPr>
              <a:t> should be their main goal, as the article explains that small and big companies have different requirements and would not be able to accommodate both.</a:t>
            </a:r>
            <a:endParaRPr sz="1150">
              <a:solidFill>
                <a:schemeClr val="lt1"/>
              </a:solidFill>
              <a:latin typeface="Roboto"/>
              <a:ea typeface="Roboto"/>
              <a:cs typeface="Roboto"/>
              <a:sym typeface="Roboto"/>
            </a:endParaRPr>
          </a:p>
        </p:txBody>
      </p:sp>
      <p:pic>
        <p:nvPicPr>
          <p:cNvPr id="895" name="Google Shape;895;g18bdc7f65ce_0_222"/>
          <p:cNvPicPr preferRelativeResize="0"/>
          <p:nvPr/>
        </p:nvPicPr>
        <p:blipFill>
          <a:blip r:embed="rId3">
            <a:alphaModFix/>
          </a:blip>
          <a:stretch>
            <a:fillRect/>
          </a:stretch>
        </p:blipFill>
        <p:spPr>
          <a:xfrm>
            <a:off x="1755325" y="1461600"/>
            <a:ext cx="5865585" cy="2058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g18bdc7f65ce_0_229"/>
          <p:cNvSpPr txBox="1"/>
          <p:nvPr>
            <p:ph idx="4294967295" type="ctrTitle"/>
          </p:nvPr>
        </p:nvSpPr>
        <p:spPr>
          <a:xfrm>
            <a:off x="317163" y="644550"/>
            <a:ext cx="40608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Improve </a:t>
            </a:r>
            <a:r>
              <a:rPr lang="es"/>
              <a:t>advertisement </a:t>
            </a:r>
            <a:endParaRPr>
              <a:solidFill>
                <a:srgbClr val="FFFFFF"/>
              </a:solidFill>
            </a:endParaRPr>
          </a:p>
        </p:txBody>
      </p:sp>
      <p:cxnSp>
        <p:nvCxnSpPr>
          <p:cNvPr id="901" name="Google Shape;901;g18bdc7f65ce_0_229"/>
          <p:cNvCxnSpPr/>
          <p:nvPr/>
        </p:nvCxnSpPr>
        <p:spPr>
          <a:xfrm>
            <a:off x="317163" y="1191700"/>
            <a:ext cx="4078800" cy="2100"/>
          </a:xfrm>
          <a:prstGeom prst="straightConnector1">
            <a:avLst/>
          </a:prstGeom>
          <a:noFill/>
          <a:ln cap="flat" cmpd="sng" w="9525">
            <a:solidFill>
              <a:schemeClr val="accent1"/>
            </a:solidFill>
            <a:prstDash val="solid"/>
            <a:round/>
            <a:headEnd len="sm" w="sm" type="none"/>
            <a:tailEnd len="sm" w="sm" type="none"/>
          </a:ln>
        </p:spPr>
      </p:cxnSp>
      <p:sp>
        <p:nvSpPr>
          <p:cNvPr id="902" name="Google Shape;902;g18bdc7f65ce_0_229"/>
          <p:cNvSpPr txBox="1"/>
          <p:nvPr/>
        </p:nvSpPr>
        <p:spPr>
          <a:xfrm>
            <a:off x="565325" y="3266650"/>
            <a:ext cx="38073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a:solidFill>
                  <a:schemeClr val="lt1"/>
                </a:solidFill>
              </a:rPr>
              <a:t>They could use their own program to create their </a:t>
            </a:r>
            <a:r>
              <a:rPr b="1" lang="es">
                <a:solidFill>
                  <a:schemeClr val="lt1"/>
                </a:solidFill>
              </a:rPr>
              <a:t>advertisement </a:t>
            </a:r>
            <a:r>
              <a:rPr lang="es">
                <a:solidFill>
                  <a:schemeClr val="lt1"/>
                </a:solidFill>
              </a:rPr>
              <a:t>o</a:t>
            </a:r>
            <a:r>
              <a:rPr lang="es">
                <a:solidFill>
                  <a:schemeClr val="lt1"/>
                </a:solidFill>
              </a:rPr>
              <a:t>n the social network. This would be immersive and use social network algorithms to reach the target audience. </a:t>
            </a:r>
            <a:endParaRPr>
              <a:solidFill>
                <a:schemeClr val="lt1"/>
              </a:solidFill>
            </a:endParaRPr>
          </a:p>
        </p:txBody>
      </p:sp>
      <p:cxnSp>
        <p:nvCxnSpPr>
          <p:cNvPr id="903" name="Google Shape;903;g18bdc7f65ce_0_229"/>
          <p:cNvCxnSpPr/>
          <p:nvPr/>
        </p:nvCxnSpPr>
        <p:spPr>
          <a:xfrm>
            <a:off x="4566900" y="1623200"/>
            <a:ext cx="10200" cy="3266700"/>
          </a:xfrm>
          <a:prstGeom prst="straightConnector1">
            <a:avLst/>
          </a:prstGeom>
          <a:noFill/>
          <a:ln cap="flat" cmpd="sng" w="9525">
            <a:solidFill>
              <a:schemeClr val="accent1"/>
            </a:solidFill>
            <a:prstDash val="solid"/>
            <a:round/>
            <a:headEnd len="sm" w="sm" type="none"/>
            <a:tailEnd len="sm" w="sm" type="none"/>
          </a:ln>
        </p:spPr>
      </p:cxnSp>
      <p:sp>
        <p:nvSpPr>
          <p:cNvPr id="904" name="Google Shape;904;g18bdc7f65ce_0_229"/>
          <p:cNvSpPr txBox="1"/>
          <p:nvPr/>
        </p:nvSpPr>
        <p:spPr>
          <a:xfrm>
            <a:off x="4887325" y="3265200"/>
            <a:ext cx="3807300" cy="163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a:solidFill>
                  <a:schemeClr val="lt1"/>
                </a:solidFill>
              </a:rPr>
              <a:t>Once the marketplace is set, it’s possible to create a </a:t>
            </a:r>
            <a:r>
              <a:rPr b="1" lang="es">
                <a:solidFill>
                  <a:schemeClr val="lt1"/>
                </a:solidFill>
              </a:rPr>
              <a:t>point system, </a:t>
            </a:r>
            <a:r>
              <a:rPr lang="es">
                <a:solidFill>
                  <a:schemeClr val="lt1"/>
                </a:solidFill>
              </a:rPr>
              <a:t>which accumulates with time for every purchase. </a:t>
            </a:r>
            <a:endParaRPr>
              <a:solidFill>
                <a:schemeClr val="lt1"/>
              </a:solidFill>
            </a:endParaRPr>
          </a:p>
          <a:p>
            <a:pPr indent="0" lvl="0" marL="0" rtl="0" algn="l">
              <a:lnSpc>
                <a:spcPct val="115000"/>
              </a:lnSpc>
              <a:spcBef>
                <a:spcPts val="0"/>
              </a:spcBef>
              <a:spcAft>
                <a:spcPts val="0"/>
              </a:spcAft>
              <a:buNone/>
            </a:pPr>
            <a:r>
              <a:rPr lang="es">
                <a:solidFill>
                  <a:schemeClr val="lt1"/>
                </a:solidFill>
              </a:rPr>
              <a:t>The presence of a </a:t>
            </a:r>
            <a:r>
              <a:rPr b="1" lang="es">
                <a:solidFill>
                  <a:schemeClr val="lt1"/>
                </a:solidFill>
              </a:rPr>
              <a:t>big community</a:t>
            </a:r>
            <a:r>
              <a:rPr lang="es">
                <a:solidFill>
                  <a:schemeClr val="lt1"/>
                </a:solidFill>
              </a:rPr>
              <a:t> and</a:t>
            </a:r>
            <a:r>
              <a:rPr b="1" lang="es">
                <a:solidFill>
                  <a:schemeClr val="lt1"/>
                </a:solidFill>
              </a:rPr>
              <a:t> large asset marketplace variety</a:t>
            </a:r>
            <a:r>
              <a:rPr lang="es">
                <a:solidFill>
                  <a:schemeClr val="lt1"/>
                </a:solidFill>
              </a:rPr>
              <a:t> will also become a switch cost for </a:t>
            </a:r>
            <a:r>
              <a:rPr lang="es">
                <a:solidFill>
                  <a:schemeClr val="lt1"/>
                </a:solidFill>
              </a:rPr>
              <a:t>the</a:t>
            </a:r>
            <a:r>
              <a:rPr lang="es">
                <a:solidFill>
                  <a:schemeClr val="lt1"/>
                </a:solidFill>
              </a:rPr>
              <a:t> user. </a:t>
            </a:r>
            <a:endParaRPr>
              <a:solidFill>
                <a:schemeClr val="lt1"/>
              </a:solidFill>
            </a:endParaRPr>
          </a:p>
        </p:txBody>
      </p:sp>
      <p:grpSp>
        <p:nvGrpSpPr>
          <p:cNvPr id="905" name="Google Shape;905;g18bdc7f65ce_0_229"/>
          <p:cNvGrpSpPr/>
          <p:nvPr/>
        </p:nvGrpSpPr>
        <p:grpSpPr>
          <a:xfrm>
            <a:off x="1748970" y="1623202"/>
            <a:ext cx="1439993" cy="1403987"/>
            <a:chOff x="-61351725" y="3372400"/>
            <a:chExt cx="310350" cy="310150"/>
          </a:xfrm>
        </p:grpSpPr>
        <p:sp>
          <p:nvSpPr>
            <p:cNvPr id="906" name="Google Shape;906;g18bdc7f65ce_0_229"/>
            <p:cNvSpPr/>
            <p:nvPr/>
          </p:nvSpPr>
          <p:spPr>
            <a:xfrm>
              <a:off x="-61165050" y="3558875"/>
              <a:ext cx="19700" cy="19700"/>
            </a:xfrm>
            <a:custGeom>
              <a:rect b="b" l="l" r="r" t="t"/>
              <a:pathLst>
                <a:path extrusionOk="0" h="788" w="788">
                  <a:moveTo>
                    <a:pt x="410" y="0"/>
                  </a:moveTo>
                  <a:cubicBezTo>
                    <a:pt x="189" y="0"/>
                    <a:pt x="0" y="189"/>
                    <a:pt x="0" y="410"/>
                  </a:cubicBezTo>
                  <a:cubicBezTo>
                    <a:pt x="0" y="630"/>
                    <a:pt x="189" y="788"/>
                    <a:pt x="410" y="788"/>
                  </a:cubicBezTo>
                  <a:cubicBezTo>
                    <a:pt x="599" y="788"/>
                    <a:pt x="788" y="630"/>
                    <a:pt x="788" y="410"/>
                  </a:cubicBezTo>
                  <a:cubicBezTo>
                    <a:pt x="788" y="189"/>
                    <a:pt x="599" y="0"/>
                    <a:pt x="41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g18bdc7f65ce_0_229"/>
            <p:cNvSpPr/>
            <p:nvPr/>
          </p:nvSpPr>
          <p:spPr>
            <a:xfrm>
              <a:off x="-61247750" y="3476175"/>
              <a:ext cx="19700" cy="19700"/>
            </a:xfrm>
            <a:custGeom>
              <a:rect b="b" l="l" r="r" t="t"/>
              <a:pathLst>
                <a:path extrusionOk="0" h="788" w="788">
                  <a:moveTo>
                    <a:pt x="378" y="0"/>
                  </a:moveTo>
                  <a:cubicBezTo>
                    <a:pt x="189" y="0"/>
                    <a:pt x="0" y="189"/>
                    <a:pt x="0" y="410"/>
                  </a:cubicBezTo>
                  <a:cubicBezTo>
                    <a:pt x="0" y="630"/>
                    <a:pt x="189" y="788"/>
                    <a:pt x="378" y="788"/>
                  </a:cubicBezTo>
                  <a:cubicBezTo>
                    <a:pt x="599" y="788"/>
                    <a:pt x="788" y="630"/>
                    <a:pt x="788" y="410"/>
                  </a:cubicBezTo>
                  <a:cubicBezTo>
                    <a:pt x="788" y="189"/>
                    <a:pt x="599" y="0"/>
                    <a:pt x="37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g18bdc7f65ce_0_229"/>
            <p:cNvSpPr/>
            <p:nvPr/>
          </p:nvSpPr>
          <p:spPr>
            <a:xfrm>
              <a:off x="-61351725" y="3372400"/>
              <a:ext cx="310350" cy="310150"/>
            </a:xfrm>
            <a:custGeom>
              <a:rect b="b" l="l" r="r" t="t"/>
              <a:pathLst>
                <a:path extrusionOk="0" h="12406" w="12414">
                  <a:moveTo>
                    <a:pt x="4506" y="3332"/>
                  </a:moveTo>
                  <a:cubicBezTo>
                    <a:pt x="5167" y="3332"/>
                    <a:pt x="5735" y="3867"/>
                    <a:pt x="5735" y="4561"/>
                  </a:cubicBezTo>
                  <a:cubicBezTo>
                    <a:pt x="5735" y="5222"/>
                    <a:pt x="5199" y="5821"/>
                    <a:pt x="4506" y="5821"/>
                  </a:cubicBezTo>
                  <a:cubicBezTo>
                    <a:pt x="3844" y="5821"/>
                    <a:pt x="3277" y="5254"/>
                    <a:pt x="3277" y="4561"/>
                  </a:cubicBezTo>
                  <a:cubicBezTo>
                    <a:pt x="3277" y="3899"/>
                    <a:pt x="3844" y="3332"/>
                    <a:pt x="4506" y="3332"/>
                  </a:cubicBezTo>
                  <a:close/>
                  <a:moveTo>
                    <a:pt x="7830" y="4159"/>
                  </a:moveTo>
                  <a:cubicBezTo>
                    <a:pt x="7940" y="4159"/>
                    <a:pt x="8050" y="4198"/>
                    <a:pt x="8129" y="4277"/>
                  </a:cubicBezTo>
                  <a:cubicBezTo>
                    <a:pt x="8286" y="4435"/>
                    <a:pt x="8286" y="4718"/>
                    <a:pt x="8129" y="4876"/>
                  </a:cubicBezTo>
                  <a:lnTo>
                    <a:pt x="4821" y="8184"/>
                  </a:lnTo>
                  <a:cubicBezTo>
                    <a:pt x="4742" y="8262"/>
                    <a:pt x="4632" y="8302"/>
                    <a:pt x="4522" y="8302"/>
                  </a:cubicBezTo>
                  <a:cubicBezTo>
                    <a:pt x="4411" y="8302"/>
                    <a:pt x="4301" y="8262"/>
                    <a:pt x="4222" y="8184"/>
                  </a:cubicBezTo>
                  <a:cubicBezTo>
                    <a:pt x="4065" y="8026"/>
                    <a:pt x="4065" y="7743"/>
                    <a:pt x="4222" y="7585"/>
                  </a:cubicBezTo>
                  <a:lnTo>
                    <a:pt x="7530" y="4277"/>
                  </a:lnTo>
                  <a:cubicBezTo>
                    <a:pt x="7609" y="4198"/>
                    <a:pt x="7719" y="4159"/>
                    <a:pt x="7830" y="4159"/>
                  </a:cubicBezTo>
                  <a:close/>
                  <a:moveTo>
                    <a:pt x="7845" y="6640"/>
                  </a:moveTo>
                  <a:cubicBezTo>
                    <a:pt x="8539" y="6640"/>
                    <a:pt x="9074" y="7175"/>
                    <a:pt x="9074" y="7900"/>
                  </a:cubicBezTo>
                  <a:cubicBezTo>
                    <a:pt x="9074" y="8562"/>
                    <a:pt x="8539" y="9129"/>
                    <a:pt x="7845" y="9129"/>
                  </a:cubicBezTo>
                  <a:cubicBezTo>
                    <a:pt x="7184" y="9129"/>
                    <a:pt x="6648" y="8562"/>
                    <a:pt x="6648" y="7900"/>
                  </a:cubicBezTo>
                  <a:cubicBezTo>
                    <a:pt x="6648" y="7239"/>
                    <a:pt x="7184" y="6640"/>
                    <a:pt x="7845" y="6640"/>
                  </a:cubicBezTo>
                  <a:close/>
                  <a:moveTo>
                    <a:pt x="6223" y="0"/>
                  </a:moveTo>
                  <a:cubicBezTo>
                    <a:pt x="6113" y="0"/>
                    <a:pt x="6002" y="40"/>
                    <a:pt x="5924" y="118"/>
                  </a:cubicBezTo>
                  <a:lnTo>
                    <a:pt x="4348" y="1694"/>
                  </a:lnTo>
                  <a:lnTo>
                    <a:pt x="2111" y="1694"/>
                  </a:lnTo>
                  <a:cubicBezTo>
                    <a:pt x="1859" y="1694"/>
                    <a:pt x="1702" y="1883"/>
                    <a:pt x="1702" y="2072"/>
                  </a:cubicBezTo>
                  <a:lnTo>
                    <a:pt x="1702" y="4309"/>
                  </a:lnTo>
                  <a:lnTo>
                    <a:pt x="127" y="5884"/>
                  </a:lnTo>
                  <a:cubicBezTo>
                    <a:pt x="1" y="6041"/>
                    <a:pt x="1" y="6325"/>
                    <a:pt x="127" y="6482"/>
                  </a:cubicBezTo>
                  <a:lnTo>
                    <a:pt x="1702" y="8058"/>
                  </a:lnTo>
                  <a:lnTo>
                    <a:pt x="1702" y="10294"/>
                  </a:lnTo>
                  <a:cubicBezTo>
                    <a:pt x="1702" y="10547"/>
                    <a:pt x="1922" y="10704"/>
                    <a:pt x="2111" y="10704"/>
                  </a:cubicBezTo>
                  <a:lnTo>
                    <a:pt x="4348" y="10704"/>
                  </a:lnTo>
                  <a:lnTo>
                    <a:pt x="5924" y="12279"/>
                  </a:lnTo>
                  <a:cubicBezTo>
                    <a:pt x="6018" y="12342"/>
                    <a:pt x="6113" y="12405"/>
                    <a:pt x="6207" y="12405"/>
                  </a:cubicBezTo>
                  <a:cubicBezTo>
                    <a:pt x="6333" y="12405"/>
                    <a:pt x="6396" y="12342"/>
                    <a:pt x="6491" y="12279"/>
                  </a:cubicBezTo>
                  <a:lnTo>
                    <a:pt x="8066" y="10704"/>
                  </a:lnTo>
                  <a:lnTo>
                    <a:pt x="10303" y="10704"/>
                  </a:lnTo>
                  <a:cubicBezTo>
                    <a:pt x="10523" y="10704"/>
                    <a:pt x="10744" y="10515"/>
                    <a:pt x="10744" y="10294"/>
                  </a:cubicBezTo>
                  <a:lnTo>
                    <a:pt x="10744" y="8058"/>
                  </a:lnTo>
                  <a:lnTo>
                    <a:pt x="12319" y="6482"/>
                  </a:lnTo>
                  <a:cubicBezTo>
                    <a:pt x="12382" y="6419"/>
                    <a:pt x="12414" y="6293"/>
                    <a:pt x="12414" y="6199"/>
                  </a:cubicBezTo>
                  <a:cubicBezTo>
                    <a:pt x="12414" y="6104"/>
                    <a:pt x="12382" y="6010"/>
                    <a:pt x="12319" y="5947"/>
                  </a:cubicBezTo>
                  <a:lnTo>
                    <a:pt x="10744" y="4372"/>
                  </a:lnTo>
                  <a:lnTo>
                    <a:pt x="10744" y="2103"/>
                  </a:lnTo>
                  <a:cubicBezTo>
                    <a:pt x="10744" y="1851"/>
                    <a:pt x="10523" y="1694"/>
                    <a:pt x="10334" y="1694"/>
                  </a:cubicBezTo>
                  <a:lnTo>
                    <a:pt x="8097" y="1694"/>
                  </a:lnTo>
                  <a:lnTo>
                    <a:pt x="6522" y="118"/>
                  </a:lnTo>
                  <a:cubicBezTo>
                    <a:pt x="6443" y="40"/>
                    <a:pt x="6333" y="0"/>
                    <a:pt x="62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9" name="Google Shape;909;g18bdc7f65ce_0_229"/>
          <p:cNvGrpSpPr/>
          <p:nvPr/>
        </p:nvGrpSpPr>
        <p:grpSpPr>
          <a:xfrm>
            <a:off x="6070977" y="1623600"/>
            <a:ext cx="1439997" cy="1403998"/>
            <a:chOff x="-5251625" y="3272950"/>
            <a:chExt cx="292225" cy="292250"/>
          </a:xfrm>
        </p:grpSpPr>
        <p:sp>
          <p:nvSpPr>
            <p:cNvPr id="910" name="Google Shape;910;g18bdc7f65ce_0_229"/>
            <p:cNvSpPr/>
            <p:nvPr/>
          </p:nvSpPr>
          <p:spPr>
            <a:xfrm>
              <a:off x="-5156325" y="3462775"/>
              <a:ext cx="33900" cy="33100"/>
            </a:xfrm>
            <a:custGeom>
              <a:rect b="b" l="l" r="r" t="t"/>
              <a:pathLst>
                <a:path extrusionOk="0" h="1324" w="1356">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g18bdc7f65ce_0_229"/>
            <p:cNvSpPr/>
            <p:nvPr/>
          </p:nvSpPr>
          <p:spPr>
            <a:xfrm>
              <a:off x="-5251625" y="3272950"/>
              <a:ext cx="292225" cy="292250"/>
            </a:xfrm>
            <a:custGeom>
              <a:rect b="b" l="l" r="r" t="t"/>
              <a:pathLst>
                <a:path extrusionOk="0" h="11690" w="11689">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g18bdc7f65ce_0_229"/>
            <p:cNvSpPr/>
            <p:nvPr/>
          </p:nvSpPr>
          <p:spPr>
            <a:xfrm>
              <a:off x="-5011400" y="3350150"/>
              <a:ext cx="33900" cy="33875"/>
            </a:xfrm>
            <a:custGeom>
              <a:rect b="b" l="l" r="r" t="t"/>
              <a:pathLst>
                <a:path extrusionOk="0" h="1355" w="1356">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3" name="Google Shape;913;g18bdc7f65ce_0_229"/>
          <p:cNvSpPr txBox="1"/>
          <p:nvPr>
            <p:ph idx="4294967295" type="ctrTitle"/>
          </p:nvPr>
        </p:nvSpPr>
        <p:spPr>
          <a:xfrm>
            <a:off x="4766038" y="644550"/>
            <a:ext cx="40608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I</a:t>
            </a:r>
            <a:r>
              <a:rPr lang="es"/>
              <a:t>ncrease </a:t>
            </a:r>
            <a:r>
              <a:rPr lang="es"/>
              <a:t>s</a:t>
            </a:r>
            <a:r>
              <a:rPr lang="es"/>
              <a:t>witching </a:t>
            </a:r>
            <a:r>
              <a:rPr lang="es"/>
              <a:t>c</a:t>
            </a:r>
            <a:r>
              <a:rPr lang="es"/>
              <a:t>ost</a:t>
            </a:r>
            <a:endParaRPr>
              <a:solidFill>
                <a:srgbClr val="FFFFFF"/>
              </a:solidFill>
            </a:endParaRPr>
          </a:p>
        </p:txBody>
      </p:sp>
      <p:cxnSp>
        <p:nvCxnSpPr>
          <p:cNvPr id="914" name="Google Shape;914;g18bdc7f65ce_0_229"/>
          <p:cNvCxnSpPr/>
          <p:nvPr/>
        </p:nvCxnSpPr>
        <p:spPr>
          <a:xfrm>
            <a:off x="4736763" y="1191700"/>
            <a:ext cx="4078800" cy="210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918" name="Shape 918"/>
        <p:cNvGrpSpPr/>
        <p:nvPr/>
      </p:nvGrpSpPr>
      <p:grpSpPr>
        <a:xfrm>
          <a:off x="0" y="0"/>
          <a:ext cx="0" cy="0"/>
          <a:chOff x="0" y="0"/>
          <a:chExt cx="0" cy="0"/>
        </a:xfrm>
      </p:grpSpPr>
      <p:sp>
        <p:nvSpPr>
          <p:cNvPr id="919" name="Google Shape;919;p1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
              <a:t>THANKS!</a:t>
            </a:r>
            <a:endParaRPr/>
          </a:p>
        </p:txBody>
      </p:sp>
      <p:sp>
        <p:nvSpPr>
          <p:cNvPr id="920" name="Google Shape;920;p19"/>
          <p:cNvSpPr txBox="1"/>
          <p:nvPr>
            <p:ph idx="1" type="subTitle"/>
          </p:nvPr>
        </p:nvSpPr>
        <p:spPr>
          <a:xfrm>
            <a:off x="3986575" y="2265375"/>
            <a:ext cx="4470900" cy="187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s" sz="1300">
                <a:latin typeface="Roboto"/>
                <a:ea typeface="Roboto"/>
                <a:cs typeface="Roboto"/>
                <a:sym typeface="Roboto"/>
              </a:rPr>
              <a:t>Class 2, Group 3</a:t>
            </a:r>
            <a:endParaRPr b="1" sz="1300">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b="1" sz="1300">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s" sz="1300"/>
              <a:t>Allan Sousa, up201800149</a:t>
            </a:r>
            <a:endParaRPr sz="1300"/>
          </a:p>
          <a:p>
            <a:pPr indent="0" lvl="0" marL="0" rtl="0" algn="l">
              <a:lnSpc>
                <a:spcPct val="100000"/>
              </a:lnSpc>
              <a:spcBef>
                <a:spcPts val="0"/>
              </a:spcBef>
              <a:spcAft>
                <a:spcPts val="0"/>
              </a:spcAft>
              <a:buClr>
                <a:schemeClr val="dk1"/>
              </a:buClr>
              <a:buSzPts val="1100"/>
              <a:buFont typeface="Arial"/>
              <a:buNone/>
            </a:pPr>
            <a:r>
              <a:rPr lang="es" sz="1300"/>
              <a:t>Breno Pimentel, up201800170</a:t>
            </a:r>
            <a:endParaRPr sz="1300"/>
          </a:p>
          <a:p>
            <a:pPr indent="0" lvl="0" marL="0" rtl="0" algn="l">
              <a:lnSpc>
                <a:spcPct val="100000"/>
              </a:lnSpc>
              <a:spcBef>
                <a:spcPts val="0"/>
              </a:spcBef>
              <a:spcAft>
                <a:spcPts val="0"/>
              </a:spcAft>
              <a:buClr>
                <a:schemeClr val="dk1"/>
              </a:buClr>
              <a:buSzPts val="1100"/>
              <a:buFont typeface="Arial"/>
              <a:buNone/>
            </a:pPr>
            <a:r>
              <a:rPr lang="es" sz="1300"/>
              <a:t>Carolina Guilhermino, up201800171</a:t>
            </a:r>
            <a:endParaRPr sz="1300"/>
          </a:p>
          <a:p>
            <a:pPr indent="0" lvl="0" marL="0" rtl="0" algn="l">
              <a:lnSpc>
                <a:spcPct val="100000"/>
              </a:lnSpc>
              <a:spcBef>
                <a:spcPts val="0"/>
              </a:spcBef>
              <a:spcAft>
                <a:spcPts val="0"/>
              </a:spcAft>
              <a:buClr>
                <a:schemeClr val="dk1"/>
              </a:buClr>
              <a:buSzPts val="1100"/>
              <a:buFont typeface="Arial"/>
              <a:buNone/>
            </a:pPr>
            <a:r>
              <a:rPr lang="es" sz="1300"/>
              <a:t>Juliane Marubayashi, up201800175</a:t>
            </a:r>
            <a:endParaRPr sz="1300"/>
          </a:p>
          <a:p>
            <a:pPr indent="0" lvl="0" marL="0" rtl="0" algn="l">
              <a:lnSpc>
                <a:spcPct val="100000"/>
              </a:lnSpc>
              <a:spcBef>
                <a:spcPts val="0"/>
              </a:spcBef>
              <a:spcAft>
                <a:spcPts val="0"/>
              </a:spcAft>
              <a:buClr>
                <a:schemeClr val="dk1"/>
              </a:buClr>
              <a:buSzPts val="1100"/>
              <a:buFont typeface="Arial"/>
              <a:buNone/>
            </a:pPr>
            <a:r>
              <a:rPr lang="es" sz="1300"/>
              <a:t>Hugo Guimarães, up201806490</a:t>
            </a:r>
            <a:endParaRPr sz="1300"/>
          </a:p>
          <a:p>
            <a:pPr indent="0" lvl="0" marL="0" rtl="0" algn="l">
              <a:lnSpc>
                <a:spcPct val="100000"/>
              </a:lnSpc>
              <a:spcBef>
                <a:spcPts val="0"/>
              </a:spcBef>
              <a:spcAft>
                <a:spcPts val="0"/>
              </a:spcAft>
              <a:buClr>
                <a:schemeClr val="dk1"/>
              </a:buClr>
              <a:buSzPts val="1100"/>
              <a:buFont typeface="Arial"/>
              <a:buNone/>
            </a:pPr>
            <a:r>
              <a:rPr lang="es" sz="1300"/>
              <a:t>Pedro Ponte, up201809694</a:t>
            </a:r>
            <a:endParaRPr sz="1300"/>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000"/>
              <a:buNone/>
            </a:pPr>
            <a:r>
              <a:t/>
            </a:r>
            <a:endParaRPr/>
          </a:p>
        </p:txBody>
      </p:sp>
      <p:grpSp>
        <p:nvGrpSpPr>
          <p:cNvPr id="921" name="Google Shape;921;p19"/>
          <p:cNvGrpSpPr/>
          <p:nvPr/>
        </p:nvGrpSpPr>
        <p:grpSpPr>
          <a:xfrm flipH="1">
            <a:off x="-4531426" y="-117297"/>
            <a:ext cx="7324051" cy="5378088"/>
            <a:chOff x="238125" y="262775"/>
            <a:chExt cx="7092825" cy="5151425"/>
          </a:xfrm>
        </p:grpSpPr>
        <p:sp>
          <p:nvSpPr>
            <p:cNvPr id="922" name="Google Shape;922;p19"/>
            <p:cNvSpPr/>
            <p:nvPr/>
          </p:nvSpPr>
          <p:spPr>
            <a:xfrm>
              <a:off x="4565450" y="4835675"/>
              <a:ext cx="850200" cy="445800"/>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9"/>
            <p:cNvSpPr/>
            <p:nvPr/>
          </p:nvSpPr>
          <p:spPr>
            <a:xfrm>
              <a:off x="5848675" y="1425000"/>
              <a:ext cx="423525" cy="13257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9"/>
            <p:cNvSpPr/>
            <p:nvPr/>
          </p:nvSpPr>
          <p:spPr>
            <a:xfrm>
              <a:off x="5941025" y="1557925"/>
              <a:ext cx="238825" cy="95175"/>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9"/>
            <p:cNvSpPr/>
            <p:nvPr/>
          </p:nvSpPr>
          <p:spPr>
            <a:xfrm>
              <a:off x="6009475" y="1680125"/>
              <a:ext cx="119425" cy="102525"/>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9"/>
            <p:cNvSpPr/>
            <p:nvPr/>
          </p:nvSpPr>
          <p:spPr>
            <a:xfrm>
              <a:off x="5753150" y="1286475"/>
              <a:ext cx="614575" cy="170775"/>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9"/>
            <p:cNvSpPr/>
            <p:nvPr/>
          </p:nvSpPr>
          <p:spPr>
            <a:xfrm>
              <a:off x="1997375" y="1099025"/>
              <a:ext cx="3593400" cy="4136275"/>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9"/>
            <p:cNvSpPr/>
            <p:nvPr/>
          </p:nvSpPr>
          <p:spPr>
            <a:xfrm>
              <a:off x="2271225" y="2928325"/>
              <a:ext cx="977575" cy="976000"/>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9"/>
            <p:cNvSpPr/>
            <p:nvPr/>
          </p:nvSpPr>
          <p:spPr>
            <a:xfrm>
              <a:off x="3957250" y="2998400"/>
              <a:ext cx="25" cy="25"/>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9"/>
            <p:cNvSpPr/>
            <p:nvPr/>
          </p:nvSpPr>
          <p:spPr>
            <a:xfrm>
              <a:off x="3307675" y="2819750"/>
              <a:ext cx="697375" cy="688475"/>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19"/>
            <p:cNvSpPr/>
            <p:nvPr/>
          </p:nvSpPr>
          <p:spPr>
            <a:xfrm>
              <a:off x="2445675" y="3165225"/>
              <a:ext cx="592975" cy="501025"/>
            </a:xfrm>
            <a:custGeom>
              <a:rect b="b" l="l" r="r" t="t"/>
              <a:pathLst>
                <a:path extrusionOk="0" h="20041" w="23719">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19"/>
            <p:cNvSpPr/>
            <p:nvPr/>
          </p:nvSpPr>
          <p:spPr>
            <a:xfrm>
              <a:off x="3481225" y="3027000"/>
              <a:ext cx="333850" cy="275925"/>
            </a:xfrm>
            <a:custGeom>
              <a:rect b="b" l="l" r="r" t="t"/>
              <a:pathLst>
                <a:path extrusionOk="0" h="11037" w="13354">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19"/>
            <p:cNvSpPr/>
            <p:nvPr/>
          </p:nvSpPr>
          <p:spPr>
            <a:xfrm>
              <a:off x="639325" y="2213475"/>
              <a:ext cx="444225" cy="442625"/>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19"/>
            <p:cNvSpPr/>
            <p:nvPr/>
          </p:nvSpPr>
          <p:spPr>
            <a:xfrm>
              <a:off x="1112175" y="2165725"/>
              <a:ext cx="313675" cy="310475"/>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19"/>
            <p:cNvSpPr/>
            <p:nvPr/>
          </p:nvSpPr>
          <p:spPr>
            <a:xfrm>
              <a:off x="4310700" y="22087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19"/>
            <p:cNvSpPr/>
            <p:nvPr/>
          </p:nvSpPr>
          <p:spPr>
            <a:xfrm>
              <a:off x="4310700" y="234562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9"/>
            <p:cNvSpPr/>
            <p:nvPr/>
          </p:nvSpPr>
          <p:spPr>
            <a:xfrm>
              <a:off x="4310700" y="2482550"/>
              <a:ext cx="1028525" cy="39825"/>
            </a:xfrm>
            <a:custGeom>
              <a:rect b="b" l="l" r="r" t="t"/>
              <a:pathLst>
                <a:path extrusionOk="0" h="1593" w="41141">
                  <a:moveTo>
                    <a:pt x="1" y="0"/>
                  </a:moveTo>
                  <a:lnTo>
                    <a:pt x="1" y="1593"/>
                  </a:lnTo>
                  <a:lnTo>
                    <a:pt x="41140" y="1593"/>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19"/>
            <p:cNvSpPr/>
            <p:nvPr/>
          </p:nvSpPr>
          <p:spPr>
            <a:xfrm>
              <a:off x="4310700" y="2621050"/>
              <a:ext cx="1028525" cy="39850"/>
            </a:xfrm>
            <a:custGeom>
              <a:rect b="b" l="l" r="r" t="t"/>
              <a:pathLst>
                <a:path extrusionOk="0" h="1594"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19"/>
            <p:cNvSpPr/>
            <p:nvPr/>
          </p:nvSpPr>
          <p:spPr>
            <a:xfrm>
              <a:off x="4310700" y="275797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19"/>
            <p:cNvSpPr/>
            <p:nvPr/>
          </p:nvSpPr>
          <p:spPr>
            <a:xfrm>
              <a:off x="4310700" y="28949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19"/>
            <p:cNvSpPr/>
            <p:nvPr/>
          </p:nvSpPr>
          <p:spPr>
            <a:xfrm>
              <a:off x="4310700" y="3031825"/>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19"/>
            <p:cNvSpPr/>
            <p:nvPr/>
          </p:nvSpPr>
          <p:spPr>
            <a:xfrm>
              <a:off x="4310700" y="3168750"/>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9"/>
            <p:cNvSpPr/>
            <p:nvPr/>
          </p:nvSpPr>
          <p:spPr>
            <a:xfrm>
              <a:off x="4310700" y="3305675"/>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19"/>
            <p:cNvSpPr/>
            <p:nvPr/>
          </p:nvSpPr>
          <p:spPr>
            <a:xfrm>
              <a:off x="4310700" y="344257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9"/>
            <p:cNvSpPr/>
            <p:nvPr/>
          </p:nvSpPr>
          <p:spPr>
            <a:xfrm>
              <a:off x="4310700" y="35795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9"/>
            <p:cNvSpPr/>
            <p:nvPr/>
          </p:nvSpPr>
          <p:spPr>
            <a:xfrm>
              <a:off x="4310700" y="3716425"/>
              <a:ext cx="1028525" cy="39825"/>
            </a:xfrm>
            <a:custGeom>
              <a:rect b="b" l="l" r="r" t="t"/>
              <a:pathLst>
                <a:path extrusionOk="0" h="1593" w="41141">
                  <a:moveTo>
                    <a:pt x="1" y="0"/>
                  </a:moveTo>
                  <a:lnTo>
                    <a:pt x="1" y="1593"/>
                  </a:lnTo>
                  <a:lnTo>
                    <a:pt x="41140" y="1593"/>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19"/>
            <p:cNvSpPr/>
            <p:nvPr/>
          </p:nvSpPr>
          <p:spPr>
            <a:xfrm>
              <a:off x="2293525" y="2208700"/>
              <a:ext cx="1776800" cy="39825"/>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9"/>
            <p:cNvSpPr/>
            <p:nvPr/>
          </p:nvSpPr>
          <p:spPr>
            <a:xfrm>
              <a:off x="2293525" y="2345625"/>
              <a:ext cx="1776800" cy="39825"/>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9"/>
            <p:cNvSpPr/>
            <p:nvPr/>
          </p:nvSpPr>
          <p:spPr>
            <a:xfrm>
              <a:off x="2293525" y="2482550"/>
              <a:ext cx="1776800" cy="39825"/>
            </a:xfrm>
            <a:custGeom>
              <a:rect b="b" l="l" r="r" t="t"/>
              <a:pathLst>
                <a:path extrusionOk="0" h="1593" w="71072">
                  <a:moveTo>
                    <a:pt x="0" y="0"/>
                  </a:moveTo>
                  <a:lnTo>
                    <a:pt x="0" y="1593"/>
                  </a:lnTo>
                  <a:lnTo>
                    <a:pt x="71071" y="1593"/>
                  </a:lnTo>
                  <a:lnTo>
                    <a:pt x="7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9"/>
            <p:cNvSpPr/>
            <p:nvPr/>
          </p:nvSpPr>
          <p:spPr>
            <a:xfrm>
              <a:off x="2293525" y="2621050"/>
              <a:ext cx="1195675" cy="39850"/>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9"/>
            <p:cNvSpPr/>
            <p:nvPr/>
          </p:nvSpPr>
          <p:spPr>
            <a:xfrm>
              <a:off x="4430100" y="1931675"/>
              <a:ext cx="730800" cy="119450"/>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19"/>
            <p:cNvSpPr/>
            <p:nvPr/>
          </p:nvSpPr>
          <p:spPr>
            <a:xfrm>
              <a:off x="2817325" y="1931675"/>
              <a:ext cx="729200" cy="119450"/>
            </a:xfrm>
            <a:custGeom>
              <a:rect b="b" l="l" r="r" t="t"/>
              <a:pathLst>
                <a:path extrusionOk="0" h="4778" w="29168">
                  <a:moveTo>
                    <a:pt x="0" y="1"/>
                  </a:moveTo>
                  <a:lnTo>
                    <a:pt x="0" y="4777"/>
                  </a:lnTo>
                  <a:lnTo>
                    <a:pt x="29167" y="4777"/>
                  </a:lnTo>
                  <a:lnTo>
                    <a:pt x="291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19"/>
            <p:cNvSpPr/>
            <p:nvPr/>
          </p:nvSpPr>
          <p:spPr>
            <a:xfrm>
              <a:off x="628175" y="3272225"/>
              <a:ext cx="765825" cy="1550725"/>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9"/>
            <p:cNvSpPr/>
            <p:nvPr/>
          </p:nvSpPr>
          <p:spPr>
            <a:xfrm>
              <a:off x="972075" y="4366000"/>
              <a:ext cx="79625" cy="398050"/>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9"/>
            <p:cNvSpPr/>
            <p:nvPr/>
          </p:nvSpPr>
          <p:spPr>
            <a:xfrm>
              <a:off x="2436800" y="685075"/>
              <a:ext cx="213375" cy="214950"/>
            </a:xfrm>
            <a:custGeom>
              <a:rect b="b" l="l" r="r" t="t"/>
              <a:pathLst>
                <a:path extrusionOk="0" h="8598" w="8535">
                  <a:moveTo>
                    <a:pt x="1" y="0"/>
                  </a:moveTo>
                  <a:lnTo>
                    <a:pt x="1"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19"/>
            <p:cNvSpPr/>
            <p:nvPr/>
          </p:nvSpPr>
          <p:spPr>
            <a:xfrm>
              <a:off x="2791850" y="685075"/>
              <a:ext cx="213350" cy="214950"/>
            </a:xfrm>
            <a:custGeom>
              <a:rect b="b" l="l" r="r" t="t"/>
              <a:pathLst>
                <a:path extrusionOk="0" h="8598" w="8534">
                  <a:moveTo>
                    <a:pt x="0" y="0"/>
                  </a:moveTo>
                  <a:lnTo>
                    <a:pt x="0"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19"/>
            <p:cNvSpPr/>
            <p:nvPr/>
          </p:nvSpPr>
          <p:spPr>
            <a:xfrm>
              <a:off x="3146875" y="685075"/>
              <a:ext cx="213375" cy="214950"/>
            </a:xfrm>
            <a:custGeom>
              <a:rect b="b" l="l" r="r" t="t"/>
              <a:pathLst>
                <a:path extrusionOk="0" h="8598" w="8535">
                  <a:moveTo>
                    <a:pt x="1" y="0"/>
                  </a:moveTo>
                  <a:lnTo>
                    <a:pt x="1"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19"/>
            <p:cNvSpPr/>
            <p:nvPr/>
          </p:nvSpPr>
          <p:spPr>
            <a:xfrm>
              <a:off x="2258475" y="570450"/>
              <a:ext cx="1280075" cy="444200"/>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19"/>
            <p:cNvSpPr/>
            <p:nvPr/>
          </p:nvSpPr>
          <p:spPr>
            <a:xfrm>
              <a:off x="4947550" y="262775"/>
              <a:ext cx="1147925" cy="384100"/>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19"/>
            <p:cNvSpPr/>
            <p:nvPr/>
          </p:nvSpPr>
          <p:spPr>
            <a:xfrm>
              <a:off x="5336025" y="1923725"/>
              <a:ext cx="162400" cy="135350"/>
            </a:xfrm>
            <a:custGeom>
              <a:rect b="b" l="l" r="r" t="t"/>
              <a:pathLst>
                <a:path extrusionOk="0" h="5414" w="6496">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19"/>
            <p:cNvSpPr/>
            <p:nvPr/>
          </p:nvSpPr>
          <p:spPr>
            <a:xfrm>
              <a:off x="2651725" y="4047575"/>
              <a:ext cx="135375" cy="116250"/>
            </a:xfrm>
            <a:custGeom>
              <a:rect b="b" l="l" r="r" t="t"/>
              <a:pathLst>
                <a:path extrusionOk="0" h="4650" w="5415">
                  <a:moveTo>
                    <a:pt x="2739" y="1"/>
                  </a:moveTo>
                  <a:lnTo>
                    <a:pt x="1" y="4650"/>
                  </a:lnTo>
                  <a:lnTo>
                    <a:pt x="5414" y="4650"/>
                  </a:lnTo>
                  <a:lnTo>
                    <a:pt x="27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19"/>
            <p:cNvSpPr/>
            <p:nvPr/>
          </p:nvSpPr>
          <p:spPr>
            <a:xfrm>
              <a:off x="2481375" y="1923725"/>
              <a:ext cx="164025" cy="135350"/>
            </a:xfrm>
            <a:custGeom>
              <a:rect b="b" l="l" r="r" t="t"/>
              <a:pathLst>
                <a:path extrusionOk="0" h="5414" w="6561">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9"/>
            <p:cNvSpPr/>
            <p:nvPr/>
          </p:nvSpPr>
          <p:spPr>
            <a:xfrm>
              <a:off x="1459250" y="2527125"/>
              <a:ext cx="243625" cy="208425"/>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9"/>
            <p:cNvSpPr/>
            <p:nvPr/>
          </p:nvSpPr>
          <p:spPr>
            <a:xfrm>
              <a:off x="4718275" y="1636825"/>
              <a:ext cx="243625" cy="208900"/>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19"/>
            <p:cNvSpPr/>
            <p:nvPr/>
          </p:nvSpPr>
          <p:spPr>
            <a:xfrm>
              <a:off x="4971425" y="1636825"/>
              <a:ext cx="243625" cy="208900"/>
            </a:xfrm>
            <a:custGeom>
              <a:rect b="b" l="l" r="r" t="t"/>
              <a:pathLst>
                <a:path extrusionOk="0" h="8356" w="9745">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19"/>
            <p:cNvSpPr/>
            <p:nvPr/>
          </p:nvSpPr>
          <p:spPr>
            <a:xfrm>
              <a:off x="6803925" y="2260975"/>
              <a:ext cx="243625" cy="208850"/>
            </a:xfrm>
            <a:custGeom>
              <a:rect b="b" l="l" r="r" t="t"/>
              <a:pathLst>
                <a:path extrusionOk="0" h="8354" w="9745">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19"/>
            <p:cNvSpPr/>
            <p:nvPr/>
          </p:nvSpPr>
          <p:spPr>
            <a:xfrm>
              <a:off x="5711750" y="2736450"/>
              <a:ext cx="197450" cy="168025"/>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19"/>
            <p:cNvSpPr/>
            <p:nvPr/>
          </p:nvSpPr>
          <p:spPr>
            <a:xfrm>
              <a:off x="5789775" y="945725"/>
              <a:ext cx="197425" cy="169225"/>
            </a:xfrm>
            <a:custGeom>
              <a:rect b="b" l="l" r="r" t="t"/>
              <a:pathLst>
                <a:path extrusionOk="0" h="6769" w="7897">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19"/>
            <p:cNvSpPr/>
            <p:nvPr/>
          </p:nvSpPr>
          <p:spPr>
            <a:xfrm>
              <a:off x="6049275" y="945725"/>
              <a:ext cx="197450" cy="169225"/>
            </a:xfrm>
            <a:custGeom>
              <a:rect b="b" l="l" r="r" t="t"/>
              <a:pathLst>
                <a:path extrusionOk="0" h="6769" w="7898">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19"/>
            <p:cNvSpPr/>
            <p:nvPr/>
          </p:nvSpPr>
          <p:spPr>
            <a:xfrm>
              <a:off x="3006775" y="4857175"/>
              <a:ext cx="197450" cy="169575"/>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9"/>
            <p:cNvSpPr/>
            <p:nvPr/>
          </p:nvSpPr>
          <p:spPr>
            <a:xfrm>
              <a:off x="3264700" y="4857175"/>
              <a:ext cx="197450" cy="169575"/>
            </a:xfrm>
            <a:custGeom>
              <a:rect b="b" l="l" r="r" t="t"/>
              <a:pathLst>
                <a:path extrusionOk="0" h="6783" w="7898">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9"/>
            <p:cNvSpPr/>
            <p:nvPr/>
          </p:nvSpPr>
          <p:spPr>
            <a:xfrm>
              <a:off x="6307200" y="945725"/>
              <a:ext cx="195850" cy="169225"/>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9"/>
            <p:cNvSpPr/>
            <p:nvPr/>
          </p:nvSpPr>
          <p:spPr>
            <a:xfrm>
              <a:off x="3767800" y="836325"/>
              <a:ext cx="197450" cy="168025"/>
            </a:xfrm>
            <a:custGeom>
              <a:rect b="b" l="l" r="r" t="t"/>
              <a:pathLst>
                <a:path extrusionOk="0" h="6721" w="7898">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19"/>
            <p:cNvSpPr/>
            <p:nvPr/>
          </p:nvSpPr>
          <p:spPr>
            <a:xfrm>
              <a:off x="3505100" y="4547475"/>
              <a:ext cx="287750" cy="207875"/>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9"/>
            <p:cNvSpPr/>
            <p:nvPr/>
          </p:nvSpPr>
          <p:spPr>
            <a:xfrm>
              <a:off x="1495875" y="2773900"/>
              <a:ext cx="203800" cy="1459975"/>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9"/>
            <p:cNvSpPr/>
            <p:nvPr/>
          </p:nvSpPr>
          <p:spPr>
            <a:xfrm>
              <a:off x="4119650" y="868550"/>
              <a:ext cx="133750" cy="157250"/>
            </a:xfrm>
            <a:custGeom>
              <a:rect b="b" l="l" r="r" t="t"/>
              <a:pathLst>
                <a:path extrusionOk="0" h="6290" w="535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9"/>
            <p:cNvSpPr/>
            <p:nvPr/>
          </p:nvSpPr>
          <p:spPr>
            <a:xfrm>
              <a:off x="5961700" y="1944425"/>
              <a:ext cx="812000" cy="746725"/>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9"/>
            <p:cNvSpPr/>
            <p:nvPr/>
          </p:nvSpPr>
          <p:spPr>
            <a:xfrm flipH="1">
              <a:off x="755540" y="1025104"/>
              <a:ext cx="1047660" cy="746725"/>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9"/>
            <p:cNvSpPr/>
            <p:nvPr/>
          </p:nvSpPr>
          <p:spPr>
            <a:xfrm>
              <a:off x="5700600" y="3254725"/>
              <a:ext cx="246800" cy="1534800"/>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19"/>
            <p:cNvSpPr/>
            <p:nvPr/>
          </p:nvSpPr>
          <p:spPr>
            <a:xfrm>
              <a:off x="6150075" y="3201275"/>
              <a:ext cx="131675" cy="74175"/>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19"/>
            <p:cNvSpPr/>
            <p:nvPr/>
          </p:nvSpPr>
          <p:spPr>
            <a:xfrm>
              <a:off x="6616075" y="3944100"/>
              <a:ext cx="157625" cy="176750"/>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19"/>
            <p:cNvSpPr/>
            <p:nvPr/>
          </p:nvSpPr>
          <p:spPr>
            <a:xfrm>
              <a:off x="6299225" y="3275275"/>
              <a:ext cx="313675" cy="328125"/>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19"/>
            <p:cNvSpPr/>
            <p:nvPr/>
          </p:nvSpPr>
          <p:spPr>
            <a:xfrm>
              <a:off x="5732450" y="3078000"/>
              <a:ext cx="244700" cy="157625"/>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19"/>
            <p:cNvSpPr/>
            <p:nvPr/>
          </p:nvSpPr>
          <p:spPr>
            <a:xfrm>
              <a:off x="6651200" y="3786250"/>
              <a:ext cx="58825" cy="118075"/>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19"/>
            <p:cNvSpPr/>
            <p:nvPr/>
          </p:nvSpPr>
          <p:spPr>
            <a:xfrm>
              <a:off x="6007875" y="3155300"/>
              <a:ext cx="121025" cy="59650"/>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19"/>
            <p:cNvSpPr/>
            <p:nvPr/>
          </p:nvSpPr>
          <p:spPr>
            <a:xfrm>
              <a:off x="6599900" y="3634350"/>
              <a:ext cx="76675" cy="115525"/>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19"/>
            <p:cNvSpPr/>
            <p:nvPr/>
          </p:nvSpPr>
          <p:spPr>
            <a:xfrm>
              <a:off x="238125" y="2229325"/>
              <a:ext cx="224500" cy="433150"/>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9"/>
            <p:cNvSpPr/>
            <p:nvPr/>
          </p:nvSpPr>
          <p:spPr>
            <a:xfrm>
              <a:off x="417375" y="2847300"/>
              <a:ext cx="91425" cy="108125"/>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19"/>
            <p:cNvSpPr/>
            <p:nvPr/>
          </p:nvSpPr>
          <p:spPr>
            <a:xfrm>
              <a:off x="360700" y="2701425"/>
              <a:ext cx="71675" cy="113900"/>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19"/>
            <p:cNvSpPr/>
            <p:nvPr/>
          </p:nvSpPr>
          <p:spPr>
            <a:xfrm>
              <a:off x="379800" y="2081500"/>
              <a:ext cx="80800" cy="112900"/>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19"/>
            <p:cNvSpPr/>
            <p:nvPr/>
          </p:nvSpPr>
          <p:spPr>
            <a:xfrm>
              <a:off x="516725" y="1740625"/>
              <a:ext cx="222925" cy="222925"/>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19"/>
            <p:cNvSpPr/>
            <p:nvPr/>
          </p:nvSpPr>
          <p:spPr>
            <a:xfrm>
              <a:off x="451450" y="1948450"/>
              <a:ext cx="90775" cy="104250"/>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19"/>
            <p:cNvSpPr/>
            <p:nvPr/>
          </p:nvSpPr>
          <p:spPr>
            <a:xfrm>
              <a:off x="504525" y="2977900"/>
              <a:ext cx="231950" cy="235450"/>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19"/>
            <p:cNvSpPr/>
            <p:nvPr/>
          </p:nvSpPr>
          <p:spPr>
            <a:xfrm>
              <a:off x="7060250" y="2937275"/>
              <a:ext cx="87600" cy="107625"/>
            </a:xfrm>
            <a:custGeom>
              <a:rect b="b" l="l" r="r" t="t"/>
              <a:pathLst>
                <a:path extrusionOk="0" h="4305" w="3504">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19"/>
            <p:cNvSpPr/>
            <p:nvPr/>
          </p:nvSpPr>
          <p:spPr>
            <a:xfrm>
              <a:off x="7136675" y="2790600"/>
              <a:ext cx="71675" cy="115475"/>
            </a:xfrm>
            <a:custGeom>
              <a:rect b="b" l="l" r="r" t="t"/>
              <a:pathLst>
                <a:path extrusionOk="0" h="4619" w="2867">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19"/>
            <p:cNvSpPr/>
            <p:nvPr/>
          </p:nvSpPr>
          <p:spPr>
            <a:xfrm>
              <a:off x="6832600" y="3069275"/>
              <a:ext cx="226100" cy="234825"/>
            </a:xfrm>
            <a:custGeom>
              <a:rect b="b" l="l" r="r" t="t"/>
              <a:pathLst>
                <a:path extrusionOk="0" h="9393" w="9044">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19"/>
            <p:cNvSpPr/>
            <p:nvPr/>
          </p:nvSpPr>
          <p:spPr>
            <a:xfrm>
              <a:off x="7108025" y="2320075"/>
              <a:ext cx="222925" cy="434750"/>
            </a:xfrm>
            <a:custGeom>
              <a:rect b="b" l="l" r="r" t="t"/>
              <a:pathLst>
                <a:path extrusionOk="0" h="17390" w="8917">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19"/>
            <p:cNvSpPr/>
            <p:nvPr/>
          </p:nvSpPr>
          <p:spPr>
            <a:xfrm>
              <a:off x="7025225" y="2038025"/>
              <a:ext cx="92375" cy="105425"/>
            </a:xfrm>
            <a:custGeom>
              <a:rect b="b" l="l" r="r" t="t"/>
              <a:pathLst>
                <a:path extrusionOk="0" h="4217" w="3695">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19"/>
            <p:cNvSpPr/>
            <p:nvPr/>
          </p:nvSpPr>
          <p:spPr>
            <a:xfrm>
              <a:off x="7111200" y="2171525"/>
              <a:ext cx="78050" cy="113625"/>
            </a:xfrm>
            <a:custGeom>
              <a:rect b="b" l="l" r="r" t="t"/>
              <a:pathLst>
                <a:path extrusionOk="0" h="4545" w="3122">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19"/>
            <p:cNvSpPr/>
            <p:nvPr/>
          </p:nvSpPr>
          <p:spPr>
            <a:xfrm>
              <a:off x="6829400" y="1831375"/>
              <a:ext cx="222925" cy="222925"/>
            </a:xfrm>
            <a:custGeom>
              <a:rect b="b" l="l" r="r" t="t"/>
              <a:pathLst>
                <a:path extrusionOk="0" h="8917" w="8917">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19"/>
            <p:cNvSpPr/>
            <p:nvPr/>
          </p:nvSpPr>
          <p:spPr>
            <a:xfrm>
              <a:off x="1369300" y="4886275"/>
              <a:ext cx="322425" cy="3283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19"/>
            <p:cNvSpPr/>
            <p:nvPr/>
          </p:nvSpPr>
          <p:spPr>
            <a:xfrm>
              <a:off x="1849075" y="5273675"/>
              <a:ext cx="130825" cy="60350"/>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19"/>
            <p:cNvSpPr/>
            <p:nvPr/>
          </p:nvSpPr>
          <p:spPr>
            <a:xfrm>
              <a:off x="1276025" y="4585150"/>
              <a:ext cx="55875" cy="116800"/>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19"/>
            <p:cNvSpPr/>
            <p:nvPr/>
          </p:nvSpPr>
          <p:spPr>
            <a:xfrm>
              <a:off x="1307975" y="4740050"/>
              <a:ext cx="74875" cy="114750"/>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19"/>
            <p:cNvSpPr/>
            <p:nvPr/>
          </p:nvSpPr>
          <p:spPr>
            <a:xfrm>
              <a:off x="1214075" y="4367600"/>
              <a:ext cx="157625" cy="178325"/>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19"/>
            <p:cNvSpPr/>
            <p:nvPr/>
          </p:nvSpPr>
          <p:spPr>
            <a:xfrm>
              <a:off x="1702125" y="5214500"/>
              <a:ext cx="131300" cy="73350"/>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19"/>
            <p:cNvSpPr/>
            <p:nvPr/>
          </p:nvSpPr>
          <p:spPr>
            <a:xfrm>
              <a:off x="2014900" y="5254400"/>
              <a:ext cx="237250" cy="157625"/>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19"/>
            <p:cNvSpPr/>
            <p:nvPr/>
          </p:nvSpPr>
          <p:spPr>
            <a:xfrm>
              <a:off x="3619725" y="1871175"/>
              <a:ext cx="240450" cy="240450"/>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9"/>
            <p:cNvSpPr/>
            <p:nvPr/>
          </p:nvSpPr>
          <p:spPr>
            <a:xfrm>
              <a:off x="4411000" y="772625"/>
              <a:ext cx="240425" cy="240450"/>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9"/>
            <p:cNvSpPr/>
            <p:nvPr/>
          </p:nvSpPr>
          <p:spPr>
            <a:xfrm>
              <a:off x="4718275" y="772625"/>
              <a:ext cx="240425" cy="240450"/>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19"/>
            <p:cNvSpPr/>
            <p:nvPr/>
          </p:nvSpPr>
          <p:spPr>
            <a:xfrm>
              <a:off x="5320100" y="772625"/>
              <a:ext cx="240425" cy="240450"/>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19"/>
            <p:cNvSpPr/>
            <p:nvPr/>
          </p:nvSpPr>
          <p:spPr>
            <a:xfrm>
              <a:off x="1718775" y="4396250"/>
              <a:ext cx="472875" cy="60820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9"/>
            <p:cNvSpPr/>
            <p:nvPr/>
          </p:nvSpPr>
          <p:spPr>
            <a:xfrm>
              <a:off x="1817475" y="4498150"/>
              <a:ext cx="280225" cy="39825"/>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19"/>
            <p:cNvSpPr/>
            <p:nvPr/>
          </p:nvSpPr>
          <p:spPr>
            <a:xfrm>
              <a:off x="1817475" y="4574575"/>
              <a:ext cx="280225" cy="39825"/>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19"/>
            <p:cNvSpPr/>
            <p:nvPr/>
          </p:nvSpPr>
          <p:spPr>
            <a:xfrm>
              <a:off x="1817475" y="4650975"/>
              <a:ext cx="221325" cy="39850"/>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9"/>
            <p:cNvSpPr/>
            <p:nvPr/>
          </p:nvSpPr>
          <p:spPr>
            <a:xfrm>
              <a:off x="6358150" y="2643350"/>
              <a:ext cx="401225" cy="445825"/>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9"/>
            <p:cNvSpPr/>
            <p:nvPr/>
          </p:nvSpPr>
          <p:spPr>
            <a:xfrm>
              <a:off x="3627700" y="319425"/>
              <a:ext cx="525400" cy="450050"/>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19"/>
            <p:cNvSpPr/>
            <p:nvPr/>
          </p:nvSpPr>
          <p:spPr>
            <a:xfrm>
              <a:off x="3778950" y="401675"/>
              <a:ext cx="101900" cy="235650"/>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19"/>
            <p:cNvSpPr/>
            <p:nvPr/>
          </p:nvSpPr>
          <p:spPr>
            <a:xfrm>
              <a:off x="2650150" y="1654650"/>
              <a:ext cx="173550" cy="173575"/>
            </a:xfrm>
            <a:custGeom>
              <a:rect b="b" l="l" r="r" t="t"/>
              <a:pathLst>
                <a:path extrusionOk="0" h="6943" w="6942">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9"/>
            <p:cNvSpPr/>
            <p:nvPr/>
          </p:nvSpPr>
          <p:spPr>
            <a:xfrm>
              <a:off x="1094650" y="2691125"/>
              <a:ext cx="171975" cy="173550"/>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9"/>
            <p:cNvSpPr/>
            <p:nvPr/>
          </p:nvSpPr>
          <p:spPr>
            <a:xfrm>
              <a:off x="1723550" y="1665800"/>
              <a:ext cx="151275" cy="151275"/>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9"/>
            <p:cNvSpPr/>
            <p:nvPr/>
          </p:nvSpPr>
          <p:spPr>
            <a:xfrm>
              <a:off x="6334250" y="436700"/>
              <a:ext cx="149700" cy="151275"/>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9"/>
            <p:cNvSpPr/>
            <p:nvPr/>
          </p:nvSpPr>
          <p:spPr>
            <a:xfrm>
              <a:off x="6866025" y="2581250"/>
              <a:ext cx="149675" cy="151275"/>
            </a:xfrm>
            <a:custGeom>
              <a:rect b="b" l="l" r="r" t="t"/>
              <a:pathLst>
                <a:path extrusionOk="0" h="6051" w="5987">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9"/>
            <p:cNvSpPr/>
            <p:nvPr/>
          </p:nvSpPr>
          <p:spPr>
            <a:xfrm>
              <a:off x="1094650" y="2971325"/>
              <a:ext cx="171975" cy="173550"/>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9"/>
            <p:cNvSpPr/>
            <p:nvPr/>
          </p:nvSpPr>
          <p:spPr>
            <a:xfrm>
              <a:off x="2409725" y="1654650"/>
              <a:ext cx="171975" cy="173575"/>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9"/>
            <p:cNvSpPr/>
            <p:nvPr/>
          </p:nvSpPr>
          <p:spPr>
            <a:xfrm>
              <a:off x="4450800" y="4440825"/>
              <a:ext cx="1246650" cy="250000"/>
            </a:xfrm>
            <a:custGeom>
              <a:rect b="b" l="l" r="r" t="t"/>
              <a:pathLst>
                <a:path extrusionOk="0" h="10000" w="49866">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9"/>
            <p:cNvSpPr/>
            <p:nvPr/>
          </p:nvSpPr>
          <p:spPr>
            <a:xfrm>
              <a:off x="3118225" y="1673750"/>
              <a:ext cx="1514100" cy="135375"/>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19"/>
            <p:cNvSpPr/>
            <p:nvPr/>
          </p:nvSpPr>
          <p:spPr>
            <a:xfrm>
              <a:off x="1349400" y="323650"/>
              <a:ext cx="2101600" cy="61617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19"/>
            <p:cNvSpPr/>
            <p:nvPr/>
          </p:nvSpPr>
          <p:spPr>
            <a:xfrm>
              <a:off x="5823200" y="713725"/>
              <a:ext cx="843825" cy="1111300"/>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9"/>
            <p:cNvSpPr/>
            <p:nvPr/>
          </p:nvSpPr>
          <p:spPr>
            <a:xfrm>
              <a:off x="924300" y="661175"/>
              <a:ext cx="135350" cy="314875"/>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19"/>
            <p:cNvSpPr/>
            <p:nvPr/>
          </p:nvSpPr>
          <p:spPr>
            <a:xfrm>
              <a:off x="1782450" y="3907475"/>
              <a:ext cx="135350" cy="315250"/>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19"/>
            <p:cNvSpPr/>
            <p:nvPr/>
          </p:nvSpPr>
          <p:spPr>
            <a:xfrm>
              <a:off x="1113775" y="661175"/>
              <a:ext cx="133750" cy="314875"/>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19"/>
            <p:cNvSpPr/>
            <p:nvPr/>
          </p:nvSpPr>
          <p:spPr>
            <a:xfrm>
              <a:off x="1782450" y="2181650"/>
              <a:ext cx="135350" cy="1668525"/>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19"/>
            <p:cNvSpPr/>
            <p:nvPr/>
          </p:nvSpPr>
          <p:spPr>
            <a:xfrm>
              <a:off x="5576425" y="4885025"/>
              <a:ext cx="1047625" cy="159225"/>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19"/>
            <p:cNvSpPr/>
            <p:nvPr/>
          </p:nvSpPr>
          <p:spPr>
            <a:xfrm>
              <a:off x="5523875" y="5074475"/>
              <a:ext cx="1100175" cy="157650"/>
            </a:xfrm>
            <a:custGeom>
              <a:rect b="b" l="l" r="r" t="t"/>
              <a:pathLst>
                <a:path extrusionOk="0" h="6306" w="44007">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19"/>
            <p:cNvSpPr/>
            <p:nvPr/>
          </p:nvSpPr>
          <p:spPr>
            <a:xfrm>
              <a:off x="2408625" y="5020350"/>
              <a:ext cx="1230225" cy="393850"/>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19"/>
            <p:cNvSpPr/>
            <p:nvPr/>
          </p:nvSpPr>
          <p:spPr>
            <a:xfrm>
              <a:off x="819225" y="2831225"/>
              <a:ext cx="197450" cy="168025"/>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9"/>
            <p:cNvSpPr/>
            <p:nvPr/>
          </p:nvSpPr>
          <p:spPr>
            <a:xfrm>
              <a:off x="860625" y="1842525"/>
              <a:ext cx="619350" cy="135350"/>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9"/>
            <p:cNvSpPr/>
            <p:nvPr/>
          </p:nvSpPr>
          <p:spPr>
            <a:xfrm>
              <a:off x="6060425" y="4273650"/>
              <a:ext cx="627300" cy="495175"/>
            </a:xfrm>
            <a:custGeom>
              <a:rect b="b" l="l" r="r" t="t"/>
              <a:pathLst>
                <a:path extrusionOk="0" h="19807" w="25092">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9"/>
            <p:cNvSpPr/>
            <p:nvPr/>
          </p:nvSpPr>
          <p:spPr>
            <a:xfrm>
              <a:off x="6033350" y="2694300"/>
              <a:ext cx="97150" cy="98725"/>
            </a:xfrm>
            <a:custGeom>
              <a:rect b="b" l="l" r="r" t="t"/>
              <a:pathLst>
                <a:path extrusionOk="0" h="3949" w="3886">
                  <a:moveTo>
                    <a:pt x="1" y="0"/>
                  </a:moveTo>
                  <a:lnTo>
                    <a:pt x="1" y="3949"/>
                  </a:lnTo>
                  <a:lnTo>
                    <a:pt x="3885" y="3949"/>
                  </a:lnTo>
                  <a:lnTo>
                    <a:pt x="388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9"/>
            <p:cNvSpPr/>
            <p:nvPr/>
          </p:nvSpPr>
          <p:spPr>
            <a:xfrm>
              <a:off x="6162325" y="2694300"/>
              <a:ext cx="98725" cy="98725"/>
            </a:xfrm>
            <a:custGeom>
              <a:rect b="b" l="l" r="r" t="t"/>
              <a:pathLst>
                <a:path extrusionOk="0" h="3949" w="3949">
                  <a:moveTo>
                    <a:pt x="0" y="0"/>
                  </a:moveTo>
                  <a:lnTo>
                    <a:pt x="0" y="3949"/>
                  </a:lnTo>
                  <a:lnTo>
                    <a:pt x="3948" y="3949"/>
                  </a:lnTo>
                  <a:lnTo>
                    <a:pt x="39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9"/>
            <p:cNvSpPr/>
            <p:nvPr/>
          </p:nvSpPr>
          <p:spPr>
            <a:xfrm>
              <a:off x="6033350" y="2820075"/>
              <a:ext cx="97150" cy="98725"/>
            </a:xfrm>
            <a:custGeom>
              <a:rect b="b" l="l" r="r" t="t"/>
              <a:pathLst>
                <a:path extrusionOk="0" h="3949" w="3886">
                  <a:moveTo>
                    <a:pt x="1" y="0"/>
                  </a:moveTo>
                  <a:lnTo>
                    <a:pt x="1" y="3949"/>
                  </a:lnTo>
                  <a:lnTo>
                    <a:pt x="3885" y="3949"/>
                  </a:lnTo>
                  <a:lnTo>
                    <a:pt x="388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19"/>
            <p:cNvSpPr/>
            <p:nvPr/>
          </p:nvSpPr>
          <p:spPr>
            <a:xfrm>
              <a:off x="6162325" y="2820075"/>
              <a:ext cx="98725" cy="98725"/>
            </a:xfrm>
            <a:custGeom>
              <a:rect b="b" l="l" r="r" t="t"/>
              <a:pathLst>
                <a:path extrusionOk="0" h="3949" w="3949">
                  <a:moveTo>
                    <a:pt x="0" y="0"/>
                  </a:moveTo>
                  <a:lnTo>
                    <a:pt x="0" y="3949"/>
                  </a:lnTo>
                  <a:lnTo>
                    <a:pt x="3948" y="3949"/>
                  </a:lnTo>
                  <a:lnTo>
                    <a:pt x="39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19"/>
            <p:cNvSpPr/>
            <p:nvPr/>
          </p:nvSpPr>
          <p:spPr>
            <a:xfrm>
              <a:off x="6076350" y="3681400"/>
              <a:ext cx="176750" cy="455375"/>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19"/>
            <p:cNvSpPr/>
            <p:nvPr/>
          </p:nvSpPr>
          <p:spPr>
            <a:xfrm>
              <a:off x="6270575" y="3679800"/>
              <a:ext cx="178350" cy="45697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19"/>
            <p:cNvSpPr/>
            <p:nvPr/>
          </p:nvSpPr>
          <p:spPr>
            <a:xfrm>
              <a:off x="6170275" y="3772150"/>
              <a:ext cx="184700" cy="116250"/>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19"/>
            <p:cNvSpPr/>
            <p:nvPr/>
          </p:nvSpPr>
          <p:spPr>
            <a:xfrm>
              <a:off x="6132075" y="3928175"/>
              <a:ext cx="261125" cy="208600"/>
            </a:xfrm>
            <a:custGeom>
              <a:rect b="b" l="l" r="r" t="t"/>
              <a:pathLst>
                <a:path extrusionOk="0" h="8344" w="10445">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9"/>
            <p:cNvSpPr/>
            <p:nvPr/>
          </p:nvSpPr>
          <p:spPr>
            <a:xfrm>
              <a:off x="6262625" y="3928175"/>
              <a:ext cx="25" cy="25"/>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19"/>
            <p:cNvSpPr/>
            <p:nvPr/>
          </p:nvSpPr>
          <p:spPr>
            <a:xfrm>
              <a:off x="6036550" y="3628850"/>
              <a:ext cx="447400" cy="39825"/>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19"/>
            <p:cNvSpPr/>
            <p:nvPr/>
          </p:nvSpPr>
          <p:spPr>
            <a:xfrm>
              <a:off x="6036550" y="4149475"/>
              <a:ext cx="447400" cy="39825"/>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19"/>
            <p:cNvSpPr/>
            <p:nvPr/>
          </p:nvSpPr>
          <p:spPr>
            <a:xfrm>
              <a:off x="6163900" y="2121150"/>
              <a:ext cx="122575" cy="176750"/>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19"/>
            <p:cNvSpPr/>
            <p:nvPr/>
          </p:nvSpPr>
          <p:spPr>
            <a:xfrm>
              <a:off x="6302425" y="2121150"/>
              <a:ext cx="138525" cy="176750"/>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19"/>
            <p:cNvSpPr/>
            <p:nvPr/>
          </p:nvSpPr>
          <p:spPr>
            <a:xfrm>
              <a:off x="6472775" y="2121150"/>
              <a:ext cx="121025" cy="176750"/>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19"/>
            <p:cNvSpPr/>
            <p:nvPr/>
          </p:nvSpPr>
          <p:spPr>
            <a:xfrm>
              <a:off x="1688525" y="661175"/>
              <a:ext cx="92350" cy="17835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19"/>
            <p:cNvSpPr/>
            <p:nvPr/>
          </p:nvSpPr>
          <p:spPr>
            <a:xfrm flipH="1">
              <a:off x="1461393" y="1206602"/>
              <a:ext cx="147728" cy="176750"/>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19"/>
            <p:cNvSpPr/>
            <p:nvPr/>
          </p:nvSpPr>
          <p:spPr>
            <a:xfrm flipH="1">
              <a:off x="1291396" y="1206602"/>
              <a:ext cx="151153" cy="176750"/>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19"/>
            <p:cNvSpPr/>
            <p:nvPr/>
          </p:nvSpPr>
          <p:spPr>
            <a:xfrm flipH="1">
              <a:off x="1037205" y="1206602"/>
              <a:ext cx="252497" cy="176750"/>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19"/>
            <p:cNvSpPr/>
            <p:nvPr/>
          </p:nvSpPr>
          <p:spPr>
            <a:xfrm flipH="1">
              <a:off x="908417" y="1206602"/>
              <a:ext cx="109946" cy="176750"/>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19"/>
            <p:cNvSpPr/>
            <p:nvPr/>
          </p:nvSpPr>
          <p:spPr>
            <a:xfrm>
              <a:off x="2245750" y="4830900"/>
              <a:ext cx="162425" cy="211775"/>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19"/>
            <p:cNvSpPr/>
            <p:nvPr/>
          </p:nvSpPr>
          <p:spPr>
            <a:xfrm>
              <a:off x="2433625" y="4727400"/>
              <a:ext cx="207000" cy="380550"/>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9"/>
            <p:cNvSpPr/>
            <p:nvPr/>
          </p:nvSpPr>
          <p:spPr>
            <a:xfrm>
              <a:off x="2661300" y="4830900"/>
              <a:ext cx="164000" cy="211775"/>
            </a:xfrm>
            <a:custGeom>
              <a:rect b="b" l="l" r="r" t="t"/>
              <a:pathLst>
                <a:path extrusionOk="0" h="8471" w="656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
          <p:cNvSpPr txBox="1"/>
          <p:nvPr>
            <p:ph type="ctrTitle"/>
          </p:nvPr>
        </p:nvSpPr>
        <p:spPr>
          <a:xfrm>
            <a:off x="474100" y="670700"/>
            <a:ext cx="39045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s" sz="3000"/>
              <a:t>ABOUT CAMERA IQ</a:t>
            </a:r>
            <a:endParaRPr sz="3000"/>
          </a:p>
        </p:txBody>
      </p:sp>
      <p:sp>
        <p:nvSpPr>
          <p:cNvPr id="251" name="Google Shape;251;p3"/>
          <p:cNvSpPr txBox="1"/>
          <p:nvPr>
            <p:ph idx="1" type="subTitle"/>
          </p:nvPr>
        </p:nvSpPr>
        <p:spPr>
          <a:xfrm>
            <a:off x="627325" y="1894288"/>
            <a:ext cx="3989400" cy="24678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Clr>
                <a:schemeClr val="dk1"/>
              </a:buClr>
              <a:buSzPts val="1100"/>
              <a:buFont typeface="Arial"/>
              <a:buNone/>
            </a:pPr>
            <a:r>
              <a:rPr lang="es" sz="1400">
                <a:solidFill>
                  <a:schemeClr val="lt1"/>
                </a:solidFill>
                <a:latin typeface="Roboto"/>
                <a:ea typeface="Roboto"/>
                <a:cs typeface="Roboto"/>
                <a:sym typeface="Roboto"/>
              </a:rPr>
              <a:t>Camera IQ is a company created by Tsao and Ferenci that empowers brands to easily create and deploy scalable AR campaigns and reach audiences in social networks.</a:t>
            </a:r>
            <a:endParaRPr sz="1400">
              <a:solidFill>
                <a:schemeClr val="lt1"/>
              </a:solidFill>
              <a:latin typeface="Roboto"/>
              <a:ea typeface="Roboto"/>
              <a:cs typeface="Roboto"/>
              <a:sym typeface="Roboto"/>
            </a:endParaRPr>
          </a:p>
          <a:p>
            <a:pPr indent="0" lvl="0" marL="0" rtl="0" algn="l">
              <a:spcBef>
                <a:spcPts val="1000"/>
              </a:spcBef>
              <a:spcAft>
                <a:spcPts val="1000"/>
              </a:spcAft>
              <a:buClr>
                <a:schemeClr val="dk1"/>
              </a:buClr>
              <a:buSzPts val="1100"/>
              <a:buFont typeface="Arial"/>
              <a:buNone/>
            </a:pPr>
            <a:r>
              <a:rPr lang="es" sz="1400">
                <a:solidFill>
                  <a:schemeClr val="lt1"/>
                </a:solidFill>
                <a:latin typeface="Roboto"/>
                <a:ea typeface="Roboto"/>
                <a:cs typeface="Roboto"/>
                <a:sym typeface="Roboto"/>
              </a:rPr>
              <a:t>The company believes in revolutionizing advertisements and bringing new experiences to users: "With a few clicks, customers can... visualize clothing purchases, test out new makeup looks, rearrange the furniture in their apartments..."</a:t>
            </a:r>
            <a:endParaRPr sz="1400">
              <a:solidFill>
                <a:schemeClr val="lt1"/>
              </a:solidFill>
              <a:latin typeface="Roboto"/>
              <a:ea typeface="Roboto"/>
              <a:cs typeface="Roboto"/>
              <a:sym typeface="Roboto"/>
            </a:endParaRPr>
          </a:p>
        </p:txBody>
      </p:sp>
      <p:cxnSp>
        <p:nvCxnSpPr>
          <p:cNvPr id="252" name="Google Shape;252;p3"/>
          <p:cNvCxnSpPr/>
          <p:nvPr/>
        </p:nvCxnSpPr>
        <p:spPr>
          <a:xfrm>
            <a:off x="397825" y="1217050"/>
            <a:ext cx="4448400" cy="0"/>
          </a:xfrm>
          <a:prstGeom prst="straightConnector1">
            <a:avLst/>
          </a:prstGeom>
          <a:noFill/>
          <a:ln cap="flat" cmpd="sng" w="9525">
            <a:solidFill>
              <a:schemeClr val="accent1"/>
            </a:solidFill>
            <a:prstDash val="solid"/>
            <a:round/>
            <a:headEnd len="sm" w="sm" type="none"/>
            <a:tailEnd len="sm" w="sm" type="none"/>
          </a:ln>
        </p:spPr>
      </p:cxnSp>
      <p:pic>
        <p:nvPicPr>
          <p:cNvPr id="253" name="Google Shape;253;p3"/>
          <p:cNvPicPr preferRelativeResize="0"/>
          <p:nvPr/>
        </p:nvPicPr>
        <p:blipFill>
          <a:blip r:embed="rId3">
            <a:alphaModFix/>
          </a:blip>
          <a:stretch>
            <a:fillRect/>
          </a:stretch>
        </p:blipFill>
        <p:spPr>
          <a:xfrm>
            <a:off x="5846875" y="2249463"/>
            <a:ext cx="2260775" cy="1757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8bb92c7ed1_3_59"/>
          <p:cNvSpPr txBox="1"/>
          <p:nvPr>
            <p:ph type="ctrTitle"/>
          </p:nvPr>
        </p:nvSpPr>
        <p:spPr>
          <a:xfrm>
            <a:off x="474100" y="670700"/>
            <a:ext cx="42675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s" sz="3000"/>
              <a:t>Problem Identification</a:t>
            </a:r>
            <a:endParaRPr sz="3000"/>
          </a:p>
        </p:txBody>
      </p:sp>
      <p:cxnSp>
        <p:nvCxnSpPr>
          <p:cNvPr id="259" name="Google Shape;259;g18bb92c7ed1_3_59"/>
          <p:cNvCxnSpPr/>
          <p:nvPr/>
        </p:nvCxnSpPr>
        <p:spPr>
          <a:xfrm flipH="1" rot="10800000">
            <a:off x="397825" y="1213450"/>
            <a:ext cx="5385900" cy="3600"/>
          </a:xfrm>
          <a:prstGeom prst="straightConnector1">
            <a:avLst/>
          </a:prstGeom>
          <a:noFill/>
          <a:ln cap="flat" cmpd="sng" w="9525">
            <a:solidFill>
              <a:schemeClr val="accent1"/>
            </a:solidFill>
            <a:prstDash val="solid"/>
            <a:round/>
            <a:headEnd len="sm" w="sm" type="none"/>
            <a:tailEnd len="sm" w="sm" type="none"/>
          </a:ln>
        </p:spPr>
      </p:cxnSp>
      <p:sp>
        <p:nvSpPr>
          <p:cNvPr id="260" name="Google Shape;260;g18bb92c7ed1_3_59"/>
          <p:cNvSpPr txBox="1"/>
          <p:nvPr/>
        </p:nvSpPr>
        <p:spPr>
          <a:xfrm>
            <a:off x="574800" y="1518500"/>
            <a:ext cx="7994400" cy="2683500"/>
          </a:xfrm>
          <a:prstGeom prst="rect">
            <a:avLst/>
          </a:prstGeom>
          <a:noFill/>
          <a:ln>
            <a:noFill/>
          </a:ln>
        </p:spPr>
        <p:txBody>
          <a:bodyPr anchorCtr="0" anchor="t" bIns="91425" lIns="91425" spcFirstLastPara="1" rIns="91425" wrap="square" tIns="91425">
            <a:spAutoFit/>
          </a:bodyPr>
          <a:lstStyle/>
          <a:p>
            <a:pPr indent="-184150" lvl="0" marL="361950" rtl="0" algn="l">
              <a:spcBef>
                <a:spcPts val="0"/>
              </a:spcBef>
              <a:spcAft>
                <a:spcPts val="0"/>
              </a:spcAft>
              <a:buClr>
                <a:schemeClr val="lt1"/>
              </a:buClr>
              <a:buSzPts val="1400"/>
              <a:buFont typeface="Roboto"/>
              <a:buChar char="●"/>
            </a:pPr>
            <a:r>
              <a:rPr lang="es">
                <a:solidFill>
                  <a:schemeClr val="lt1"/>
                </a:solidFill>
                <a:latin typeface="Roboto"/>
                <a:ea typeface="Roboto"/>
                <a:cs typeface="Roboto"/>
                <a:sym typeface="Roboto"/>
              </a:rPr>
              <a:t>As Camera IQ is a recent company (founded in 2016), its founders have some doubts about how to accelerate the company’s growth:</a:t>
            </a:r>
            <a:endParaRPr>
              <a:solidFill>
                <a:schemeClr val="lt1"/>
              </a:solidFill>
              <a:latin typeface="Roboto"/>
              <a:ea typeface="Roboto"/>
              <a:cs typeface="Roboto"/>
              <a:sym typeface="Roboto"/>
            </a:endParaRPr>
          </a:p>
          <a:p>
            <a:pPr indent="-178899" lvl="1" marL="809999" rtl="0" algn="l">
              <a:spcBef>
                <a:spcPts val="0"/>
              </a:spcBef>
              <a:spcAft>
                <a:spcPts val="0"/>
              </a:spcAft>
              <a:buClr>
                <a:schemeClr val="lt1"/>
              </a:buClr>
              <a:buSzPts val="1400"/>
              <a:buFont typeface="Roboto"/>
              <a:buChar char="○"/>
            </a:pPr>
            <a:r>
              <a:rPr lang="es">
                <a:solidFill>
                  <a:schemeClr val="lt1"/>
                </a:solidFill>
                <a:latin typeface="Roboto"/>
                <a:ea typeface="Roboto"/>
                <a:cs typeface="Roboto"/>
                <a:sym typeface="Roboto"/>
              </a:rPr>
              <a:t>How to expand their customer base?</a:t>
            </a:r>
            <a:endParaRPr>
              <a:solidFill>
                <a:schemeClr val="lt1"/>
              </a:solidFill>
              <a:latin typeface="Roboto"/>
              <a:ea typeface="Roboto"/>
              <a:cs typeface="Roboto"/>
              <a:sym typeface="Roboto"/>
            </a:endParaRPr>
          </a:p>
          <a:p>
            <a:pPr indent="-178899" lvl="1" marL="809999" rtl="0" algn="l">
              <a:spcBef>
                <a:spcPts val="0"/>
              </a:spcBef>
              <a:spcAft>
                <a:spcPts val="0"/>
              </a:spcAft>
              <a:buClr>
                <a:schemeClr val="lt1"/>
              </a:buClr>
              <a:buSzPts val="1400"/>
              <a:buFont typeface="Roboto"/>
              <a:buChar char="○"/>
            </a:pPr>
            <a:r>
              <a:rPr lang="es">
                <a:solidFill>
                  <a:schemeClr val="lt1"/>
                </a:solidFill>
                <a:latin typeface="Roboto"/>
                <a:ea typeface="Roboto"/>
                <a:cs typeface="Roboto"/>
                <a:sym typeface="Roboto"/>
              </a:rPr>
              <a:t>How to direct their engineering resources to refine their platform to meet the needs of an expanding and diversifying customer base?</a:t>
            </a:r>
            <a:endParaRPr>
              <a:solidFill>
                <a:schemeClr val="lt1"/>
              </a:solidFill>
              <a:latin typeface="Roboto"/>
              <a:ea typeface="Roboto"/>
              <a:cs typeface="Roboto"/>
              <a:sym typeface="Roboto"/>
            </a:endParaRPr>
          </a:p>
          <a:p>
            <a:pPr indent="-178899" lvl="1" marL="809999" rtl="0" algn="l">
              <a:spcBef>
                <a:spcPts val="0"/>
              </a:spcBef>
              <a:spcAft>
                <a:spcPts val="0"/>
              </a:spcAft>
              <a:buClr>
                <a:schemeClr val="lt1"/>
              </a:buClr>
              <a:buSzPts val="1400"/>
              <a:buFont typeface="Roboto"/>
              <a:buChar char="○"/>
            </a:pPr>
            <a:r>
              <a:rPr lang="es">
                <a:solidFill>
                  <a:schemeClr val="lt1"/>
                </a:solidFill>
                <a:latin typeface="Roboto"/>
                <a:ea typeface="Roboto"/>
                <a:cs typeface="Roboto"/>
                <a:sym typeface="Roboto"/>
              </a:rPr>
              <a:t>How to differentiate AREs from other types of digital content?</a:t>
            </a:r>
            <a:endParaRPr>
              <a:solidFill>
                <a:schemeClr val="lt1"/>
              </a:solidFill>
              <a:latin typeface="Roboto"/>
              <a:ea typeface="Roboto"/>
              <a:cs typeface="Roboto"/>
              <a:sym typeface="Roboto"/>
            </a:endParaRPr>
          </a:p>
          <a:p>
            <a:pPr indent="-178899" lvl="1" marL="809999" rtl="0" algn="l">
              <a:spcBef>
                <a:spcPts val="0"/>
              </a:spcBef>
              <a:spcAft>
                <a:spcPts val="0"/>
              </a:spcAft>
              <a:buClr>
                <a:schemeClr val="lt1"/>
              </a:buClr>
              <a:buSzPts val="1400"/>
              <a:buFont typeface="Roboto"/>
              <a:buChar char="○"/>
            </a:pPr>
            <a:r>
              <a:rPr lang="es">
                <a:solidFill>
                  <a:schemeClr val="lt1"/>
                </a:solidFill>
                <a:latin typeface="Roboto"/>
                <a:ea typeface="Roboto"/>
                <a:cs typeface="Roboto"/>
                <a:sym typeface="Roboto"/>
              </a:rPr>
              <a:t>How to move beyond traditional notions of advertising toward achieving a richer, more immersive, and engaging branded experience?</a:t>
            </a:r>
            <a:endParaRPr>
              <a:solidFill>
                <a:schemeClr val="lt1"/>
              </a:solidFill>
              <a:latin typeface="Roboto"/>
              <a:ea typeface="Roboto"/>
              <a:cs typeface="Roboto"/>
              <a:sym typeface="Roboto"/>
            </a:endParaRPr>
          </a:p>
          <a:p>
            <a:pPr indent="-178901" lvl="0" marL="360000" rtl="0" algn="l">
              <a:spcBef>
                <a:spcPts val="1000"/>
              </a:spcBef>
              <a:spcAft>
                <a:spcPts val="1000"/>
              </a:spcAft>
              <a:buClr>
                <a:schemeClr val="lt1"/>
              </a:buClr>
              <a:buSzPts val="1400"/>
              <a:buFont typeface="Roboto Light"/>
              <a:buChar char="●"/>
            </a:pPr>
            <a:r>
              <a:rPr lang="es">
                <a:solidFill>
                  <a:schemeClr val="lt1"/>
                </a:solidFill>
                <a:latin typeface="Roboto"/>
                <a:ea typeface="Roboto"/>
                <a:cs typeface="Roboto"/>
                <a:sym typeface="Roboto"/>
              </a:rPr>
              <a:t>Taking that into account, the main question that we will explore and try to answer in the best way possible is: </a:t>
            </a:r>
            <a:r>
              <a:rPr b="1" lang="es">
                <a:solidFill>
                  <a:schemeClr val="lt1"/>
                </a:solidFill>
                <a:latin typeface="Roboto"/>
                <a:ea typeface="Roboto"/>
                <a:cs typeface="Roboto"/>
                <a:sym typeface="Roboto"/>
              </a:rPr>
              <a:t>Which are the most important strategies that Camera IQ should follow in order to grow?</a:t>
            </a:r>
            <a:endParaRPr b="1">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18bb92c7ed1_3_76"/>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s"/>
              <a:t>FIRST</a:t>
            </a:r>
            <a:r>
              <a:rPr lang="es"/>
              <a:t> QUESTION</a:t>
            </a:r>
            <a:endParaRPr>
              <a:solidFill>
                <a:srgbClr val="FFFFFF"/>
              </a:solidFill>
            </a:endParaRPr>
          </a:p>
        </p:txBody>
      </p:sp>
      <p:sp>
        <p:nvSpPr>
          <p:cNvPr id="266" name="Google Shape;266;g18bb92c7ed1_3_76"/>
          <p:cNvSpPr txBox="1"/>
          <p:nvPr>
            <p:ph idx="1" type="subTitle"/>
          </p:nvPr>
        </p:nvSpPr>
        <p:spPr>
          <a:xfrm>
            <a:off x="4893700" y="2746375"/>
            <a:ext cx="3457500" cy="157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400">
                <a:solidFill>
                  <a:schemeClr val="lt1"/>
                </a:solidFill>
                <a:latin typeface="Roboto Medium"/>
                <a:ea typeface="Roboto Medium"/>
                <a:cs typeface="Roboto Medium"/>
                <a:sym typeface="Roboto Medium"/>
              </a:rPr>
              <a:t>How would you characterize Camera IQ’s business model?</a:t>
            </a:r>
            <a:endParaRPr sz="1400">
              <a:solidFill>
                <a:schemeClr val="lt1"/>
              </a:solidFill>
              <a:latin typeface="Roboto Medium"/>
              <a:ea typeface="Roboto Medium"/>
              <a:cs typeface="Roboto Medium"/>
              <a:sym typeface="Roboto Medium"/>
            </a:endParaRPr>
          </a:p>
        </p:txBody>
      </p:sp>
      <p:cxnSp>
        <p:nvCxnSpPr>
          <p:cNvPr id="267" name="Google Shape;267;g18bb92c7ed1_3_76"/>
          <p:cNvCxnSpPr/>
          <p:nvPr/>
        </p:nvCxnSpPr>
        <p:spPr>
          <a:xfrm>
            <a:off x="4979350" y="2275300"/>
            <a:ext cx="4448400" cy="0"/>
          </a:xfrm>
          <a:prstGeom prst="straightConnector1">
            <a:avLst/>
          </a:prstGeom>
          <a:noFill/>
          <a:ln cap="flat" cmpd="sng" w="9525">
            <a:solidFill>
              <a:schemeClr val="accent1"/>
            </a:solidFill>
            <a:prstDash val="solid"/>
            <a:round/>
            <a:headEnd len="sm" w="sm" type="none"/>
            <a:tailEnd len="sm" w="sm" type="none"/>
          </a:ln>
        </p:spPr>
      </p:cxnSp>
      <p:grpSp>
        <p:nvGrpSpPr>
          <p:cNvPr id="268" name="Google Shape;268;g18bb92c7ed1_3_76"/>
          <p:cNvGrpSpPr/>
          <p:nvPr/>
        </p:nvGrpSpPr>
        <p:grpSpPr>
          <a:xfrm>
            <a:off x="1238426" y="1395327"/>
            <a:ext cx="2342144" cy="1664528"/>
            <a:chOff x="160325" y="221250"/>
            <a:chExt cx="7199950" cy="5116900"/>
          </a:xfrm>
        </p:grpSpPr>
        <p:sp>
          <p:nvSpPr>
            <p:cNvPr id="269" name="Google Shape;269;g18bb92c7ed1_3_76"/>
            <p:cNvSpPr/>
            <p:nvPr/>
          </p:nvSpPr>
          <p:spPr>
            <a:xfrm>
              <a:off x="2429200" y="1820275"/>
              <a:ext cx="2493650" cy="3513550"/>
            </a:xfrm>
            <a:custGeom>
              <a:rect b="b" l="l" r="r" t="t"/>
              <a:pathLst>
                <a:path extrusionOk="0" h="140542" w="99746">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18bb92c7ed1_3_76"/>
            <p:cNvSpPr/>
            <p:nvPr/>
          </p:nvSpPr>
          <p:spPr>
            <a:xfrm>
              <a:off x="160325" y="221250"/>
              <a:ext cx="7199950" cy="5116900"/>
            </a:xfrm>
            <a:custGeom>
              <a:rect b="b" l="l" r="r" t="t"/>
              <a:pathLst>
                <a:path extrusionOk="0" h="204676" w="287998">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18bb92c7ed1_3_76"/>
            <p:cNvSpPr/>
            <p:nvPr/>
          </p:nvSpPr>
          <p:spPr>
            <a:xfrm>
              <a:off x="2472425" y="4158300"/>
              <a:ext cx="726075" cy="1175525"/>
            </a:xfrm>
            <a:custGeom>
              <a:rect b="b" l="l" r="r" t="t"/>
              <a:pathLst>
                <a:path extrusionOk="0" h="47021" w="29043">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18bb92c7ed1_3_76"/>
            <p:cNvSpPr/>
            <p:nvPr/>
          </p:nvSpPr>
          <p:spPr>
            <a:xfrm>
              <a:off x="4054175" y="4408950"/>
              <a:ext cx="816800" cy="916225"/>
            </a:xfrm>
            <a:custGeom>
              <a:rect b="b" l="l" r="r" t="t"/>
              <a:pathLst>
                <a:path extrusionOk="0" h="36649" w="32672">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
          <p:cNvSpPr txBox="1"/>
          <p:nvPr>
            <p:ph idx="6" type="ctrTitle"/>
          </p:nvPr>
        </p:nvSpPr>
        <p:spPr>
          <a:xfrm>
            <a:off x="311700" y="644550"/>
            <a:ext cx="8520600" cy="615600"/>
          </a:xfrm>
          <a:prstGeom prst="rect">
            <a:avLst/>
          </a:prstGeom>
          <a:noFill/>
          <a:ln>
            <a:noFill/>
          </a:ln>
        </p:spPr>
        <p:txBody>
          <a:bodyPr anchorCtr="0" anchor="b" bIns="91425" lIns="91425" spcFirstLastPara="1" rIns="91425" wrap="square" tIns="91425">
            <a:spAutoFit/>
          </a:bodyPr>
          <a:lstStyle/>
          <a:p>
            <a:pPr indent="0" lvl="0" marL="0" rtl="0" algn="ctr">
              <a:lnSpc>
                <a:spcPct val="100000"/>
              </a:lnSpc>
              <a:spcBef>
                <a:spcPts val="0"/>
              </a:spcBef>
              <a:spcAft>
                <a:spcPts val="0"/>
              </a:spcAft>
              <a:buSzPts val="3000"/>
              <a:buNone/>
            </a:pPr>
            <a:r>
              <a:rPr lang="es" sz="2800"/>
              <a:t>Business Model [1]</a:t>
            </a:r>
            <a:endParaRPr sz="2800"/>
          </a:p>
        </p:txBody>
      </p:sp>
      <p:sp>
        <p:nvSpPr>
          <p:cNvPr id="278" name="Google Shape;278;p4"/>
          <p:cNvSpPr txBox="1"/>
          <p:nvPr>
            <p:ph idx="1" type="subTitle"/>
          </p:nvPr>
        </p:nvSpPr>
        <p:spPr>
          <a:xfrm>
            <a:off x="819931" y="3416325"/>
            <a:ext cx="1889400" cy="1031400"/>
          </a:xfrm>
          <a:prstGeom prst="rect">
            <a:avLst/>
          </a:prstGeom>
          <a:noFill/>
          <a:ln>
            <a:noFill/>
          </a:ln>
        </p:spPr>
        <p:txBody>
          <a:bodyPr anchorCtr="0" anchor="t" bIns="91425" lIns="91425" spcFirstLastPara="1" rIns="91425" wrap="square" tIns="91425">
            <a:spAutoFit/>
          </a:bodyPr>
          <a:lstStyle/>
          <a:p>
            <a:pPr indent="-116649" lvl="0" marL="28799" rtl="0" algn="l">
              <a:lnSpc>
                <a:spcPct val="100000"/>
              </a:lnSpc>
              <a:spcBef>
                <a:spcPts val="0"/>
              </a:spcBef>
              <a:spcAft>
                <a:spcPts val="0"/>
              </a:spcAft>
              <a:buClr>
                <a:schemeClr val="lt1"/>
              </a:buClr>
              <a:buSzPts val="1100"/>
              <a:buFont typeface="Roboto"/>
              <a:buChar char="-"/>
            </a:pPr>
            <a:r>
              <a:rPr lang="es">
                <a:solidFill>
                  <a:schemeClr val="lt1"/>
                </a:solidFill>
                <a:latin typeface="Roboto"/>
                <a:ea typeface="Roboto"/>
                <a:cs typeface="Roboto"/>
                <a:sym typeface="Roboto"/>
              </a:rPr>
              <a:t>B2B: team and enterprise packages</a:t>
            </a:r>
            <a:endParaRPr>
              <a:solidFill>
                <a:schemeClr val="lt1"/>
              </a:solidFill>
              <a:latin typeface="Roboto"/>
              <a:ea typeface="Roboto"/>
              <a:cs typeface="Roboto"/>
              <a:sym typeface="Roboto"/>
            </a:endParaRPr>
          </a:p>
          <a:p>
            <a:pPr indent="-116649" lvl="0" marL="28799" rtl="0" algn="l">
              <a:lnSpc>
                <a:spcPct val="100000"/>
              </a:lnSpc>
              <a:spcBef>
                <a:spcPts val="0"/>
              </a:spcBef>
              <a:spcAft>
                <a:spcPts val="0"/>
              </a:spcAft>
              <a:buClr>
                <a:schemeClr val="lt1"/>
              </a:buClr>
              <a:buSzPts val="1100"/>
              <a:buFont typeface="Roboto"/>
              <a:buChar char="-"/>
            </a:pPr>
            <a:r>
              <a:rPr lang="es">
                <a:solidFill>
                  <a:schemeClr val="lt1"/>
                </a:solidFill>
                <a:latin typeface="Roboto"/>
                <a:ea typeface="Roboto"/>
                <a:cs typeface="Roboto"/>
                <a:sym typeface="Roboto"/>
              </a:rPr>
              <a:t>B2C: champions (self-serve solution) and team</a:t>
            </a:r>
            <a:endParaRPr>
              <a:solidFill>
                <a:schemeClr val="lt1"/>
              </a:solidFill>
              <a:latin typeface="Roboto"/>
              <a:ea typeface="Roboto"/>
              <a:cs typeface="Roboto"/>
              <a:sym typeface="Roboto"/>
            </a:endParaRPr>
          </a:p>
        </p:txBody>
      </p:sp>
      <p:sp>
        <p:nvSpPr>
          <p:cNvPr id="279" name="Google Shape;279;p4"/>
          <p:cNvSpPr txBox="1"/>
          <p:nvPr>
            <p:ph idx="2" type="subTitle"/>
          </p:nvPr>
        </p:nvSpPr>
        <p:spPr>
          <a:xfrm>
            <a:off x="6593906" y="3419600"/>
            <a:ext cx="1889400" cy="523200"/>
          </a:xfrm>
          <a:prstGeom prst="rect">
            <a:avLst/>
          </a:prstGeom>
          <a:noFill/>
          <a:ln>
            <a:noFill/>
          </a:ln>
        </p:spPr>
        <p:txBody>
          <a:bodyPr anchorCtr="0" anchor="t" bIns="91425" lIns="91425" spcFirstLastPara="1" rIns="91425" wrap="square" tIns="91425">
            <a:spAutoFit/>
          </a:bodyPr>
          <a:lstStyle/>
          <a:p>
            <a:pPr indent="-116649" lvl="0" marL="28799" rtl="0" algn="l">
              <a:lnSpc>
                <a:spcPct val="100000"/>
              </a:lnSpc>
              <a:spcBef>
                <a:spcPts val="0"/>
              </a:spcBef>
              <a:spcAft>
                <a:spcPts val="0"/>
              </a:spcAft>
              <a:buSzPts val="1100"/>
              <a:buFont typeface="Roboto"/>
              <a:buChar char="-"/>
            </a:pPr>
            <a:r>
              <a:rPr lang="es">
                <a:latin typeface="Roboto"/>
                <a:ea typeface="Roboto"/>
                <a:cs typeface="Roboto"/>
                <a:sym typeface="Roboto"/>
              </a:rPr>
              <a:t>Social media </a:t>
            </a:r>
            <a:endParaRPr>
              <a:latin typeface="Roboto"/>
              <a:ea typeface="Roboto"/>
              <a:cs typeface="Roboto"/>
              <a:sym typeface="Roboto"/>
            </a:endParaRPr>
          </a:p>
          <a:p>
            <a:pPr indent="-116649" lvl="0" marL="28799" rtl="0" algn="l">
              <a:lnSpc>
                <a:spcPct val="100000"/>
              </a:lnSpc>
              <a:spcBef>
                <a:spcPts val="0"/>
              </a:spcBef>
              <a:spcAft>
                <a:spcPts val="0"/>
              </a:spcAft>
              <a:buSzPts val="1100"/>
              <a:buFont typeface="Roboto"/>
              <a:buChar char="-"/>
            </a:pPr>
            <a:r>
              <a:rPr lang="es">
                <a:latin typeface="Roboto"/>
                <a:ea typeface="Roboto"/>
                <a:cs typeface="Roboto"/>
                <a:sym typeface="Roboto"/>
              </a:rPr>
              <a:t>Website</a:t>
            </a:r>
            <a:endParaRPr>
              <a:latin typeface="Roboto"/>
              <a:ea typeface="Roboto"/>
              <a:cs typeface="Roboto"/>
              <a:sym typeface="Roboto"/>
            </a:endParaRPr>
          </a:p>
        </p:txBody>
      </p:sp>
      <p:sp>
        <p:nvSpPr>
          <p:cNvPr id="280" name="Google Shape;280;p4"/>
          <p:cNvSpPr txBox="1"/>
          <p:nvPr>
            <p:ph idx="3" type="subTitle"/>
          </p:nvPr>
        </p:nvSpPr>
        <p:spPr>
          <a:xfrm>
            <a:off x="3633931" y="3416325"/>
            <a:ext cx="1889400" cy="1539300"/>
          </a:xfrm>
          <a:prstGeom prst="rect">
            <a:avLst/>
          </a:prstGeom>
          <a:noFill/>
          <a:ln>
            <a:noFill/>
          </a:ln>
        </p:spPr>
        <p:txBody>
          <a:bodyPr anchorCtr="0" anchor="t" bIns="91425" lIns="91425" spcFirstLastPara="1" rIns="91425" wrap="square" tIns="91425">
            <a:spAutoFit/>
          </a:bodyPr>
          <a:lstStyle/>
          <a:p>
            <a:pPr indent="-116649" lvl="0" marL="28799" rtl="0" algn="l">
              <a:lnSpc>
                <a:spcPct val="100000"/>
              </a:lnSpc>
              <a:spcBef>
                <a:spcPts val="0"/>
              </a:spcBef>
              <a:spcAft>
                <a:spcPts val="0"/>
              </a:spcAft>
              <a:buSzPts val="1100"/>
              <a:buFont typeface="Roboto"/>
              <a:buChar char="-"/>
            </a:pPr>
            <a:r>
              <a:rPr lang="es">
                <a:latin typeface="Roboto"/>
                <a:ea typeface="Roboto"/>
                <a:cs typeface="Roboto"/>
                <a:sym typeface="Roboto"/>
              </a:rPr>
              <a:t>Create AREs and adapt the assets to any social network</a:t>
            </a:r>
            <a:endParaRPr>
              <a:latin typeface="Roboto"/>
              <a:ea typeface="Roboto"/>
              <a:cs typeface="Roboto"/>
              <a:sym typeface="Roboto"/>
            </a:endParaRPr>
          </a:p>
          <a:p>
            <a:pPr indent="-116649" lvl="0" marL="28799" rtl="0" algn="l">
              <a:lnSpc>
                <a:spcPct val="100000"/>
              </a:lnSpc>
              <a:spcBef>
                <a:spcPts val="0"/>
              </a:spcBef>
              <a:spcAft>
                <a:spcPts val="0"/>
              </a:spcAft>
              <a:buSzPts val="1100"/>
              <a:buFont typeface="Roboto"/>
              <a:buChar char="-"/>
            </a:pPr>
            <a:r>
              <a:rPr lang="es">
                <a:latin typeface="Roboto"/>
                <a:ea typeface="Roboto"/>
                <a:cs typeface="Roboto"/>
                <a:sym typeface="Roboto"/>
              </a:rPr>
              <a:t>Self-service resource</a:t>
            </a:r>
            <a:endParaRPr>
              <a:latin typeface="Roboto"/>
              <a:ea typeface="Roboto"/>
              <a:cs typeface="Roboto"/>
              <a:sym typeface="Roboto"/>
            </a:endParaRPr>
          </a:p>
          <a:p>
            <a:pPr indent="-116649" lvl="0" marL="28799" rtl="0" algn="l">
              <a:lnSpc>
                <a:spcPct val="100000"/>
              </a:lnSpc>
              <a:spcBef>
                <a:spcPts val="0"/>
              </a:spcBef>
              <a:spcAft>
                <a:spcPts val="0"/>
              </a:spcAft>
              <a:buSzPts val="1100"/>
              <a:buFont typeface="Roboto"/>
              <a:buChar char="-"/>
            </a:pPr>
            <a:r>
              <a:rPr lang="es">
                <a:latin typeface="Roboto"/>
                <a:ea typeface="Roboto"/>
                <a:cs typeface="Roboto"/>
                <a:sym typeface="Roboto"/>
              </a:rPr>
              <a:t>Review and Publish experience</a:t>
            </a:r>
            <a:endParaRPr>
              <a:latin typeface="Roboto"/>
              <a:ea typeface="Roboto"/>
              <a:cs typeface="Roboto"/>
              <a:sym typeface="Roboto"/>
            </a:endParaRPr>
          </a:p>
          <a:p>
            <a:pPr indent="-116649" lvl="0" marL="28799" rtl="0" algn="l">
              <a:lnSpc>
                <a:spcPct val="100000"/>
              </a:lnSpc>
              <a:spcBef>
                <a:spcPts val="0"/>
              </a:spcBef>
              <a:spcAft>
                <a:spcPts val="0"/>
              </a:spcAft>
              <a:buSzPts val="1100"/>
              <a:buFont typeface="Roboto"/>
              <a:buChar char="-"/>
            </a:pPr>
            <a:r>
              <a:rPr lang="es">
                <a:latin typeface="Roboto"/>
                <a:ea typeface="Roboto"/>
                <a:cs typeface="Roboto"/>
                <a:sym typeface="Roboto"/>
              </a:rPr>
              <a:t>Performance reviews</a:t>
            </a:r>
            <a:endParaRPr>
              <a:latin typeface="Roboto"/>
              <a:ea typeface="Roboto"/>
              <a:cs typeface="Roboto"/>
              <a:sym typeface="Roboto"/>
            </a:endParaRPr>
          </a:p>
          <a:p>
            <a:pPr indent="-116649" lvl="0" marL="28799" rtl="0" algn="l">
              <a:lnSpc>
                <a:spcPct val="100000"/>
              </a:lnSpc>
              <a:spcBef>
                <a:spcPts val="0"/>
              </a:spcBef>
              <a:spcAft>
                <a:spcPts val="0"/>
              </a:spcAft>
              <a:buSzPts val="1100"/>
              <a:buFont typeface="Roboto"/>
              <a:buChar char="-"/>
            </a:pPr>
            <a:r>
              <a:rPr lang="es">
                <a:latin typeface="Roboto"/>
                <a:ea typeface="Roboto"/>
                <a:cs typeface="Roboto"/>
                <a:sym typeface="Roboto"/>
              </a:rPr>
              <a:t>Creating advertisements</a:t>
            </a:r>
            <a:endParaRPr>
              <a:latin typeface="Roboto"/>
              <a:ea typeface="Roboto"/>
              <a:cs typeface="Roboto"/>
              <a:sym typeface="Roboto"/>
            </a:endParaRPr>
          </a:p>
        </p:txBody>
      </p:sp>
      <p:sp>
        <p:nvSpPr>
          <p:cNvPr id="281" name="Google Shape;281;p4"/>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s"/>
              <a:t>CUSTOMER SEGMENT</a:t>
            </a:r>
            <a:endParaRPr/>
          </a:p>
        </p:txBody>
      </p:sp>
      <p:sp>
        <p:nvSpPr>
          <p:cNvPr id="282" name="Google Shape;282;p4"/>
          <p:cNvSpPr txBox="1"/>
          <p:nvPr>
            <p:ph idx="4" type="ctrTitle"/>
          </p:nvPr>
        </p:nvSpPr>
        <p:spPr>
          <a:xfrm>
            <a:off x="6183119" y="3277825"/>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s"/>
              <a:t>CHANNELS</a:t>
            </a:r>
            <a:endParaRPr/>
          </a:p>
        </p:txBody>
      </p:sp>
      <p:sp>
        <p:nvSpPr>
          <p:cNvPr id="283" name="Google Shape;283;p4"/>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s"/>
              <a:t>VALUE PROPOSITION</a:t>
            </a:r>
            <a:endParaRPr/>
          </a:p>
        </p:txBody>
      </p:sp>
      <p:sp>
        <p:nvSpPr>
          <p:cNvPr id="284" name="Google Shape;284;p4"/>
          <p:cNvSpPr/>
          <p:nvPr/>
        </p:nvSpPr>
        <p:spPr>
          <a:xfrm>
            <a:off x="1267145" y="2083606"/>
            <a:ext cx="994973" cy="830447"/>
          </a:xfrm>
          <a:custGeom>
            <a:rect b="b" l="l" r="r" t="t"/>
            <a:pathLst>
              <a:path extrusionOk="0" h="174831" w="209468">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5" name="Google Shape;285;p4"/>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grpSp>
        <p:nvGrpSpPr>
          <p:cNvPr id="286" name="Google Shape;286;p4"/>
          <p:cNvGrpSpPr/>
          <p:nvPr/>
        </p:nvGrpSpPr>
        <p:grpSpPr>
          <a:xfrm>
            <a:off x="1580548" y="2262482"/>
            <a:ext cx="368186" cy="364224"/>
            <a:chOff x="-64406125" y="3362225"/>
            <a:chExt cx="318225" cy="314800"/>
          </a:xfrm>
        </p:grpSpPr>
        <p:sp>
          <p:nvSpPr>
            <p:cNvPr id="287" name="Google Shape;287;p4"/>
            <p:cNvSpPr/>
            <p:nvPr/>
          </p:nvSpPr>
          <p:spPr>
            <a:xfrm>
              <a:off x="-64332100" y="3362225"/>
              <a:ext cx="170150" cy="199025"/>
            </a:xfrm>
            <a:custGeom>
              <a:rect b="b" l="l" r="r" t="t"/>
              <a:pathLst>
                <a:path extrusionOk="0" h="7961" w="6806">
                  <a:moveTo>
                    <a:pt x="4506" y="3266"/>
                  </a:moveTo>
                  <a:cubicBezTo>
                    <a:pt x="4569" y="3266"/>
                    <a:pt x="4601" y="3298"/>
                    <a:pt x="4632" y="3298"/>
                  </a:cubicBezTo>
                  <a:lnTo>
                    <a:pt x="5577" y="4621"/>
                  </a:lnTo>
                  <a:cubicBezTo>
                    <a:pt x="5420" y="5881"/>
                    <a:pt x="4664" y="7110"/>
                    <a:pt x="3403" y="7110"/>
                  </a:cubicBezTo>
                  <a:cubicBezTo>
                    <a:pt x="2206" y="7110"/>
                    <a:pt x="1419" y="5944"/>
                    <a:pt x="1261" y="4621"/>
                  </a:cubicBezTo>
                  <a:lnTo>
                    <a:pt x="2206" y="3298"/>
                  </a:lnTo>
                  <a:cubicBezTo>
                    <a:pt x="2238" y="3266"/>
                    <a:pt x="2269" y="3266"/>
                    <a:pt x="2301" y="3266"/>
                  </a:cubicBezTo>
                  <a:close/>
                  <a:moveTo>
                    <a:pt x="4055" y="1"/>
                  </a:moveTo>
                  <a:cubicBezTo>
                    <a:pt x="3400" y="1"/>
                    <a:pt x="2703" y="167"/>
                    <a:pt x="2049" y="494"/>
                  </a:cubicBezTo>
                  <a:cubicBezTo>
                    <a:pt x="1957" y="483"/>
                    <a:pt x="1867" y="478"/>
                    <a:pt x="1779" y="478"/>
                  </a:cubicBezTo>
                  <a:cubicBezTo>
                    <a:pt x="1354" y="478"/>
                    <a:pt x="976" y="600"/>
                    <a:pt x="662" y="809"/>
                  </a:cubicBezTo>
                  <a:cubicBezTo>
                    <a:pt x="347" y="1061"/>
                    <a:pt x="1" y="1534"/>
                    <a:pt x="1" y="2384"/>
                  </a:cubicBezTo>
                  <a:cubicBezTo>
                    <a:pt x="1" y="2857"/>
                    <a:pt x="95" y="3613"/>
                    <a:pt x="347" y="4621"/>
                  </a:cubicBezTo>
                  <a:cubicBezTo>
                    <a:pt x="473" y="4810"/>
                    <a:pt x="536" y="6070"/>
                    <a:pt x="1482" y="7078"/>
                  </a:cubicBezTo>
                  <a:cubicBezTo>
                    <a:pt x="2049" y="7646"/>
                    <a:pt x="2710" y="7961"/>
                    <a:pt x="3403" y="7961"/>
                  </a:cubicBezTo>
                  <a:cubicBezTo>
                    <a:pt x="5136" y="7961"/>
                    <a:pt x="6207" y="6417"/>
                    <a:pt x="6396" y="4621"/>
                  </a:cubicBezTo>
                  <a:cubicBezTo>
                    <a:pt x="6554" y="4085"/>
                    <a:pt x="6774" y="3046"/>
                    <a:pt x="6806" y="2447"/>
                  </a:cubicBezTo>
                  <a:cubicBezTo>
                    <a:pt x="6806" y="1565"/>
                    <a:pt x="6459" y="872"/>
                    <a:pt x="5703" y="431"/>
                  </a:cubicBezTo>
                  <a:cubicBezTo>
                    <a:pt x="5234" y="143"/>
                    <a:pt x="4662" y="1"/>
                    <a:pt x="40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4"/>
            <p:cNvSpPr/>
            <p:nvPr/>
          </p:nvSpPr>
          <p:spPr>
            <a:xfrm>
              <a:off x="-64406125" y="3559050"/>
              <a:ext cx="318225" cy="117975"/>
            </a:xfrm>
            <a:custGeom>
              <a:rect b="b" l="l" r="r" t="t"/>
              <a:pathLst>
                <a:path extrusionOk="0" h="4719" w="12729">
                  <a:moveTo>
                    <a:pt x="4474" y="1001"/>
                  </a:moveTo>
                  <a:lnTo>
                    <a:pt x="5797" y="2293"/>
                  </a:lnTo>
                  <a:lnTo>
                    <a:pt x="5199" y="2891"/>
                  </a:lnTo>
                  <a:lnTo>
                    <a:pt x="4002" y="1159"/>
                  </a:lnTo>
                  <a:cubicBezTo>
                    <a:pt x="4159" y="1096"/>
                    <a:pt x="4380" y="1064"/>
                    <a:pt x="4474" y="1001"/>
                  </a:cubicBezTo>
                  <a:close/>
                  <a:moveTo>
                    <a:pt x="8318" y="1001"/>
                  </a:moveTo>
                  <a:cubicBezTo>
                    <a:pt x="8475" y="1064"/>
                    <a:pt x="8633" y="1159"/>
                    <a:pt x="8790" y="1190"/>
                  </a:cubicBezTo>
                  <a:lnTo>
                    <a:pt x="7593" y="2891"/>
                  </a:lnTo>
                  <a:lnTo>
                    <a:pt x="6995" y="2293"/>
                  </a:lnTo>
                  <a:lnTo>
                    <a:pt x="8318" y="1001"/>
                  </a:lnTo>
                  <a:close/>
                  <a:moveTo>
                    <a:pt x="10681" y="3112"/>
                  </a:moveTo>
                  <a:cubicBezTo>
                    <a:pt x="10901" y="3112"/>
                    <a:pt x="11059" y="3301"/>
                    <a:pt x="11059" y="3553"/>
                  </a:cubicBezTo>
                  <a:cubicBezTo>
                    <a:pt x="11059" y="3742"/>
                    <a:pt x="10870" y="3931"/>
                    <a:pt x="10681" y="3931"/>
                  </a:cubicBezTo>
                  <a:lnTo>
                    <a:pt x="9578" y="3931"/>
                  </a:lnTo>
                  <a:cubicBezTo>
                    <a:pt x="9326" y="3931"/>
                    <a:pt x="9137" y="3742"/>
                    <a:pt x="9137" y="3553"/>
                  </a:cubicBezTo>
                  <a:cubicBezTo>
                    <a:pt x="9137" y="3301"/>
                    <a:pt x="9326" y="3112"/>
                    <a:pt x="9578" y="3112"/>
                  </a:cubicBezTo>
                  <a:close/>
                  <a:moveTo>
                    <a:pt x="4458" y="1"/>
                  </a:moveTo>
                  <a:cubicBezTo>
                    <a:pt x="4348" y="1"/>
                    <a:pt x="4238" y="40"/>
                    <a:pt x="4159" y="119"/>
                  </a:cubicBezTo>
                  <a:cubicBezTo>
                    <a:pt x="4065" y="245"/>
                    <a:pt x="3939" y="308"/>
                    <a:pt x="3781" y="308"/>
                  </a:cubicBezTo>
                  <a:lnTo>
                    <a:pt x="2395" y="308"/>
                  </a:lnTo>
                  <a:cubicBezTo>
                    <a:pt x="914" y="308"/>
                    <a:pt x="0" y="1442"/>
                    <a:pt x="0" y="2639"/>
                  </a:cubicBezTo>
                  <a:lnTo>
                    <a:pt x="0" y="4341"/>
                  </a:lnTo>
                  <a:cubicBezTo>
                    <a:pt x="0" y="4561"/>
                    <a:pt x="189" y="4719"/>
                    <a:pt x="441" y="4719"/>
                  </a:cubicBezTo>
                  <a:lnTo>
                    <a:pt x="12287" y="4719"/>
                  </a:lnTo>
                  <a:cubicBezTo>
                    <a:pt x="12508" y="4719"/>
                    <a:pt x="12665" y="4530"/>
                    <a:pt x="12665" y="4341"/>
                  </a:cubicBezTo>
                  <a:lnTo>
                    <a:pt x="12665" y="2639"/>
                  </a:lnTo>
                  <a:cubicBezTo>
                    <a:pt x="12728" y="1474"/>
                    <a:pt x="11783" y="371"/>
                    <a:pt x="10303" y="371"/>
                  </a:cubicBezTo>
                  <a:lnTo>
                    <a:pt x="8948" y="371"/>
                  </a:lnTo>
                  <a:cubicBezTo>
                    <a:pt x="8727" y="371"/>
                    <a:pt x="8664" y="277"/>
                    <a:pt x="8538" y="151"/>
                  </a:cubicBezTo>
                  <a:cubicBezTo>
                    <a:pt x="8456" y="52"/>
                    <a:pt x="8339" y="5"/>
                    <a:pt x="8219" y="5"/>
                  </a:cubicBezTo>
                  <a:cubicBezTo>
                    <a:pt x="8110" y="5"/>
                    <a:pt x="7998" y="44"/>
                    <a:pt x="7908" y="119"/>
                  </a:cubicBezTo>
                  <a:lnTo>
                    <a:pt x="6333" y="1694"/>
                  </a:lnTo>
                  <a:lnTo>
                    <a:pt x="4758" y="119"/>
                  </a:lnTo>
                  <a:cubicBezTo>
                    <a:pt x="4679" y="40"/>
                    <a:pt x="4569" y="1"/>
                    <a:pt x="44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9" name="Google Shape;289;p4"/>
          <p:cNvSpPr/>
          <p:nvPr/>
        </p:nvSpPr>
        <p:spPr>
          <a:xfrm>
            <a:off x="6719690" y="2083599"/>
            <a:ext cx="1002833" cy="837003"/>
          </a:xfrm>
          <a:custGeom>
            <a:rect b="b" l="l" r="r" t="t"/>
            <a:pathLst>
              <a:path extrusionOk="0" h="174831" w="209469">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4"/>
          <p:cNvSpPr/>
          <p:nvPr/>
        </p:nvSpPr>
        <p:spPr>
          <a:xfrm>
            <a:off x="4081142" y="2083606"/>
            <a:ext cx="994978" cy="830447"/>
          </a:xfrm>
          <a:custGeom>
            <a:rect b="b" l="l" r="r" t="t"/>
            <a:pathLst>
              <a:path extrusionOk="0" h="174831" w="209469">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4"/>
          <p:cNvSpPr/>
          <p:nvPr/>
        </p:nvSpPr>
        <p:spPr>
          <a:xfrm>
            <a:off x="4451238" y="2260950"/>
            <a:ext cx="241524" cy="367261"/>
          </a:xfrm>
          <a:custGeom>
            <a:rect b="b" l="l" r="r" t="t"/>
            <a:pathLst>
              <a:path extrusionOk="0" h="12697" w="8350">
                <a:moveTo>
                  <a:pt x="4222" y="1166"/>
                </a:moveTo>
                <a:cubicBezTo>
                  <a:pt x="4443" y="1166"/>
                  <a:pt x="4600" y="1386"/>
                  <a:pt x="4600" y="1607"/>
                </a:cubicBezTo>
                <a:lnTo>
                  <a:pt x="4600" y="1890"/>
                </a:lnTo>
                <a:cubicBezTo>
                  <a:pt x="5073" y="2048"/>
                  <a:pt x="5451" y="2520"/>
                  <a:pt x="5451" y="3088"/>
                </a:cubicBezTo>
                <a:cubicBezTo>
                  <a:pt x="5451" y="3308"/>
                  <a:pt x="5231" y="3497"/>
                  <a:pt x="5010" y="3497"/>
                </a:cubicBezTo>
                <a:cubicBezTo>
                  <a:pt x="4758" y="3497"/>
                  <a:pt x="4600" y="3308"/>
                  <a:pt x="4600" y="3088"/>
                </a:cubicBezTo>
                <a:cubicBezTo>
                  <a:pt x="4600" y="2835"/>
                  <a:pt x="4411" y="2678"/>
                  <a:pt x="4222" y="2678"/>
                </a:cubicBezTo>
                <a:cubicBezTo>
                  <a:pt x="3970" y="2678"/>
                  <a:pt x="3781" y="2867"/>
                  <a:pt x="3781" y="3088"/>
                </a:cubicBezTo>
                <a:cubicBezTo>
                  <a:pt x="3781" y="3308"/>
                  <a:pt x="4096" y="3529"/>
                  <a:pt x="4443" y="3781"/>
                </a:cubicBezTo>
                <a:cubicBezTo>
                  <a:pt x="4884" y="4096"/>
                  <a:pt x="5451" y="4505"/>
                  <a:pt x="5451" y="5167"/>
                </a:cubicBezTo>
                <a:cubicBezTo>
                  <a:pt x="5451" y="5702"/>
                  <a:pt x="5073" y="6143"/>
                  <a:pt x="4600" y="6333"/>
                </a:cubicBezTo>
                <a:lnTo>
                  <a:pt x="4600" y="6616"/>
                </a:lnTo>
                <a:cubicBezTo>
                  <a:pt x="4600" y="6868"/>
                  <a:pt x="4411" y="7026"/>
                  <a:pt x="4222" y="7026"/>
                </a:cubicBezTo>
                <a:cubicBezTo>
                  <a:pt x="3970" y="7026"/>
                  <a:pt x="3781" y="6805"/>
                  <a:pt x="3781" y="6616"/>
                </a:cubicBezTo>
                <a:lnTo>
                  <a:pt x="3781" y="6333"/>
                </a:lnTo>
                <a:cubicBezTo>
                  <a:pt x="3309" y="6143"/>
                  <a:pt x="2962" y="5702"/>
                  <a:pt x="2962" y="5167"/>
                </a:cubicBezTo>
                <a:cubicBezTo>
                  <a:pt x="2962" y="4915"/>
                  <a:pt x="3151" y="4757"/>
                  <a:pt x="3372" y="4757"/>
                </a:cubicBezTo>
                <a:cubicBezTo>
                  <a:pt x="3624" y="4757"/>
                  <a:pt x="3781" y="4978"/>
                  <a:pt x="3781" y="5167"/>
                </a:cubicBezTo>
                <a:cubicBezTo>
                  <a:pt x="3781" y="5387"/>
                  <a:pt x="3970" y="5608"/>
                  <a:pt x="4222" y="5608"/>
                </a:cubicBezTo>
                <a:cubicBezTo>
                  <a:pt x="4443" y="5608"/>
                  <a:pt x="4600" y="5387"/>
                  <a:pt x="4600" y="5167"/>
                </a:cubicBezTo>
                <a:cubicBezTo>
                  <a:pt x="4600" y="4915"/>
                  <a:pt x="4285" y="4694"/>
                  <a:pt x="3939" y="4442"/>
                </a:cubicBezTo>
                <a:cubicBezTo>
                  <a:pt x="3498" y="4127"/>
                  <a:pt x="2962" y="3749"/>
                  <a:pt x="2962" y="3088"/>
                </a:cubicBezTo>
                <a:cubicBezTo>
                  <a:pt x="2962" y="2520"/>
                  <a:pt x="3309" y="2079"/>
                  <a:pt x="3781" y="1890"/>
                </a:cubicBezTo>
                <a:lnTo>
                  <a:pt x="3781" y="1607"/>
                </a:lnTo>
                <a:cubicBezTo>
                  <a:pt x="3781" y="1386"/>
                  <a:pt x="3970" y="1166"/>
                  <a:pt x="4222" y="1166"/>
                </a:cubicBezTo>
                <a:close/>
                <a:moveTo>
                  <a:pt x="4222" y="0"/>
                </a:moveTo>
                <a:cubicBezTo>
                  <a:pt x="1923" y="0"/>
                  <a:pt x="64" y="1859"/>
                  <a:pt x="64" y="4127"/>
                </a:cubicBezTo>
                <a:cubicBezTo>
                  <a:pt x="64" y="6270"/>
                  <a:pt x="1733" y="8034"/>
                  <a:pt x="3781" y="8223"/>
                </a:cubicBezTo>
                <a:lnTo>
                  <a:pt x="3781" y="9767"/>
                </a:lnTo>
                <a:cubicBezTo>
                  <a:pt x="3655" y="9609"/>
                  <a:pt x="3529" y="9483"/>
                  <a:pt x="3372" y="9325"/>
                </a:cubicBezTo>
                <a:cubicBezTo>
                  <a:pt x="2647" y="8601"/>
                  <a:pt x="1576" y="8128"/>
                  <a:pt x="442" y="8128"/>
                </a:cubicBezTo>
                <a:cubicBezTo>
                  <a:pt x="190" y="8128"/>
                  <a:pt x="32" y="8317"/>
                  <a:pt x="32" y="8506"/>
                </a:cubicBezTo>
                <a:cubicBezTo>
                  <a:pt x="1" y="9609"/>
                  <a:pt x="442" y="10617"/>
                  <a:pt x="1261" y="11468"/>
                </a:cubicBezTo>
                <a:cubicBezTo>
                  <a:pt x="2049" y="12255"/>
                  <a:pt x="3057" y="12696"/>
                  <a:pt x="4096" y="12696"/>
                </a:cubicBezTo>
                <a:lnTo>
                  <a:pt x="4159" y="12696"/>
                </a:lnTo>
                <a:cubicBezTo>
                  <a:pt x="5231" y="12696"/>
                  <a:pt x="6302" y="12287"/>
                  <a:pt x="7089" y="11468"/>
                </a:cubicBezTo>
                <a:cubicBezTo>
                  <a:pt x="7877" y="10680"/>
                  <a:pt x="8318" y="9641"/>
                  <a:pt x="8318" y="8506"/>
                </a:cubicBezTo>
                <a:cubicBezTo>
                  <a:pt x="8350" y="8317"/>
                  <a:pt x="8160" y="8128"/>
                  <a:pt x="7940" y="8128"/>
                </a:cubicBezTo>
                <a:cubicBezTo>
                  <a:pt x="7871" y="8124"/>
                  <a:pt x="7801" y="8122"/>
                  <a:pt x="7733" y="8122"/>
                </a:cubicBezTo>
                <a:cubicBezTo>
                  <a:pt x="6711" y="8122"/>
                  <a:pt x="5778" y="8558"/>
                  <a:pt x="5010" y="9325"/>
                </a:cubicBezTo>
                <a:cubicBezTo>
                  <a:pt x="4852" y="9483"/>
                  <a:pt x="4726" y="9609"/>
                  <a:pt x="4600" y="9767"/>
                </a:cubicBezTo>
                <a:lnTo>
                  <a:pt x="4600" y="8223"/>
                </a:lnTo>
                <a:cubicBezTo>
                  <a:pt x="6680" y="8034"/>
                  <a:pt x="8350" y="6270"/>
                  <a:pt x="8350" y="4127"/>
                </a:cubicBezTo>
                <a:cubicBezTo>
                  <a:pt x="8350" y="1859"/>
                  <a:pt x="6491" y="0"/>
                  <a:pt x="42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2" name="Google Shape;292;p4"/>
          <p:cNvGrpSpPr/>
          <p:nvPr/>
        </p:nvGrpSpPr>
        <p:grpSpPr>
          <a:xfrm>
            <a:off x="7046083" y="2272820"/>
            <a:ext cx="350079" cy="350079"/>
            <a:chOff x="2037825" y="3254050"/>
            <a:chExt cx="296175" cy="296175"/>
          </a:xfrm>
        </p:grpSpPr>
        <p:sp>
          <p:nvSpPr>
            <p:cNvPr id="293" name="Google Shape;293;p4"/>
            <p:cNvSpPr/>
            <p:nvPr/>
          </p:nvSpPr>
          <p:spPr>
            <a:xfrm>
              <a:off x="2063825" y="3254050"/>
              <a:ext cx="86675" cy="86675"/>
            </a:xfrm>
            <a:custGeom>
              <a:rect b="b" l="l" r="r" t="t"/>
              <a:pathLst>
                <a:path extrusionOk="0" h="3467" w="3467">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4"/>
            <p:cNvSpPr/>
            <p:nvPr/>
          </p:nvSpPr>
          <p:spPr>
            <a:xfrm>
              <a:off x="2178025" y="3289500"/>
              <a:ext cx="104000" cy="67950"/>
            </a:xfrm>
            <a:custGeom>
              <a:rect b="b" l="l" r="r" t="t"/>
              <a:pathLst>
                <a:path extrusionOk="0" h="2718" w="416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4"/>
            <p:cNvSpPr/>
            <p:nvPr/>
          </p:nvSpPr>
          <p:spPr>
            <a:xfrm>
              <a:off x="2070125" y="3444225"/>
              <a:ext cx="106350" cy="69075"/>
            </a:xfrm>
            <a:custGeom>
              <a:rect b="b" l="l" r="r" t="t"/>
              <a:pathLst>
                <a:path extrusionOk="0" h="2763" w="4254">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4"/>
            <p:cNvSpPr/>
            <p:nvPr/>
          </p:nvSpPr>
          <p:spPr>
            <a:xfrm>
              <a:off x="2219775" y="3375350"/>
              <a:ext cx="89025" cy="85875"/>
            </a:xfrm>
            <a:custGeom>
              <a:rect b="b" l="l" r="r" t="t"/>
              <a:pathLst>
                <a:path extrusionOk="0" h="3435" w="3561">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4"/>
            <p:cNvSpPr/>
            <p:nvPr/>
          </p:nvSpPr>
          <p:spPr>
            <a:xfrm>
              <a:off x="2037825" y="3339125"/>
              <a:ext cx="138650" cy="88225"/>
            </a:xfrm>
            <a:custGeom>
              <a:rect b="b" l="l" r="r" t="t"/>
              <a:pathLst>
                <a:path extrusionOk="0" h="3529" w="5546">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4"/>
            <p:cNvSpPr/>
            <p:nvPr/>
          </p:nvSpPr>
          <p:spPr>
            <a:xfrm>
              <a:off x="2193775" y="3460400"/>
              <a:ext cx="140225" cy="89825"/>
            </a:xfrm>
            <a:custGeom>
              <a:rect b="b" l="l" r="r" t="t"/>
              <a:pathLst>
                <a:path extrusionOk="0" h="3593" w="5609">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89de910a8c_2_8"/>
          <p:cNvSpPr txBox="1"/>
          <p:nvPr>
            <p:ph idx="6" type="ctrTitle"/>
          </p:nvPr>
        </p:nvSpPr>
        <p:spPr>
          <a:xfrm>
            <a:off x="311700" y="644550"/>
            <a:ext cx="8520600" cy="615600"/>
          </a:xfrm>
          <a:prstGeom prst="rect">
            <a:avLst/>
          </a:prstGeom>
          <a:noFill/>
          <a:ln>
            <a:noFill/>
          </a:ln>
        </p:spPr>
        <p:txBody>
          <a:bodyPr anchorCtr="0" anchor="b" bIns="91425" lIns="91425" spcFirstLastPara="1" rIns="91425" wrap="square" tIns="91425">
            <a:spAutoFit/>
          </a:bodyPr>
          <a:lstStyle/>
          <a:p>
            <a:pPr indent="0" lvl="0" marL="0" rtl="0" algn="ctr">
              <a:lnSpc>
                <a:spcPct val="100000"/>
              </a:lnSpc>
              <a:spcBef>
                <a:spcPts val="0"/>
              </a:spcBef>
              <a:spcAft>
                <a:spcPts val="0"/>
              </a:spcAft>
              <a:buSzPts val="3000"/>
              <a:buNone/>
            </a:pPr>
            <a:r>
              <a:rPr lang="es" sz="2800"/>
              <a:t>Business Model</a:t>
            </a:r>
            <a:r>
              <a:rPr lang="es" sz="2800"/>
              <a:t> [2]</a:t>
            </a:r>
            <a:endParaRPr sz="2800"/>
          </a:p>
        </p:txBody>
      </p:sp>
      <p:sp>
        <p:nvSpPr>
          <p:cNvPr id="304" name="Google Shape;304;g189de910a8c_2_8"/>
          <p:cNvSpPr txBox="1"/>
          <p:nvPr>
            <p:ph idx="1" type="subTitle"/>
          </p:nvPr>
        </p:nvSpPr>
        <p:spPr>
          <a:xfrm>
            <a:off x="819931" y="3416325"/>
            <a:ext cx="1889400" cy="1031400"/>
          </a:xfrm>
          <a:prstGeom prst="rect">
            <a:avLst/>
          </a:prstGeom>
          <a:noFill/>
          <a:ln>
            <a:noFill/>
          </a:ln>
        </p:spPr>
        <p:txBody>
          <a:bodyPr anchorCtr="0" anchor="t" bIns="91425" lIns="91425" spcFirstLastPara="1" rIns="91425" wrap="square" tIns="91425">
            <a:spAutoFit/>
          </a:bodyPr>
          <a:lstStyle/>
          <a:p>
            <a:pPr indent="-116649" lvl="0" marL="28799" rtl="0" algn="l">
              <a:lnSpc>
                <a:spcPct val="100000"/>
              </a:lnSpc>
              <a:spcBef>
                <a:spcPts val="0"/>
              </a:spcBef>
              <a:spcAft>
                <a:spcPts val="0"/>
              </a:spcAft>
              <a:buClr>
                <a:schemeClr val="lt1"/>
              </a:buClr>
              <a:buSzPts val="1100"/>
              <a:buFont typeface="Roboto"/>
              <a:buChar char="-"/>
            </a:pPr>
            <a:r>
              <a:rPr lang="es">
                <a:solidFill>
                  <a:schemeClr val="lt1"/>
                </a:solidFill>
                <a:latin typeface="Roboto"/>
                <a:ea typeface="Roboto"/>
                <a:cs typeface="Roboto"/>
                <a:sym typeface="Roboto"/>
              </a:rPr>
              <a:t>Brand awareness and affinity</a:t>
            </a:r>
            <a:endParaRPr>
              <a:solidFill>
                <a:schemeClr val="lt1"/>
              </a:solidFill>
              <a:latin typeface="Roboto"/>
              <a:ea typeface="Roboto"/>
              <a:cs typeface="Roboto"/>
              <a:sym typeface="Roboto"/>
            </a:endParaRPr>
          </a:p>
          <a:p>
            <a:pPr indent="-116649" lvl="0" marL="28799" rtl="0" algn="l">
              <a:lnSpc>
                <a:spcPct val="100000"/>
              </a:lnSpc>
              <a:spcBef>
                <a:spcPts val="0"/>
              </a:spcBef>
              <a:spcAft>
                <a:spcPts val="0"/>
              </a:spcAft>
              <a:buClr>
                <a:schemeClr val="lt1"/>
              </a:buClr>
              <a:buSzPts val="1100"/>
              <a:buFont typeface="Roboto"/>
              <a:buChar char="-"/>
            </a:pPr>
            <a:r>
              <a:rPr lang="es">
                <a:solidFill>
                  <a:schemeClr val="lt1"/>
                </a:solidFill>
                <a:latin typeface="Roboto"/>
                <a:ea typeface="Roboto"/>
                <a:cs typeface="Roboto"/>
                <a:sym typeface="Roboto"/>
              </a:rPr>
              <a:t>Camera IQ creative support to build a tailor-made solution</a:t>
            </a:r>
            <a:endParaRPr>
              <a:solidFill>
                <a:schemeClr val="lt1"/>
              </a:solidFill>
              <a:latin typeface="Roboto"/>
              <a:ea typeface="Roboto"/>
              <a:cs typeface="Roboto"/>
              <a:sym typeface="Roboto"/>
            </a:endParaRPr>
          </a:p>
        </p:txBody>
      </p:sp>
      <p:sp>
        <p:nvSpPr>
          <p:cNvPr id="305" name="Google Shape;305;g189de910a8c_2_8"/>
          <p:cNvSpPr txBox="1"/>
          <p:nvPr>
            <p:ph idx="2" type="subTitle"/>
          </p:nvPr>
        </p:nvSpPr>
        <p:spPr>
          <a:xfrm>
            <a:off x="6528131" y="3422875"/>
            <a:ext cx="1889400" cy="523200"/>
          </a:xfrm>
          <a:prstGeom prst="rect">
            <a:avLst/>
          </a:prstGeom>
          <a:noFill/>
          <a:ln>
            <a:noFill/>
          </a:ln>
        </p:spPr>
        <p:txBody>
          <a:bodyPr anchorCtr="0" anchor="t" bIns="91425" lIns="91425" spcFirstLastPara="1" rIns="91425" wrap="square" tIns="91425">
            <a:spAutoFit/>
          </a:bodyPr>
          <a:lstStyle/>
          <a:p>
            <a:pPr indent="-116649" lvl="0" marL="28799" rtl="0" algn="l">
              <a:lnSpc>
                <a:spcPct val="100000"/>
              </a:lnSpc>
              <a:spcBef>
                <a:spcPts val="0"/>
              </a:spcBef>
              <a:spcAft>
                <a:spcPts val="0"/>
              </a:spcAft>
              <a:buSzPts val="1100"/>
              <a:buFont typeface="Roboto"/>
              <a:buChar char="-"/>
            </a:pPr>
            <a:r>
              <a:rPr lang="es">
                <a:latin typeface="Roboto"/>
                <a:ea typeface="Roboto"/>
                <a:cs typeface="Roboto"/>
                <a:sym typeface="Roboto"/>
              </a:rPr>
              <a:t>Camera IQ software </a:t>
            </a:r>
            <a:endParaRPr>
              <a:latin typeface="Roboto"/>
              <a:ea typeface="Roboto"/>
              <a:cs typeface="Roboto"/>
              <a:sym typeface="Roboto"/>
            </a:endParaRPr>
          </a:p>
          <a:p>
            <a:pPr indent="-116649" lvl="0" marL="28799" rtl="0" algn="l">
              <a:lnSpc>
                <a:spcPct val="100000"/>
              </a:lnSpc>
              <a:spcBef>
                <a:spcPts val="0"/>
              </a:spcBef>
              <a:spcAft>
                <a:spcPts val="0"/>
              </a:spcAft>
              <a:buSzPts val="1100"/>
              <a:buFont typeface="Roboto"/>
              <a:buChar char="-"/>
            </a:pPr>
            <a:r>
              <a:rPr lang="es">
                <a:latin typeface="Roboto"/>
                <a:ea typeface="Roboto"/>
                <a:cs typeface="Roboto"/>
                <a:sym typeface="Roboto"/>
              </a:rPr>
              <a:t>Self-generated data</a:t>
            </a:r>
            <a:endParaRPr>
              <a:latin typeface="Roboto"/>
              <a:ea typeface="Roboto"/>
              <a:cs typeface="Roboto"/>
              <a:sym typeface="Roboto"/>
            </a:endParaRPr>
          </a:p>
        </p:txBody>
      </p:sp>
      <p:sp>
        <p:nvSpPr>
          <p:cNvPr id="306" name="Google Shape;306;g189de910a8c_2_8"/>
          <p:cNvSpPr txBox="1"/>
          <p:nvPr>
            <p:ph idx="3" type="subTitle"/>
          </p:nvPr>
        </p:nvSpPr>
        <p:spPr>
          <a:xfrm>
            <a:off x="3633931" y="3416325"/>
            <a:ext cx="1889400" cy="523200"/>
          </a:xfrm>
          <a:prstGeom prst="rect">
            <a:avLst/>
          </a:prstGeom>
          <a:noFill/>
          <a:ln>
            <a:noFill/>
          </a:ln>
        </p:spPr>
        <p:txBody>
          <a:bodyPr anchorCtr="0" anchor="t" bIns="91425" lIns="91425" spcFirstLastPara="1" rIns="91425" wrap="square" tIns="91425">
            <a:spAutoFit/>
          </a:bodyPr>
          <a:lstStyle/>
          <a:p>
            <a:pPr indent="-116649" lvl="0" marL="28799" rtl="0" algn="l">
              <a:lnSpc>
                <a:spcPct val="100000"/>
              </a:lnSpc>
              <a:spcBef>
                <a:spcPts val="0"/>
              </a:spcBef>
              <a:spcAft>
                <a:spcPts val="0"/>
              </a:spcAft>
              <a:buSzPts val="1100"/>
              <a:buFont typeface="Roboto"/>
              <a:buChar char="-"/>
            </a:pPr>
            <a:r>
              <a:rPr lang="es">
                <a:latin typeface="Roboto"/>
                <a:ea typeface="Roboto"/>
                <a:cs typeface="Roboto"/>
                <a:sym typeface="Roboto"/>
              </a:rPr>
              <a:t>Usage and subscription fee</a:t>
            </a:r>
            <a:endParaRPr>
              <a:latin typeface="Roboto"/>
              <a:ea typeface="Roboto"/>
              <a:cs typeface="Roboto"/>
              <a:sym typeface="Roboto"/>
            </a:endParaRPr>
          </a:p>
        </p:txBody>
      </p:sp>
      <p:sp>
        <p:nvSpPr>
          <p:cNvPr id="307" name="Google Shape;307;g189de910a8c_2_8"/>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s"/>
              <a:t>CUSTOMER RELATIONSHIPS</a:t>
            </a:r>
            <a:endParaRPr/>
          </a:p>
        </p:txBody>
      </p:sp>
      <p:sp>
        <p:nvSpPr>
          <p:cNvPr id="308" name="Google Shape;308;g189de910a8c_2_8"/>
          <p:cNvSpPr txBox="1"/>
          <p:nvPr>
            <p:ph idx="4" type="ctrTitle"/>
          </p:nvPr>
        </p:nvSpPr>
        <p:spPr>
          <a:xfrm>
            <a:off x="6202231" y="3281100"/>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s"/>
              <a:t>KEY RESOURCES</a:t>
            </a:r>
            <a:endParaRPr/>
          </a:p>
        </p:txBody>
      </p:sp>
      <p:sp>
        <p:nvSpPr>
          <p:cNvPr id="309" name="Google Shape;309;g189de910a8c_2_8"/>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s"/>
              <a:t>REVENUE STREAMS</a:t>
            </a:r>
            <a:endParaRPr/>
          </a:p>
        </p:txBody>
      </p:sp>
      <p:sp>
        <p:nvSpPr>
          <p:cNvPr id="310" name="Google Shape;310;g189de910a8c_2_8"/>
          <p:cNvSpPr/>
          <p:nvPr/>
        </p:nvSpPr>
        <p:spPr>
          <a:xfrm>
            <a:off x="1267145" y="2083606"/>
            <a:ext cx="994973" cy="830447"/>
          </a:xfrm>
          <a:custGeom>
            <a:rect b="b" l="l" r="r" t="t"/>
            <a:pathLst>
              <a:path extrusionOk="0" h="174831" w="209468">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g189de910a8c_2_8"/>
          <p:cNvSpPr/>
          <p:nvPr/>
        </p:nvSpPr>
        <p:spPr>
          <a:xfrm>
            <a:off x="4081142" y="2083606"/>
            <a:ext cx="994978" cy="830447"/>
          </a:xfrm>
          <a:custGeom>
            <a:rect b="b" l="l" r="r" t="t"/>
            <a:pathLst>
              <a:path extrusionOk="0" h="174831" w="209469">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g189de910a8c_2_8"/>
          <p:cNvSpPr/>
          <p:nvPr/>
        </p:nvSpPr>
        <p:spPr>
          <a:xfrm>
            <a:off x="6725540" y="2083599"/>
            <a:ext cx="1002833" cy="837003"/>
          </a:xfrm>
          <a:custGeom>
            <a:rect b="b" l="l" r="r" t="t"/>
            <a:pathLst>
              <a:path extrusionOk="0" h="174831" w="209469">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3" name="Google Shape;313;g189de910a8c_2_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grpSp>
        <p:nvGrpSpPr>
          <p:cNvPr id="314" name="Google Shape;314;g189de910a8c_2_8"/>
          <p:cNvGrpSpPr/>
          <p:nvPr/>
        </p:nvGrpSpPr>
        <p:grpSpPr>
          <a:xfrm>
            <a:off x="1550839" y="2222057"/>
            <a:ext cx="427578" cy="421351"/>
            <a:chOff x="-5254775" y="3631325"/>
            <a:chExt cx="296950" cy="292625"/>
          </a:xfrm>
        </p:grpSpPr>
        <p:sp>
          <p:nvSpPr>
            <p:cNvPr id="315" name="Google Shape;315;g189de910a8c_2_8"/>
            <p:cNvSpPr/>
            <p:nvPr/>
          </p:nvSpPr>
          <p:spPr>
            <a:xfrm>
              <a:off x="-5246900" y="3766400"/>
              <a:ext cx="58300" cy="55150"/>
            </a:xfrm>
            <a:custGeom>
              <a:rect b="b" l="l" r="r" t="t"/>
              <a:pathLst>
                <a:path extrusionOk="0" h="2206" w="2332">
                  <a:moveTo>
                    <a:pt x="1769" y="1"/>
                  </a:moveTo>
                  <a:cubicBezTo>
                    <a:pt x="1639" y="1"/>
                    <a:pt x="1513" y="48"/>
                    <a:pt x="1418" y="142"/>
                  </a:cubicBezTo>
                  <a:lnTo>
                    <a:pt x="189" y="1371"/>
                  </a:lnTo>
                  <a:cubicBezTo>
                    <a:pt x="0" y="1560"/>
                    <a:pt x="0" y="1875"/>
                    <a:pt x="189" y="2064"/>
                  </a:cubicBezTo>
                  <a:cubicBezTo>
                    <a:pt x="300" y="2159"/>
                    <a:pt x="434" y="2206"/>
                    <a:pt x="564" y="2206"/>
                  </a:cubicBezTo>
                  <a:cubicBezTo>
                    <a:pt x="694" y="2206"/>
                    <a:pt x="820" y="2159"/>
                    <a:pt x="914" y="2064"/>
                  </a:cubicBezTo>
                  <a:lnTo>
                    <a:pt x="2143" y="835"/>
                  </a:lnTo>
                  <a:cubicBezTo>
                    <a:pt x="2332" y="646"/>
                    <a:pt x="2332" y="331"/>
                    <a:pt x="2143" y="142"/>
                  </a:cubicBezTo>
                  <a:cubicBezTo>
                    <a:pt x="2033" y="48"/>
                    <a:pt x="1899" y="1"/>
                    <a:pt x="176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g189de910a8c_2_8"/>
            <p:cNvSpPr/>
            <p:nvPr/>
          </p:nvSpPr>
          <p:spPr>
            <a:xfrm>
              <a:off x="-5216175" y="3795550"/>
              <a:ext cx="58300" cy="55950"/>
            </a:xfrm>
            <a:custGeom>
              <a:rect b="b" l="l" r="r" t="t"/>
              <a:pathLst>
                <a:path extrusionOk="0" h="2238" w="2332">
                  <a:moveTo>
                    <a:pt x="1764" y="0"/>
                  </a:moveTo>
                  <a:cubicBezTo>
                    <a:pt x="1638" y="0"/>
                    <a:pt x="1512" y="47"/>
                    <a:pt x="1418" y="142"/>
                  </a:cubicBezTo>
                  <a:lnTo>
                    <a:pt x="189" y="1371"/>
                  </a:lnTo>
                  <a:cubicBezTo>
                    <a:pt x="0" y="1560"/>
                    <a:pt x="0" y="1875"/>
                    <a:pt x="189" y="2095"/>
                  </a:cubicBezTo>
                  <a:cubicBezTo>
                    <a:pt x="284" y="2190"/>
                    <a:pt x="410" y="2237"/>
                    <a:pt x="540" y="2237"/>
                  </a:cubicBezTo>
                  <a:cubicBezTo>
                    <a:pt x="670" y="2237"/>
                    <a:pt x="804" y="2190"/>
                    <a:pt x="914" y="2095"/>
                  </a:cubicBezTo>
                  <a:lnTo>
                    <a:pt x="2111" y="867"/>
                  </a:lnTo>
                  <a:cubicBezTo>
                    <a:pt x="2332" y="678"/>
                    <a:pt x="2332" y="363"/>
                    <a:pt x="2111" y="142"/>
                  </a:cubicBezTo>
                  <a:cubicBezTo>
                    <a:pt x="2016" y="47"/>
                    <a:pt x="1890" y="0"/>
                    <a:pt x="176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g189de910a8c_2_8"/>
            <p:cNvSpPr/>
            <p:nvPr/>
          </p:nvSpPr>
          <p:spPr>
            <a:xfrm>
              <a:off x="-5185475" y="3826250"/>
              <a:ext cx="57525" cy="55750"/>
            </a:xfrm>
            <a:custGeom>
              <a:rect b="b" l="l" r="r" t="t"/>
              <a:pathLst>
                <a:path extrusionOk="0" h="2230" w="2301">
                  <a:moveTo>
                    <a:pt x="1765" y="1"/>
                  </a:moveTo>
                  <a:cubicBezTo>
                    <a:pt x="1639" y="1"/>
                    <a:pt x="1513" y="48"/>
                    <a:pt x="1419" y="143"/>
                  </a:cubicBezTo>
                  <a:lnTo>
                    <a:pt x="190" y="1371"/>
                  </a:lnTo>
                  <a:cubicBezTo>
                    <a:pt x="1" y="1560"/>
                    <a:pt x="1" y="1875"/>
                    <a:pt x="190" y="2064"/>
                  </a:cubicBezTo>
                  <a:cubicBezTo>
                    <a:pt x="284" y="2175"/>
                    <a:pt x="410" y="2230"/>
                    <a:pt x="536" y="2230"/>
                  </a:cubicBezTo>
                  <a:cubicBezTo>
                    <a:pt x="662" y="2230"/>
                    <a:pt x="788" y="2175"/>
                    <a:pt x="883" y="2064"/>
                  </a:cubicBezTo>
                  <a:lnTo>
                    <a:pt x="2112" y="836"/>
                  </a:lnTo>
                  <a:cubicBezTo>
                    <a:pt x="2301" y="647"/>
                    <a:pt x="2301" y="332"/>
                    <a:pt x="2112" y="143"/>
                  </a:cubicBezTo>
                  <a:cubicBezTo>
                    <a:pt x="2017" y="48"/>
                    <a:pt x="1891" y="1"/>
                    <a:pt x="176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g189de910a8c_2_8"/>
            <p:cNvSpPr/>
            <p:nvPr/>
          </p:nvSpPr>
          <p:spPr>
            <a:xfrm>
              <a:off x="-5156325" y="3856375"/>
              <a:ext cx="58300" cy="55750"/>
            </a:xfrm>
            <a:custGeom>
              <a:rect b="b" l="l" r="r" t="t"/>
              <a:pathLst>
                <a:path extrusionOk="0" h="2230" w="2332">
                  <a:moveTo>
                    <a:pt x="1781" y="1"/>
                  </a:moveTo>
                  <a:cubicBezTo>
                    <a:pt x="1655" y="1"/>
                    <a:pt x="1529" y="56"/>
                    <a:pt x="1418" y="166"/>
                  </a:cubicBezTo>
                  <a:lnTo>
                    <a:pt x="190" y="1395"/>
                  </a:lnTo>
                  <a:cubicBezTo>
                    <a:pt x="1" y="1584"/>
                    <a:pt x="1" y="1899"/>
                    <a:pt x="190" y="2088"/>
                  </a:cubicBezTo>
                  <a:cubicBezTo>
                    <a:pt x="300" y="2183"/>
                    <a:pt x="442" y="2230"/>
                    <a:pt x="575" y="2230"/>
                  </a:cubicBezTo>
                  <a:cubicBezTo>
                    <a:pt x="709" y="2230"/>
                    <a:pt x="835" y="2183"/>
                    <a:pt x="914" y="2088"/>
                  </a:cubicBezTo>
                  <a:lnTo>
                    <a:pt x="2143" y="859"/>
                  </a:lnTo>
                  <a:cubicBezTo>
                    <a:pt x="2332" y="670"/>
                    <a:pt x="2332" y="355"/>
                    <a:pt x="2143" y="166"/>
                  </a:cubicBezTo>
                  <a:cubicBezTo>
                    <a:pt x="2033" y="56"/>
                    <a:pt x="1907" y="1"/>
                    <a:pt x="178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g189de910a8c_2_8"/>
            <p:cNvSpPr/>
            <p:nvPr/>
          </p:nvSpPr>
          <p:spPr>
            <a:xfrm>
              <a:off x="-5105925" y="3886525"/>
              <a:ext cx="37050" cy="37425"/>
            </a:xfrm>
            <a:custGeom>
              <a:rect b="b" l="l" r="r" t="t"/>
              <a:pathLst>
                <a:path extrusionOk="0" h="1497" w="1482">
                  <a:moveTo>
                    <a:pt x="662" y="0"/>
                  </a:moveTo>
                  <a:lnTo>
                    <a:pt x="536" y="126"/>
                  </a:lnTo>
                  <a:lnTo>
                    <a:pt x="1" y="756"/>
                  </a:lnTo>
                  <a:lnTo>
                    <a:pt x="599" y="1355"/>
                  </a:lnTo>
                  <a:cubicBezTo>
                    <a:pt x="694" y="1449"/>
                    <a:pt x="820" y="1497"/>
                    <a:pt x="946" y="1497"/>
                  </a:cubicBezTo>
                  <a:cubicBezTo>
                    <a:pt x="1072" y="1497"/>
                    <a:pt x="1198" y="1449"/>
                    <a:pt x="1293" y="1355"/>
                  </a:cubicBezTo>
                  <a:cubicBezTo>
                    <a:pt x="1482" y="1166"/>
                    <a:pt x="1482" y="851"/>
                    <a:pt x="1293" y="662"/>
                  </a:cubicBezTo>
                  <a:lnTo>
                    <a:pt x="66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189de910a8c_2_8"/>
            <p:cNvSpPr/>
            <p:nvPr/>
          </p:nvSpPr>
          <p:spPr>
            <a:xfrm>
              <a:off x="-5254775" y="3648050"/>
              <a:ext cx="278050" cy="248325"/>
            </a:xfrm>
            <a:custGeom>
              <a:rect b="b" l="l" r="r" t="t"/>
              <a:pathLst>
                <a:path extrusionOk="0" h="9933" w="11122">
                  <a:moveTo>
                    <a:pt x="4049" y="1"/>
                  </a:moveTo>
                  <a:cubicBezTo>
                    <a:pt x="3781" y="1"/>
                    <a:pt x="3513" y="103"/>
                    <a:pt x="3308" y="308"/>
                  </a:cubicBezTo>
                  <a:lnTo>
                    <a:pt x="410" y="3364"/>
                  </a:lnTo>
                  <a:cubicBezTo>
                    <a:pt x="0" y="3774"/>
                    <a:pt x="0" y="4435"/>
                    <a:pt x="410" y="4813"/>
                  </a:cubicBezTo>
                  <a:lnTo>
                    <a:pt x="631" y="5065"/>
                  </a:lnTo>
                  <a:lnTo>
                    <a:pt x="1198" y="4498"/>
                  </a:lnTo>
                  <a:cubicBezTo>
                    <a:pt x="1454" y="4242"/>
                    <a:pt x="1794" y="4106"/>
                    <a:pt x="2122" y="4106"/>
                  </a:cubicBezTo>
                  <a:cubicBezTo>
                    <a:pt x="2398" y="4106"/>
                    <a:pt x="2666" y="4202"/>
                    <a:pt x="2867" y="4404"/>
                  </a:cubicBezTo>
                  <a:cubicBezTo>
                    <a:pt x="3151" y="4624"/>
                    <a:pt x="3308" y="4971"/>
                    <a:pt x="3277" y="5286"/>
                  </a:cubicBezTo>
                  <a:cubicBezTo>
                    <a:pt x="3592" y="5286"/>
                    <a:pt x="3907" y="5412"/>
                    <a:pt x="4128" y="5664"/>
                  </a:cubicBezTo>
                  <a:cubicBezTo>
                    <a:pt x="4380" y="5884"/>
                    <a:pt x="4506" y="6200"/>
                    <a:pt x="4506" y="6515"/>
                  </a:cubicBezTo>
                  <a:cubicBezTo>
                    <a:pt x="4821" y="6515"/>
                    <a:pt x="5136" y="6641"/>
                    <a:pt x="5356" y="6861"/>
                  </a:cubicBezTo>
                  <a:cubicBezTo>
                    <a:pt x="5608" y="7113"/>
                    <a:pt x="5703" y="7428"/>
                    <a:pt x="5703" y="7743"/>
                  </a:cubicBezTo>
                  <a:cubicBezTo>
                    <a:pt x="6018" y="7743"/>
                    <a:pt x="6364" y="7869"/>
                    <a:pt x="6585" y="8090"/>
                  </a:cubicBezTo>
                  <a:cubicBezTo>
                    <a:pt x="6837" y="8342"/>
                    <a:pt x="6931" y="8657"/>
                    <a:pt x="6931" y="8909"/>
                  </a:cubicBezTo>
                  <a:lnTo>
                    <a:pt x="7814" y="9791"/>
                  </a:lnTo>
                  <a:cubicBezTo>
                    <a:pt x="7908" y="9886"/>
                    <a:pt x="8034" y="9933"/>
                    <a:pt x="8160" y="9933"/>
                  </a:cubicBezTo>
                  <a:cubicBezTo>
                    <a:pt x="8286" y="9933"/>
                    <a:pt x="8412" y="9886"/>
                    <a:pt x="8507" y="9791"/>
                  </a:cubicBezTo>
                  <a:cubicBezTo>
                    <a:pt x="8727" y="9602"/>
                    <a:pt x="8727" y="9287"/>
                    <a:pt x="8507" y="9066"/>
                  </a:cubicBezTo>
                  <a:lnTo>
                    <a:pt x="7656" y="8216"/>
                  </a:lnTo>
                  <a:cubicBezTo>
                    <a:pt x="7530" y="8090"/>
                    <a:pt x="7530" y="7869"/>
                    <a:pt x="7656" y="7743"/>
                  </a:cubicBezTo>
                  <a:cubicBezTo>
                    <a:pt x="7748" y="7596"/>
                    <a:pt x="7851" y="7534"/>
                    <a:pt x="7953" y="7534"/>
                  </a:cubicBezTo>
                  <a:cubicBezTo>
                    <a:pt x="8024" y="7534"/>
                    <a:pt x="8095" y="7565"/>
                    <a:pt x="8160" y="7617"/>
                  </a:cubicBezTo>
                  <a:lnTo>
                    <a:pt x="9011" y="8499"/>
                  </a:lnTo>
                  <a:cubicBezTo>
                    <a:pt x="9121" y="8594"/>
                    <a:pt x="9255" y="8641"/>
                    <a:pt x="9385" y="8641"/>
                  </a:cubicBezTo>
                  <a:cubicBezTo>
                    <a:pt x="9515" y="8641"/>
                    <a:pt x="9641" y="8594"/>
                    <a:pt x="9735" y="8499"/>
                  </a:cubicBezTo>
                  <a:cubicBezTo>
                    <a:pt x="9924" y="8279"/>
                    <a:pt x="9924" y="7964"/>
                    <a:pt x="9735" y="7775"/>
                  </a:cubicBezTo>
                  <a:lnTo>
                    <a:pt x="8853" y="6924"/>
                  </a:lnTo>
                  <a:cubicBezTo>
                    <a:pt x="8759" y="6798"/>
                    <a:pt x="8759" y="6578"/>
                    <a:pt x="8853" y="6452"/>
                  </a:cubicBezTo>
                  <a:cubicBezTo>
                    <a:pt x="8916" y="6389"/>
                    <a:pt x="9011" y="6357"/>
                    <a:pt x="9101" y="6357"/>
                  </a:cubicBezTo>
                  <a:cubicBezTo>
                    <a:pt x="9192" y="6357"/>
                    <a:pt x="9279" y="6389"/>
                    <a:pt x="9326" y="6452"/>
                  </a:cubicBezTo>
                  <a:lnTo>
                    <a:pt x="10208" y="7302"/>
                  </a:lnTo>
                  <a:cubicBezTo>
                    <a:pt x="10303" y="7397"/>
                    <a:pt x="10429" y="7444"/>
                    <a:pt x="10555" y="7444"/>
                  </a:cubicBezTo>
                  <a:cubicBezTo>
                    <a:pt x="10681" y="7444"/>
                    <a:pt x="10807" y="7397"/>
                    <a:pt x="10901" y="7302"/>
                  </a:cubicBezTo>
                  <a:cubicBezTo>
                    <a:pt x="11122" y="7113"/>
                    <a:pt x="11122" y="6798"/>
                    <a:pt x="10901" y="6609"/>
                  </a:cubicBezTo>
                  <a:lnTo>
                    <a:pt x="10334" y="6010"/>
                  </a:lnTo>
                  <a:lnTo>
                    <a:pt x="10208" y="5884"/>
                  </a:lnTo>
                  <a:lnTo>
                    <a:pt x="6931" y="2608"/>
                  </a:lnTo>
                  <a:cubicBezTo>
                    <a:pt x="6884" y="2561"/>
                    <a:pt x="6798" y="2537"/>
                    <a:pt x="6707" y="2537"/>
                  </a:cubicBezTo>
                  <a:cubicBezTo>
                    <a:pt x="6616" y="2537"/>
                    <a:pt x="6522" y="2561"/>
                    <a:pt x="6459" y="2608"/>
                  </a:cubicBezTo>
                  <a:lnTo>
                    <a:pt x="5167" y="3931"/>
                  </a:lnTo>
                  <a:cubicBezTo>
                    <a:pt x="4904" y="4176"/>
                    <a:pt x="4562" y="4308"/>
                    <a:pt x="4229" y="4308"/>
                  </a:cubicBezTo>
                  <a:cubicBezTo>
                    <a:pt x="4004" y="4308"/>
                    <a:pt x="3783" y="4247"/>
                    <a:pt x="3592" y="4120"/>
                  </a:cubicBezTo>
                  <a:cubicBezTo>
                    <a:pt x="2962" y="3679"/>
                    <a:pt x="2930" y="2829"/>
                    <a:pt x="3434" y="2293"/>
                  </a:cubicBezTo>
                  <a:lnTo>
                    <a:pt x="5010" y="529"/>
                  </a:lnTo>
                  <a:lnTo>
                    <a:pt x="4789" y="308"/>
                  </a:lnTo>
                  <a:cubicBezTo>
                    <a:pt x="4584" y="103"/>
                    <a:pt x="4317" y="1"/>
                    <a:pt x="404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g189de910a8c_2_8"/>
            <p:cNvSpPr/>
            <p:nvPr/>
          </p:nvSpPr>
          <p:spPr>
            <a:xfrm>
              <a:off x="-5163425" y="3631325"/>
              <a:ext cx="205600" cy="150450"/>
            </a:xfrm>
            <a:custGeom>
              <a:rect b="b" l="l" r="r" t="t"/>
              <a:pathLst>
                <a:path extrusionOk="0" h="6018" w="8224">
                  <a:moveTo>
                    <a:pt x="3699" y="0"/>
                  </a:moveTo>
                  <a:cubicBezTo>
                    <a:pt x="3435" y="0"/>
                    <a:pt x="3167" y="95"/>
                    <a:pt x="2962" y="284"/>
                  </a:cubicBezTo>
                  <a:lnTo>
                    <a:pt x="2364" y="883"/>
                  </a:lnTo>
                  <a:lnTo>
                    <a:pt x="2269" y="1009"/>
                  </a:lnTo>
                  <a:lnTo>
                    <a:pt x="222" y="3245"/>
                  </a:lnTo>
                  <a:cubicBezTo>
                    <a:pt x="1" y="3435"/>
                    <a:pt x="1" y="3781"/>
                    <a:pt x="222" y="3970"/>
                  </a:cubicBezTo>
                  <a:cubicBezTo>
                    <a:pt x="316" y="4065"/>
                    <a:pt x="442" y="4112"/>
                    <a:pt x="568" y="4112"/>
                  </a:cubicBezTo>
                  <a:cubicBezTo>
                    <a:pt x="694" y="4112"/>
                    <a:pt x="820" y="4065"/>
                    <a:pt x="915" y="3970"/>
                  </a:cubicBezTo>
                  <a:lnTo>
                    <a:pt x="2269" y="2615"/>
                  </a:lnTo>
                  <a:cubicBezTo>
                    <a:pt x="2458" y="2426"/>
                    <a:pt x="2718" y="2332"/>
                    <a:pt x="2982" y="2332"/>
                  </a:cubicBezTo>
                  <a:cubicBezTo>
                    <a:pt x="3246" y="2332"/>
                    <a:pt x="3514" y="2426"/>
                    <a:pt x="3719" y="2615"/>
                  </a:cubicBezTo>
                  <a:lnTo>
                    <a:pt x="7090" y="6018"/>
                  </a:lnTo>
                  <a:lnTo>
                    <a:pt x="7814" y="5356"/>
                  </a:lnTo>
                  <a:cubicBezTo>
                    <a:pt x="8224" y="4947"/>
                    <a:pt x="8224" y="4285"/>
                    <a:pt x="7814" y="3876"/>
                  </a:cubicBezTo>
                  <a:lnTo>
                    <a:pt x="4412" y="284"/>
                  </a:lnTo>
                  <a:cubicBezTo>
                    <a:pt x="4223" y="95"/>
                    <a:pt x="3963" y="0"/>
                    <a:pt x="369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2" name="Google Shape;322;g189de910a8c_2_8"/>
          <p:cNvGrpSpPr/>
          <p:nvPr/>
        </p:nvGrpSpPr>
        <p:grpSpPr>
          <a:xfrm>
            <a:off x="7061485" y="2228603"/>
            <a:ext cx="357468" cy="356497"/>
            <a:chOff x="-31455100" y="3909350"/>
            <a:chExt cx="294600" cy="293800"/>
          </a:xfrm>
        </p:grpSpPr>
        <p:sp>
          <p:nvSpPr>
            <p:cNvPr id="323" name="Google Shape;323;g189de910a8c_2_8"/>
            <p:cNvSpPr/>
            <p:nvPr/>
          </p:nvSpPr>
          <p:spPr>
            <a:xfrm>
              <a:off x="-31455100" y="3909350"/>
              <a:ext cx="294600" cy="293800"/>
            </a:xfrm>
            <a:custGeom>
              <a:rect b="b" l="l" r="r" t="t"/>
              <a:pathLst>
                <a:path extrusionOk="0" h="11752" w="11784">
                  <a:moveTo>
                    <a:pt x="5199" y="1"/>
                  </a:moveTo>
                  <a:cubicBezTo>
                    <a:pt x="5042" y="1"/>
                    <a:pt x="4916" y="127"/>
                    <a:pt x="4884" y="284"/>
                  </a:cubicBezTo>
                  <a:lnTo>
                    <a:pt x="4727" y="883"/>
                  </a:lnTo>
                  <a:cubicBezTo>
                    <a:pt x="4191" y="977"/>
                    <a:pt x="3655" y="1229"/>
                    <a:pt x="3151" y="1513"/>
                  </a:cubicBezTo>
                  <a:lnTo>
                    <a:pt x="2647" y="1229"/>
                  </a:lnTo>
                  <a:cubicBezTo>
                    <a:pt x="2599" y="1205"/>
                    <a:pt x="2542" y="1195"/>
                    <a:pt x="2482" y="1195"/>
                  </a:cubicBezTo>
                  <a:cubicBezTo>
                    <a:pt x="2386" y="1195"/>
                    <a:pt x="2284" y="1222"/>
                    <a:pt x="2206" y="1261"/>
                  </a:cubicBezTo>
                  <a:lnTo>
                    <a:pt x="1261" y="2206"/>
                  </a:lnTo>
                  <a:cubicBezTo>
                    <a:pt x="1135" y="2332"/>
                    <a:pt x="1135" y="2490"/>
                    <a:pt x="1230" y="2647"/>
                  </a:cubicBezTo>
                  <a:lnTo>
                    <a:pt x="1513" y="3151"/>
                  </a:lnTo>
                  <a:cubicBezTo>
                    <a:pt x="1198" y="3624"/>
                    <a:pt x="978" y="4191"/>
                    <a:pt x="883" y="4726"/>
                  </a:cubicBezTo>
                  <a:lnTo>
                    <a:pt x="284" y="4884"/>
                  </a:lnTo>
                  <a:cubicBezTo>
                    <a:pt x="127" y="4947"/>
                    <a:pt x="1" y="5041"/>
                    <a:pt x="1" y="5199"/>
                  </a:cubicBezTo>
                  <a:lnTo>
                    <a:pt x="1" y="6585"/>
                  </a:lnTo>
                  <a:cubicBezTo>
                    <a:pt x="1" y="6743"/>
                    <a:pt x="127" y="6869"/>
                    <a:pt x="284" y="6900"/>
                  </a:cubicBezTo>
                  <a:lnTo>
                    <a:pt x="883" y="7058"/>
                  </a:lnTo>
                  <a:cubicBezTo>
                    <a:pt x="946" y="7404"/>
                    <a:pt x="1072" y="7782"/>
                    <a:pt x="1230" y="8129"/>
                  </a:cubicBezTo>
                  <a:cubicBezTo>
                    <a:pt x="1504" y="7854"/>
                    <a:pt x="2843" y="6486"/>
                    <a:pt x="2841" y="6486"/>
                  </a:cubicBezTo>
                  <a:lnTo>
                    <a:pt x="2841" y="6486"/>
                  </a:lnTo>
                  <a:cubicBezTo>
                    <a:pt x="2841" y="6486"/>
                    <a:pt x="2839" y="6488"/>
                    <a:pt x="2836" y="6491"/>
                  </a:cubicBezTo>
                  <a:cubicBezTo>
                    <a:pt x="2836" y="6459"/>
                    <a:pt x="2805" y="6050"/>
                    <a:pt x="2805" y="5955"/>
                  </a:cubicBezTo>
                  <a:cubicBezTo>
                    <a:pt x="2773" y="4222"/>
                    <a:pt x="4191" y="2836"/>
                    <a:pt x="5861" y="2836"/>
                  </a:cubicBezTo>
                  <a:cubicBezTo>
                    <a:pt x="7562" y="2836"/>
                    <a:pt x="8948" y="4222"/>
                    <a:pt x="8948" y="5924"/>
                  </a:cubicBezTo>
                  <a:cubicBezTo>
                    <a:pt x="8948" y="7499"/>
                    <a:pt x="7751" y="8822"/>
                    <a:pt x="6113" y="8948"/>
                  </a:cubicBezTo>
                  <a:cubicBezTo>
                    <a:pt x="6066" y="8948"/>
                    <a:pt x="5963" y="8956"/>
                    <a:pt x="5821" y="8956"/>
                  </a:cubicBezTo>
                  <a:cubicBezTo>
                    <a:pt x="5680" y="8956"/>
                    <a:pt x="5499" y="8948"/>
                    <a:pt x="5294" y="8917"/>
                  </a:cubicBezTo>
                  <a:lnTo>
                    <a:pt x="3655" y="10523"/>
                  </a:lnTo>
                  <a:cubicBezTo>
                    <a:pt x="4034" y="10681"/>
                    <a:pt x="4349" y="10807"/>
                    <a:pt x="4727" y="10870"/>
                  </a:cubicBezTo>
                  <a:lnTo>
                    <a:pt x="4884" y="11468"/>
                  </a:lnTo>
                  <a:cubicBezTo>
                    <a:pt x="4916" y="11626"/>
                    <a:pt x="5042" y="11752"/>
                    <a:pt x="5199" y="11752"/>
                  </a:cubicBezTo>
                  <a:lnTo>
                    <a:pt x="6585" y="11752"/>
                  </a:lnTo>
                  <a:cubicBezTo>
                    <a:pt x="6743" y="11752"/>
                    <a:pt x="6869" y="11626"/>
                    <a:pt x="6901" y="11468"/>
                  </a:cubicBezTo>
                  <a:lnTo>
                    <a:pt x="7058" y="10870"/>
                  </a:lnTo>
                  <a:cubicBezTo>
                    <a:pt x="7594" y="10775"/>
                    <a:pt x="8129" y="10523"/>
                    <a:pt x="8633" y="10240"/>
                  </a:cubicBezTo>
                  <a:lnTo>
                    <a:pt x="9137" y="10523"/>
                  </a:lnTo>
                  <a:cubicBezTo>
                    <a:pt x="9185" y="10547"/>
                    <a:pt x="9243" y="10558"/>
                    <a:pt x="9302" y="10558"/>
                  </a:cubicBezTo>
                  <a:cubicBezTo>
                    <a:pt x="9399" y="10558"/>
                    <a:pt x="9501" y="10531"/>
                    <a:pt x="9578" y="10492"/>
                  </a:cubicBezTo>
                  <a:lnTo>
                    <a:pt x="10524" y="9547"/>
                  </a:lnTo>
                  <a:cubicBezTo>
                    <a:pt x="10650" y="9421"/>
                    <a:pt x="10650" y="9263"/>
                    <a:pt x="10555" y="9106"/>
                  </a:cubicBezTo>
                  <a:lnTo>
                    <a:pt x="10303" y="8601"/>
                  </a:lnTo>
                  <a:cubicBezTo>
                    <a:pt x="10618" y="8129"/>
                    <a:pt x="10807" y="7562"/>
                    <a:pt x="10933" y="7026"/>
                  </a:cubicBezTo>
                  <a:lnTo>
                    <a:pt x="11500" y="6869"/>
                  </a:lnTo>
                  <a:cubicBezTo>
                    <a:pt x="11658" y="6806"/>
                    <a:pt x="11784" y="6711"/>
                    <a:pt x="11784" y="6554"/>
                  </a:cubicBezTo>
                  <a:lnTo>
                    <a:pt x="11784" y="5167"/>
                  </a:lnTo>
                  <a:cubicBezTo>
                    <a:pt x="11752" y="5041"/>
                    <a:pt x="11658" y="4915"/>
                    <a:pt x="11500" y="4884"/>
                  </a:cubicBezTo>
                  <a:lnTo>
                    <a:pt x="10902" y="4726"/>
                  </a:lnTo>
                  <a:cubicBezTo>
                    <a:pt x="10807" y="4191"/>
                    <a:pt x="10555" y="3687"/>
                    <a:pt x="10272" y="3151"/>
                  </a:cubicBezTo>
                  <a:lnTo>
                    <a:pt x="10555" y="2647"/>
                  </a:lnTo>
                  <a:cubicBezTo>
                    <a:pt x="10650" y="2521"/>
                    <a:pt x="10587" y="2332"/>
                    <a:pt x="10524" y="2206"/>
                  </a:cubicBezTo>
                  <a:lnTo>
                    <a:pt x="9578" y="1261"/>
                  </a:lnTo>
                  <a:cubicBezTo>
                    <a:pt x="9509" y="1209"/>
                    <a:pt x="9430" y="1185"/>
                    <a:pt x="9347" y="1185"/>
                  </a:cubicBezTo>
                  <a:cubicBezTo>
                    <a:pt x="9279" y="1185"/>
                    <a:pt x="9208" y="1201"/>
                    <a:pt x="9137" y="1229"/>
                  </a:cubicBezTo>
                  <a:lnTo>
                    <a:pt x="8633" y="1513"/>
                  </a:lnTo>
                  <a:cubicBezTo>
                    <a:pt x="8161" y="1198"/>
                    <a:pt x="7594" y="977"/>
                    <a:pt x="7058" y="883"/>
                  </a:cubicBezTo>
                  <a:lnTo>
                    <a:pt x="6901" y="284"/>
                  </a:lnTo>
                  <a:cubicBezTo>
                    <a:pt x="6869" y="127"/>
                    <a:pt x="6743" y="1"/>
                    <a:pt x="65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g189de910a8c_2_8"/>
            <p:cNvSpPr/>
            <p:nvPr/>
          </p:nvSpPr>
          <p:spPr>
            <a:xfrm>
              <a:off x="-31455100" y="3997350"/>
              <a:ext cx="215050" cy="205025"/>
            </a:xfrm>
            <a:custGeom>
              <a:rect b="b" l="l" r="r" t="t"/>
              <a:pathLst>
                <a:path extrusionOk="0" h="8201" w="8602">
                  <a:moveTo>
                    <a:pt x="5939" y="0"/>
                  </a:moveTo>
                  <a:cubicBezTo>
                    <a:pt x="4729" y="0"/>
                    <a:pt x="3750" y="854"/>
                    <a:pt x="3561" y="1963"/>
                  </a:cubicBezTo>
                  <a:cubicBezTo>
                    <a:pt x="3466" y="2404"/>
                    <a:pt x="3498" y="2813"/>
                    <a:pt x="3624" y="3223"/>
                  </a:cubicBezTo>
                  <a:lnTo>
                    <a:pt x="410" y="6468"/>
                  </a:lnTo>
                  <a:cubicBezTo>
                    <a:pt x="1" y="6846"/>
                    <a:pt x="1" y="7507"/>
                    <a:pt x="410" y="7917"/>
                  </a:cubicBezTo>
                  <a:cubicBezTo>
                    <a:pt x="600" y="8106"/>
                    <a:pt x="852" y="8200"/>
                    <a:pt x="1111" y="8200"/>
                  </a:cubicBezTo>
                  <a:cubicBezTo>
                    <a:pt x="1371" y="8200"/>
                    <a:pt x="1639" y="8106"/>
                    <a:pt x="1860" y="7917"/>
                  </a:cubicBezTo>
                  <a:lnTo>
                    <a:pt x="5136" y="4640"/>
                  </a:lnTo>
                  <a:cubicBezTo>
                    <a:pt x="5388" y="4735"/>
                    <a:pt x="5664" y="4782"/>
                    <a:pt x="5947" y="4782"/>
                  </a:cubicBezTo>
                  <a:cubicBezTo>
                    <a:pt x="6231" y="4782"/>
                    <a:pt x="6522" y="4735"/>
                    <a:pt x="6806" y="4640"/>
                  </a:cubicBezTo>
                  <a:cubicBezTo>
                    <a:pt x="7846" y="4294"/>
                    <a:pt x="8602" y="3065"/>
                    <a:pt x="8224" y="1773"/>
                  </a:cubicBezTo>
                  <a:cubicBezTo>
                    <a:pt x="8192" y="1647"/>
                    <a:pt x="8129" y="1553"/>
                    <a:pt x="8003" y="1521"/>
                  </a:cubicBezTo>
                  <a:cubicBezTo>
                    <a:pt x="7972" y="1514"/>
                    <a:pt x="7942" y="1510"/>
                    <a:pt x="7914" y="1510"/>
                  </a:cubicBezTo>
                  <a:cubicBezTo>
                    <a:pt x="7830" y="1510"/>
                    <a:pt x="7759" y="1545"/>
                    <a:pt x="7688" y="1616"/>
                  </a:cubicBezTo>
                  <a:lnTo>
                    <a:pt x="6901" y="2404"/>
                  </a:lnTo>
                  <a:cubicBezTo>
                    <a:pt x="6759" y="2530"/>
                    <a:pt x="6578" y="2593"/>
                    <a:pt x="6400" y="2593"/>
                  </a:cubicBezTo>
                  <a:cubicBezTo>
                    <a:pt x="6223" y="2593"/>
                    <a:pt x="6050" y="2530"/>
                    <a:pt x="5924" y="2404"/>
                  </a:cubicBezTo>
                  <a:cubicBezTo>
                    <a:pt x="5640" y="2120"/>
                    <a:pt x="5640" y="1679"/>
                    <a:pt x="5924" y="1395"/>
                  </a:cubicBezTo>
                  <a:lnTo>
                    <a:pt x="6711" y="608"/>
                  </a:lnTo>
                  <a:cubicBezTo>
                    <a:pt x="6774" y="545"/>
                    <a:pt x="6806" y="419"/>
                    <a:pt x="6774" y="293"/>
                  </a:cubicBezTo>
                  <a:cubicBezTo>
                    <a:pt x="6743" y="198"/>
                    <a:pt x="6648" y="104"/>
                    <a:pt x="6554" y="72"/>
                  </a:cubicBezTo>
                  <a:cubicBezTo>
                    <a:pt x="6344" y="23"/>
                    <a:pt x="6139" y="0"/>
                    <a:pt x="593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 name="Google Shape;325;g189de910a8c_2_8"/>
          <p:cNvGrpSpPr/>
          <p:nvPr/>
        </p:nvGrpSpPr>
        <p:grpSpPr>
          <a:xfrm>
            <a:off x="4315941" y="2171112"/>
            <a:ext cx="508186" cy="523220"/>
            <a:chOff x="6239925" y="2032450"/>
            <a:chExt cx="472775" cy="472775"/>
          </a:xfrm>
        </p:grpSpPr>
        <p:sp>
          <p:nvSpPr>
            <p:cNvPr id="326" name="Google Shape;326;g189de910a8c_2_8"/>
            <p:cNvSpPr/>
            <p:nvPr/>
          </p:nvSpPr>
          <p:spPr>
            <a:xfrm>
              <a:off x="6239925" y="2032450"/>
              <a:ext cx="472775" cy="472775"/>
            </a:xfrm>
            <a:custGeom>
              <a:rect b="b" l="l" r="r" t="t"/>
              <a:pathLst>
                <a:path extrusionOk="0" h="18911" w="18911">
                  <a:moveTo>
                    <a:pt x="9455" y="2466"/>
                  </a:moveTo>
                  <a:cubicBezTo>
                    <a:pt x="13307" y="2466"/>
                    <a:pt x="16442" y="5601"/>
                    <a:pt x="16442" y="9456"/>
                  </a:cubicBezTo>
                  <a:cubicBezTo>
                    <a:pt x="16442" y="13310"/>
                    <a:pt x="13307" y="16445"/>
                    <a:pt x="9455" y="16445"/>
                  </a:cubicBezTo>
                  <a:cubicBezTo>
                    <a:pt x="5601" y="16445"/>
                    <a:pt x="2466" y="13310"/>
                    <a:pt x="2466" y="9456"/>
                  </a:cubicBezTo>
                  <a:cubicBezTo>
                    <a:pt x="2466" y="5601"/>
                    <a:pt x="5601" y="2466"/>
                    <a:pt x="9455" y="2466"/>
                  </a:cubicBezTo>
                  <a:close/>
                  <a:moveTo>
                    <a:pt x="9455" y="0"/>
                  </a:moveTo>
                  <a:cubicBezTo>
                    <a:pt x="4228" y="0"/>
                    <a:pt x="0" y="4228"/>
                    <a:pt x="0" y="9456"/>
                  </a:cubicBezTo>
                  <a:cubicBezTo>
                    <a:pt x="0" y="14683"/>
                    <a:pt x="4228" y="18911"/>
                    <a:pt x="9455" y="18911"/>
                  </a:cubicBezTo>
                  <a:cubicBezTo>
                    <a:pt x="14680" y="18911"/>
                    <a:pt x="18911" y="14683"/>
                    <a:pt x="18911" y="9456"/>
                  </a:cubicBezTo>
                  <a:cubicBezTo>
                    <a:pt x="18911" y="4231"/>
                    <a:pt x="14680" y="0"/>
                    <a:pt x="9455"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27" name="Google Shape;327;g189de910a8c_2_8"/>
            <p:cNvSpPr/>
            <p:nvPr/>
          </p:nvSpPr>
          <p:spPr>
            <a:xfrm>
              <a:off x="6329800" y="2122325"/>
              <a:ext cx="292950" cy="293025"/>
            </a:xfrm>
            <a:custGeom>
              <a:rect b="b" l="l" r="r" t="t"/>
              <a:pathLst>
                <a:path extrusionOk="0" h="11721" w="11718">
                  <a:moveTo>
                    <a:pt x="5860" y="1043"/>
                  </a:moveTo>
                  <a:cubicBezTo>
                    <a:pt x="6171" y="1043"/>
                    <a:pt x="6424" y="1295"/>
                    <a:pt x="6424" y="1609"/>
                  </a:cubicBezTo>
                  <a:lnTo>
                    <a:pt x="6424" y="2542"/>
                  </a:lnTo>
                  <a:cubicBezTo>
                    <a:pt x="7264" y="2792"/>
                    <a:pt x="7839" y="3566"/>
                    <a:pt x="7842" y="4442"/>
                  </a:cubicBezTo>
                  <a:cubicBezTo>
                    <a:pt x="7842" y="4755"/>
                    <a:pt x="7589" y="5008"/>
                    <a:pt x="7276" y="5008"/>
                  </a:cubicBezTo>
                  <a:cubicBezTo>
                    <a:pt x="6966" y="5008"/>
                    <a:pt x="6713" y="4755"/>
                    <a:pt x="6713" y="4442"/>
                  </a:cubicBezTo>
                  <a:cubicBezTo>
                    <a:pt x="6713" y="3929"/>
                    <a:pt x="6292" y="3588"/>
                    <a:pt x="5853" y="3588"/>
                  </a:cubicBezTo>
                  <a:cubicBezTo>
                    <a:pt x="5644" y="3588"/>
                    <a:pt x="5429" y="3666"/>
                    <a:pt x="5255" y="3840"/>
                  </a:cubicBezTo>
                  <a:cubicBezTo>
                    <a:pt x="4719" y="4376"/>
                    <a:pt x="5099" y="5297"/>
                    <a:pt x="5860" y="5297"/>
                  </a:cubicBezTo>
                  <a:cubicBezTo>
                    <a:pt x="5862" y="5297"/>
                    <a:pt x="5865" y="5297"/>
                    <a:pt x="5867" y="5297"/>
                  </a:cubicBezTo>
                  <a:cubicBezTo>
                    <a:pt x="6849" y="5297"/>
                    <a:pt x="7680" y="6019"/>
                    <a:pt x="7821" y="6993"/>
                  </a:cubicBezTo>
                  <a:cubicBezTo>
                    <a:pt x="7962" y="7968"/>
                    <a:pt x="7369" y="8899"/>
                    <a:pt x="6424" y="9179"/>
                  </a:cubicBezTo>
                  <a:lnTo>
                    <a:pt x="6424" y="10115"/>
                  </a:lnTo>
                  <a:cubicBezTo>
                    <a:pt x="6424" y="10426"/>
                    <a:pt x="6171" y="10679"/>
                    <a:pt x="5860" y="10679"/>
                  </a:cubicBezTo>
                  <a:cubicBezTo>
                    <a:pt x="5547" y="10679"/>
                    <a:pt x="5294" y="10426"/>
                    <a:pt x="5294" y="10115"/>
                  </a:cubicBezTo>
                  <a:lnTo>
                    <a:pt x="5294" y="9179"/>
                  </a:lnTo>
                  <a:cubicBezTo>
                    <a:pt x="4454" y="8929"/>
                    <a:pt x="3879" y="8155"/>
                    <a:pt x="3876" y="7279"/>
                  </a:cubicBezTo>
                  <a:cubicBezTo>
                    <a:pt x="3876" y="6966"/>
                    <a:pt x="4129" y="6713"/>
                    <a:pt x="4442" y="6713"/>
                  </a:cubicBezTo>
                  <a:cubicBezTo>
                    <a:pt x="4752" y="6713"/>
                    <a:pt x="5005" y="6966"/>
                    <a:pt x="5005" y="7279"/>
                  </a:cubicBezTo>
                  <a:cubicBezTo>
                    <a:pt x="5005" y="7792"/>
                    <a:pt x="5426" y="8133"/>
                    <a:pt x="5865" y="8133"/>
                  </a:cubicBezTo>
                  <a:cubicBezTo>
                    <a:pt x="6074" y="8133"/>
                    <a:pt x="6288" y="8055"/>
                    <a:pt x="6463" y="7881"/>
                  </a:cubicBezTo>
                  <a:cubicBezTo>
                    <a:pt x="6999" y="7345"/>
                    <a:pt x="6619" y="6427"/>
                    <a:pt x="5860" y="6427"/>
                  </a:cubicBezTo>
                  <a:cubicBezTo>
                    <a:pt x="4873" y="6427"/>
                    <a:pt x="4039" y="5704"/>
                    <a:pt x="3897" y="4728"/>
                  </a:cubicBezTo>
                  <a:cubicBezTo>
                    <a:pt x="3756" y="3753"/>
                    <a:pt x="4349" y="2822"/>
                    <a:pt x="5294" y="2542"/>
                  </a:cubicBezTo>
                  <a:lnTo>
                    <a:pt x="5294" y="1609"/>
                  </a:lnTo>
                  <a:cubicBezTo>
                    <a:pt x="5294" y="1295"/>
                    <a:pt x="5547" y="1043"/>
                    <a:pt x="5860" y="1043"/>
                  </a:cubicBezTo>
                  <a:close/>
                  <a:moveTo>
                    <a:pt x="5860" y="1"/>
                  </a:moveTo>
                  <a:cubicBezTo>
                    <a:pt x="2629" y="1"/>
                    <a:pt x="1" y="2629"/>
                    <a:pt x="1" y="5861"/>
                  </a:cubicBezTo>
                  <a:cubicBezTo>
                    <a:pt x="1" y="9092"/>
                    <a:pt x="2629" y="11720"/>
                    <a:pt x="5860" y="11720"/>
                  </a:cubicBezTo>
                  <a:cubicBezTo>
                    <a:pt x="9088" y="11720"/>
                    <a:pt x="11717" y="9092"/>
                    <a:pt x="11717" y="5861"/>
                  </a:cubicBezTo>
                  <a:cubicBezTo>
                    <a:pt x="11717" y="2629"/>
                    <a:pt x="9088" y="1"/>
                    <a:pt x="586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189de910a8c_2_30"/>
          <p:cNvSpPr txBox="1"/>
          <p:nvPr>
            <p:ph idx="6" type="ctrTitle"/>
          </p:nvPr>
        </p:nvSpPr>
        <p:spPr>
          <a:xfrm>
            <a:off x="311700" y="644550"/>
            <a:ext cx="8520600" cy="615600"/>
          </a:xfrm>
          <a:prstGeom prst="rect">
            <a:avLst/>
          </a:prstGeom>
          <a:noFill/>
          <a:ln>
            <a:noFill/>
          </a:ln>
        </p:spPr>
        <p:txBody>
          <a:bodyPr anchorCtr="0" anchor="b" bIns="91425" lIns="91425" spcFirstLastPara="1" rIns="91425" wrap="square" tIns="91425">
            <a:spAutoFit/>
          </a:bodyPr>
          <a:lstStyle/>
          <a:p>
            <a:pPr indent="0" lvl="0" marL="0" rtl="0" algn="ctr">
              <a:lnSpc>
                <a:spcPct val="100000"/>
              </a:lnSpc>
              <a:spcBef>
                <a:spcPts val="0"/>
              </a:spcBef>
              <a:spcAft>
                <a:spcPts val="0"/>
              </a:spcAft>
              <a:buSzPts val="3000"/>
              <a:buNone/>
            </a:pPr>
            <a:r>
              <a:rPr lang="es" sz="2800"/>
              <a:t>Business Model</a:t>
            </a:r>
            <a:r>
              <a:rPr lang="es" sz="2800"/>
              <a:t> [3]</a:t>
            </a:r>
            <a:endParaRPr sz="2800"/>
          </a:p>
        </p:txBody>
      </p:sp>
      <p:sp>
        <p:nvSpPr>
          <p:cNvPr id="333" name="Google Shape;333;g189de910a8c_2_30"/>
          <p:cNvSpPr txBox="1"/>
          <p:nvPr>
            <p:ph idx="1" type="subTitle"/>
          </p:nvPr>
        </p:nvSpPr>
        <p:spPr>
          <a:xfrm>
            <a:off x="819931" y="3416325"/>
            <a:ext cx="1889400" cy="1031400"/>
          </a:xfrm>
          <a:prstGeom prst="rect">
            <a:avLst/>
          </a:prstGeom>
          <a:noFill/>
          <a:ln>
            <a:noFill/>
          </a:ln>
        </p:spPr>
        <p:txBody>
          <a:bodyPr anchorCtr="0" anchor="t" bIns="91425" lIns="91425" spcFirstLastPara="1" rIns="91425" wrap="square" tIns="91425">
            <a:spAutoFit/>
          </a:bodyPr>
          <a:lstStyle/>
          <a:p>
            <a:pPr indent="-116649" lvl="0" marL="28799" rtl="0" algn="l">
              <a:lnSpc>
                <a:spcPct val="100000"/>
              </a:lnSpc>
              <a:spcBef>
                <a:spcPts val="0"/>
              </a:spcBef>
              <a:spcAft>
                <a:spcPts val="0"/>
              </a:spcAft>
              <a:buClr>
                <a:schemeClr val="lt1"/>
              </a:buClr>
              <a:buSzPts val="1100"/>
              <a:buFont typeface="Roboto"/>
              <a:buChar char="-"/>
            </a:pPr>
            <a:r>
              <a:rPr lang="es">
                <a:solidFill>
                  <a:schemeClr val="lt1"/>
                </a:solidFill>
                <a:latin typeface="Roboto"/>
                <a:ea typeface="Roboto"/>
                <a:cs typeface="Roboto"/>
                <a:sym typeface="Roboto"/>
              </a:rPr>
              <a:t>Data processing, analytics, and visualization</a:t>
            </a:r>
            <a:endParaRPr>
              <a:solidFill>
                <a:schemeClr val="lt1"/>
              </a:solidFill>
              <a:latin typeface="Roboto"/>
              <a:ea typeface="Roboto"/>
              <a:cs typeface="Roboto"/>
              <a:sym typeface="Roboto"/>
            </a:endParaRPr>
          </a:p>
          <a:p>
            <a:pPr indent="-116649" lvl="0" marL="28799" rtl="0" algn="l">
              <a:lnSpc>
                <a:spcPct val="100000"/>
              </a:lnSpc>
              <a:spcBef>
                <a:spcPts val="0"/>
              </a:spcBef>
              <a:spcAft>
                <a:spcPts val="0"/>
              </a:spcAft>
              <a:buClr>
                <a:schemeClr val="lt1"/>
              </a:buClr>
              <a:buSzPts val="1100"/>
              <a:buFont typeface="Roboto"/>
              <a:buChar char="-"/>
            </a:pPr>
            <a:r>
              <a:rPr lang="es">
                <a:solidFill>
                  <a:schemeClr val="lt1"/>
                </a:solidFill>
                <a:latin typeface="Roboto"/>
                <a:ea typeface="Roboto"/>
                <a:cs typeface="Roboto"/>
                <a:sym typeface="Roboto"/>
              </a:rPr>
              <a:t>Customer educational support</a:t>
            </a:r>
            <a:endParaRPr>
              <a:solidFill>
                <a:schemeClr val="lt1"/>
              </a:solidFill>
              <a:latin typeface="Roboto"/>
              <a:ea typeface="Roboto"/>
              <a:cs typeface="Roboto"/>
              <a:sym typeface="Roboto"/>
            </a:endParaRPr>
          </a:p>
          <a:p>
            <a:pPr indent="-116649" lvl="0" marL="28799" rtl="0" algn="l">
              <a:lnSpc>
                <a:spcPct val="100000"/>
              </a:lnSpc>
              <a:spcBef>
                <a:spcPts val="0"/>
              </a:spcBef>
              <a:spcAft>
                <a:spcPts val="0"/>
              </a:spcAft>
              <a:buClr>
                <a:schemeClr val="lt1"/>
              </a:buClr>
              <a:buSzPts val="1100"/>
              <a:buFont typeface="Roboto"/>
              <a:buChar char="-"/>
            </a:pPr>
            <a:r>
              <a:rPr lang="es">
                <a:solidFill>
                  <a:schemeClr val="lt1"/>
                </a:solidFill>
                <a:latin typeface="Roboto"/>
                <a:ea typeface="Roboto"/>
                <a:cs typeface="Roboto"/>
                <a:sym typeface="Roboto"/>
              </a:rPr>
              <a:t>Platform maintenance</a:t>
            </a:r>
            <a:endParaRPr>
              <a:solidFill>
                <a:schemeClr val="lt1"/>
              </a:solidFill>
              <a:latin typeface="Roboto"/>
              <a:ea typeface="Roboto"/>
              <a:cs typeface="Roboto"/>
              <a:sym typeface="Roboto"/>
            </a:endParaRPr>
          </a:p>
        </p:txBody>
      </p:sp>
      <p:sp>
        <p:nvSpPr>
          <p:cNvPr id="334" name="Google Shape;334;g189de910a8c_2_30"/>
          <p:cNvSpPr txBox="1"/>
          <p:nvPr>
            <p:ph idx="2" type="subTitle"/>
          </p:nvPr>
        </p:nvSpPr>
        <p:spPr>
          <a:xfrm>
            <a:off x="6494806" y="3419600"/>
            <a:ext cx="1889400" cy="861900"/>
          </a:xfrm>
          <a:prstGeom prst="rect">
            <a:avLst/>
          </a:prstGeom>
          <a:noFill/>
          <a:ln>
            <a:noFill/>
          </a:ln>
        </p:spPr>
        <p:txBody>
          <a:bodyPr anchorCtr="0" anchor="t" bIns="91425" lIns="91425" spcFirstLastPara="1" rIns="91425" wrap="square" tIns="91425">
            <a:spAutoFit/>
          </a:bodyPr>
          <a:lstStyle/>
          <a:p>
            <a:pPr indent="-116649" lvl="0" marL="28799" rtl="0" algn="l">
              <a:lnSpc>
                <a:spcPct val="100000"/>
              </a:lnSpc>
              <a:spcBef>
                <a:spcPts val="0"/>
              </a:spcBef>
              <a:spcAft>
                <a:spcPts val="0"/>
              </a:spcAft>
              <a:buSzPts val="1100"/>
              <a:buFont typeface="Roboto"/>
              <a:buChar char="-"/>
            </a:pPr>
            <a:r>
              <a:rPr lang="es">
                <a:latin typeface="Roboto"/>
                <a:ea typeface="Roboto"/>
                <a:cs typeface="Roboto"/>
                <a:sym typeface="Roboto"/>
              </a:rPr>
              <a:t>Camera IQ creative support / maintenance</a:t>
            </a:r>
            <a:endParaRPr>
              <a:latin typeface="Roboto"/>
              <a:ea typeface="Roboto"/>
              <a:cs typeface="Roboto"/>
              <a:sym typeface="Roboto"/>
            </a:endParaRPr>
          </a:p>
          <a:p>
            <a:pPr indent="-116649" lvl="0" marL="28799" rtl="0" algn="l">
              <a:lnSpc>
                <a:spcPct val="100000"/>
              </a:lnSpc>
              <a:spcBef>
                <a:spcPts val="0"/>
              </a:spcBef>
              <a:spcAft>
                <a:spcPts val="0"/>
              </a:spcAft>
              <a:buSzPts val="1100"/>
              <a:buFont typeface="Roboto"/>
              <a:buChar char="-"/>
            </a:pPr>
            <a:r>
              <a:rPr lang="es">
                <a:latin typeface="Roboto"/>
                <a:ea typeface="Roboto"/>
                <a:cs typeface="Roboto"/>
                <a:sym typeface="Roboto"/>
              </a:rPr>
              <a:t>Costs to acquire SMB customers</a:t>
            </a:r>
            <a:endParaRPr>
              <a:latin typeface="Roboto"/>
              <a:ea typeface="Roboto"/>
              <a:cs typeface="Roboto"/>
              <a:sym typeface="Roboto"/>
            </a:endParaRPr>
          </a:p>
        </p:txBody>
      </p:sp>
      <p:sp>
        <p:nvSpPr>
          <p:cNvPr id="335" name="Google Shape;335;g189de910a8c_2_30"/>
          <p:cNvSpPr txBox="1"/>
          <p:nvPr>
            <p:ph idx="3" type="subTitle"/>
          </p:nvPr>
        </p:nvSpPr>
        <p:spPr>
          <a:xfrm>
            <a:off x="3633931" y="3416325"/>
            <a:ext cx="1889400" cy="1539300"/>
          </a:xfrm>
          <a:prstGeom prst="rect">
            <a:avLst/>
          </a:prstGeom>
          <a:noFill/>
          <a:ln>
            <a:noFill/>
          </a:ln>
        </p:spPr>
        <p:txBody>
          <a:bodyPr anchorCtr="0" anchor="t" bIns="91425" lIns="91425" spcFirstLastPara="1" rIns="91425" wrap="square" tIns="91425">
            <a:spAutoFit/>
          </a:bodyPr>
          <a:lstStyle/>
          <a:p>
            <a:pPr indent="-116649" lvl="0" marL="28799" rtl="0" algn="l">
              <a:lnSpc>
                <a:spcPct val="100000"/>
              </a:lnSpc>
              <a:spcBef>
                <a:spcPts val="0"/>
              </a:spcBef>
              <a:spcAft>
                <a:spcPts val="0"/>
              </a:spcAft>
              <a:buSzPts val="1100"/>
              <a:buFont typeface="Roboto"/>
              <a:buChar char="-"/>
            </a:pPr>
            <a:r>
              <a:rPr lang="es">
                <a:latin typeface="Roboto"/>
                <a:ea typeface="Roboto"/>
                <a:cs typeface="Roboto"/>
                <a:sym typeface="Roboto"/>
              </a:rPr>
              <a:t>Celebrities</a:t>
            </a:r>
            <a:endParaRPr>
              <a:latin typeface="Roboto"/>
              <a:ea typeface="Roboto"/>
              <a:cs typeface="Roboto"/>
              <a:sym typeface="Roboto"/>
            </a:endParaRPr>
          </a:p>
          <a:p>
            <a:pPr indent="-116649" lvl="0" marL="28799" rtl="0" algn="l">
              <a:lnSpc>
                <a:spcPct val="100000"/>
              </a:lnSpc>
              <a:spcBef>
                <a:spcPts val="0"/>
              </a:spcBef>
              <a:spcAft>
                <a:spcPts val="0"/>
              </a:spcAft>
              <a:buSzPts val="1100"/>
              <a:buFont typeface="Roboto"/>
              <a:buChar char="-"/>
            </a:pPr>
            <a:r>
              <a:rPr lang="es">
                <a:latin typeface="Roboto"/>
                <a:ea typeface="Roboto"/>
                <a:cs typeface="Roboto"/>
                <a:sym typeface="Roboto"/>
              </a:rPr>
              <a:t>Tiktok</a:t>
            </a:r>
            <a:endParaRPr>
              <a:latin typeface="Roboto"/>
              <a:ea typeface="Roboto"/>
              <a:cs typeface="Roboto"/>
              <a:sym typeface="Roboto"/>
            </a:endParaRPr>
          </a:p>
          <a:p>
            <a:pPr indent="-116649" lvl="0" marL="28799" rtl="0" algn="l">
              <a:lnSpc>
                <a:spcPct val="100000"/>
              </a:lnSpc>
              <a:spcBef>
                <a:spcPts val="0"/>
              </a:spcBef>
              <a:spcAft>
                <a:spcPts val="0"/>
              </a:spcAft>
              <a:buSzPts val="1100"/>
              <a:buFont typeface="Roboto"/>
              <a:buChar char="-"/>
            </a:pPr>
            <a:r>
              <a:rPr lang="es">
                <a:latin typeface="Roboto"/>
                <a:ea typeface="Roboto"/>
                <a:cs typeface="Roboto"/>
                <a:sym typeface="Roboto"/>
              </a:rPr>
              <a:t>Snapchat</a:t>
            </a:r>
            <a:endParaRPr>
              <a:latin typeface="Roboto"/>
              <a:ea typeface="Roboto"/>
              <a:cs typeface="Roboto"/>
              <a:sym typeface="Roboto"/>
            </a:endParaRPr>
          </a:p>
          <a:p>
            <a:pPr indent="-116649" lvl="0" marL="28799" rtl="0" algn="l">
              <a:lnSpc>
                <a:spcPct val="100000"/>
              </a:lnSpc>
              <a:spcBef>
                <a:spcPts val="0"/>
              </a:spcBef>
              <a:spcAft>
                <a:spcPts val="0"/>
              </a:spcAft>
              <a:buSzPts val="1100"/>
              <a:buFont typeface="Roboto"/>
              <a:buChar char="-"/>
            </a:pPr>
            <a:r>
              <a:rPr lang="es">
                <a:latin typeface="Roboto"/>
                <a:ea typeface="Roboto"/>
                <a:cs typeface="Roboto"/>
                <a:sym typeface="Roboto"/>
              </a:rPr>
              <a:t>Facebook </a:t>
            </a:r>
            <a:endParaRPr>
              <a:latin typeface="Roboto"/>
              <a:ea typeface="Roboto"/>
              <a:cs typeface="Roboto"/>
              <a:sym typeface="Roboto"/>
            </a:endParaRPr>
          </a:p>
          <a:p>
            <a:pPr indent="-116649" lvl="0" marL="28799" rtl="0" algn="l">
              <a:lnSpc>
                <a:spcPct val="100000"/>
              </a:lnSpc>
              <a:spcBef>
                <a:spcPts val="0"/>
              </a:spcBef>
              <a:spcAft>
                <a:spcPts val="0"/>
              </a:spcAft>
              <a:buSzPts val="1100"/>
              <a:buFont typeface="Roboto"/>
              <a:buChar char="-"/>
            </a:pPr>
            <a:r>
              <a:rPr lang="es">
                <a:latin typeface="Roboto"/>
                <a:ea typeface="Roboto"/>
                <a:cs typeface="Roboto"/>
                <a:sym typeface="Roboto"/>
              </a:rPr>
              <a:t>Instagram </a:t>
            </a:r>
            <a:endParaRPr>
              <a:latin typeface="Roboto"/>
              <a:ea typeface="Roboto"/>
              <a:cs typeface="Roboto"/>
              <a:sym typeface="Roboto"/>
            </a:endParaRPr>
          </a:p>
          <a:p>
            <a:pPr indent="-116649" lvl="0" marL="28799" rtl="0" algn="l">
              <a:lnSpc>
                <a:spcPct val="100000"/>
              </a:lnSpc>
              <a:spcBef>
                <a:spcPts val="0"/>
              </a:spcBef>
              <a:spcAft>
                <a:spcPts val="0"/>
              </a:spcAft>
              <a:buSzPts val="1100"/>
              <a:buFont typeface="Roboto"/>
              <a:buChar char="-"/>
            </a:pPr>
            <a:r>
              <a:rPr lang="es">
                <a:latin typeface="Roboto"/>
                <a:ea typeface="Roboto"/>
                <a:cs typeface="Roboto"/>
                <a:sym typeface="Roboto"/>
              </a:rPr>
              <a:t>Smashbox</a:t>
            </a:r>
            <a:endParaRPr>
              <a:latin typeface="Roboto"/>
              <a:ea typeface="Roboto"/>
              <a:cs typeface="Roboto"/>
              <a:sym typeface="Roboto"/>
            </a:endParaRPr>
          </a:p>
          <a:p>
            <a:pPr indent="-116649" lvl="0" marL="28799" rtl="0" algn="l">
              <a:lnSpc>
                <a:spcPct val="100000"/>
              </a:lnSpc>
              <a:spcBef>
                <a:spcPts val="0"/>
              </a:spcBef>
              <a:spcAft>
                <a:spcPts val="0"/>
              </a:spcAft>
              <a:buSzPts val="1100"/>
              <a:buFont typeface="Roboto"/>
              <a:buChar char="-"/>
            </a:pPr>
            <a:r>
              <a:rPr lang="es">
                <a:latin typeface="Roboto"/>
                <a:ea typeface="Roboto"/>
                <a:cs typeface="Roboto"/>
                <a:sym typeface="Roboto"/>
              </a:rPr>
              <a:t>Cartoon Network</a:t>
            </a:r>
            <a:endParaRPr>
              <a:latin typeface="Roboto"/>
              <a:ea typeface="Roboto"/>
              <a:cs typeface="Roboto"/>
              <a:sym typeface="Roboto"/>
            </a:endParaRPr>
          </a:p>
          <a:p>
            <a:pPr indent="-116649" lvl="0" marL="28799" rtl="0" algn="l">
              <a:lnSpc>
                <a:spcPct val="100000"/>
              </a:lnSpc>
              <a:spcBef>
                <a:spcPts val="0"/>
              </a:spcBef>
              <a:spcAft>
                <a:spcPts val="0"/>
              </a:spcAft>
              <a:buSzPts val="1100"/>
              <a:buFont typeface="Roboto"/>
              <a:buChar char="-"/>
            </a:pPr>
            <a:r>
              <a:rPr lang="es">
                <a:latin typeface="Roboto"/>
                <a:ea typeface="Roboto"/>
                <a:cs typeface="Roboto"/>
                <a:sym typeface="Roboto"/>
              </a:rPr>
              <a:t>Zoom</a:t>
            </a:r>
            <a:endParaRPr>
              <a:latin typeface="Roboto"/>
              <a:ea typeface="Roboto"/>
              <a:cs typeface="Roboto"/>
              <a:sym typeface="Roboto"/>
            </a:endParaRPr>
          </a:p>
        </p:txBody>
      </p:sp>
      <p:sp>
        <p:nvSpPr>
          <p:cNvPr id="336" name="Google Shape;336;g189de910a8c_2_30"/>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s"/>
              <a:t>KEY ACTIVITIES</a:t>
            </a:r>
            <a:endParaRPr/>
          </a:p>
        </p:txBody>
      </p:sp>
      <p:sp>
        <p:nvSpPr>
          <p:cNvPr id="337" name="Google Shape;337;g189de910a8c_2_30"/>
          <p:cNvSpPr txBox="1"/>
          <p:nvPr>
            <p:ph idx="4" type="ctrTitle"/>
          </p:nvPr>
        </p:nvSpPr>
        <p:spPr>
          <a:xfrm>
            <a:off x="6308206" y="3277825"/>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s"/>
              <a:t>COST STRUCTURE</a:t>
            </a:r>
            <a:endParaRPr/>
          </a:p>
        </p:txBody>
      </p:sp>
      <p:sp>
        <p:nvSpPr>
          <p:cNvPr id="338" name="Google Shape;338;g189de910a8c_2_30"/>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s"/>
              <a:t>KEY PARTNERS</a:t>
            </a:r>
            <a:endParaRPr/>
          </a:p>
        </p:txBody>
      </p:sp>
      <p:sp>
        <p:nvSpPr>
          <p:cNvPr id="339" name="Google Shape;339;g189de910a8c_2_30"/>
          <p:cNvSpPr/>
          <p:nvPr/>
        </p:nvSpPr>
        <p:spPr>
          <a:xfrm>
            <a:off x="1267145" y="2083606"/>
            <a:ext cx="994973" cy="830447"/>
          </a:xfrm>
          <a:custGeom>
            <a:rect b="b" l="l" r="r" t="t"/>
            <a:pathLst>
              <a:path extrusionOk="0" h="174831" w="209468">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g189de910a8c_2_30"/>
          <p:cNvSpPr/>
          <p:nvPr/>
        </p:nvSpPr>
        <p:spPr>
          <a:xfrm>
            <a:off x="6722540" y="2083599"/>
            <a:ext cx="1002833" cy="837003"/>
          </a:xfrm>
          <a:custGeom>
            <a:rect b="b" l="l" r="r" t="t"/>
            <a:pathLst>
              <a:path extrusionOk="0" h="174831" w="209469">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1" name="Google Shape;341;g189de910a8c_2_3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grpSp>
        <p:nvGrpSpPr>
          <p:cNvPr id="342" name="Google Shape;342;g189de910a8c_2_30"/>
          <p:cNvGrpSpPr/>
          <p:nvPr/>
        </p:nvGrpSpPr>
        <p:grpSpPr>
          <a:xfrm>
            <a:off x="1581609" y="2261007"/>
            <a:ext cx="366052" cy="356831"/>
            <a:chOff x="-31817400" y="3910025"/>
            <a:chExt cx="301675" cy="294075"/>
          </a:xfrm>
        </p:grpSpPr>
        <p:sp>
          <p:nvSpPr>
            <p:cNvPr id="343" name="Google Shape;343;g189de910a8c_2_30"/>
            <p:cNvSpPr/>
            <p:nvPr/>
          </p:nvSpPr>
          <p:spPr>
            <a:xfrm>
              <a:off x="-31817400" y="3911550"/>
              <a:ext cx="301675" cy="292550"/>
            </a:xfrm>
            <a:custGeom>
              <a:rect b="b" l="l" r="r" t="t"/>
              <a:pathLst>
                <a:path extrusionOk="0" h="11702" w="12067">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g189de910a8c_2_30"/>
            <p:cNvSpPr/>
            <p:nvPr/>
          </p:nvSpPr>
          <p:spPr>
            <a:xfrm>
              <a:off x="-31816600" y="4062950"/>
              <a:ext cx="144150" cy="140600"/>
            </a:xfrm>
            <a:custGeom>
              <a:rect b="b" l="l" r="r" t="t"/>
              <a:pathLst>
                <a:path extrusionOk="0" h="5624" w="5766">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g189de910a8c_2_30"/>
            <p:cNvSpPr/>
            <p:nvPr/>
          </p:nvSpPr>
          <p:spPr>
            <a:xfrm>
              <a:off x="-31648050" y="3910025"/>
              <a:ext cx="129175" cy="127725"/>
            </a:xfrm>
            <a:custGeom>
              <a:rect b="b" l="l" r="r" t="t"/>
              <a:pathLst>
                <a:path extrusionOk="0" h="5109" w="5167">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6" name="Google Shape;346;g189de910a8c_2_30"/>
          <p:cNvSpPr/>
          <p:nvPr/>
        </p:nvSpPr>
        <p:spPr>
          <a:xfrm>
            <a:off x="4081142" y="2083606"/>
            <a:ext cx="994978" cy="830447"/>
          </a:xfrm>
          <a:custGeom>
            <a:rect b="b" l="l" r="r" t="t"/>
            <a:pathLst>
              <a:path extrusionOk="0" h="174831" w="209469">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g189de910a8c_2_3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 </a:t>
            </a:r>
            <a:endParaRPr/>
          </a:p>
        </p:txBody>
      </p:sp>
      <p:grpSp>
        <p:nvGrpSpPr>
          <p:cNvPr id="348" name="Google Shape;348;g189de910a8c_2_30"/>
          <p:cNvGrpSpPr/>
          <p:nvPr/>
        </p:nvGrpSpPr>
        <p:grpSpPr>
          <a:xfrm>
            <a:off x="4393143" y="2263669"/>
            <a:ext cx="353802" cy="351497"/>
            <a:chOff x="580725" y="3617925"/>
            <a:chExt cx="299325" cy="297375"/>
          </a:xfrm>
        </p:grpSpPr>
        <p:sp>
          <p:nvSpPr>
            <p:cNvPr id="349" name="Google Shape;349;g189de910a8c_2_30"/>
            <p:cNvSpPr/>
            <p:nvPr/>
          </p:nvSpPr>
          <p:spPr>
            <a:xfrm>
              <a:off x="609075" y="3662050"/>
              <a:ext cx="51225" cy="51200"/>
            </a:xfrm>
            <a:custGeom>
              <a:rect b="b" l="l" r="r" t="t"/>
              <a:pathLst>
                <a:path extrusionOk="0" h="2048" w="2049">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g189de910a8c_2_30"/>
            <p:cNvSpPr/>
            <p:nvPr/>
          </p:nvSpPr>
          <p:spPr>
            <a:xfrm>
              <a:off x="668950" y="3617925"/>
              <a:ext cx="122875" cy="104475"/>
            </a:xfrm>
            <a:custGeom>
              <a:rect b="b" l="l" r="r" t="t"/>
              <a:pathLst>
                <a:path extrusionOk="0" h="4179" w="4915">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g189de910a8c_2_30"/>
            <p:cNvSpPr/>
            <p:nvPr/>
          </p:nvSpPr>
          <p:spPr>
            <a:xfrm>
              <a:off x="580725" y="3721900"/>
              <a:ext cx="141800" cy="192025"/>
            </a:xfrm>
            <a:custGeom>
              <a:rect b="b" l="l" r="r" t="t"/>
              <a:pathLst>
                <a:path extrusionOk="0" h="7681" w="5672">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g189de910a8c_2_30"/>
            <p:cNvSpPr/>
            <p:nvPr/>
          </p:nvSpPr>
          <p:spPr>
            <a:xfrm>
              <a:off x="800475" y="3662050"/>
              <a:ext cx="51225" cy="51200"/>
            </a:xfrm>
            <a:custGeom>
              <a:rect b="b" l="l" r="r" t="t"/>
              <a:pathLst>
                <a:path extrusionOk="0" h="2048" w="2049">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g189de910a8c_2_30"/>
            <p:cNvSpPr/>
            <p:nvPr/>
          </p:nvSpPr>
          <p:spPr>
            <a:xfrm>
              <a:off x="738250" y="3722700"/>
              <a:ext cx="141800" cy="192600"/>
            </a:xfrm>
            <a:custGeom>
              <a:rect b="b" l="l" r="r" t="t"/>
              <a:pathLst>
                <a:path extrusionOk="0" h="7704" w="5672">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4" name="Google Shape;354;g189de910a8c_2_30"/>
          <p:cNvSpPr txBox="1"/>
          <p:nvPr/>
        </p:nvSpPr>
        <p:spPr>
          <a:xfrm>
            <a:off x="304800" y="3048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 </a:t>
            </a:r>
            <a:endParaRPr/>
          </a:p>
        </p:txBody>
      </p:sp>
      <p:grpSp>
        <p:nvGrpSpPr>
          <p:cNvPr id="355" name="Google Shape;355;g189de910a8c_2_30"/>
          <p:cNvGrpSpPr/>
          <p:nvPr/>
        </p:nvGrpSpPr>
        <p:grpSpPr>
          <a:xfrm>
            <a:off x="7040779" y="2259057"/>
            <a:ext cx="366364" cy="367290"/>
            <a:chOff x="-61354875" y="4101525"/>
            <a:chExt cx="316650" cy="317450"/>
          </a:xfrm>
        </p:grpSpPr>
        <p:sp>
          <p:nvSpPr>
            <p:cNvPr id="356" name="Google Shape;356;g189de910a8c_2_30"/>
            <p:cNvSpPr/>
            <p:nvPr/>
          </p:nvSpPr>
          <p:spPr>
            <a:xfrm>
              <a:off x="-61172925" y="4240150"/>
              <a:ext cx="62225" cy="145750"/>
            </a:xfrm>
            <a:custGeom>
              <a:rect b="b" l="l" r="r" t="t"/>
              <a:pathLst>
                <a:path extrusionOk="0" h="5830" w="2489">
                  <a:moveTo>
                    <a:pt x="1260" y="1"/>
                  </a:moveTo>
                  <a:cubicBezTo>
                    <a:pt x="1071" y="1"/>
                    <a:pt x="819" y="221"/>
                    <a:pt x="819" y="442"/>
                  </a:cubicBezTo>
                  <a:lnTo>
                    <a:pt x="819" y="725"/>
                  </a:lnTo>
                  <a:cubicBezTo>
                    <a:pt x="347" y="883"/>
                    <a:pt x="0" y="1355"/>
                    <a:pt x="0" y="1891"/>
                  </a:cubicBezTo>
                  <a:cubicBezTo>
                    <a:pt x="0" y="2584"/>
                    <a:pt x="536" y="2962"/>
                    <a:pt x="977" y="3277"/>
                  </a:cubicBezTo>
                  <a:cubicBezTo>
                    <a:pt x="1292" y="3529"/>
                    <a:pt x="1639" y="3750"/>
                    <a:pt x="1639" y="4002"/>
                  </a:cubicBezTo>
                  <a:cubicBezTo>
                    <a:pt x="1639" y="4222"/>
                    <a:pt x="1450" y="4411"/>
                    <a:pt x="1260" y="4411"/>
                  </a:cubicBezTo>
                  <a:cubicBezTo>
                    <a:pt x="1008" y="4411"/>
                    <a:pt x="819" y="4222"/>
                    <a:pt x="819" y="4002"/>
                  </a:cubicBezTo>
                  <a:cubicBezTo>
                    <a:pt x="819" y="3750"/>
                    <a:pt x="630" y="3592"/>
                    <a:pt x="441" y="3592"/>
                  </a:cubicBezTo>
                  <a:cubicBezTo>
                    <a:pt x="221" y="3592"/>
                    <a:pt x="0" y="3781"/>
                    <a:pt x="0" y="4002"/>
                  </a:cubicBezTo>
                  <a:cubicBezTo>
                    <a:pt x="0" y="4537"/>
                    <a:pt x="347" y="4978"/>
                    <a:pt x="819" y="5167"/>
                  </a:cubicBezTo>
                  <a:lnTo>
                    <a:pt x="819" y="5451"/>
                  </a:lnTo>
                  <a:cubicBezTo>
                    <a:pt x="819" y="5672"/>
                    <a:pt x="1008" y="5829"/>
                    <a:pt x="1260" y="5829"/>
                  </a:cubicBezTo>
                  <a:cubicBezTo>
                    <a:pt x="1481" y="5829"/>
                    <a:pt x="1639" y="5640"/>
                    <a:pt x="1639" y="5451"/>
                  </a:cubicBezTo>
                  <a:lnTo>
                    <a:pt x="1639" y="5167"/>
                  </a:lnTo>
                  <a:cubicBezTo>
                    <a:pt x="2111" y="5010"/>
                    <a:pt x="2489" y="4537"/>
                    <a:pt x="2489" y="4002"/>
                  </a:cubicBezTo>
                  <a:cubicBezTo>
                    <a:pt x="2489" y="3309"/>
                    <a:pt x="1922" y="2931"/>
                    <a:pt x="1481" y="2616"/>
                  </a:cubicBezTo>
                  <a:cubicBezTo>
                    <a:pt x="1166" y="2364"/>
                    <a:pt x="819" y="2143"/>
                    <a:pt x="819" y="1891"/>
                  </a:cubicBezTo>
                  <a:cubicBezTo>
                    <a:pt x="819" y="1702"/>
                    <a:pt x="1008" y="1513"/>
                    <a:pt x="1260" y="1513"/>
                  </a:cubicBezTo>
                  <a:cubicBezTo>
                    <a:pt x="1513" y="1513"/>
                    <a:pt x="1639" y="1702"/>
                    <a:pt x="1639" y="1891"/>
                  </a:cubicBezTo>
                  <a:cubicBezTo>
                    <a:pt x="1639" y="2143"/>
                    <a:pt x="1859" y="2332"/>
                    <a:pt x="2048" y="2332"/>
                  </a:cubicBezTo>
                  <a:cubicBezTo>
                    <a:pt x="2300" y="2332"/>
                    <a:pt x="2489" y="2143"/>
                    <a:pt x="2489" y="1891"/>
                  </a:cubicBezTo>
                  <a:cubicBezTo>
                    <a:pt x="2489" y="1355"/>
                    <a:pt x="2143" y="914"/>
                    <a:pt x="1639" y="725"/>
                  </a:cubicBezTo>
                  <a:lnTo>
                    <a:pt x="1639" y="442"/>
                  </a:lnTo>
                  <a:cubicBezTo>
                    <a:pt x="1639" y="221"/>
                    <a:pt x="1450" y="1"/>
                    <a:pt x="12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g189de910a8c_2_30"/>
            <p:cNvSpPr/>
            <p:nvPr/>
          </p:nvSpPr>
          <p:spPr>
            <a:xfrm>
              <a:off x="-61354875" y="4101525"/>
              <a:ext cx="316650" cy="317450"/>
            </a:xfrm>
            <a:custGeom>
              <a:rect b="b" l="l" r="r" t="t"/>
              <a:pathLst>
                <a:path extrusionOk="0" h="12698" w="12666">
                  <a:moveTo>
                    <a:pt x="11405" y="1608"/>
                  </a:moveTo>
                  <a:cubicBezTo>
                    <a:pt x="11657" y="1608"/>
                    <a:pt x="11847" y="1797"/>
                    <a:pt x="11847" y="2049"/>
                  </a:cubicBezTo>
                  <a:lnTo>
                    <a:pt x="11847" y="3277"/>
                  </a:lnTo>
                  <a:lnTo>
                    <a:pt x="820" y="3277"/>
                  </a:lnTo>
                  <a:lnTo>
                    <a:pt x="820" y="2049"/>
                  </a:lnTo>
                  <a:cubicBezTo>
                    <a:pt x="820" y="1797"/>
                    <a:pt x="1009" y="1608"/>
                    <a:pt x="1198" y="1608"/>
                  </a:cubicBezTo>
                  <a:lnTo>
                    <a:pt x="1639" y="1608"/>
                  </a:lnTo>
                  <a:lnTo>
                    <a:pt x="1639" y="2049"/>
                  </a:lnTo>
                  <a:cubicBezTo>
                    <a:pt x="1639" y="2301"/>
                    <a:pt x="1828" y="2458"/>
                    <a:pt x="2048" y="2458"/>
                  </a:cubicBezTo>
                  <a:cubicBezTo>
                    <a:pt x="2237" y="2458"/>
                    <a:pt x="2427" y="2238"/>
                    <a:pt x="2427" y="2049"/>
                  </a:cubicBezTo>
                  <a:lnTo>
                    <a:pt x="2427" y="1608"/>
                  </a:lnTo>
                  <a:lnTo>
                    <a:pt x="5892" y="1608"/>
                  </a:lnTo>
                  <a:lnTo>
                    <a:pt x="5892" y="2049"/>
                  </a:lnTo>
                  <a:cubicBezTo>
                    <a:pt x="5892" y="2301"/>
                    <a:pt x="6081" y="2458"/>
                    <a:pt x="6333" y="2458"/>
                  </a:cubicBezTo>
                  <a:cubicBezTo>
                    <a:pt x="6585" y="2458"/>
                    <a:pt x="6743" y="2238"/>
                    <a:pt x="6743" y="2049"/>
                  </a:cubicBezTo>
                  <a:lnTo>
                    <a:pt x="6743" y="1608"/>
                  </a:lnTo>
                  <a:lnTo>
                    <a:pt x="10208" y="1608"/>
                  </a:lnTo>
                  <a:lnTo>
                    <a:pt x="10208" y="2049"/>
                  </a:lnTo>
                  <a:cubicBezTo>
                    <a:pt x="10208" y="2301"/>
                    <a:pt x="10397" y="2458"/>
                    <a:pt x="10618" y="2458"/>
                  </a:cubicBezTo>
                  <a:cubicBezTo>
                    <a:pt x="10870" y="2458"/>
                    <a:pt x="11027" y="2238"/>
                    <a:pt x="11027" y="2049"/>
                  </a:cubicBezTo>
                  <a:lnTo>
                    <a:pt x="11027" y="1608"/>
                  </a:lnTo>
                  <a:close/>
                  <a:moveTo>
                    <a:pt x="2868" y="4916"/>
                  </a:moveTo>
                  <a:cubicBezTo>
                    <a:pt x="3088" y="4916"/>
                    <a:pt x="3246" y="5136"/>
                    <a:pt x="3246" y="5357"/>
                  </a:cubicBezTo>
                  <a:cubicBezTo>
                    <a:pt x="3309" y="5546"/>
                    <a:pt x="3088" y="5766"/>
                    <a:pt x="2868" y="5766"/>
                  </a:cubicBezTo>
                  <a:lnTo>
                    <a:pt x="2048" y="5766"/>
                  </a:lnTo>
                  <a:cubicBezTo>
                    <a:pt x="1796" y="5766"/>
                    <a:pt x="1639" y="5546"/>
                    <a:pt x="1639" y="5357"/>
                  </a:cubicBezTo>
                  <a:cubicBezTo>
                    <a:pt x="1639" y="5136"/>
                    <a:pt x="1828" y="4916"/>
                    <a:pt x="2048" y="4916"/>
                  </a:cubicBezTo>
                  <a:close/>
                  <a:moveTo>
                    <a:pt x="2868" y="6585"/>
                  </a:moveTo>
                  <a:cubicBezTo>
                    <a:pt x="3088" y="6585"/>
                    <a:pt x="3246" y="6774"/>
                    <a:pt x="3246" y="6963"/>
                  </a:cubicBezTo>
                  <a:cubicBezTo>
                    <a:pt x="3309" y="7215"/>
                    <a:pt x="3088" y="7404"/>
                    <a:pt x="2868" y="7404"/>
                  </a:cubicBezTo>
                  <a:lnTo>
                    <a:pt x="2048" y="7404"/>
                  </a:lnTo>
                  <a:cubicBezTo>
                    <a:pt x="1796" y="7404"/>
                    <a:pt x="1639" y="7215"/>
                    <a:pt x="1639" y="6963"/>
                  </a:cubicBezTo>
                  <a:cubicBezTo>
                    <a:pt x="1639" y="6743"/>
                    <a:pt x="1828" y="6585"/>
                    <a:pt x="2048" y="6585"/>
                  </a:cubicBezTo>
                  <a:close/>
                  <a:moveTo>
                    <a:pt x="2868" y="8287"/>
                  </a:moveTo>
                  <a:cubicBezTo>
                    <a:pt x="3088" y="8287"/>
                    <a:pt x="3246" y="8476"/>
                    <a:pt x="3246" y="8665"/>
                  </a:cubicBezTo>
                  <a:cubicBezTo>
                    <a:pt x="3309" y="8854"/>
                    <a:pt x="3088" y="9074"/>
                    <a:pt x="2868" y="9074"/>
                  </a:cubicBezTo>
                  <a:lnTo>
                    <a:pt x="2048" y="9074"/>
                  </a:lnTo>
                  <a:cubicBezTo>
                    <a:pt x="1796" y="9074"/>
                    <a:pt x="1639" y="8854"/>
                    <a:pt x="1639" y="8665"/>
                  </a:cubicBezTo>
                  <a:cubicBezTo>
                    <a:pt x="1639" y="8413"/>
                    <a:pt x="1828" y="8287"/>
                    <a:pt x="2048" y="8287"/>
                  </a:cubicBezTo>
                  <a:close/>
                  <a:moveTo>
                    <a:pt x="8538" y="5199"/>
                  </a:moveTo>
                  <a:cubicBezTo>
                    <a:pt x="10366" y="5199"/>
                    <a:pt x="11847" y="6711"/>
                    <a:pt x="11847" y="8507"/>
                  </a:cubicBezTo>
                  <a:cubicBezTo>
                    <a:pt x="11847" y="10334"/>
                    <a:pt x="10334" y="11815"/>
                    <a:pt x="8538" y="11815"/>
                  </a:cubicBezTo>
                  <a:cubicBezTo>
                    <a:pt x="6711" y="11815"/>
                    <a:pt x="5230" y="10334"/>
                    <a:pt x="5230" y="8507"/>
                  </a:cubicBezTo>
                  <a:cubicBezTo>
                    <a:pt x="5230" y="6711"/>
                    <a:pt x="6743" y="5199"/>
                    <a:pt x="8538" y="5199"/>
                  </a:cubicBezTo>
                  <a:close/>
                  <a:moveTo>
                    <a:pt x="2048" y="1"/>
                  </a:moveTo>
                  <a:cubicBezTo>
                    <a:pt x="1828" y="1"/>
                    <a:pt x="1639" y="190"/>
                    <a:pt x="1639" y="410"/>
                  </a:cubicBezTo>
                  <a:lnTo>
                    <a:pt x="1639" y="788"/>
                  </a:lnTo>
                  <a:lnTo>
                    <a:pt x="1198" y="788"/>
                  </a:lnTo>
                  <a:cubicBezTo>
                    <a:pt x="536" y="788"/>
                    <a:pt x="1" y="1324"/>
                    <a:pt x="1" y="2049"/>
                  </a:cubicBezTo>
                  <a:lnTo>
                    <a:pt x="1" y="9767"/>
                  </a:lnTo>
                  <a:cubicBezTo>
                    <a:pt x="1" y="10429"/>
                    <a:pt x="536" y="11028"/>
                    <a:pt x="1198" y="11028"/>
                  </a:cubicBezTo>
                  <a:lnTo>
                    <a:pt x="5230" y="11028"/>
                  </a:lnTo>
                  <a:cubicBezTo>
                    <a:pt x="5987" y="12004"/>
                    <a:pt x="7184" y="12697"/>
                    <a:pt x="8538" y="12697"/>
                  </a:cubicBezTo>
                  <a:cubicBezTo>
                    <a:pt x="10807" y="12697"/>
                    <a:pt x="12666" y="10838"/>
                    <a:pt x="12666" y="8539"/>
                  </a:cubicBezTo>
                  <a:lnTo>
                    <a:pt x="12666" y="2080"/>
                  </a:lnTo>
                  <a:cubicBezTo>
                    <a:pt x="12666" y="1356"/>
                    <a:pt x="12130" y="788"/>
                    <a:pt x="11405" y="788"/>
                  </a:cubicBezTo>
                  <a:lnTo>
                    <a:pt x="11027" y="788"/>
                  </a:lnTo>
                  <a:lnTo>
                    <a:pt x="11027" y="410"/>
                  </a:lnTo>
                  <a:cubicBezTo>
                    <a:pt x="11027" y="158"/>
                    <a:pt x="10807" y="1"/>
                    <a:pt x="10618" y="1"/>
                  </a:cubicBezTo>
                  <a:cubicBezTo>
                    <a:pt x="10429" y="1"/>
                    <a:pt x="10177" y="190"/>
                    <a:pt x="10177" y="410"/>
                  </a:cubicBezTo>
                  <a:lnTo>
                    <a:pt x="10177" y="788"/>
                  </a:lnTo>
                  <a:lnTo>
                    <a:pt x="6711" y="788"/>
                  </a:lnTo>
                  <a:lnTo>
                    <a:pt x="6711" y="410"/>
                  </a:lnTo>
                  <a:cubicBezTo>
                    <a:pt x="6711" y="158"/>
                    <a:pt x="6522" y="1"/>
                    <a:pt x="6333" y="1"/>
                  </a:cubicBezTo>
                  <a:cubicBezTo>
                    <a:pt x="6144" y="1"/>
                    <a:pt x="5892" y="190"/>
                    <a:pt x="5892" y="410"/>
                  </a:cubicBezTo>
                  <a:lnTo>
                    <a:pt x="5892" y="788"/>
                  </a:lnTo>
                  <a:lnTo>
                    <a:pt x="2427" y="788"/>
                  </a:lnTo>
                  <a:lnTo>
                    <a:pt x="2427" y="410"/>
                  </a:lnTo>
                  <a:cubicBezTo>
                    <a:pt x="2427" y="158"/>
                    <a:pt x="2237" y="1"/>
                    <a:pt x="20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s"/>
              <a:t>SECOND QUESTION</a:t>
            </a:r>
            <a:endParaRPr>
              <a:solidFill>
                <a:srgbClr val="FFFFFF"/>
              </a:solidFill>
            </a:endParaRPr>
          </a:p>
        </p:txBody>
      </p:sp>
      <p:sp>
        <p:nvSpPr>
          <p:cNvPr id="363" name="Google Shape;363;p5"/>
          <p:cNvSpPr txBox="1"/>
          <p:nvPr>
            <p:ph idx="1" type="subTitle"/>
          </p:nvPr>
        </p:nvSpPr>
        <p:spPr>
          <a:xfrm>
            <a:off x="4893700" y="2746375"/>
            <a:ext cx="3457500" cy="157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400">
                <a:solidFill>
                  <a:schemeClr val="lt1"/>
                </a:solidFill>
                <a:latin typeface="Roboto Medium"/>
                <a:ea typeface="Roboto Medium"/>
                <a:cs typeface="Roboto Medium"/>
                <a:sym typeface="Roboto Medium"/>
              </a:rPr>
              <a:t>Overall, how would you describe the digital ecosystem that Camera IQ is entering? </a:t>
            </a:r>
            <a:endParaRPr sz="1400">
              <a:solidFill>
                <a:schemeClr val="lt1"/>
              </a:solidFill>
              <a:latin typeface="Roboto Medium"/>
              <a:ea typeface="Roboto Medium"/>
              <a:cs typeface="Roboto Medium"/>
              <a:sym typeface="Roboto Medium"/>
            </a:endParaRPr>
          </a:p>
          <a:p>
            <a:pPr indent="0" lvl="0" marL="0" rtl="0" algn="l">
              <a:lnSpc>
                <a:spcPct val="115000"/>
              </a:lnSpc>
              <a:spcBef>
                <a:spcPts val="0"/>
              </a:spcBef>
              <a:spcAft>
                <a:spcPts val="0"/>
              </a:spcAft>
              <a:buClr>
                <a:schemeClr val="dk1"/>
              </a:buClr>
              <a:buSzPts val="1100"/>
              <a:buFont typeface="Arial"/>
              <a:buNone/>
            </a:pPr>
            <a:r>
              <a:rPr lang="es" sz="1400">
                <a:solidFill>
                  <a:schemeClr val="lt1"/>
                </a:solidFill>
                <a:latin typeface="Roboto Medium"/>
                <a:ea typeface="Roboto Medium"/>
                <a:cs typeface="Roboto Medium"/>
                <a:sym typeface="Roboto Medium"/>
              </a:rPr>
              <a:t>How is the ecosystem evolving? </a:t>
            </a:r>
            <a:endParaRPr sz="1400">
              <a:solidFill>
                <a:schemeClr val="lt1"/>
              </a:solidFill>
              <a:latin typeface="Roboto Medium"/>
              <a:ea typeface="Roboto Medium"/>
              <a:cs typeface="Roboto Medium"/>
              <a:sym typeface="Roboto Medium"/>
            </a:endParaRPr>
          </a:p>
          <a:p>
            <a:pPr indent="0" lvl="0" marL="0" rtl="0" algn="l">
              <a:lnSpc>
                <a:spcPct val="115000"/>
              </a:lnSpc>
              <a:spcBef>
                <a:spcPts val="0"/>
              </a:spcBef>
              <a:spcAft>
                <a:spcPts val="0"/>
              </a:spcAft>
              <a:buClr>
                <a:schemeClr val="dk1"/>
              </a:buClr>
              <a:buSzPts val="1100"/>
              <a:buFont typeface="Arial"/>
              <a:buNone/>
            </a:pPr>
            <a:r>
              <a:rPr lang="es" sz="1400">
                <a:solidFill>
                  <a:schemeClr val="lt1"/>
                </a:solidFill>
                <a:latin typeface="Roboto Medium"/>
                <a:ea typeface="Roboto Medium"/>
                <a:cs typeface="Roboto Medium"/>
                <a:sym typeface="Roboto Medium"/>
              </a:rPr>
              <a:t>What, and how attractive, is Camera IQ’s position in the ecosystem?</a:t>
            </a:r>
            <a:endParaRPr sz="1400">
              <a:solidFill>
                <a:schemeClr val="lt1"/>
              </a:solidFill>
              <a:latin typeface="Roboto Medium"/>
              <a:ea typeface="Roboto Medium"/>
              <a:cs typeface="Roboto Medium"/>
              <a:sym typeface="Roboto Medium"/>
            </a:endParaRPr>
          </a:p>
        </p:txBody>
      </p:sp>
      <p:cxnSp>
        <p:nvCxnSpPr>
          <p:cNvPr id="364" name="Google Shape;364;p5"/>
          <p:cNvCxnSpPr/>
          <p:nvPr/>
        </p:nvCxnSpPr>
        <p:spPr>
          <a:xfrm>
            <a:off x="4979350" y="2275300"/>
            <a:ext cx="4448400" cy="0"/>
          </a:xfrm>
          <a:prstGeom prst="straightConnector1">
            <a:avLst/>
          </a:prstGeom>
          <a:noFill/>
          <a:ln cap="flat" cmpd="sng" w="9525">
            <a:solidFill>
              <a:schemeClr val="accent1"/>
            </a:solidFill>
            <a:prstDash val="solid"/>
            <a:round/>
            <a:headEnd len="sm" w="sm" type="none"/>
            <a:tailEnd len="sm" w="sm" type="none"/>
          </a:ln>
        </p:spPr>
      </p:cxnSp>
      <p:sp>
        <p:nvSpPr>
          <p:cNvPr id="365" name="Google Shape;365;p5"/>
          <p:cNvSpPr/>
          <p:nvPr/>
        </p:nvSpPr>
        <p:spPr>
          <a:xfrm>
            <a:off x="1953596" y="1830067"/>
            <a:ext cx="1094271" cy="2041506"/>
          </a:xfrm>
          <a:custGeom>
            <a:rect b="b" l="l" r="r" t="t"/>
            <a:pathLst>
              <a:path extrusionOk="0" fill="none" h="145536" w="78009">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5"/>
          <p:cNvSpPr/>
          <p:nvPr/>
        </p:nvSpPr>
        <p:spPr>
          <a:xfrm>
            <a:off x="2056879" y="1992173"/>
            <a:ext cx="887043" cy="1628410"/>
          </a:xfrm>
          <a:custGeom>
            <a:rect b="b" l="l" r="r" t="t"/>
            <a:pathLst>
              <a:path extrusionOk="0" h="116087" w="63236">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333"/>
                </a:srgbClr>
              </a:gs>
              <a:gs pos="100000">
                <a:srgbClr val="041523">
                  <a:alpha val="53333"/>
                </a:srgbClr>
              </a:gs>
            </a:gsLst>
            <a:path path="circle">
              <a:fillToRect b="50%" l="50%" r="50%" t="50%"/>
            </a:path>
            <a:tileRect/>
          </a:gra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5"/>
          <p:cNvSpPr/>
          <p:nvPr/>
        </p:nvSpPr>
        <p:spPr>
          <a:xfrm>
            <a:off x="2396132" y="3661112"/>
            <a:ext cx="182624" cy="156421"/>
          </a:xfrm>
          <a:custGeom>
            <a:rect b="b" l="l" r="r" t="t"/>
            <a:pathLst>
              <a:path extrusionOk="0" h="11151" w="13019">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b="50%" l="50%" r="50%" t="50%"/>
            </a:path>
            <a:tileRect/>
          </a:gra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5"/>
          <p:cNvSpPr/>
          <p:nvPr/>
        </p:nvSpPr>
        <p:spPr>
          <a:xfrm>
            <a:off x="2392035" y="1893688"/>
            <a:ext cx="217496" cy="35574"/>
          </a:xfrm>
          <a:custGeom>
            <a:rect b="b" l="l" r="r" t="t"/>
            <a:pathLst>
              <a:path extrusionOk="0" h="2536" w="15505">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5"/>
          <p:cNvSpPr/>
          <p:nvPr/>
        </p:nvSpPr>
        <p:spPr>
          <a:xfrm>
            <a:off x="2251814" y="3281499"/>
            <a:ext cx="119697" cy="102639"/>
          </a:xfrm>
          <a:custGeom>
            <a:rect b="b" l="l" r="r" t="t"/>
            <a:pathLst>
              <a:path extrusionOk="0" h="7317" w="8533">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5"/>
          <p:cNvSpPr/>
          <p:nvPr/>
        </p:nvSpPr>
        <p:spPr>
          <a:xfrm>
            <a:off x="2326365" y="3384094"/>
            <a:ext cx="14" cy="30103"/>
          </a:xfrm>
          <a:custGeom>
            <a:rect b="b" l="l" r="r" t="t"/>
            <a:pathLst>
              <a:path extrusionOk="0" fill="none" h="2146" w="1">
                <a:moveTo>
                  <a:pt x="1" y="1"/>
                </a:moveTo>
                <a:lnTo>
                  <a:pt x="1" y="2146"/>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5"/>
          <p:cNvSpPr/>
          <p:nvPr/>
        </p:nvSpPr>
        <p:spPr>
          <a:xfrm>
            <a:off x="2327052" y="3444293"/>
            <a:ext cx="29430" cy="30103"/>
          </a:xfrm>
          <a:custGeom>
            <a:rect b="b" l="l" r="r" t="t"/>
            <a:pathLst>
              <a:path extrusionOk="0" fill="none" h="2146" w="2098">
                <a:moveTo>
                  <a:pt x="1" y="0"/>
                </a:moveTo>
                <a:lnTo>
                  <a:pt x="1" y="2145"/>
                </a:lnTo>
                <a:lnTo>
                  <a:pt x="2097" y="2145"/>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5"/>
          <p:cNvSpPr/>
          <p:nvPr/>
        </p:nvSpPr>
        <p:spPr>
          <a:xfrm>
            <a:off x="2411185" y="3474385"/>
            <a:ext cx="409673" cy="14"/>
          </a:xfrm>
          <a:custGeom>
            <a:rect b="b" l="l" r="r" t="t"/>
            <a:pathLst>
              <a:path extrusionOk="0" fill="none" h="1" w="29205">
                <a:moveTo>
                  <a:pt x="0" y="0"/>
                </a:moveTo>
                <a:lnTo>
                  <a:pt x="2920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5"/>
          <p:cNvSpPr/>
          <p:nvPr/>
        </p:nvSpPr>
        <p:spPr>
          <a:xfrm>
            <a:off x="2848263" y="3444293"/>
            <a:ext cx="30103" cy="30103"/>
          </a:xfrm>
          <a:custGeom>
            <a:rect b="b" l="l" r="r" t="t"/>
            <a:pathLst>
              <a:path extrusionOk="0" fill="none" h="2146" w="2146">
                <a:moveTo>
                  <a:pt x="0" y="2145"/>
                </a:moveTo>
                <a:lnTo>
                  <a:pt x="2145" y="2145"/>
                </a:lnTo>
                <a:lnTo>
                  <a:pt x="214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5"/>
          <p:cNvSpPr/>
          <p:nvPr/>
        </p:nvSpPr>
        <p:spPr>
          <a:xfrm>
            <a:off x="2878356" y="3081768"/>
            <a:ext cx="14" cy="307090"/>
          </a:xfrm>
          <a:custGeom>
            <a:rect b="b" l="l" r="r" t="t"/>
            <a:pathLst>
              <a:path extrusionOk="0" fill="none" h="21892" w="1">
                <a:moveTo>
                  <a:pt x="0" y="21892"/>
                </a:moveTo>
                <a:lnTo>
                  <a:pt x="0" y="1"/>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5"/>
          <p:cNvSpPr/>
          <p:nvPr/>
        </p:nvSpPr>
        <p:spPr>
          <a:xfrm>
            <a:off x="2878356" y="3024319"/>
            <a:ext cx="30103" cy="29416"/>
          </a:xfrm>
          <a:custGeom>
            <a:rect b="b" l="l" r="r" t="t"/>
            <a:pathLst>
              <a:path extrusionOk="0" fill="none" h="2097" w="2146">
                <a:moveTo>
                  <a:pt x="0" y="2097"/>
                </a:moveTo>
                <a:lnTo>
                  <a:pt x="0" y="0"/>
                </a:lnTo>
                <a:lnTo>
                  <a:pt x="214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
          <p:cNvSpPr/>
          <p:nvPr/>
        </p:nvSpPr>
        <p:spPr>
          <a:xfrm>
            <a:off x="2970695" y="3024319"/>
            <a:ext cx="341962" cy="14"/>
          </a:xfrm>
          <a:custGeom>
            <a:rect b="b" l="l" r="r" t="t"/>
            <a:pathLst>
              <a:path extrusionOk="0" fill="none" h="1" w="24378">
                <a:moveTo>
                  <a:pt x="0" y="0"/>
                </a:moveTo>
                <a:lnTo>
                  <a:pt x="24378"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5"/>
          <p:cNvSpPr/>
          <p:nvPr/>
        </p:nvSpPr>
        <p:spPr>
          <a:xfrm>
            <a:off x="3344151" y="3024319"/>
            <a:ext cx="29416" cy="29416"/>
          </a:xfrm>
          <a:custGeom>
            <a:rect b="b" l="l" r="r" t="t"/>
            <a:pathLst>
              <a:path extrusionOk="0" fill="none" h="2097" w="2097">
                <a:moveTo>
                  <a:pt x="0" y="0"/>
                </a:moveTo>
                <a:lnTo>
                  <a:pt x="2097" y="0"/>
                </a:lnTo>
                <a:lnTo>
                  <a:pt x="2097" y="2097"/>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
          <p:cNvSpPr/>
          <p:nvPr/>
        </p:nvSpPr>
        <p:spPr>
          <a:xfrm>
            <a:off x="3373557" y="3107076"/>
            <a:ext cx="14" cy="292053"/>
          </a:xfrm>
          <a:custGeom>
            <a:rect b="b" l="l" r="r" t="t"/>
            <a:pathLst>
              <a:path extrusionOk="0" fill="none" h="20820" w="1">
                <a:moveTo>
                  <a:pt x="1" y="1"/>
                </a:moveTo>
                <a:lnTo>
                  <a:pt x="1" y="20819"/>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5"/>
          <p:cNvSpPr/>
          <p:nvPr/>
        </p:nvSpPr>
        <p:spPr>
          <a:xfrm>
            <a:off x="3373557" y="3425816"/>
            <a:ext cx="14" cy="30103"/>
          </a:xfrm>
          <a:custGeom>
            <a:rect b="b" l="l" r="r" t="t"/>
            <a:pathLst>
              <a:path extrusionOk="0" fill="none" h="2146" w="1">
                <a:moveTo>
                  <a:pt x="1" y="1"/>
                </a:move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5"/>
          <p:cNvSpPr/>
          <p:nvPr/>
        </p:nvSpPr>
        <p:spPr>
          <a:xfrm>
            <a:off x="1673154" y="2077680"/>
            <a:ext cx="29430" cy="14"/>
          </a:xfrm>
          <a:custGeom>
            <a:rect b="b" l="l" r="r" t="t"/>
            <a:pathLst>
              <a:path extrusionOk="0" fill="none" h="1" w="2098">
                <a:moveTo>
                  <a:pt x="1" y="0"/>
                </a:moveTo>
                <a:lnTo>
                  <a:pt x="2097"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5"/>
          <p:cNvSpPr/>
          <p:nvPr/>
        </p:nvSpPr>
        <p:spPr>
          <a:xfrm>
            <a:off x="1736762" y="2077680"/>
            <a:ext cx="50625" cy="14"/>
          </a:xfrm>
          <a:custGeom>
            <a:rect b="b" l="l" r="r" t="t"/>
            <a:pathLst>
              <a:path extrusionOk="0" fill="none" h="1" w="3609">
                <a:moveTo>
                  <a:pt x="1" y="0"/>
                </a:moveTo>
                <a:lnTo>
                  <a:pt x="3609"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5"/>
          <p:cNvSpPr/>
          <p:nvPr/>
        </p:nvSpPr>
        <p:spPr>
          <a:xfrm>
            <a:off x="1804480" y="2077680"/>
            <a:ext cx="30103" cy="29416"/>
          </a:xfrm>
          <a:custGeom>
            <a:rect b="b" l="l" r="r" t="t"/>
            <a:pathLst>
              <a:path extrusionOk="0" fill="none" h="2097" w="2146">
                <a:moveTo>
                  <a:pt x="1" y="0"/>
                </a:moveTo>
                <a:lnTo>
                  <a:pt x="2146" y="0"/>
                </a:lnTo>
                <a:lnTo>
                  <a:pt x="2146" y="2097"/>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5"/>
          <p:cNvSpPr/>
          <p:nvPr/>
        </p:nvSpPr>
        <p:spPr>
          <a:xfrm>
            <a:off x="1833900" y="2169332"/>
            <a:ext cx="14" cy="464394"/>
          </a:xfrm>
          <a:custGeom>
            <a:rect b="b" l="l" r="r" t="t"/>
            <a:pathLst>
              <a:path extrusionOk="0" fill="none" h="33106" w="1">
                <a:moveTo>
                  <a:pt x="0" y="0"/>
                </a:moveTo>
                <a:lnTo>
                  <a:pt x="0" y="33105"/>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5"/>
          <p:cNvSpPr/>
          <p:nvPr/>
        </p:nvSpPr>
        <p:spPr>
          <a:xfrm>
            <a:off x="1834573" y="2665217"/>
            <a:ext cx="29430" cy="30117"/>
          </a:xfrm>
          <a:custGeom>
            <a:rect b="b" l="l" r="r" t="t"/>
            <a:pathLst>
              <a:path extrusionOk="0" fill="none" h="2147" w="2098">
                <a:moveTo>
                  <a:pt x="1" y="1"/>
                </a:moveTo>
                <a:lnTo>
                  <a:pt x="1" y="2146"/>
                </a:lnTo>
                <a:lnTo>
                  <a:pt x="2097"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5"/>
          <p:cNvSpPr/>
          <p:nvPr/>
        </p:nvSpPr>
        <p:spPr>
          <a:xfrm>
            <a:off x="1923504" y="2695323"/>
            <a:ext cx="681189" cy="14"/>
          </a:xfrm>
          <a:custGeom>
            <a:rect b="b" l="l" r="r" t="t"/>
            <a:pathLst>
              <a:path extrusionOk="0" fill="none" h="1" w="48561">
                <a:moveTo>
                  <a:pt x="0" y="0"/>
                </a:moveTo>
                <a:lnTo>
                  <a:pt x="4856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5"/>
          <p:cNvSpPr/>
          <p:nvPr/>
        </p:nvSpPr>
        <p:spPr>
          <a:xfrm>
            <a:off x="2634164" y="2695323"/>
            <a:ext cx="30103" cy="14"/>
          </a:xfrm>
          <a:custGeom>
            <a:rect b="b" l="l" r="r" t="t"/>
            <a:pathLst>
              <a:path extrusionOk="0" fill="none" h="1" w="2146">
                <a:moveTo>
                  <a:pt x="1" y="0"/>
                </a:moveTo>
                <a:lnTo>
                  <a:pt x="2146"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5"/>
          <p:cNvSpPr/>
          <p:nvPr/>
        </p:nvSpPr>
        <p:spPr>
          <a:xfrm>
            <a:off x="2608856" y="2648129"/>
            <a:ext cx="119697" cy="102934"/>
          </a:xfrm>
          <a:custGeom>
            <a:rect b="b" l="l" r="r" t="t"/>
            <a:pathLst>
              <a:path extrusionOk="0" h="7338" w="8533">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5"/>
          <p:cNvSpPr/>
          <p:nvPr/>
        </p:nvSpPr>
        <p:spPr>
          <a:xfrm>
            <a:off x="1611594" y="3639226"/>
            <a:ext cx="30103" cy="14"/>
          </a:xfrm>
          <a:custGeom>
            <a:rect b="b" l="l" r="r" t="t"/>
            <a:pathLst>
              <a:path extrusionOk="0" fill="none" h="1" w="2146">
                <a:moveTo>
                  <a:pt x="1" y="0"/>
                </a:moveTo>
                <a:lnTo>
                  <a:pt x="2146"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5"/>
          <p:cNvSpPr/>
          <p:nvPr/>
        </p:nvSpPr>
        <p:spPr>
          <a:xfrm>
            <a:off x="1724458" y="3609808"/>
            <a:ext cx="30103" cy="30117"/>
          </a:xfrm>
          <a:custGeom>
            <a:rect b="b" l="l" r="r" t="t"/>
            <a:pathLst>
              <a:path extrusionOk="0" fill="none" h="2147" w="2146">
                <a:moveTo>
                  <a:pt x="0" y="2146"/>
                </a:moveTo>
                <a:lnTo>
                  <a:pt x="2146" y="2146"/>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5"/>
          <p:cNvSpPr/>
          <p:nvPr/>
        </p:nvSpPr>
        <p:spPr>
          <a:xfrm>
            <a:off x="1754551" y="3238402"/>
            <a:ext cx="14" cy="313935"/>
          </a:xfrm>
          <a:custGeom>
            <a:rect b="b" l="l" r="r" t="t"/>
            <a:pathLst>
              <a:path extrusionOk="0" fill="none" h="22380" w="1">
                <a:moveTo>
                  <a:pt x="1" y="22379"/>
                </a:moveTo>
                <a:lnTo>
                  <a:pt x="1"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5"/>
          <p:cNvSpPr/>
          <p:nvPr/>
        </p:nvSpPr>
        <p:spPr>
          <a:xfrm>
            <a:off x="1754551" y="3179578"/>
            <a:ext cx="30103" cy="30117"/>
          </a:xfrm>
          <a:custGeom>
            <a:rect b="b" l="l" r="r" t="t"/>
            <a:pathLst>
              <a:path extrusionOk="0" fill="none" h="2147" w="2146">
                <a:moveTo>
                  <a:pt x="1" y="2146"/>
                </a:moveTo>
                <a:lnTo>
                  <a:pt x="1" y="1"/>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5"/>
          <p:cNvSpPr/>
          <p:nvPr/>
        </p:nvSpPr>
        <p:spPr>
          <a:xfrm>
            <a:off x="1840732" y="3179578"/>
            <a:ext cx="871318" cy="14"/>
          </a:xfrm>
          <a:custGeom>
            <a:rect b="b" l="l" r="r" t="t"/>
            <a:pathLst>
              <a:path extrusionOk="0" fill="none" h="1" w="62115">
                <a:moveTo>
                  <a:pt x="1" y="1"/>
                </a:moveTo>
                <a:lnTo>
                  <a:pt x="62115"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5"/>
          <p:cNvSpPr/>
          <p:nvPr/>
        </p:nvSpPr>
        <p:spPr>
          <a:xfrm>
            <a:off x="2740183" y="3179578"/>
            <a:ext cx="30103" cy="30117"/>
          </a:xfrm>
          <a:custGeom>
            <a:rect b="b" l="l" r="r" t="t"/>
            <a:pathLst>
              <a:path extrusionOk="0" fill="none" h="2147" w="2146">
                <a:moveTo>
                  <a:pt x="1" y="1"/>
                </a:moveTo>
                <a:lnTo>
                  <a:pt x="2146" y="1"/>
                </a:lnTo>
                <a:lnTo>
                  <a:pt x="2146"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5"/>
          <p:cNvSpPr/>
          <p:nvPr/>
        </p:nvSpPr>
        <p:spPr>
          <a:xfrm>
            <a:off x="2770275" y="3289706"/>
            <a:ext cx="14" cy="30103"/>
          </a:xfrm>
          <a:custGeom>
            <a:rect b="b" l="l" r="r" t="t"/>
            <a:pathLst>
              <a:path extrusionOk="0" fill="none" h="2146" w="1">
                <a:moveTo>
                  <a:pt x="1" y="0"/>
                </a:move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5"/>
          <p:cNvSpPr/>
          <p:nvPr/>
        </p:nvSpPr>
        <p:spPr>
          <a:xfrm>
            <a:off x="2699147" y="3284235"/>
            <a:ext cx="119697" cy="102639"/>
          </a:xfrm>
          <a:custGeom>
            <a:rect b="b" l="l" r="r" t="t"/>
            <a:pathLst>
              <a:path extrusionOk="0" h="7317" w="8533">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5"/>
          <p:cNvSpPr/>
          <p:nvPr/>
        </p:nvSpPr>
        <p:spPr>
          <a:xfrm>
            <a:off x="2526098" y="3007905"/>
            <a:ext cx="14" cy="29416"/>
          </a:xfrm>
          <a:custGeom>
            <a:rect b="b" l="l" r="r" t="t"/>
            <a:pathLst>
              <a:path extrusionOk="0" fill="none" h="2097" w="1">
                <a:moveTo>
                  <a:pt x="0" y="2097"/>
                </a:moveTo>
                <a:lnTo>
                  <a:pt x="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5"/>
          <p:cNvSpPr/>
          <p:nvPr/>
        </p:nvSpPr>
        <p:spPr>
          <a:xfrm>
            <a:off x="2526098" y="2548944"/>
            <a:ext cx="14" cy="404890"/>
          </a:xfrm>
          <a:custGeom>
            <a:rect b="b" l="l" r="r" t="t"/>
            <a:pathLst>
              <a:path extrusionOk="0" fill="none" h="28864" w="1">
                <a:moveTo>
                  <a:pt x="0" y="28864"/>
                </a:moveTo>
                <a:lnTo>
                  <a:pt x="0"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5"/>
          <p:cNvSpPr/>
          <p:nvPr/>
        </p:nvSpPr>
        <p:spPr>
          <a:xfrm>
            <a:off x="2526785" y="2492168"/>
            <a:ext cx="29416" cy="30117"/>
          </a:xfrm>
          <a:custGeom>
            <a:rect b="b" l="l" r="r" t="t"/>
            <a:pathLst>
              <a:path extrusionOk="0" fill="none" h="2147" w="2097">
                <a:moveTo>
                  <a:pt x="0" y="2146"/>
                </a:moveTo>
                <a:lnTo>
                  <a:pt x="0" y="1"/>
                </a:lnTo>
                <a:lnTo>
                  <a:pt x="2097"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5"/>
          <p:cNvSpPr/>
          <p:nvPr/>
        </p:nvSpPr>
        <p:spPr>
          <a:xfrm>
            <a:off x="2615014" y="2492168"/>
            <a:ext cx="904830" cy="14"/>
          </a:xfrm>
          <a:custGeom>
            <a:rect b="b" l="l" r="r" t="t"/>
            <a:pathLst>
              <a:path extrusionOk="0" fill="none" h="1" w="64504">
                <a:moveTo>
                  <a:pt x="1" y="1"/>
                </a:moveTo>
                <a:lnTo>
                  <a:pt x="64504"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5"/>
          <p:cNvSpPr/>
          <p:nvPr/>
        </p:nvSpPr>
        <p:spPr>
          <a:xfrm>
            <a:off x="3549342" y="2462076"/>
            <a:ext cx="30117" cy="30103"/>
          </a:xfrm>
          <a:custGeom>
            <a:rect b="b" l="l" r="r" t="t"/>
            <a:pathLst>
              <a:path extrusionOk="0" fill="none" h="2146" w="2147">
                <a:moveTo>
                  <a:pt x="1" y="2146"/>
                </a:moveTo>
                <a:lnTo>
                  <a:pt x="2146" y="2146"/>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5"/>
          <p:cNvSpPr/>
          <p:nvPr/>
        </p:nvSpPr>
        <p:spPr>
          <a:xfrm>
            <a:off x="3579448" y="2350587"/>
            <a:ext cx="14" cy="67037"/>
          </a:xfrm>
          <a:custGeom>
            <a:rect b="b" l="l" r="r" t="t"/>
            <a:pathLst>
              <a:path extrusionOk="0" fill="none" h="4779" w="1">
                <a:moveTo>
                  <a:pt x="0" y="4779"/>
                </a:moveTo>
                <a:lnTo>
                  <a:pt x="0"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5"/>
          <p:cNvSpPr/>
          <p:nvPr/>
        </p:nvSpPr>
        <p:spPr>
          <a:xfrm>
            <a:off x="3579448" y="2297922"/>
            <a:ext cx="14" cy="30103"/>
          </a:xfrm>
          <a:custGeom>
            <a:rect b="b" l="l" r="r" t="t"/>
            <a:pathLst>
              <a:path extrusionOk="0" fill="none" h="2146" w="1">
                <a:moveTo>
                  <a:pt x="0" y="2146"/>
                </a:moveTo>
                <a:lnTo>
                  <a:pt x="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5"/>
          <p:cNvSpPr/>
          <p:nvPr/>
        </p:nvSpPr>
        <p:spPr>
          <a:xfrm>
            <a:off x="2473432" y="3007217"/>
            <a:ext cx="103284" cy="103284"/>
          </a:xfrm>
          <a:custGeom>
            <a:rect b="b" l="l" r="r" t="t"/>
            <a:pathLst>
              <a:path extrusionOk="0" h="7363" w="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5"/>
          <p:cNvSpPr/>
          <p:nvPr/>
        </p:nvSpPr>
        <p:spPr>
          <a:xfrm>
            <a:off x="2811324" y="1640604"/>
            <a:ext cx="14" cy="30103"/>
          </a:xfrm>
          <a:custGeom>
            <a:rect b="b" l="l" r="r" t="t"/>
            <a:pathLst>
              <a:path extrusionOk="0" fill="none" h="2146" w="1">
                <a:moveTo>
                  <a:pt x="0" y="1"/>
                </a:moveTo>
                <a:lnTo>
                  <a:pt x="0"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5"/>
          <p:cNvSpPr/>
          <p:nvPr/>
        </p:nvSpPr>
        <p:spPr>
          <a:xfrm>
            <a:off x="2811324" y="1728160"/>
            <a:ext cx="14" cy="547143"/>
          </a:xfrm>
          <a:custGeom>
            <a:rect b="b" l="l" r="r" t="t"/>
            <a:pathLst>
              <a:path extrusionOk="0" fill="none" h="39005" w="1">
                <a:moveTo>
                  <a:pt x="0" y="0"/>
                </a:moveTo>
                <a:lnTo>
                  <a:pt x="0" y="39004"/>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5"/>
          <p:cNvSpPr/>
          <p:nvPr/>
        </p:nvSpPr>
        <p:spPr>
          <a:xfrm>
            <a:off x="2781905" y="2304754"/>
            <a:ext cx="30103" cy="29430"/>
          </a:xfrm>
          <a:custGeom>
            <a:rect b="b" l="l" r="r" t="t"/>
            <a:pathLst>
              <a:path extrusionOk="0" fill="none" h="2098" w="2146">
                <a:moveTo>
                  <a:pt x="2146" y="1"/>
                </a:moveTo>
                <a:lnTo>
                  <a:pt x="2146" y="2097"/>
                </a:lnTo>
                <a:lnTo>
                  <a:pt x="1" y="2097"/>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5"/>
          <p:cNvSpPr/>
          <p:nvPr/>
        </p:nvSpPr>
        <p:spPr>
          <a:xfrm>
            <a:off x="2296272" y="2334173"/>
            <a:ext cx="428147" cy="14"/>
          </a:xfrm>
          <a:custGeom>
            <a:rect b="b" l="l" r="r" t="t"/>
            <a:pathLst>
              <a:path extrusionOk="0" fill="none" h="1" w="30522">
                <a:moveTo>
                  <a:pt x="30521" y="0"/>
                </a:moveTo>
                <a:lnTo>
                  <a:pt x="1"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5"/>
          <p:cNvSpPr/>
          <p:nvPr/>
        </p:nvSpPr>
        <p:spPr>
          <a:xfrm>
            <a:off x="2237448" y="2334173"/>
            <a:ext cx="30103" cy="30103"/>
          </a:xfrm>
          <a:custGeom>
            <a:rect b="b" l="l" r="r" t="t"/>
            <a:pathLst>
              <a:path extrusionOk="0" fill="none" h="2146" w="2146">
                <a:moveTo>
                  <a:pt x="2146" y="0"/>
                </a:moveTo>
                <a:lnTo>
                  <a:pt x="1" y="0"/>
                </a:ln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5"/>
          <p:cNvSpPr/>
          <p:nvPr/>
        </p:nvSpPr>
        <p:spPr>
          <a:xfrm>
            <a:off x="2237448" y="2418993"/>
            <a:ext cx="14" cy="411034"/>
          </a:xfrm>
          <a:custGeom>
            <a:rect b="b" l="l" r="r" t="t"/>
            <a:pathLst>
              <a:path extrusionOk="0" fill="none" h="29302" w="1">
                <a:moveTo>
                  <a:pt x="1" y="0"/>
                </a:moveTo>
                <a:lnTo>
                  <a:pt x="1" y="29302"/>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5"/>
          <p:cNvSpPr/>
          <p:nvPr/>
        </p:nvSpPr>
        <p:spPr>
          <a:xfrm>
            <a:off x="2237448" y="2857429"/>
            <a:ext cx="14" cy="30103"/>
          </a:xfrm>
          <a:custGeom>
            <a:rect b="b" l="l" r="r" t="t"/>
            <a:pathLst>
              <a:path extrusionOk="0" fill="none" h="2146" w="1">
                <a:moveTo>
                  <a:pt x="1" y="0"/>
                </a:moveTo>
                <a:lnTo>
                  <a:pt x="1" y="2145"/>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5"/>
          <p:cNvSpPr/>
          <p:nvPr/>
        </p:nvSpPr>
        <p:spPr>
          <a:xfrm>
            <a:off x="2166320" y="2837592"/>
            <a:ext cx="119697" cy="102639"/>
          </a:xfrm>
          <a:custGeom>
            <a:rect b="b" l="l" r="r" t="t"/>
            <a:pathLst>
              <a:path extrusionOk="0" h="7317" w="8533">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2" name="Google Shape;412;p5"/>
          <p:cNvGrpSpPr/>
          <p:nvPr/>
        </p:nvGrpSpPr>
        <p:grpSpPr>
          <a:xfrm>
            <a:off x="2624430" y="1068391"/>
            <a:ext cx="373819" cy="412843"/>
            <a:chOff x="3040350" y="1113200"/>
            <a:chExt cx="1704600" cy="1882550"/>
          </a:xfrm>
        </p:grpSpPr>
        <p:sp>
          <p:nvSpPr>
            <p:cNvPr id="413" name="Google Shape;413;p5"/>
            <p:cNvSpPr/>
            <p:nvPr/>
          </p:nvSpPr>
          <p:spPr>
            <a:xfrm>
              <a:off x="3040350" y="2164475"/>
              <a:ext cx="1607250" cy="831275"/>
            </a:xfrm>
            <a:custGeom>
              <a:rect b="b" l="l" r="r" t="t"/>
              <a:pathLst>
                <a:path extrusionOk="0" h="33251" w="6429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highlight>
                  <a:srgbClr val="1EFFC1"/>
                </a:highlight>
                <a:latin typeface="Arial"/>
                <a:ea typeface="Arial"/>
                <a:cs typeface="Arial"/>
                <a:sym typeface="Arial"/>
              </a:endParaRPr>
            </a:p>
          </p:txBody>
        </p:sp>
        <p:sp>
          <p:nvSpPr>
            <p:cNvPr id="414" name="Google Shape;414;p5"/>
            <p:cNvSpPr/>
            <p:nvPr/>
          </p:nvSpPr>
          <p:spPr>
            <a:xfrm>
              <a:off x="3073300" y="1113200"/>
              <a:ext cx="1671650" cy="924525"/>
            </a:xfrm>
            <a:custGeom>
              <a:rect b="b" l="l" r="r" t="t"/>
              <a:pathLst>
                <a:path extrusionOk="0" h="36981" w="66866">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highlight>
                  <a:srgbClr val="1EFFC1"/>
                </a:highlight>
                <a:latin typeface="Arial"/>
                <a:ea typeface="Arial"/>
                <a:cs typeface="Arial"/>
                <a:sym typeface="Arial"/>
              </a:endParaRPr>
            </a:p>
          </p:txBody>
        </p:sp>
      </p:grpSp>
      <p:grpSp>
        <p:nvGrpSpPr>
          <p:cNvPr id="415" name="Google Shape;415;p5"/>
          <p:cNvGrpSpPr/>
          <p:nvPr/>
        </p:nvGrpSpPr>
        <p:grpSpPr>
          <a:xfrm>
            <a:off x="3390291" y="1782576"/>
            <a:ext cx="406573" cy="402537"/>
            <a:chOff x="462200" y="569000"/>
            <a:chExt cx="1901650" cy="1882775"/>
          </a:xfrm>
        </p:grpSpPr>
        <p:sp>
          <p:nvSpPr>
            <p:cNvPr id="416" name="Google Shape;416;p5"/>
            <p:cNvSpPr/>
            <p:nvPr/>
          </p:nvSpPr>
          <p:spPr>
            <a:xfrm>
              <a:off x="462200" y="890525"/>
              <a:ext cx="1573675" cy="1561250"/>
            </a:xfrm>
            <a:custGeom>
              <a:rect b="b" l="l" r="r" t="t"/>
              <a:pathLst>
                <a:path extrusionOk="0" h="62450" w="62947">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5"/>
            <p:cNvSpPr/>
            <p:nvPr/>
          </p:nvSpPr>
          <p:spPr>
            <a:xfrm>
              <a:off x="1198700" y="569000"/>
              <a:ext cx="1165150" cy="1158700"/>
            </a:xfrm>
            <a:custGeom>
              <a:rect b="b" l="l" r="r" t="t"/>
              <a:pathLst>
                <a:path extrusionOk="0" h="46348" w="46606">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5"/>
            <p:cNvSpPr/>
            <p:nvPr/>
          </p:nvSpPr>
          <p:spPr>
            <a:xfrm>
              <a:off x="1307825" y="1322925"/>
              <a:ext cx="159450" cy="146850"/>
            </a:xfrm>
            <a:custGeom>
              <a:rect b="b" l="l" r="r" t="t"/>
              <a:pathLst>
                <a:path extrusionOk="0" h="5874" w="6378">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5"/>
            <p:cNvSpPr/>
            <p:nvPr/>
          </p:nvSpPr>
          <p:spPr>
            <a:xfrm>
              <a:off x="701000" y="1507650"/>
              <a:ext cx="373300" cy="440175"/>
            </a:xfrm>
            <a:custGeom>
              <a:rect b="b" l="l" r="r" t="t"/>
              <a:pathLst>
                <a:path extrusionOk="0" h="17607" w="14932">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0" name="Google Shape;420;p5"/>
          <p:cNvGrpSpPr/>
          <p:nvPr/>
        </p:nvGrpSpPr>
        <p:grpSpPr>
          <a:xfrm>
            <a:off x="3208667" y="3620568"/>
            <a:ext cx="372185" cy="370679"/>
            <a:chOff x="4991125" y="2436850"/>
            <a:chExt cx="1890225" cy="1882575"/>
          </a:xfrm>
        </p:grpSpPr>
        <p:sp>
          <p:nvSpPr>
            <p:cNvPr id="421" name="Google Shape;421;p5"/>
            <p:cNvSpPr/>
            <p:nvPr/>
          </p:nvSpPr>
          <p:spPr>
            <a:xfrm>
              <a:off x="4991125" y="3057800"/>
              <a:ext cx="1890225" cy="1261625"/>
            </a:xfrm>
            <a:custGeom>
              <a:rect b="b" l="l" r="r" t="t"/>
              <a:pathLst>
                <a:path extrusionOk="0" h="50465" w="75609">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5"/>
            <p:cNvSpPr/>
            <p:nvPr/>
          </p:nvSpPr>
          <p:spPr>
            <a:xfrm>
              <a:off x="5188800" y="2813650"/>
              <a:ext cx="1298100" cy="133575"/>
            </a:xfrm>
            <a:custGeom>
              <a:rect b="b" l="l" r="r" t="t"/>
              <a:pathLst>
                <a:path extrusionOk="0" h="5343" w="51924">
                  <a:moveTo>
                    <a:pt x="0" y="1"/>
                  </a:moveTo>
                  <a:lnTo>
                    <a:pt x="0" y="5343"/>
                  </a:lnTo>
                  <a:lnTo>
                    <a:pt x="51923" y="5343"/>
                  </a:lnTo>
                  <a:lnTo>
                    <a:pt x="5192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5"/>
            <p:cNvSpPr/>
            <p:nvPr/>
          </p:nvSpPr>
          <p:spPr>
            <a:xfrm>
              <a:off x="5615600" y="2436850"/>
              <a:ext cx="176800" cy="253575"/>
            </a:xfrm>
            <a:custGeom>
              <a:rect b="b" l="l" r="r" t="t"/>
              <a:pathLst>
                <a:path extrusionOk="0" h="10143" w="7072">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5"/>
            <p:cNvSpPr/>
            <p:nvPr/>
          </p:nvSpPr>
          <p:spPr>
            <a:xfrm>
              <a:off x="5851800" y="2436850"/>
              <a:ext cx="176800" cy="253575"/>
            </a:xfrm>
            <a:custGeom>
              <a:rect b="b" l="l" r="r" t="t"/>
              <a:pathLst>
                <a:path extrusionOk="0" h="10143" w="7072">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5" name="Google Shape;425;p5"/>
          <p:cNvGrpSpPr/>
          <p:nvPr/>
        </p:nvGrpSpPr>
        <p:grpSpPr>
          <a:xfrm>
            <a:off x="1112845" y="3454559"/>
            <a:ext cx="372245" cy="369356"/>
            <a:chOff x="5249675" y="238125"/>
            <a:chExt cx="1897275" cy="1882550"/>
          </a:xfrm>
        </p:grpSpPr>
        <p:sp>
          <p:nvSpPr>
            <p:cNvPr id="426" name="Google Shape;426;p5"/>
            <p:cNvSpPr/>
            <p:nvPr/>
          </p:nvSpPr>
          <p:spPr>
            <a:xfrm>
              <a:off x="5367350" y="1455300"/>
              <a:ext cx="290050" cy="110325"/>
            </a:xfrm>
            <a:custGeom>
              <a:rect b="b" l="l" r="r" t="t"/>
              <a:pathLst>
                <a:path extrusionOk="0" h="4413" w="11602">
                  <a:moveTo>
                    <a:pt x="0" y="0"/>
                  </a:moveTo>
                  <a:lnTo>
                    <a:pt x="0" y="4412"/>
                  </a:lnTo>
                  <a:lnTo>
                    <a:pt x="11601" y="4412"/>
                  </a:lnTo>
                  <a:cubicBezTo>
                    <a:pt x="9272" y="1612"/>
                    <a:pt x="5836" y="0"/>
                    <a:pt x="221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5"/>
            <p:cNvSpPr/>
            <p:nvPr/>
          </p:nvSpPr>
          <p:spPr>
            <a:xfrm>
              <a:off x="5367350" y="1234675"/>
              <a:ext cx="1661950" cy="276525"/>
            </a:xfrm>
            <a:custGeom>
              <a:rect b="b" l="l" r="r" t="t"/>
              <a:pathLst>
                <a:path extrusionOk="0" h="11061" w="66478">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5"/>
            <p:cNvSpPr/>
            <p:nvPr/>
          </p:nvSpPr>
          <p:spPr>
            <a:xfrm>
              <a:off x="5249675" y="1675900"/>
              <a:ext cx="1897275" cy="444775"/>
            </a:xfrm>
            <a:custGeom>
              <a:rect b="b" l="l" r="r" t="t"/>
              <a:pathLst>
                <a:path extrusionOk="0" h="17791" w="75891">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5"/>
            <p:cNvSpPr/>
            <p:nvPr/>
          </p:nvSpPr>
          <p:spPr>
            <a:xfrm>
              <a:off x="5856800" y="1455300"/>
              <a:ext cx="1172500" cy="276525"/>
            </a:xfrm>
            <a:custGeom>
              <a:rect b="b" l="l" r="r" t="t"/>
              <a:pathLst>
                <a:path extrusionOk="0" h="11061" w="4690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5"/>
            <p:cNvSpPr/>
            <p:nvPr/>
          </p:nvSpPr>
          <p:spPr>
            <a:xfrm>
              <a:off x="5253500" y="238125"/>
              <a:ext cx="1889625" cy="886275"/>
            </a:xfrm>
            <a:custGeom>
              <a:rect b="b" l="l" r="r" t="t"/>
              <a:pathLst>
                <a:path extrusionOk="0" h="35451" w="75585">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1" name="Google Shape;431;p5"/>
          <p:cNvGrpSpPr/>
          <p:nvPr/>
        </p:nvGrpSpPr>
        <p:grpSpPr>
          <a:xfrm>
            <a:off x="1126337" y="1869842"/>
            <a:ext cx="357689" cy="347177"/>
            <a:chOff x="2652075" y="3639925"/>
            <a:chExt cx="1882575" cy="1827250"/>
          </a:xfrm>
        </p:grpSpPr>
        <p:sp>
          <p:nvSpPr>
            <p:cNvPr id="432" name="Google Shape;432;p5"/>
            <p:cNvSpPr/>
            <p:nvPr/>
          </p:nvSpPr>
          <p:spPr>
            <a:xfrm>
              <a:off x="2716200" y="3639925"/>
              <a:ext cx="628925" cy="694500"/>
            </a:xfrm>
            <a:custGeom>
              <a:rect b="b" l="l" r="r" t="t"/>
              <a:pathLst>
                <a:path extrusionOk="0" h="27780" w="25157">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5"/>
            <p:cNvSpPr/>
            <p:nvPr/>
          </p:nvSpPr>
          <p:spPr>
            <a:xfrm>
              <a:off x="3326275" y="3795950"/>
              <a:ext cx="282400" cy="286975"/>
            </a:xfrm>
            <a:custGeom>
              <a:rect b="b" l="l" r="r" t="t"/>
              <a:pathLst>
                <a:path extrusionOk="0" h="11479" w="11296">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5"/>
            <p:cNvSpPr/>
            <p:nvPr/>
          </p:nvSpPr>
          <p:spPr>
            <a:xfrm>
              <a:off x="3696600" y="3760800"/>
              <a:ext cx="318000" cy="258600"/>
            </a:xfrm>
            <a:custGeom>
              <a:rect b="b" l="l" r="r" t="t"/>
              <a:pathLst>
                <a:path extrusionOk="0" h="10344" w="1272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5"/>
            <p:cNvSpPr/>
            <p:nvPr/>
          </p:nvSpPr>
          <p:spPr>
            <a:xfrm>
              <a:off x="3980450" y="3991375"/>
              <a:ext cx="455350" cy="343050"/>
            </a:xfrm>
            <a:custGeom>
              <a:rect b="b" l="l" r="r" t="t"/>
              <a:pathLst>
                <a:path extrusionOk="0" h="13722" w="18214">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5"/>
            <p:cNvSpPr/>
            <p:nvPr/>
          </p:nvSpPr>
          <p:spPr>
            <a:xfrm>
              <a:off x="3385675" y="4059600"/>
              <a:ext cx="602150" cy="274825"/>
            </a:xfrm>
            <a:custGeom>
              <a:rect b="b" l="l" r="r" t="t"/>
              <a:pathLst>
                <a:path extrusionOk="0" h="10993" w="24086">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5"/>
            <p:cNvSpPr/>
            <p:nvPr/>
          </p:nvSpPr>
          <p:spPr>
            <a:xfrm>
              <a:off x="2705900" y="4710325"/>
              <a:ext cx="1774625" cy="756850"/>
            </a:xfrm>
            <a:custGeom>
              <a:rect b="b" l="l" r="r" t="t"/>
              <a:pathLst>
                <a:path extrusionOk="0" h="30274" w="70985">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5"/>
            <p:cNvSpPr/>
            <p:nvPr/>
          </p:nvSpPr>
          <p:spPr>
            <a:xfrm>
              <a:off x="2652075" y="4447650"/>
              <a:ext cx="1882575" cy="149450"/>
            </a:xfrm>
            <a:custGeom>
              <a:rect b="b" l="l" r="r" t="t"/>
              <a:pathLst>
                <a:path extrusionOk="0" h="5978" w="75303">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