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ind Vadodara"/>
      <p:regular r:id="rId22"/>
      <p:bold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ato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ECLAN JOSHUA TAN _"/>
  <p:cmAuthor clrIdx="1" id="1" initials="" lastIdx="3" name="ALLYNE ZHANG JIAFAN _"/>
  <p:cmAuthor clrIdx="2" id="2" initials="" lastIdx="3" name="KHOR CHONG MING ELIJAH _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indVadodara-regular.fntdata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font" Target="fonts/HindVado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Black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8-28T07:56:59.384">
    <p:pos x="123" y="675"/>
    <p:text>this is difficult to understand, once frontend is done probably can paste a pic here or sth</p:text>
  </p:cm>
  <p:cm authorId="1" idx="1" dt="2022-08-28T07:56:59.384">
    <p:pos x="123" y="675"/>
    <p:text>same i dont understand this portion</p:text>
  </p:cm>
  <p:cm authorId="2" idx="1" dt="2022-08-28T08:22:24.561">
    <p:pos x="4082" y="675"/>
    <p:text>no more cybersec? :(</p:text>
  </p:cm>
  <p:cm authorId="1" idx="2" dt="2022-08-28T08:22:24.561">
    <p:pos x="4082" y="675"/>
    <p:text>i think data lifecycle management is cybersec but a more specific lexicon in the compliance context! like ensuring data is not breached!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8-28T04:28:53.393">
    <p:pos x="1251" y="1231"/>
    <p:text>im not sure that this is true</p:text>
  </p:cm>
  <p:cm authorId="2" idx="2" dt="2022-08-28T04:28:53.393">
    <p:pos x="1251" y="1231"/>
    <p:text>o right stupidity and greed is the biggest threat... but no one is gna admit that LOL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2-08-28T08:33:14.496">
    <p:pos x="2513" y="2257"/>
    <p:text>still thinking of phrasing LOL someth like indispensability... like must die die follow cannot take short cuts</p:text>
  </p:cm>
  <p:cm authorId="2" idx="3" dt="2022-08-28T08:33:14.496">
    <p:pos x="2513" y="2257"/>
    <p:text>honestly can combine with 2, its more of a lack of professional expertise and should be outsourced to people who know better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team XADEX’s submission for the Ellipsis Hackathon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e509ba15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e509ba15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509ba15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e509ba15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e509ba15c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e509ba15c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e509ba15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e509ba15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e509ba15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e509ba15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B717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a daily operational occurrence but increases in call complexity related to changes in the knowledge base – multiple programs and changes in the environment (client demographics and needs/circumstances, legislation, etc.) – have resulted in an increase in severity and stress on the system.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e509ba15c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e509ba15c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B717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a daily operational occurrence but increases in call complexity related to changes in the knowledge base – multiple programs and changes in the environment (client demographics and needs/circumstances, legislation, etc.) – have resulted in an increase in severity and stress on the system.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e509ba15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e509ba15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B717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is a daily operational occurrence but increases in call complexity related to changes in the knowledge base – multiple programs and changes in the environment (client demographics and needs/circumstances, legislation, etc.) – have resulted in an increase in severity and stress on the system.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509ba15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e509ba15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on compliance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 (Total addressable market) - fintech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 (servicable available market) -&gt; the size of the market that the product can reach - crypto/new fintech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 (servicable obtainable market) -&gt; the stakeholders that you can reach with current resources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</a:t>
            </a:r>
            <a:r>
              <a:rPr lang="en-GB"/>
              <a:t>evangelists</a:t>
            </a:r>
            <a:r>
              <a:rPr lang="en-GB"/>
              <a:t> -&gt; you are most likely customers at this current point in time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e509ba15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e509ba15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on compliance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 (Total addressable market) - fintech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 (servicable available market) -&gt; the size of the market that the product can reach - crypto/new fintech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 (servicable obtainable market) -&gt; the stakeholders that you can reach with current resources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evangelists -&gt; you are most likely customers at this current point in time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e509ba15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e509ba15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509ba15c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e509ba15c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e509ba1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e509ba1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e509ba15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e509ba1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e509ba1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e509ba1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- what we currently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Beta - cybersec solutioning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isk.lexisnexis.com/global/en/insights-resources/research/true-cost-of-financial-crime-compliance-study-global-report" TargetMode="External"/><Relationship Id="rId4" Type="http://schemas.openxmlformats.org/officeDocument/2006/relationships/hyperlink" Target="https://www.forbes.com/sites/servicenow/2021/10/21/the-creeping-cost-of-compliance/?sh=6d0ef5e456cc" TargetMode="External"/><Relationship Id="rId5" Type="http://schemas.openxmlformats.org/officeDocument/2006/relationships/hyperlink" Target="https://docs.microsoft.com/en-us/microsoft-365/compliance/compliance-manager?view=o365-worldwide" TargetMode="External"/><Relationship Id="rId6" Type="http://schemas.openxmlformats.org/officeDocument/2006/relationships/hyperlink" Target="https://spdload.com/blog/fintech-complianc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0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5.jp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043700" y="1603800"/>
            <a:ext cx="7056600" cy="967950"/>
            <a:chOff x="1043700" y="2087775"/>
            <a:chExt cx="7056600" cy="96795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1043700" y="2132325"/>
              <a:ext cx="705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800">
                  <a:solidFill>
                    <a:srgbClr val="EAD1DC"/>
                  </a:solidFill>
                  <a:latin typeface="Hind Vadodara"/>
                  <a:ea typeface="Hind Vadodara"/>
                  <a:cs typeface="Hind Vadodara"/>
                  <a:sym typeface="Hind Vadodara"/>
                </a:rPr>
                <a:t>Ellipsis Hackathon 2022</a:t>
              </a:r>
              <a:endParaRPr b="1" sz="4800">
                <a:solidFill>
                  <a:srgbClr val="EAD1DC"/>
                </a:solidFill>
                <a:latin typeface="Hind Vadodara"/>
                <a:ea typeface="Hind Vadodara"/>
                <a:cs typeface="Hind Vadodara"/>
                <a:sym typeface="Hind Vadodara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1043700" y="2087775"/>
              <a:ext cx="705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800">
                  <a:solidFill>
                    <a:schemeClr val="lt1"/>
                  </a:solidFill>
                  <a:latin typeface="Hind Vadodara"/>
                  <a:ea typeface="Hind Vadodara"/>
                  <a:cs typeface="Hind Vadodara"/>
                  <a:sym typeface="Hind Vadodara"/>
                </a:rPr>
                <a:t>Ellipsis Hackathon 2022</a:t>
              </a:r>
              <a:endParaRPr b="1" sz="48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endParaRPr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1043700" y="2623000"/>
            <a:ext cx="705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Team XADEX</a:t>
            </a:r>
            <a:endParaRPr b="1" sz="2400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29500"/>
            <a:ext cx="1661600" cy="16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400" y="3329500"/>
            <a:ext cx="1661600" cy="16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400" y="3329500"/>
            <a:ext cx="1661600" cy="16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400" y="3329500"/>
            <a:ext cx="1661600" cy="16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400" y="3388200"/>
            <a:ext cx="1661600" cy="1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7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.   Demo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8.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   Closing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1216650" y="1120375"/>
            <a:ext cx="6710700" cy="300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Char char="-"/>
            </a:pPr>
            <a:r>
              <a:rPr lang="en-GB">
                <a:solidFill>
                  <a:srgbClr val="EAD1DC"/>
                </a:solidFill>
              </a:rPr>
              <a:t>Implementing this will likely spur growth in the Fintech and Crypto industry as a whole.</a:t>
            </a:r>
            <a:endParaRPr>
              <a:solidFill>
                <a:srgbClr val="EAD1D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Char char="-"/>
            </a:pPr>
            <a:r>
              <a:rPr lang="en-GB">
                <a:solidFill>
                  <a:srgbClr val="EAD1DC"/>
                </a:solidFill>
              </a:rPr>
              <a:t>Global Fintech market is expected to grow at a CAGR of 23.58% from 2021 to 2025.</a:t>
            </a:r>
            <a:endParaRPr>
              <a:solidFill>
                <a:srgbClr val="EAD1D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Char char="-"/>
            </a:pPr>
            <a:r>
              <a:rPr lang="en-GB">
                <a:solidFill>
                  <a:srgbClr val="EAD1DC"/>
                </a:solidFill>
              </a:rPr>
              <a:t>This growth in the Fintech market, especially the Cryptocurrency market, will consequently lead to increase in trust in these new companies and technologies.</a:t>
            </a:r>
            <a:endParaRPr>
              <a:solidFill>
                <a:srgbClr val="EAD1D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Char char="-"/>
            </a:pPr>
            <a:r>
              <a:rPr lang="en-GB">
                <a:solidFill>
                  <a:srgbClr val="EAD1DC"/>
                </a:solidFill>
              </a:rPr>
              <a:t>This increased trust will attract venture capital, further contributing to a growing market that Goldman Sachs can leverage its substantial experience to capitalize on.</a:t>
            </a:r>
            <a:endParaRPr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9.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  References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216650" y="1120375"/>
            <a:ext cx="6710700" cy="300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https://risk.lexisnexis.com/global/en/insights-resources/research/true-cost-of-financial-crime-compliance-study-global-report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https://www.forbes.com/sites/servicenow/2021/10/21/the-creeping-cost-of-compliance/?sh=6d0ef5e456cc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https://docs.microsoft.com/en-us/microsoft-365/compliance/compliance-manager?view=o365-worldwide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https://spdload.com/blog/fintech-compliance/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 rot="9037598">
            <a:off x="8089427" y="3878301"/>
            <a:ext cx="1579810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2.    Addressable Market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409450" y="4230375"/>
            <a:ext cx="251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Total</a:t>
            </a:r>
            <a:endParaRPr i="1" sz="1200"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Crypto Market Cap, sourced from https://coinmarketcap.com/</a:t>
            </a:r>
            <a:endParaRPr i="1" sz="1200"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24125" y="1070250"/>
            <a:ext cx="3828600" cy="300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Between January 2017 and August 2022, total Cryptocurrency market capitalization has increased from US$17 billion to just under US$1 trillion, or an increase of roughly 5533%. 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Q1 2022 alone, crypto startups raised a record sum of money, with 28 investment rounds being worth $100 million or more. (source: https://venturerocket.vc/news)</a:t>
            </a:r>
            <a:endParaRPr>
              <a:solidFill>
                <a:srgbClr val="EAD1DC"/>
              </a:solidFill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 amt="90000"/>
          </a:blip>
          <a:srcRect b="11707" l="0" r="0" t="0"/>
          <a:stretch/>
        </p:blipFill>
        <p:spPr>
          <a:xfrm>
            <a:off x="4417250" y="1070250"/>
            <a:ext cx="4502001" cy="30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450" y="-23625"/>
            <a:ext cx="982875" cy="9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309450" y="1865675"/>
            <a:ext cx="8212500" cy="2909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360000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1.    Problem Statement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587538" y="2008950"/>
            <a:ext cx="1125600" cy="112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1077725" y="1403975"/>
            <a:ext cx="24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Pain Points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87538" y="3542175"/>
            <a:ext cx="1125600" cy="112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1987500" y="1954675"/>
            <a:ext cx="31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Government intervention remains the b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iggest threat 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fintech start-up’s survival.  Crypto start-ups need to ensure their platform isn’t used for illegal purposes.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987500" y="3504675"/>
            <a:ext cx="31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Crypto start-ups do not view complying with regulations as a priority as they often choose to invest time, effort and money into scaling their business instead.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5925150" y="2008950"/>
            <a:ext cx="24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5761050" y="2613925"/>
            <a:ext cx="2760900" cy="1764900"/>
          </a:xfrm>
          <a:prstGeom prst="roundRect">
            <a:avLst>
              <a:gd fmla="val 7996" name="adj"/>
            </a:avLst>
          </a:prstGeom>
          <a:noFill/>
          <a:ln cap="flat" cmpd="sng" w="28575">
            <a:solidFill>
              <a:srgbClr val="E588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5925150" y="2768900"/>
            <a:ext cx="243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causes many crypto start-ups to  unintentionally breach government regulations or allowing their platform to be used for illegal purposes.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4">
            <a:alphaModFix/>
          </a:blip>
          <a:srcRect b="0" l="0" r="0" t="10785"/>
          <a:stretch/>
        </p:blipFill>
        <p:spPr>
          <a:xfrm>
            <a:off x="587550" y="2109075"/>
            <a:ext cx="1125599" cy="100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550" y="3542175"/>
            <a:ext cx="1125599" cy="11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1.    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Pro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blem Statement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458525" y="1451125"/>
            <a:ext cx="2903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Compliance is a </a:t>
            </a:r>
            <a:r>
              <a:rPr lang="en-GB" sz="15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indispensable</a:t>
            </a:r>
            <a:r>
              <a:rPr b="1" lang="en-GB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for companies offering financial services.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Yet, compliance can also be </a:t>
            </a:r>
            <a:r>
              <a:rPr lang="en-GB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immensely </a:t>
            </a:r>
            <a:r>
              <a:rPr lang="en-GB" sz="15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overwhelming</a:t>
            </a:r>
            <a:r>
              <a:rPr lang="en-GB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GB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challenging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companies like fintech startups.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3998650" y="2517325"/>
            <a:ext cx="1222200" cy="106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Huge Financial &amp; Time Costs </a:t>
            </a:r>
            <a:endParaRPr sz="1200"/>
          </a:p>
        </p:txBody>
      </p:sp>
      <p:sp>
        <p:nvSpPr>
          <p:cNvPr id="255" name="Google Shape;255;p27"/>
          <p:cNvSpPr/>
          <p:nvPr/>
        </p:nvSpPr>
        <p:spPr>
          <a:xfrm>
            <a:off x="3989850" y="3583525"/>
            <a:ext cx="1222200" cy="106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endParaRPr sz="1200"/>
          </a:p>
        </p:txBody>
      </p:sp>
      <p:sp>
        <p:nvSpPr>
          <p:cNvPr id="256" name="Google Shape;256;p27"/>
          <p:cNvSpPr/>
          <p:nvPr/>
        </p:nvSpPr>
        <p:spPr>
          <a:xfrm>
            <a:off x="3998650" y="961525"/>
            <a:ext cx="4805700" cy="48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Problems of Compliance Process for Fintech Companies</a:t>
            </a:r>
            <a:endParaRPr sz="1200"/>
          </a:p>
        </p:txBody>
      </p:sp>
      <p:sp>
        <p:nvSpPr>
          <p:cNvPr id="257" name="Google Shape;257;p27"/>
          <p:cNvSpPr/>
          <p:nvPr/>
        </p:nvSpPr>
        <p:spPr>
          <a:xfrm>
            <a:off x="3989850" y="1451125"/>
            <a:ext cx="1222200" cy="106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Tedious &amp; Error-prone</a:t>
            </a:r>
            <a:endParaRPr sz="1200"/>
          </a:p>
        </p:txBody>
      </p:sp>
      <p:sp>
        <p:nvSpPr>
          <p:cNvPr id="258" name="Google Shape;258;p27"/>
          <p:cNvSpPr/>
          <p:nvPr/>
        </p:nvSpPr>
        <p:spPr>
          <a:xfrm>
            <a:off x="5212125" y="1451125"/>
            <a:ext cx="3573900" cy="106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Regulations for fintech companies are constantly updating across various geographical regions and business sectors.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212125" y="2517325"/>
            <a:ext cx="3592200" cy="106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Regular monitoring by staff with sufficient expertise entails huge financial costs.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Prolonged operational time is also undesirable in this competitive market where speed can be pivotal.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5193825" y="3583525"/>
            <a:ext cx="3592200" cy="106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Non-compliance can be detrimental for fintech companies: fines, penalties, and loss of consumer base can significantly cripple operations and growth. 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3998650" y="2522025"/>
            <a:ext cx="1222200" cy="1991400"/>
          </a:xfrm>
          <a:prstGeom prst="rect">
            <a:avLst/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225300" y="1453475"/>
            <a:ext cx="3583500" cy="1066200"/>
          </a:xfrm>
          <a:prstGeom prst="rect">
            <a:avLst/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998650" y="1451125"/>
            <a:ext cx="1222200" cy="1066200"/>
          </a:xfrm>
          <a:prstGeom prst="rect">
            <a:avLst/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Tedious &amp; Error-prone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1.    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Pro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blem Statement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58525" y="1451125"/>
            <a:ext cx="2903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Compliance is a </a:t>
            </a:r>
            <a:r>
              <a:rPr lang="en-GB" sz="15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indispensable</a:t>
            </a:r>
            <a:r>
              <a:rPr b="1" lang="en-GB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for companies offering financial services.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Yet, compliance can also be </a:t>
            </a:r>
            <a:r>
              <a:rPr lang="en-GB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immensely </a:t>
            </a:r>
            <a:r>
              <a:rPr lang="en-GB" sz="15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overwhelming</a:t>
            </a:r>
            <a:r>
              <a:rPr lang="en-GB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GB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challenging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companies like fintech startups.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998650" y="961525"/>
            <a:ext cx="4805700" cy="48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Problems of Compliance Process for Fintech Companies</a:t>
            </a:r>
            <a:endParaRPr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5512600" y="15532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Regulations for fintech companies are </a:t>
            </a: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constantly updating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across </a:t>
            </a: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various geographical regions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sectors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998650" y="3031375"/>
            <a:ext cx="12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Huge Financial &amp; Time Costs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220850" y="2522025"/>
            <a:ext cx="3597600" cy="1991400"/>
          </a:xfrm>
          <a:prstGeom prst="rect">
            <a:avLst/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225300" y="2522025"/>
            <a:ext cx="3583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Regular monitoring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by staff with </a:t>
            </a: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sufficient expertise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entails huge financial costs.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Prolonged operational time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also undesirable in this competitive market where speed can be pivotal. </a:t>
            </a: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Non-compliance 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be</a:t>
            </a:r>
            <a:r>
              <a:rPr b="1"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detrimental</a:t>
            </a: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fintech companies: fines, penalties, and loss of consumer base can significantly cripple operations and growth.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2.    Addressable Market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05500" y="1010725"/>
            <a:ext cx="4066500" cy="348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Our proposed model was created with these addressable markets in mind: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Note: as Annual Contract Value (ACV) is outside the scope of this project it will not be calculated. Furthermore, SOM will not be calculated as there is no existing historical data.</a:t>
            </a:r>
            <a:endParaRPr i="1" sz="1000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Total Addressable Market:</a:t>
            </a: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 6032</a:t>
            </a: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 x ACV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Fintech Startups in General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Serviceable Addressable Market: </a:t>
            </a: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1568 x ACV 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Cryptocurrency Startups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842000" y="1010725"/>
            <a:ext cx="3483000" cy="34830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14D87"/>
              </a:gs>
              <a:gs pos="100000">
                <a:srgbClr val="48165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703000" y="1225338"/>
            <a:ext cx="17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ind Vadodara"/>
                <a:ea typeface="Hind Vadodara"/>
                <a:cs typeface="Hind Vadodara"/>
                <a:sym typeface="Hind Vadodara"/>
              </a:rPr>
              <a:t>TAM: 6032 x ACV</a:t>
            </a:r>
            <a:endParaRPr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305350" y="2013625"/>
            <a:ext cx="2556300" cy="2480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62875" y="2371650"/>
            <a:ext cx="17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ind Vadodara"/>
                <a:ea typeface="Hind Vadodara"/>
                <a:cs typeface="Hind Vadodara"/>
                <a:sym typeface="Hind Vadodara"/>
              </a:rPr>
              <a:t>SAM: 1568 x ACV</a:t>
            </a:r>
            <a:endParaRPr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2.    Addressable Market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05500" y="1010725"/>
            <a:ext cx="4066500" cy="348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Why target Cryptocurrency Startups?</a:t>
            </a: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Cryptocurrency startups face </a:t>
            </a:r>
            <a:r>
              <a:rPr b="1" lang="en-GB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relatively harsh and quickly-changing regulations</a:t>
            </a: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 around the world. Thus, there is a pressing need for these startups to spend resources on ensuring their services are in line with the current government regulations.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842000" y="1010725"/>
            <a:ext cx="3483000" cy="34830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14D87"/>
              </a:gs>
              <a:gs pos="100000">
                <a:srgbClr val="48165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703000" y="1225338"/>
            <a:ext cx="17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ind Vadodara"/>
                <a:ea typeface="Hind Vadodara"/>
                <a:cs typeface="Hind Vadodara"/>
                <a:sym typeface="Hind Vadodara"/>
              </a:rPr>
              <a:t>TAM: 6032 x ACV</a:t>
            </a:r>
            <a:endParaRPr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305350" y="2013625"/>
            <a:ext cx="2556300" cy="2480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0E0E3"/>
              </a:highlight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662875" y="2371650"/>
            <a:ext cx="17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ind Vadodara"/>
                <a:ea typeface="Hind Vadodara"/>
                <a:cs typeface="Hind Vadodara"/>
                <a:sym typeface="Hind Vadodara"/>
              </a:rPr>
              <a:t>SAM: 1568 x ACV</a:t>
            </a:r>
            <a:endParaRPr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0" y="4073250"/>
            <a:ext cx="4992702" cy="8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3.    Key Features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970"/>
          <a:stretch/>
        </p:blipFill>
        <p:spPr>
          <a:xfrm>
            <a:off x="2290149" y="1452650"/>
            <a:ext cx="4563725" cy="31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3012475" y="2150750"/>
            <a:ext cx="1032300" cy="102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14D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108" idx="1"/>
          </p:cNvCxnSpPr>
          <p:nvPr/>
        </p:nvCxnSpPr>
        <p:spPr>
          <a:xfrm flipH="1">
            <a:off x="2158075" y="2662400"/>
            <a:ext cx="854400" cy="179700"/>
          </a:xfrm>
          <a:prstGeom prst="straightConnector1">
            <a:avLst/>
          </a:prstGeom>
          <a:noFill/>
          <a:ln cap="flat" cmpd="sng" w="28575">
            <a:solidFill>
              <a:srgbClr val="C14D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/>
          <p:nvPr/>
        </p:nvSpPr>
        <p:spPr>
          <a:xfrm>
            <a:off x="4572000" y="1818625"/>
            <a:ext cx="566100" cy="196800"/>
          </a:xfrm>
          <a:prstGeom prst="roundRect">
            <a:avLst>
              <a:gd fmla="val 29182" name="adj"/>
            </a:avLst>
          </a:prstGeom>
          <a:noFill/>
          <a:ln cap="flat" cmpd="sng" w="28575">
            <a:solidFill>
              <a:srgbClr val="C14D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138100" y="1818625"/>
            <a:ext cx="628500" cy="196800"/>
          </a:xfrm>
          <a:prstGeom prst="roundRect">
            <a:avLst>
              <a:gd fmla="val 29182" name="adj"/>
            </a:avLst>
          </a:prstGeom>
          <a:noFill/>
          <a:ln cap="flat" cmpd="sng" w="28575">
            <a:solidFill>
              <a:srgbClr val="C14D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5766750" y="1917875"/>
            <a:ext cx="1489800" cy="0"/>
          </a:xfrm>
          <a:prstGeom prst="straightConnector1">
            <a:avLst/>
          </a:prstGeom>
          <a:noFill/>
          <a:ln cap="flat" cmpd="sng" w="28575">
            <a:solidFill>
              <a:srgbClr val="C14D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 rot="10800000">
            <a:off x="4797200" y="2015450"/>
            <a:ext cx="2441400" cy="934200"/>
          </a:xfrm>
          <a:prstGeom prst="straightConnector1">
            <a:avLst/>
          </a:prstGeom>
          <a:noFill/>
          <a:ln cap="flat" cmpd="sng" w="28575">
            <a:solidFill>
              <a:srgbClr val="C14D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219025" y="2150750"/>
            <a:ext cx="1992900" cy="1409400"/>
          </a:xfrm>
          <a:prstGeom prst="roundRect">
            <a:avLst>
              <a:gd fmla="val 10402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19025" y="2201900"/>
            <a:ext cx="1992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Overall Compliance Score: 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weighted average score that measures overall compliance through a series of compliant rules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005025" y="325625"/>
            <a:ext cx="1992900" cy="2292000"/>
          </a:xfrm>
          <a:prstGeom prst="roundRect">
            <a:avLst>
              <a:gd fmla="val 10402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005025" y="355625"/>
            <a:ext cx="1992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Flagged out</a:t>
            </a: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indicator that shows where the client has potentially breached legal areas or their clients have been flagged in Goldman’s internal database. This will be monitored and updated automatically in real-time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005025" y="2805850"/>
            <a:ext cx="1992900" cy="1409400"/>
          </a:xfrm>
          <a:prstGeom prst="roundRect">
            <a:avLst>
              <a:gd fmla="val 10402" name="adj"/>
            </a:avLst>
          </a:prstGeom>
          <a:gradFill>
            <a:gsLst>
              <a:gs pos="0">
                <a:srgbClr val="C14D87"/>
              </a:gs>
              <a:gs pos="69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005025" y="2857000"/>
            <a:ext cx="1992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Verify</a:t>
            </a: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Threats</a:t>
            </a: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is able to meet KYC compliance requirements to minimise risk of financial crimes by verifying customer identities and potential risk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4.    Business Use Case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05975" y="1032525"/>
            <a:ext cx="3957000" cy="2322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Fintech Company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672075" y="1032525"/>
            <a:ext cx="4195800" cy="1430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Compliance Checker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862045" y="1558675"/>
            <a:ext cx="3455700" cy="1069200"/>
          </a:xfrm>
          <a:prstGeom prst="rect">
            <a:avLst/>
          </a:prstGeom>
          <a:solidFill>
            <a:srgbClr val="E588B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 Fill in input form of compliance checker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Import CSV/excel file with information on customers &amp; 3rd party entities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945748" y="1588325"/>
            <a:ext cx="3690600" cy="738900"/>
          </a:xfrm>
          <a:prstGeom prst="rect">
            <a:avLst/>
          </a:prstGeom>
          <a:solidFill>
            <a:srgbClr val="E588B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Conduct automated KYC check using Goldman Sach’s internal database and analytical tools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133542" y="4213725"/>
            <a:ext cx="3315000" cy="481500"/>
          </a:xfrm>
          <a:prstGeom prst="rect">
            <a:avLst/>
          </a:prstGeom>
          <a:solidFill>
            <a:srgbClr val="E588B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 overall risk rating for each entity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932622" y="4220175"/>
            <a:ext cx="3315000" cy="481500"/>
          </a:xfrm>
          <a:prstGeom prst="rect">
            <a:avLst/>
          </a:prstGeom>
          <a:solidFill>
            <a:srgbClr val="E588B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Flag out high risk entities/ relationships in homepage dashboard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862061" y="2788150"/>
            <a:ext cx="3455700" cy="333900"/>
          </a:xfrm>
          <a:prstGeom prst="rect">
            <a:avLst/>
          </a:prstGeom>
          <a:solidFill>
            <a:srgbClr val="E588B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Specify relationship between each entity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945748" y="3021913"/>
            <a:ext cx="3690600" cy="738900"/>
          </a:xfrm>
          <a:prstGeom prst="rect">
            <a:avLst/>
          </a:prstGeom>
          <a:solidFill>
            <a:srgbClr val="E588B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Conduct automated checks for conflicts in location and service operations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the fintech company and 3rd party entities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34" name="Google Shape;134;p18"/>
          <p:cNvCxnSpPr>
            <a:endCxn id="129" idx="1"/>
          </p:cNvCxnSpPr>
          <p:nvPr/>
        </p:nvCxnSpPr>
        <p:spPr>
          <a:xfrm flipH="1" rot="10800000">
            <a:off x="4154948" y="1957775"/>
            <a:ext cx="790800" cy="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4154826" y="2922625"/>
            <a:ext cx="789000" cy="486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3" idx="2"/>
            <a:endCxn id="130" idx="0"/>
          </p:cNvCxnSpPr>
          <p:nvPr/>
        </p:nvCxnSpPr>
        <p:spPr>
          <a:xfrm>
            <a:off x="6791048" y="3760813"/>
            <a:ext cx="0" cy="453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29" idx="3"/>
            <a:endCxn id="130" idx="3"/>
          </p:cNvCxnSpPr>
          <p:nvPr/>
        </p:nvCxnSpPr>
        <p:spPr>
          <a:xfrm flipH="1">
            <a:off x="8448548" y="1957775"/>
            <a:ext cx="187800" cy="2496600"/>
          </a:xfrm>
          <a:prstGeom prst="bentConnector3">
            <a:avLst>
              <a:gd fmla="val -12679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endCxn id="130" idx="3"/>
          </p:cNvCxnSpPr>
          <p:nvPr/>
        </p:nvCxnSpPr>
        <p:spPr>
          <a:xfrm flipH="1">
            <a:off x="8448542" y="4450575"/>
            <a:ext cx="563400" cy="3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8"/>
          <p:cNvSpPr txBox="1"/>
          <p:nvPr/>
        </p:nvSpPr>
        <p:spPr>
          <a:xfrm>
            <a:off x="4672075" y="2555125"/>
            <a:ext cx="4195800" cy="1430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Structural Checker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18"/>
          <p:cNvCxnSpPr>
            <a:stCxn id="130" idx="1"/>
            <a:endCxn id="131" idx="3"/>
          </p:cNvCxnSpPr>
          <p:nvPr/>
        </p:nvCxnSpPr>
        <p:spPr>
          <a:xfrm flipH="1">
            <a:off x="4247642" y="4454475"/>
            <a:ext cx="885900" cy="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605925" y="3809775"/>
            <a:ext cx="3957000" cy="1140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5.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    Success Metrics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337500" y="1558675"/>
            <a:ext cx="1534200" cy="1534200"/>
          </a:xfrm>
          <a:prstGeom prst="ellipse">
            <a:avLst/>
          </a:prstGeom>
          <a:solidFill>
            <a:srgbClr val="E588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804900" y="1558675"/>
            <a:ext cx="1534200" cy="1534200"/>
          </a:xfrm>
          <a:prstGeom prst="ellipse">
            <a:avLst/>
          </a:prstGeom>
          <a:solidFill>
            <a:srgbClr val="E588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272300" y="1558675"/>
            <a:ext cx="1534200" cy="1534200"/>
          </a:xfrm>
          <a:prstGeom prst="ellipse">
            <a:avLst/>
          </a:prstGeom>
          <a:solidFill>
            <a:srgbClr val="E588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845800" y="3092875"/>
            <a:ext cx="251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Total</a:t>
            </a:r>
            <a:endParaRPr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Addressable Market</a:t>
            </a:r>
            <a:endParaRPr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3263400" y="3092875"/>
            <a:ext cx="26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Serviceable</a:t>
            </a:r>
            <a:endParaRPr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Available Market</a:t>
            </a:r>
            <a:endParaRPr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647850" y="3092875"/>
            <a:ext cx="27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Serviceable</a:t>
            </a:r>
            <a:endParaRPr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 Black"/>
                <a:ea typeface="Lato Black"/>
                <a:cs typeface="Lato Black"/>
                <a:sym typeface="Lato Black"/>
              </a:rPr>
              <a:t>Obtainable Market</a:t>
            </a:r>
            <a:endParaRPr>
              <a:solidFill>
                <a:srgbClr val="EAD1D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5.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   Solution Architecture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3033475" y="881825"/>
            <a:ext cx="4736400" cy="407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>
            <a:off x="4438938" y="4332425"/>
            <a:ext cx="29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702" y="2536338"/>
            <a:ext cx="649975" cy="6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303688" y="3243375"/>
            <a:ext cx="14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Web Browser</a:t>
            </a:r>
            <a:endParaRPr sz="1200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 rot="10800000">
            <a:off x="2015400" y="1602500"/>
            <a:ext cx="0" cy="87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2015400" y="1602500"/>
            <a:ext cx="145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249" y="881824"/>
            <a:ext cx="292200" cy="292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3218100" y="1708600"/>
            <a:ext cx="14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React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825" y="1277525"/>
            <a:ext cx="496550" cy="4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8375" y="1174013"/>
            <a:ext cx="496550" cy="4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4304650" y="1637825"/>
            <a:ext cx="1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assets stored in EC3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1858450" y="1256650"/>
            <a:ext cx="14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Website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1825" y="2613050"/>
            <a:ext cx="496550" cy="49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0"/>
          <p:cNvCxnSpPr/>
          <p:nvPr/>
        </p:nvCxnSpPr>
        <p:spPr>
          <a:xfrm>
            <a:off x="2573125" y="2903750"/>
            <a:ext cx="956100" cy="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 txBox="1"/>
          <p:nvPr/>
        </p:nvSpPr>
        <p:spPr>
          <a:xfrm>
            <a:off x="2179075" y="2475986"/>
            <a:ext cx="14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Authenticate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218100" y="3109600"/>
            <a:ext cx="14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Amazon Cognito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3275" y="4084150"/>
            <a:ext cx="496550" cy="4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5702800" y="4581375"/>
            <a:ext cx="21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Amazon DynamoDB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 rot="10800000">
            <a:off x="2015400" y="3612675"/>
            <a:ext cx="0" cy="87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2015400" y="4488975"/>
            <a:ext cx="145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 txBox="1"/>
          <p:nvPr/>
        </p:nvSpPr>
        <p:spPr>
          <a:xfrm>
            <a:off x="1522050" y="4488975"/>
            <a:ext cx="1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 API calls over HTTP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73050" y="4014050"/>
            <a:ext cx="5541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3361188" y="4510600"/>
            <a:ext cx="12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gateway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10">
            <a:alphaModFix/>
          </a:blip>
          <a:srcRect b="2198" l="0" r="4680" t="2217"/>
          <a:stretch/>
        </p:blipFill>
        <p:spPr>
          <a:xfrm>
            <a:off x="4942925" y="4083477"/>
            <a:ext cx="496550" cy="4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459200" y="4581375"/>
            <a:ext cx="14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AWS Lambda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 flipH="1" rot="10800000">
            <a:off x="5609650" y="4332500"/>
            <a:ext cx="787800" cy="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88B6"/>
            </a:gs>
            <a:gs pos="19000">
              <a:srgbClr val="C14D87"/>
            </a:gs>
            <a:gs pos="72000">
              <a:srgbClr val="481651"/>
            </a:gs>
            <a:gs pos="100000">
              <a:srgbClr val="082139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 rot="9037467">
            <a:off x="-1110122" y="-907702"/>
            <a:ext cx="2266339" cy="2023246"/>
          </a:xfrm>
          <a:custGeom>
            <a:rect b="b" l="l" r="r" t="t"/>
            <a:pathLst>
              <a:path extrusionOk="0" h="169365" w="287264">
                <a:moveTo>
                  <a:pt x="81727" y="1"/>
                </a:moveTo>
                <a:cubicBezTo>
                  <a:pt x="75653" y="1"/>
                  <a:pt x="69583" y="573"/>
                  <a:pt x="63516" y="1927"/>
                </a:cubicBezTo>
                <a:cubicBezTo>
                  <a:pt x="58453" y="2979"/>
                  <a:pt x="53587" y="4820"/>
                  <a:pt x="49051" y="7318"/>
                </a:cubicBezTo>
                <a:cubicBezTo>
                  <a:pt x="42410" y="11132"/>
                  <a:pt x="37018" y="16852"/>
                  <a:pt x="32613" y="23098"/>
                </a:cubicBezTo>
                <a:cubicBezTo>
                  <a:pt x="26038" y="32435"/>
                  <a:pt x="21436" y="43021"/>
                  <a:pt x="17096" y="53606"/>
                </a:cubicBezTo>
                <a:cubicBezTo>
                  <a:pt x="8286" y="74909"/>
                  <a:pt x="1" y="97593"/>
                  <a:pt x="2960" y="120474"/>
                </a:cubicBezTo>
                <a:cubicBezTo>
                  <a:pt x="5853" y="143355"/>
                  <a:pt x="28800" y="158280"/>
                  <a:pt x="49971" y="167486"/>
                </a:cubicBezTo>
                <a:cubicBezTo>
                  <a:pt x="52995" y="168795"/>
                  <a:pt x="56158" y="169364"/>
                  <a:pt x="59363" y="169364"/>
                </a:cubicBezTo>
                <a:cubicBezTo>
                  <a:pt x="67585" y="169364"/>
                  <a:pt x="76078" y="165613"/>
                  <a:pt x="83175" y="160976"/>
                </a:cubicBezTo>
                <a:cubicBezTo>
                  <a:pt x="110132" y="143224"/>
                  <a:pt x="127951" y="112716"/>
                  <a:pt x="157341" y="99434"/>
                </a:cubicBezTo>
                <a:cubicBezTo>
                  <a:pt x="180156" y="89177"/>
                  <a:pt x="206325" y="90887"/>
                  <a:pt x="230915" y="86416"/>
                </a:cubicBezTo>
                <a:cubicBezTo>
                  <a:pt x="255506" y="81945"/>
                  <a:pt x="282069" y="66954"/>
                  <a:pt x="285028" y="42100"/>
                </a:cubicBezTo>
                <a:cubicBezTo>
                  <a:pt x="287263" y="23427"/>
                  <a:pt x="258793" y="11658"/>
                  <a:pt x="239989" y="11263"/>
                </a:cubicBezTo>
                <a:cubicBezTo>
                  <a:pt x="239370" y="11250"/>
                  <a:pt x="238751" y="11244"/>
                  <a:pt x="238132" y="11244"/>
                </a:cubicBezTo>
                <a:cubicBezTo>
                  <a:pt x="219967" y="11244"/>
                  <a:pt x="202089" y="16668"/>
                  <a:pt x="183904" y="17049"/>
                </a:cubicBezTo>
                <a:cubicBezTo>
                  <a:pt x="183315" y="17060"/>
                  <a:pt x="182726" y="17065"/>
                  <a:pt x="182137" y="17065"/>
                </a:cubicBezTo>
                <a:cubicBezTo>
                  <a:pt x="148201" y="17065"/>
                  <a:pt x="114896" y="1"/>
                  <a:pt x="81727" y="1"/>
                </a:cubicBezTo>
                <a:close/>
              </a:path>
            </a:pathLst>
          </a:custGeom>
          <a:gradFill>
            <a:gsLst>
              <a:gs pos="0">
                <a:srgbClr val="E588B6"/>
              </a:gs>
              <a:gs pos="19000">
                <a:srgbClr val="C14D87"/>
              </a:gs>
              <a:gs pos="72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424125" y="98375"/>
            <a:ext cx="70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6.</a:t>
            </a:r>
            <a:r>
              <a:rPr b="1" lang="en-GB" sz="3600">
                <a:solidFill>
                  <a:schemeClr val="lt1"/>
                </a:solidFill>
                <a:latin typeface="Hind Vadodara"/>
                <a:ea typeface="Hind Vadodara"/>
                <a:cs typeface="Hind Vadodara"/>
                <a:sym typeface="Hind Vadodara"/>
              </a:rPr>
              <a:t>   Scaling our product </a:t>
            </a:r>
            <a:endParaRPr b="1" sz="3600">
              <a:solidFill>
                <a:schemeClr val="l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195525" y="1072725"/>
            <a:ext cx="2482500" cy="348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MVP: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-Implement KYC and compliance models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-Implement  nodal interface to allow for flexible and dynamic updating of entity interactions.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338550" y="1072725"/>
            <a:ext cx="2482500" cy="348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Alpha</a:t>
            </a: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- Increase customizability of compliance assessment templates 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- Integrate more APIs and data to provide greater accuracy of compliance score calculation 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- Provide suggested solutions for resolving alerts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481575" y="1072725"/>
            <a:ext cx="2482500" cy="348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14D87"/>
              </a:gs>
              <a:gs pos="50000">
                <a:srgbClr val="481651"/>
              </a:gs>
              <a:gs pos="100000">
                <a:srgbClr val="08213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Beta</a:t>
            </a: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-Expand functionalities to detect potential breaches in data lifecycle management and insider risk management 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- Enable </a:t>
            </a: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compatibility</a:t>
            </a: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 with other </a:t>
            </a:r>
            <a:r>
              <a:rPr b="1"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third-party compliance management apps and tools </a:t>
            </a:r>
            <a:endParaRPr b="1"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1"/>
          <p:cNvCxnSpPr>
            <a:stCxn id="192" idx="3"/>
            <a:endCxn id="193" idx="1"/>
          </p:cNvCxnSpPr>
          <p:nvPr/>
        </p:nvCxnSpPr>
        <p:spPr>
          <a:xfrm>
            <a:off x="2678025" y="2814225"/>
            <a:ext cx="660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stCxn id="193" idx="3"/>
            <a:endCxn id="194" idx="1"/>
          </p:cNvCxnSpPr>
          <p:nvPr/>
        </p:nvCxnSpPr>
        <p:spPr>
          <a:xfrm>
            <a:off x="5821050" y="2814225"/>
            <a:ext cx="660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1"/>
          <p:cNvSpPr txBox="1"/>
          <p:nvPr/>
        </p:nvSpPr>
        <p:spPr>
          <a:xfrm>
            <a:off x="195500" y="4611075"/>
            <a:ext cx="24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Q4 2022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338550" y="4611075"/>
            <a:ext cx="24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Q1 2023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6481575" y="4611075"/>
            <a:ext cx="24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  <a:latin typeface="Lato"/>
                <a:ea typeface="Lato"/>
                <a:cs typeface="Lato"/>
                <a:sym typeface="Lato"/>
              </a:rPr>
              <a:t>Q3 2023</a:t>
            </a:r>
            <a:endParaRPr>
              <a:solidFill>
                <a:srgbClr val="EAD1D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