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60" r:id="rId3"/>
    <p:sldId id="258" r:id="rId4"/>
    <p:sldId id="275" r:id="rId5"/>
    <p:sldId id="276" r:id="rId6"/>
    <p:sldId id="277" r:id="rId7"/>
    <p:sldId id="278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9" r:id="rId16"/>
    <p:sldId id="290" r:id="rId17"/>
    <p:sldId id="291" r:id="rId18"/>
    <p:sldId id="294" r:id="rId19"/>
    <p:sldId id="303" r:id="rId20"/>
    <p:sldId id="295" r:id="rId21"/>
    <p:sldId id="296" r:id="rId22"/>
    <p:sldId id="292" r:id="rId23"/>
    <p:sldId id="293" r:id="rId24"/>
    <p:sldId id="301" r:id="rId25"/>
    <p:sldId id="298" r:id="rId26"/>
    <p:sldId id="297" r:id="rId27"/>
    <p:sldId id="299" r:id="rId28"/>
    <p:sldId id="302" r:id="rId29"/>
    <p:sldId id="300" r:id="rId30"/>
    <p:sldId id="305" r:id="rId31"/>
    <p:sldId id="304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F2CB"/>
    <a:srgbClr val="75CDC4"/>
    <a:srgbClr val="241B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7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824" y="-6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8AD20-54B0-DC42-9DFC-CED80D2CAAC7}" type="datetimeFigureOut">
              <a:rPr lang="en-US" smtClean="0"/>
              <a:t>27/09/17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4169D-6F47-954B-B084-CC7F7F42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58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4169D-6F47-954B-B084-CC7F7F423F3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88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4169D-6F47-954B-B084-CC7F7F423F3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8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70914"/>
            <a:ext cx="7772400" cy="152942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D896-19FF-E64A-A70C-AED8C58BD1B7}" type="datetimeFigureOut">
              <a:rPr lang="en-US" smtClean="0"/>
              <a:t>27/09/17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9CED-7417-A64C-AE10-A6957C24B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D896-19FF-E64A-A70C-AED8C58BD1B7}" type="datetimeFigureOut">
              <a:rPr lang="en-US" smtClean="0"/>
              <a:t>27/09/17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9CED-7417-A64C-AE10-A6957C24B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6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D896-19FF-E64A-A70C-AED8C58BD1B7}" type="datetimeFigureOut">
              <a:rPr lang="en-US" smtClean="0"/>
              <a:t>27/09/17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9CED-7417-A64C-AE10-A6957C24B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9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D896-19FF-E64A-A70C-AED8C58BD1B7}" type="datetimeFigureOut">
              <a:rPr lang="en-US" smtClean="0"/>
              <a:t>27/09/17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9CED-7417-A64C-AE10-A6957C24B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D896-19FF-E64A-A70C-AED8C58BD1B7}" type="datetimeFigureOut">
              <a:rPr lang="en-US" smtClean="0"/>
              <a:t>27/09/17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9CED-7417-A64C-AE10-A6957C24B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5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D896-19FF-E64A-A70C-AED8C58BD1B7}" type="datetimeFigureOut">
              <a:rPr lang="en-US" smtClean="0"/>
              <a:t>27/09/17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9CED-7417-A64C-AE10-A6957C24B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D896-19FF-E64A-A70C-AED8C58BD1B7}" type="datetimeFigureOut">
              <a:rPr lang="en-US" smtClean="0"/>
              <a:t>27/09/17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9CED-7417-A64C-AE10-A6957C24B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0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D896-19FF-E64A-A70C-AED8C58BD1B7}" type="datetimeFigureOut">
              <a:rPr lang="en-US" smtClean="0"/>
              <a:t>27/09/17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9CED-7417-A64C-AE10-A6957C24B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6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D896-19FF-E64A-A70C-AED8C58BD1B7}" type="datetimeFigureOut">
              <a:rPr lang="en-US" smtClean="0"/>
              <a:t>27/09/17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9CED-7417-A64C-AE10-A6957C24B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7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D896-19FF-E64A-A70C-AED8C58BD1B7}" type="datetimeFigureOut">
              <a:rPr lang="en-US" smtClean="0"/>
              <a:t>27/09/17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9CED-7417-A64C-AE10-A6957C24B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1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D896-19FF-E64A-A70C-AED8C58BD1B7}" type="datetimeFigureOut">
              <a:rPr lang="en-US" smtClean="0"/>
              <a:t>27/09/17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9CED-7417-A64C-AE10-A6957C24B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2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5909"/>
            <a:ext cx="8229600" cy="2354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68483"/>
            <a:ext cx="8229600" cy="23261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8D896-19FF-E64A-A70C-AED8C58BD1B7}" type="datetimeFigureOut">
              <a:rPr lang="en-US" smtClean="0"/>
              <a:t>27/09/17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49CED-7417-A64C-AE10-A6957C24B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9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5400" b="0" i="0" kern="1200">
          <a:solidFill>
            <a:srgbClr val="241B3E"/>
          </a:solidFill>
          <a:latin typeface="Playfair Display Black"/>
          <a:ea typeface="+mj-ea"/>
          <a:cs typeface="Playfair Display Black"/>
        </a:defRPr>
      </a:lvl1pPr>
    </p:titleStyle>
    <p:bodyStyle>
      <a:lvl1pPr marL="342900" indent="-342900" algn="ctr" defTabSz="457200" rtl="0" eaLnBrk="1" latinLnBrk="0" hangingPunct="1">
        <a:lnSpc>
          <a:spcPct val="120000"/>
        </a:lnSpc>
        <a:spcBef>
          <a:spcPct val="20000"/>
        </a:spcBef>
        <a:buFontTx/>
        <a:buBlip>
          <a:blip r:embed="rId13"/>
        </a:buBlip>
        <a:defRPr sz="2800" kern="1200">
          <a:solidFill>
            <a:schemeClr val="tx1">
              <a:lumMod val="85000"/>
              <a:lumOff val="15000"/>
            </a:schemeClr>
          </a:solidFill>
          <a:latin typeface="Open Sans Light"/>
          <a:ea typeface="+mn-ea"/>
          <a:cs typeface="Open Sans Light"/>
        </a:defRPr>
      </a:lvl1pPr>
      <a:lvl2pPr marL="742950" indent="-285750" algn="ctr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2400" kern="1200">
          <a:solidFill>
            <a:schemeClr val="tx1">
              <a:lumMod val="85000"/>
              <a:lumOff val="15000"/>
            </a:schemeClr>
          </a:solidFill>
          <a:latin typeface="Open Sans Light"/>
          <a:ea typeface="+mn-ea"/>
          <a:cs typeface="Open Sans Light"/>
        </a:defRPr>
      </a:lvl2pPr>
      <a:lvl3pPr marL="1143000" indent="-228600" algn="ctr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Open Sans Light"/>
          <a:ea typeface="+mn-ea"/>
          <a:cs typeface="Open Sans Light"/>
        </a:defRPr>
      </a:lvl3pPr>
      <a:lvl4pPr marL="1600200" indent="-228600" algn="ctr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1800" kern="1200">
          <a:solidFill>
            <a:schemeClr val="tx1">
              <a:lumMod val="85000"/>
              <a:lumOff val="15000"/>
            </a:schemeClr>
          </a:solidFill>
          <a:latin typeface="Open Sans Light"/>
          <a:ea typeface="+mn-ea"/>
          <a:cs typeface="Open Sans Light"/>
        </a:defRPr>
      </a:lvl4pPr>
      <a:lvl5pPr marL="2057400" indent="-228600" algn="ctr" defTabSz="457200" rtl="0" eaLnBrk="1" latinLnBrk="0" hangingPunct="1">
        <a:lnSpc>
          <a:spcPct val="120000"/>
        </a:lnSpc>
        <a:spcBef>
          <a:spcPct val="20000"/>
        </a:spcBef>
        <a:buFont typeface="Arial"/>
        <a:buChar char="»"/>
        <a:defRPr sz="1800" kern="1200">
          <a:solidFill>
            <a:schemeClr val="tx1">
              <a:lumMod val="85000"/>
              <a:lumOff val="15000"/>
            </a:schemeClr>
          </a:solidFill>
          <a:latin typeface="Open Sans Light"/>
          <a:ea typeface="+mn-ea"/>
          <a:cs typeface="Open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hyperlink" Target="https://github.com/peeke/functional-filtering/blob/master/js/main-1.js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hyperlink" Target="https://github.com/peeke/functional-filtering/blob/master/js/main-2.js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70914"/>
            <a:ext cx="7772400" cy="1529424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Filtering</a:t>
            </a:r>
            <a:r>
              <a:rPr lang="en-US" dirty="0" smtClean="0"/>
              <a:t> things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With </a:t>
            </a:r>
            <a:r>
              <a:rPr lang="en-US" dirty="0" smtClean="0">
                <a:solidFill>
                  <a:schemeClr val="tx1"/>
                </a:solidFill>
                <a:latin typeface="Fira Code"/>
                <a:cs typeface="Fira Code"/>
              </a:rPr>
              <a:t>Set()</a:t>
            </a:r>
            <a:endParaRPr lang="en-US" dirty="0">
              <a:solidFill>
                <a:schemeClr val="tx1"/>
              </a:solidFill>
              <a:latin typeface="Fira Code"/>
              <a:cs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1768502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Intersection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57200" y="2268483"/>
            <a:ext cx="8229600" cy="2326139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dirty="0" err="1">
                <a:latin typeface="Fira Code"/>
                <a:cs typeface="Fira Code"/>
              </a:rPr>
              <a:t>const</a:t>
            </a:r>
            <a:r>
              <a:rPr lang="en-US" sz="2400" dirty="0">
                <a:latin typeface="Fira Code"/>
                <a:cs typeface="Fira Code"/>
              </a:rPr>
              <a:t> </a:t>
            </a:r>
            <a:r>
              <a:rPr lang="en-US" sz="2400" i="1" dirty="0">
                <a:latin typeface="Fira Code"/>
                <a:cs typeface="Fira Code"/>
              </a:rPr>
              <a:t>intersection </a:t>
            </a:r>
            <a:r>
              <a:rPr lang="en-US" sz="2400" dirty="0">
                <a:latin typeface="Fira Code"/>
                <a:cs typeface="Fira Code"/>
              </a:rPr>
              <a:t>= (a, b) =&gt; </a:t>
            </a:r>
            <a:endParaRPr lang="en-US" sz="2400" dirty="0" smtClean="0">
              <a:latin typeface="Fira Code"/>
              <a:cs typeface="Fira Code"/>
            </a:endParaRPr>
          </a:p>
          <a:p>
            <a:pPr marL="0" indent="0" algn="l">
              <a:buNone/>
            </a:pPr>
            <a:r>
              <a:rPr lang="en-US" sz="2400" dirty="0">
                <a:latin typeface="Fira Code"/>
                <a:cs typeface="Fira Code"/>
              </a:rPr>
              <a:t>	</a:t>
            </a:r>
            <a:r>
              <a:rPr lang="en-US" sz="2400" dirty="0" smtClean="0">
                <a:latin typeface="Fira Code"/>
                <a:cs typeface="Fira Code"/>
              </a:rPr>
              <a:t>new </a:t>
            </a:r>
            <a:r>
              <a:rPr lang="en-US" sz="2400" b="1" i="1" dirty="0">
                <a:latin typeface="Fira Code"/>
                <a:cs typeface="Fira Code"/>
              </a:rPr>
              <a:t>Set</a:t>
            </a:r>
            <a:r>
              <a:rPr lang="en-US" sz="2400" dirty="0">
                <a:latin typeface="Fira Code"/>
                <a:cs typeface="Fira Code"/>
              </a:rPr>
              <a:t>([...a].</a:t>
            </a:r>
            <a:r>
              <a:rPr lang="en-US" sz="2400" i="1" dirty="0">
                <a:latin typeface="Fira Code"/>
                <a:cs typeface="Fira Code"/>
              </a:rPr>
              <a:t>filter</a:t>
            </a:r>
            <a:r>
              <a:rPr lang="en-US" sz="2400" dirty="0">
                <a:latin typeface="Fira Code"/>
                <a:cs typeface="Fira Code"/>
              </a:rPr>
              <a:t>(x =&gt; </a:t>
            </a:r>
            <a:r>
              <a:rPr lang="en-US" sz="2400" dirty="0" err="1">
                <a:latin typeface="Fira Code"/>
                <a:cs typeface="Fira Code"/>
              </a:rPr>
              <a:t>b.</a:t>
            </a:r>
            <a:r>
              <a:rPr lang="en-US" sz="2400" i="1" dirty="0" err="1">
                <a:latin typeface="Fira Code"/>
                <a:cs typeface="Fira Code"/>
              </a:rPr>
              <a:t>has</a:t>
            </a:r>
            <a:r>
              <a:rPr lang="en-US" sz="2400" dirty="0">
                <a:latin typeface="Fira Code"/>
                <a:cs typeface="Fira Code"/>
              </a:rPr>
              <a:t>(x)));</a:t>
            </a:r>
            <a:endParaRPr lang="en-US" sz="2400" dirty="0" smtClean="0">
              <a:latin typeface="Fira Code"/>
              <a:cs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294420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complement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2268483"/>
            <a:ext cx="8229600" cy="2326139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dirty="0" err="1">
                <a:latin typeface="Fira Code"/>
                <a:cs typeface="Fira Code"/>
              </a:rPr>
              <a:t>const</a:t>
            </a:r>
            <a:r>
              <a:rPr lang="en-US" sz="2400" dirty="0">
                <a:latin typeface="Fira Code"/>
                <a:cs typeface="Fira Code"/>
              </a:rPr>
              <a:t> </a:t>
            </a:r>
            <a:r>
              <a:rPr lang="en-US" sz="2400" i="1" dirty="0" err="1">
                <a:latin typeface="Fira Code"/>
                <a:cs typeface="Fira Code"/>
              </a:rPr>
              <a:t>relativeComplement</a:t>
            </a:r>
            <a:r>
              <a:rPr lang="en-US" sz="2400" i="1" dirty="0">
                <a:latin typeface="Fira Code"/>
                <a:cs typeface="Fira Code"/>
              </a:rPr>
              <a:t> </a:t>
            </a:r>
            <a:r>
              <a:rPr lang="en-US" sz="2400" dirty="0">
                <a:latin typeface="Fira Code"/>
                <a:cs typeface="Fira Code"/>
              </a:rPr>
              <a:t>= (a, b) =&gt; </a:t>
            </a:r>
            <a:endParaRPr lang="en-US" sz="2400" dirty="0" smtClean="0">
              <a:latin typeface="Fira Code"/>
              <a:cs typeface="Fira Code"/>
            </a:endParaRPr>
          </a:p>
          <a:p>
            <a:pPr marL="0" indent="0" algn="l">
              <a:buNone/>
            </a:pPr>
            <a:r>
              <a:rPr lang="en-US" sz="2400" i="1" dirty="0">
                <a:latin typeface="Fira Code"/>
                <a:cs typeface="Fira Code"/>
              </a:rPr>
              <a:t>	</a:t>
            </a:r>
            <a:r>
              <a:rPr lang="en-US" sz="2400" i="1" dirty="0" smtClean="0">
                <a:latin typeface="Fira Code"/>
                <a:cs typeface="Fira Code"/>
              </a:rPr>
              <a:t>difference</a:t>
            </a:r>
            <a:r>
              <a:rPr lang="en-US" sz="2400" dirty="0">
                <a:latin typeface="Fira Code"/>
                <a:cs typeface="Fira Code"/>
              </a:rPr>
              <a:t>(b, a);</a:t>
            </a:r>
            <a:endParaRPr lang="en-US" sz="2400" dirty="0" smtClean="0">
              <a:latin typeface="Fira Code"/>
              <a:cs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3080362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filters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63" y="2053721"/>
            <a:ext cx="6245475" cy="255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84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Join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63" y="2490212"/>
            <a:ext cx="6245475" cy="165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51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Intersection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360" y="2291430"/>
            <a:ext cx="2679427" cy="198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48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a </a:t>
            </a:r>
            <a:r>
              <a:rPr lang="en-US" dirty="0" smtClean="0">
                <a:solidFill>
                  <a:srgbClr val="FF0000"/>
                </a:solidFill>
              </a:rPr>
              <a:t>filter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2268483"/>
            <a:ext cx="8229600" cy="2326139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Fira Code"/>
                <a:cs typeface="Fira Code"/>
              </a:rPr>
              <a:t>// Set(ids)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Fira Code"/>
                <a:cs typeface="Fira Code"/>
              </a:rPr>
              <a:t>=&gt;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Fira Code"/>
                <a:cs typeface="Fira Code"/>
              </a:rPr>
              <a:t>Set(ids)</a:t>
            </a:r>
          </a:p>
          <a:p>
            <a:pPr marL="0" indent="0" algn="l">
              <a:buNone/>
            </a:pPr>
            <a:r>
              <a:rPr lang="en-US" sz="2400" dirty="0" err="1" smtClean="0">
                <a:latin typeface="Fira Code"/>
                <a:cs typeface="Fira Code"/>
              </a:rPr>
              <a:t>const</a:t>
            </a:r>
            <a:r>
              <a:rPr lang="en-US" sz="2400" dirty="0" smtClean="0">
                <a:latin typeface="Fira Code"/>
                <a:cs typeface="Fira Code"/>
              </a:rPr>
              <a:t> filter = </a:t>
            </a:r>
            <a:r>
              <a:rPr lang="en-US" sz="2400" dirty="0" smtClean="0">
                <a:latin typeface="Fira Code"/>
                <a:cs typeface="Fira Code"/>
              </a:rPr>
              <a:t>ids =&gt; </a:t>
            </a:r>
            <a:endParaRPr lang="en-US" sz="2400" dirty="0" smtClean="0">
              <a:latin typeface="Fira Code"/>
              <a:cs typeface="Fira Code"/>
            </a:endParaRPr>
          </a:p>
          <a:p>
            <a:pPr marL="0" indent="0" algn="l">
              <a:buNone/>
            </a:pPr>
            <a:r>
              <a:rPr lang="en-US" sz="2400" i="1" dirty="0" smtClean="0">
                <a:latin typeface="Fira Code"/>
                <a:cs typeface="Fira Code"/>
              </a:rPr>
              <a:t>  new </a:t>
            </a:r>
            <a:r>
              <a:rPr lang="en-US" sz="2400" dirty="0">
                <a:latin typeface="Fira Code"/>
                <a:cs typeface="Fira Code"/>
              </a:rPr>
              <a:t>Set([...ids].filter(</a:t>
            </a:r>
            <a:r>
              <a:rPr lang="en-US" sz="2400" dirty="0" err="1">
                <a:latin typeface="Fira Code"/>
                <a:cs typeface="Fira Code"/>
              </a:rPr>
              <a:t>filterFn</a:t>
            </a:r>
            <a:r>
              <a:rPr lang="en-US" sz="2400" dirty="0">
                <a:latin typeface="Fira Code"/>
                <a:cs typeface="Fira Code"/>
              </a:rPr>
              <a:t>))</a:t>
            </a:r>
            <a:endParaRPr lang="en-US" sz="2400" dirty="0" smtClean="0">
              <a:latin typeface="Fira Code"/>
              <a:cs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3110032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lookup table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Without respective data, ids are useless</a:t>
            </a:r>
          </a:p>
          <a:p>
            <a:r>
              <a:rPr lang="en-US" dirty="0" smtClean="0"/>
              <a:t>We store an </a:t>
            </a:r>
            <a:r>
              <a:rPr lang="en-US" sz="2400" dirty="0" smtClean="0">
                <a:latin typeface="Fira Code"/>
                <a:cs typeface="Fira Code"/>
              </a:rPr>
              <a:t>[id, </a:t>
            </a:r>
            <a:r>
              <a:rPr lang="en-US" sz="2400" dirty="0" smtClean="0">
                <a:latin typeface="Fira Code"/>
                <a:cs typeface="Fira Code"/>
              </a:rPr>
              <a:t>data]</a:t>
            </a:r>
            <a:r>
              <a:rPr lang="en-US" sz="2400" dirty="0" smtClean="0">
                <a:latin typeface="Open Sans"/>
                <a:cs typeface="Open Sans"/>
              </a:rPr>
              <a:t> </a:t>
            </a:r>
            <a:r>
              <a:rPr lang="en-US" dirty="0" smtClean="0"/>
              <a:t>pair in a </a:t>
            </a:r>
            <a:r>
              <a:rPr lang="en-US" dirty="0" smtClean="0"/>
              <a:t>Map</a:t>
            </a:r>
          </a:p>
          <a:p>
            <a:r>
              <a:rPr lang="en-US" sz="2400" dirty="0" smtClean="0">
                <a:latin typeface="Fira Code"/>
                <a:cs typeface="Fira Code"/>
              </a:rPr>
              <a:t>new Map([[key, value], [key, value], </a:t>
            </a:r>
            <a:r>
              <a:rPr lang="mr-IN" sz="2400" dirty="0" smtClean="0">
                <a:latin typeface="Fira Code"/>
                <a:cs typeface="Fira Code"/>
              </a:rPr>
              <a:t>…</a:t>
            </a:r>
            <a:r>
              <a:rPr lang="en-US" sz="2400" dirty="0" smtClean="0">
                <a:latin typeface="Fira Code"/>
                <a:cs typeface="Fira Code"/>
              </a:rPr>
              <a:t>])</a:t>
            </a:r>
            <a:endParaRPr lang="en-US" sz="2400" dirty="0">
              <a:latin typeface="Fira Code"/>
              <a:cs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7003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lookup table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57200" y="2268483"/>
            <a:ext cx="8229600" cy="2326139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i="1" dirty="0" err="1">
                <a:latin typeface="Fira Code"/>
                <a:cs typeface="Fira Code"/>
              </a:rPr>
              <a:t>const</a:t>
            </a:r>
            <a:r>
              <a:rPr lang="en-US" sz="2400" i="1" dirty="0">
                <a:latin typeface="Fira Code"/>
                <a:cs typeface="Fira Code"/>
              </a:rPr>
              <a:t> </a:t>
            </a:r>
            <a:r>
              <a:rPr lang="en-US" sz="2400" dirty="0" err="1" smtClean="0">
                <a:latin typeface="Fira Code"/>
                <a:cs typeface="Fira Code"/>
              </a:rPr>
              <a:t>lookupTable</a:t>
            </a:r>
            <a:r>
              <a:rPr lang="en-US" sz="2400" dirty="0" smtClean="0">
                <a:latin typeface="Fira Code"/>
                <a:cs typeface="Fira Code"/>
              </a:rPr>
              <a:t> </a:t>
            </a:r>
            <a:r>
              <a:rPr lang="en-US" sz="2400" dirty="0">
                <a:latin typeface="Fira Code"/>
                <a:cs typeface="Fira Code"/>
              </a:rPr>
              <a:t>= </a:t>
            </a:r>
            <a:endParaRPr lang="en-US" sz="2400" dirty="0" smtClean="0">
              <a:latin typeface="Fira Code"/>
              <a:cs typeface="Fira Code"/>
            </a:endParaRPr>
          </a:p>
          <a:p>
            <a:pPr marL="0" indent="0" algn="l">
              <a:buNone/>
            </a:pPr>
            <a:r>
              <a:rPr lang="en-US" sz="2400" i="1" dirty="0">
                <a:latin typeface="Fira Code"/>
                <a:cs typeface="Fira Code"/>
              </a:rPr>
              <a:t> </a:t>
            </a:r>
            <a:r>
              <a:rPr lang="en-US" sz="2400" i="1" dirty="0" smtClean="0">
                <a:latin typeface="Fira Code"/>
                <a:cs typeface="Fira Code"/>
              </a:rPr>
              <a:t> </a:t>
            </a:r>
            <a:r>
              <a:rPr lang="en-US" sz="2400" i="1" dirty="0" smtClean="0">
                <a:latin typeface="Fira Code"/>
                <a:cs typeface="Fira Code"/>
              </a:rPr>
              <a:t>new </a:t>
            </a:r>
            <a:r>
              <a:rPr lang="en-US" sz="2400" dirty="0">
                <a:latin typeface="Fira Code"/>
                <a:cs typeface="Fira Code"/>
              </a:rPr>
              <a:t>Map(</a:t>
            </a:r>
            <a:r>
              <a:rPr lang="en-US" sz="2400" dirty="0" err="1">
                <a:latin typeface="Fira Code"/>
                <a:cs typeface="Fira Code"/>
              </a:rPr>
              <a:t>data.map</a:t>
            </a:r>
            <a:r>
              <a:rPr lang="en-US" sz="2400" dirty="0">
                <a:latin typeface="Fira Code"/>
                <a:cs typeface="Fira Code"/>
              </a:rPr>
              <a:t>(item =&gt; [</a:t>
            </a:r>
            <a:r>
              <a:rPr lang="en-US" sz="2400" dirty="0" err="1" smtClean="0">
                <a:latin typeface="Fira Code"/>
                <a:cs typeface="Fira Code"/>
              </a:rPr>
              <a:t>item.id</a:t>
            </a:r>
            <a:r>
              <a:rPr lang="en-US" sz="2400" dirty="0" smtClean="0">
                <a:latin typeface="Fira Code"/>
                <a:cs typeface="Fira Code"/>
              </a:rPr>
              <a:t>, </a:t>
            </a:r>
            <a:r>
              <a:rPr lang="en-US" sz="2400" dirty="0">
                <a:latin typeface="Fira Code"/>
                <a:cs typeface="Fira Code"/>
              </a:rPr>
              <a:t>item])</a:t>
            </a:r>
            <a:r>
              <a:rPr lang="en-US" sz="2400" dirty="0" smtClean="0">
                <a:latin typeface="Fira Code"/>
                <a:cs typeface="Fira Code"/>
              </a:rPr>
              <a:t>)</a:t>
            </a:r>
          </a:p>
          <a:p>
            <a:pPr marL="0" indent="0" algn="l">
              <a:buNone/>
            </a:pPr>
            <a:endParaRPr lang="en-US" sz="2400" dirty="0" smtClean="0">
              <a:latin typeface="Fira Code"/>
              <a:cs typeface="Fira Code"/>
            </a:endParaRPr>
          </a:p>
          <a:p>
            <a:pPr marL="0" indent="0" algn="l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Fira Code"/>
                <a:cs typeface="Fira Code"/>
              </a:rPr>
              <a:t>// new Map([[key, value]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Fira Code"/>
                <a:cs typeface="Fira Code"/>
              </a:rPr>
              <a:t>,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Fira Code"/>
                <a:cs typeface="Fira Code"/>
              </a:rPr>
              <a:t>[key, value], </a:t>
            </a:r>
            <a:r>
              <a:rPr lang="mr-IN" sz="2400" dirty="0" smtClean="0">
                <a:solidFill>
                  <a:schemeClr val="bg1">
                    <a:lumMod val="65000"/>
                  </a:schemeClr>
                </a:solidFill>
                <a:latin typeface="Fira Code"/>
                <a:cs typeface="Fira Code"/>
              </a:rPr>
              <a:t>…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Fira Code"/>
                <a:cs typeface="Fira Code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114164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complete 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57200" y="3168432"/>
            <a:ext cx="8229600" cy="2326139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i="1" dirty="0" err="1">
                <a:latin typeface="Fira Code"/>
                <a:cs typeface="Fira Code"/>
              </a:rPr>
              <a:t>const</a:t>
            </a:r>
            <a:r>
              <a:rPr lang="en-US" sz="2400" i="1" dirty="0">
                <a:latin typeface="Fira Code"/>
                <a:cs typeface="Fira Code"/>
              </a:rPr>
              <a:t> </a:t>
            </a:r>
            <a:r>
              <a:rPr lang="en-US" sz="2400" dirty="0" err="1">
                <a:latin typeface="Fira Code"/>
                <a:cs typeface="Fira Code"/>
              </a:rPr>
              <a:t>completeSet</a:t>
            </a:r>
            <a:r>
              <a:rPr lang="en-US" sz="2400" dirty="0">
                <a:latin typeface="Fira Code"/>
                <a:cs typeface="Fira Code"/>
              </a:rPr>
              <a:t> = </a:t>
            </a:r>
            <a:endParaRPr lang="en-US" sz="2400" dirty="0" smtClean="0">
              <a:latin typeface="Fira Code"/>
              <a:cs typeface="Fira Code"/>
            </a:endParaRPr>
          </a:p>
          <a:p>
            <a:pPr marL="0" indent="0" algn="l">
              <a:buNone/>
            </a:pPr>
            <a:r>
              <a:rPr lang="en-US" sz="2400" i="1" dirty="0">
                <a:latin typeface="Fira Code"/>
                <a:cs typeface="Fira Code"/>
              </a:rPr>
              <a:t> </a:t>
            </a:r>
            <a:r>
              <a:rPr lang="en-US" sz="2400" i="1" dirty="0" smtClean="0">
                <a:latin typeface="Fira Code"/>
                <a:cs typeface="Fira Code"/>
              </a:rPr>
              <a:t> new </a:t>
            </a:r>
            <a:r>
              <a:rPr lang="en-US" sz="2400" dirty="0">
                <a:latin typeface="Fira Code"/>
                <a:cs typeface="Fira Code"/>
              </a:rPr>
              <a:t>Set(</a:t>
            </a:r>
            <a:r>
              <a:rPr lang="en-US" sz="2400" dirty="0" err="1">
                <a:latin typeface="Fira Code"/>
                <a:cs typeface="Fira Code"/>
              </a:rPr>
              <a:t>lookupTable.keys</a:t>
            </a:r>
            <a:r>
              <a:rPr lang="en-US" sz="2400" dirty="0">
                <a:latin typeface="Fira Code"/>
                <a:cs typeface="Fira Code"/>
              </a:rPr>
              <a:t>())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  <a:latin typeface="Fira Code"/>
              <a:cs typeface="Fira Code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301766"/>
            <a:ext cx="8229600" cy="23261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742950" indent="-28575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Light"/>
                <a:ea typeface="+mn-ea"/>
                <a:cs typeface="Open Sans Light"/>
              </a:defRPr>
            </a:lvl2pPr>
            <a:lvl3pPr marL="1143000" indent="-22860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Light"/>
                <a:ea typeface="+mn-ea"/>
                <a:cs typeface="Open Sans Light"/>
              </a:defRPr>
            </a:lvl3pPr>
            <a:lvl4pPr marL="1600200" indent="-22860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Light"/>
                <a:ea typeface="+mn-ea"/>
                <a:cs typeface="Open Sans Light"/>
              </a:defRPr>
            </a:lvl4pPr>
            <a:lvl5pPr marL="2057400" indent="-22860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</a:t>
            </a:r>
            <a:r>
              <a:rPr lang="en-US" dirty="0" smtClean="0"/>
              <a:t>set </a:t>
            </a:r>
            <a:r>
              <a:rPr lang="en-US" dirty="0" smtClean="0"/>
              <a:t>of all the ids, which we can work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63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3060"/>
            <a:ext cx="8229600" cy="2354303"/>
          </a:xfrm>
        </p:spPr>
        <p:txBody>
          <a:bodyPr/>
          <a:lstStyle/>
          <a:p>
            <a:r>
              <a:rPr lang="en-US" dirty="0" smtClean="0"/>
              <a:t>Now, buckle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35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94588">
            <a:off x="645024" y="4245883"/>
            <a:ext cx="5161550" cy="17582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3060"/>
            <a:ext cx="8229600" cy="2354303"/>
          </a:xfrm>
        </p:spPr>
        <p:txBody>
          <a:bodyPr/>
          <a:lstStyle/>
          <a:p>
            <a:r>
              <a:rPr lang="en-US" dirty="0" smtClean="0"/>
              <a:t>Set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778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2131"/>
            <a:ext cx="8229600" cy="2354303"/>
          </a:xfrm>
        </p:spPr>
        <p:txBody>
          <a:bodyPr/>
          <a:lstStyle/>
          <a:p>
            <a:r>
              <a:rPr lang="en-US" dirty="0" smtClean="0"/>
              <a:t>Higher order </a:t>
            </a:r>
            <a:br>
              <a:rPr lang="en-US" dirty="0" smtClean="0"/>
            </a:br>
            <a:r>
              <a:rPr lang="en-US" dirty="0" smtClean="0"/>
              <a:t>functions </a:t>
            </a:r>
            <a:r>
              <a:rPr lang="en-US" dirty="0">
                <a:latin typeface="Arial"/>
                <a:cs typeface="Arial"/>
              </a:rPr>
              <a:t>😱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7857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1061983"/>
            <a:ext cx="8229600" cy="23261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742950" indent="-28575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Light"/>
                <a:ea typeface="+mn-ea"/>
                <a:cs typeface="Open Sans Light"/>
              </a:defRPr>
            </a:lvl2pPr>
            <a:lvl3pPr marL="1143000" indent="-22860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Light"/>
                <a:ea typeface="+mn-ea"/>
                <a:cs typeface="Open Sans Light"/>
              </a:defRPr>
            </a:lvl3pPr>
            <a:lvl4pPr marL="1600200" indent="-22860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Light"/>
                <a:ea typeface="+mn-ea"/>
                <a:cs typeface="Open Sans Light"/>
              </a:defRPr>
            </a:lvl4pPr>
            <a:lvl5pPr marL="2057400" indent="-22860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200" i="1" dirty="0" smtClean="0">
                <a:solidFill>
                  <a:srgbClr val="A6A6A6"/>
                </a:solidFill>
                <a:latin typeface="Fira Code"/>
                <a:cs typeface="Fira Code"/>
              </a:rPr>
              <a:t>// Returns a lookup table: Map</a:t>
            </a:r>
          </a:p>
          <a:p>
            <a:pPr marL="0" indent="0" algn="l">
              <a:buNone/>
            </a:pPr>
            <a:r>
              <a:rPr lang="en-US" sz="2200" i="1" dirty="0" err="1" smtClean="0">
                <a:latin typeface="Fira Code"/>
                <a:cs typeface="Fira Code"/>
              </a:rPr>
              <a:t>const</a:t>
            </a:r>
            <a:r>
              <a:rPr lang="en-US" sz="2200" i="1" dirty="0" smtClean="0">
                <a:latin typeface="Fira Code"/>
                <a:cs typeface="Fira Code"/>
              </a:rPr>
              <a:t> </a:t>
            </a:r>
            <a:r>
              <a:rPr lang="en-US" sz="2200" dirty="0" err="1">
                <a:latin typeface="Fira Code"/>
                <a:cs typeface="Fira Code"/>
              </a:rPr>
              <a:t>makeLookupTable</a:t>
            </a:r>
            <a:r>
              <a:rPr lang="en-US" sz="2200" dirty="0">
                <a:latin typeface="Fira Code"/>
                <a:cs typeface="Fira Code"/>
              </a:rPr>
              <a:t> = (data, key) =</a:t>
            </a:r>
            <a:r>
              <a:rPr lang="en-US" sz="2200" dirty="0" smtClean="0">
                <a:latin typeface="Fira Code"/>
                <a:cs typeface="Fira Code"/>
              </a:rPr>
              <a:t>&gt; </a:t>
            </a:r>
            <a:r>
              <a:rPr lang="en-US" sz="2200" dirty="0">
                <a:latin typeface="Fira Code"/>
                <a:cs typeface="Fira Code"/>
              </a:rPr>
              <a:t/>
            </a:r>
            <a:br>
              <a:rPr lang="en-US" sz="2200" dirty="0">
                <a:latin typeface="Fira Code"/>
                <a:cs typeface="Fira Code"/>
              </a:rPr>
            </a:br>
            <a:r>
              <a:rPr lang="en-US" sz="2200" dirty="0" smtClean="0">
                <a:latin typeface="Fira Code"/>
                <a:cs typeface="Fira Code"/>
              </a:rPr>
              <a:t>  </a:t>
            </a:r>
            <a:r>
              <a:rPr lang="en-US" sz="2200" i="1" dirty="0">
                <a:latin typeface="Fira Code"/>
                <a:cs typeface="Fira Code"/>
              </a:rPr>
              <a:t>new </a:t>
            </a:r>
            <a:r>
              <a:rPr lang="en-US" sz="2200" dirty="0">
                <a:latin typeface="Fira Code"/>
                <a:cs typeface="Fira Code"/>
              </a:rPr>
              <a:t>Map(</a:t>
            </a:r>
            <a:r>
              <a:rPr lang="en-US" sz="2200" dirty="0" err="1">
                <a:latin typeface="Fira Code"/>
                <a:cs typeface="Fira Code"/>
              </a:rPr>
              <a:t>data.map</a:t>
            </a:r>
            <a:r>
              <a:rPr lang="en-US" sz="2200" dirty="0">
                <a:latin typeface="Fira Code"/>
                <a:cs typeface="Fira Code"/>
              </a:rPr>
              <a:t>(item =&gt; [item[key], item]))</a:t>
            </a:r>
            <a:br>
              <a:rPr lang="en-US" sz="2200" dirty="0">
                <a:latin typeface="Fira Code"/>
                <a:cs typeface="Fira Code"/>
              </a:rPr>
            </a:br>
            <a:r>
              <a:rPr lang="en-US" sz="2200" dirty="0">
                <a:latin typeface="Fira Code"/>
                <a:cs typeface="Fira Code"/>
              </a:rPr>
              <a:t/>
            </a:r>
            <a:br>
              <a:rPr lang="en-US" sz="2200" dirty="0">
                <a:latin typeface="Fira Code"/>
                <a:cs typeface="Fira Code"/>
              </a:rPr>
            </a:br>
            <a:r>
              <a:rPr lang="en-US" sz="2200" i="1" dirty="0">
                <a:solidFill>
                  <a:schemeClr val="bg1">
                    <a:lumMod val="65000"/>
                  </a:schemeClr>
                </a:solidFill>
                <a:latin typeface="Fira Code"/>
                <a:cs typeface="Fira Code"/>
              </a:rPr>
              <a:t>// Returns a filter: Set(ids) =&gt; Set(ids)</a:t>
            </a:r>
            <a:r>
              <a:rPr lang="en-US" sz="2200" i="1" dirty="0">
                <a:latin typeface="Fira Code"/>
                <a:cs typeface="Fira Code"/>
              </a:rPr>
              <a:t/>
            </a:r>
            <a:br>
              <a:rPr lang="en-US" sz="2200" i="1" dirty="0">
                <a:latin typeface="Fira Code"/>
                <a:cs typeface="Fira Code"/>
              </a:rPr>
            </a:br>
            <a:r>
              <a:rPr lang="en-US" sz="2200" i="1" dirty="0" err="1" smtClean="0">
                <a:latin typeface="Fira Code"/>
                <a:cs typeface="Fira Code"/>
              </a:rPr>
              <a:t>const</a:t>
            </a:r>
            <a:r>
              <a:rPr lang="en-US" sz="2200" i="1" dirty="0" smtClean="0">
                <a:latin typeface="Fira Code"/>
                <a:cs typeface="Fira Code"/>
              </a:rPr>
              <a:t> </a:t>
            </a:r>
            <a:r>
              <a:rPr lang="en-US" sz="2200" dirty="0" err="1">
                <a:latin typeface="Fira Code"/>
                <a:cs typeface="Fira Code"/>
              </a:rPr>
              <a:t>makeFilter</a:t>
            </a:r>
            <a:r>
              <a:rPr lang="en-US" sz="2200" dirty="0">
                <a:latin typeface="Fira Code"/>
                <a:cs typeface="Fira Code"/>
              </a:rPr>
              <a:t> = </a:t>
            </a:r>
            <a:r>
              <a:rPr lang="en-US" sz="2200" dirty="0" err="1">
                <a:latin typeface="Fira Code"/>
                <a:cs typeface="Fira Code"/>
              </a:rPr>
              <a:t>filterFn</a:t>
            </a:r>
            <a:r>
              <a:rPr lang="en-US" sz="2200" dirty="0">
                <a:latin typeface="Fira Code"/>
                <a:cs typeface="Fira Code"/>
              </a:rPr>
              <a:t> =&gt; ids =&gt;</a:t>
            </a:r>
            <a:br>
              <a:rPr lang="en-US" sz="2200" dirty="0">
                <a:latin typeface="Fira Code"/>
                <a:cs typeface="Fira Code"/>
              </a:rPr>
            </a:br>
            <a:r>
              <a:rPr lang="en-US" sz="2200" dirty="0">
                <a:latin typeface="Fira Code"/>
                <a:cs typeface="Fira Code"/>
              </a:rPr>
              <a:t>  </a:t>
            </a:r>
            <a:r>
              <a:rPr lang="en-US" sz="2200" i="1" dirty="0">
                <a:latin typeface="Fira Code"/>
                <a:cs typeface="Fira Code"/>
              </a:rPr>
              <a:t>new </a:t>
            </a:r>
            <a:r>
              <a:rPr lang="en-US" sz="2200" dirty="0">
                <a:latin typeface="Fira Code"/>
                <a:cs typeface="Fira Code"/>
              </a:rPr>
              <a:t>Set([...ids].filter(</a:t>
            </a:r>
            <a:r>
              <a:rPr lang="en-US" sz="2200" dirty="0" err="1">
                <a:latin typeface="Fira Code"/>
                <a:cs typeface="Fira Code"/>
              </a:rPr>
              <a:t>filterFn</a:t>
            </a:r>
            <a:r>
              <a:rPr lang="en-US" sz="2200" dirty="0">
                <a:latin typeface="Fira Code"/>
                <a:cs typeface="Fira Code"/>
              </a:rPr>
              <a:t>))</a:t>
            </a:r>
            <a:endParaRPr lang="en-US" sz="2200" dirty="0">
              <a:solidFill>
                <a:srgbClr val="000000"/>
              </a:solidFill>
              <a:latin typeface="Fira Code"/>
              <a:cs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724813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filters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57200" y="2268483"/>
            <a:ext cx="8229600" cy="2326139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dirty="0" err="1">
                <a:solidFill>
                  <a:srgbClr val="000000"/>
                </a:solidFill>
                <a:latin typeface="Fira Code"/>
                <a:cs typeface="Fira Code"/>
              </a:rPr>
              <a:t>c</a:t>
            </a:r>
            <a:r>
              <a:rPr lang="en-US" sz="2400" dirty="0" err="1" smtClean="0">
                <a:solidFill>
                  <a:srgbClr val="000000"/>
                </a:solidFill>
                <a:latin typeface="Fira Code"/>
                <a:cs typeface="Fira Code"/>
              </a:rPr>
              <a:t>onst</a:t>
            </a:r>
            <a:r>
              <a:rPr lang="en-US" sz="2400" dirty="0" smtClean="0">
                <a:solidFill>
                  <a:srgbClr val="000000"/>
                </a:solidFill>
                <a:latin typeface="Fira Code"/>
                <a:cs typeface="Fira Code"/>
              </a:rPr>
              <a:t> filters = </a:t>
            </a:r>
            <a:r>
              <a:rPr lang="en-US" sz="2400" dirty="0">
                <a:solidFill>
                  <a:srgbClr val="000000"/>
                </a:solidFill>
                <a:latin typeface="Fira Code"/>
                <a:cs typeface="Fira Code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Fira Code"/>
                <a:cs typeface="Fira Code"/>
              </a:rPr>
              <a:t>filterA</a:t>
            </a:r>
            <a:r>
              <a:rPr lang="en-US" sz="2400" dirty="0">
                <a:solidFill>
                  <a:srgbClr val="000000"/>
                </a:solidFill>
                <a:latin typeface="Fira Code"/>
                <a:cs typeface="Fira Code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Fira Code"/>
                <a:cs typeface="Fira Code"/>
              </a:rPr>
              <a:t>filterB</a:t>
            </a:r>
            <a:r>
              <a:rPr lang="en-US" sz="2400" dirty="0">
                <a:solidFill>
                  <a:srgbClr val="000000"/>
                </a:solidFill>
                <a:latin typeface="Fira Code"/>
                <a:cs typeface="Fira Code"/>
              </a:rPr>
              <a:t>]</a:t>
            </a:r>
            <a:endParaRPr lang="en-US" sz="2400" dirty="0" smtClean="0">
              <a:solidFill>
                <a:srgbClr val="000000"/>
              </a:solidFill>
              <a:latin typeface="Fira Code"/>
              <a:cs typeface="Fira Code"/>
            </a:endParaRPr>
          </a:p>
          <a:p>
            <a:pPr marL="0" indent="0" algn="l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Fira Code"/>
                <a:cs typeface="Fira Code"/>
              </a:rPr>
              <a:t>const</a:t>
            </a:r>
            <a:r>
              <a:rPr lang="en-US" sz="2400" dirty="0" smtClean="0">
                <a:solidFill>
                  <a:srgbClr val="000000"/>
                </a:solidFill>
                <a:latin typeface="Fira Code"/>
                <a:cs typeface="Fira Code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Fira Code"/>
                <a:cs typeface="Fira Code"/>
              </a:rPr>
              <a:t>finalResult</a:t>
            </a:r>
            <a:r>
              <a:rPr lang="en-US" sz="2400" dirty="0" smtClean="0">
                <a:solidFill>
                  <a:srgbClr val="000000"/>
                </a:solidFill>
                <a:latin typeface="Fira Code"/>
                <a:cs typeface="Fira Code"/>
              </a:rPr>
              <a:t> = </a:t>
            </a:r>
          </a:p>
          <a:p>
            <a:pPr marL="0" indent="0" algn="l">
              <a:buNone/>
            </a:pPr>
            <a:r>
              <a:rPr lang="en-US" sz="2400" dirty="0" smtClean="0">
                <a:solidFill>
                  <a:srgbClr val="000000"/>
                </a:solidFill>
                <a:latin typeface="Fira Code"/>
                <a:cs typeface="Fira Code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Fira Code"/>
                <a:cs typeface="Fira Code"/>
              </a:rPr>
              <a:t>joinFilters</a:t>
            </a:r>
            <a:r>
              <a:rPr lang="en-US" sz="2400" dirty="0" smtClean="0">
                <a:solidFill>
                  <a:srgbClr val="000000"/>
                </a:solidFill>
                <a:latin typeface="Fira Code"/>
                <a:cs typeface="Fira Code"/>
              </a:rPr>
              <a:t>(filters, intersection</a:t>
            </a:r>
            <a:r>
              <a:rPr lang="en-US" sz="2400" dirty="0" smtClean="0">
                <a:solidFill>
                  <a:srgbClr val="000000"/>
                </a:solidFill>
                <a:latin typeface="Fira Code"/>
                <a:cs typeface="Fira Code"/>
              </a:rPr>
              <a:t>)</a:t>
            </a:r>
          </a:p>
          <a:p>
            <a:pPr marL="0" indent="0" algn="l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Fira Code"/>
                <a:cs typeface="Fira Code"/>
              </a:rPr>
              <a:t>/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Fira Code"/>
                <a:cs typeface="Fira Code"/>
              </a:rPr>
              <a:t>/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Fira Code"/>
                <a:cs typeface="Fira Code"/>
              </a:rPr>
              <a:t>finalResult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Fira Code"/>
                <a:cs typeface="Fira Code"/>
              </a:rPr>
              <a:t> = Set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Fira Code"/>
                <a:cs typeface="Fira Code"/>
              </a:rPr>
              <a:t>(ids) =&gt; Set(ids)</a:t>
            </a:r>
          </a:p>
          <a:p>
            <a:pPr marL="0" indent="0" algn="l">
              <a:buNone/>
            </a:pPr>
            <a:endParaRPr lang="en-US" sz="2400" dirty="0">
              <a:solidFill>
                <a:srgbClr val="000000"/>
              </a:solidFill>
              <a:latin typeface="Fira Code"/>
              <a:cs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905770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57200" y="884183"/>
            <a:ext cx="8229600" cy="2326139"/>
          </a:xfrm>
        </p:spPr>
        <p:txBody>
          <a:bodyPr/>
          <a:lstStyle/>
          <a:p>
            <a:pPr marL="0" indent="0" algn="l">
              <a:buNone/>
            </a:pPr>
            <a:r>
              <a:rPr lang="en-US" sz="2200" i="1" dirty="0" err="1">
                <a:latin typeface="Fira Code"/>
                <a:cs typeface="Fira Code"/>
              </a:rPr>
              <a:t>const</a:t>
            </a:r>
            <a:r>
              <a:rPr lang="en-US" sz="2200" i="1" dirty="0">
                <a:latin typeface="Fira Code"/>
                <a:cs typeface="Fira Code"/>
              </a:rPr>
              <a:t> </a:t>
            </a:r>
            <a:r>
              <a:rPr lang="en-US" sz="2200" dirty="0" err="1">
                <a:latin typeface="Fira Code"/>
                <a:cs typeface="Fira Code"/>
              </a:rPr>
              <a:t>joinFilters</a:t>
            </a:r>
            <a:r>
              <a:rPr lang="en-US" sz="2200" dirty="0">
                <a:latin typeface="Fira Code"/>
                <a:cs typeface="Fira Code"/>
              </a:rPr>
              <a:t> = (filters, relation) =&gt; {</a:t>
            </a:r>
            <a:br>
              <a:rPr lang="en-US" sz="2200" dirty="0">
                <a:latin typeface="Fira Code"/>
                <a:cs typeface="Fira Code"/>
              </a:rPr>
            </a:br>
            <a:r>
              <a:rPr lang="en-US" sz="2200" dirty="0">
                <a:latin typeface="Fira Code"/>
                <a:cs typeface="Fira Code"/>
              </a:rPr>
              <a:t>  </a:t>
            </a:r>
            <a:r>
              <a:rPr lang="en-US" sz="2200" i="1" dirty="0">
                <a:latin typeface="Fira Code"/>
                <a:cs typeface="Fira Code"/>
              </a:rPr>
              <a:t>return </a:t>
            </a:r>
            <a:r>
              <a:rPr lang="en-US" sz="2200" dirty="0">
                <a:latin typeface="Fira Code"/>
                <a:cs typeface="Fira Code"/>
              </a:rPr>
              <a:t>ids =&gt; {</a:t>
            </a:r>
            <a:br>
              <a:rPr lang="en-US" sz="2200" dirty="0">
                <a:latin typeface="Fira Code"/>
                <a:cs typeface="Fira Code"/>
              </a:rPr>
            </a:br>
            <a:r>
              <a:rPr lang="en-US" sz="2200" dirty="0">
                <a:latin typeface="Fira Code"/>
                <a:cs typeface="Fira Code"/>
              </a:rPr>
              <a:t>    </a:t>
            </a:r>
            <a:r>
              <a:rPr lang="en-US" sz="2200" i="1" dirty="0">
                <a:latin typeface="Fira Code"/>
                <a:cs typeface="Fira Code"/>
              </a:rPr>
              <a:t>return </a:t>
            </a:r>
            <a:r>
              <a:rPr lang="en-US" sz="2200" dirty="0" err="1">
                <a:latin typeface="Fira Code"/>
                <a:cs typeface="Fira Code"/>
              </a:rPr>
              <a:t>filters.reduce</a:t>
            </a:r>
            <a:r>
              <a:rPr lang="en-US" sz="2200" dirty="0">
                <a:latin typeface="Fira Code"/>
                <a:cs typeface="Fira Code"/>
              </a:rPr>
              <a:t>((result, filter) =&gt; {</a:t>
            </a:r>
            <a:br>
              <a:rPr lang="en-US" sz="2200" dirty="0">
                <a:latin typeface="Fira Code"/>
                <a:cs typeface="Fira Code"/>
              </a:rPr>
            </a:br>
            <a:r>
              <a:rPr lang="en-US" sz="2200" dirty="0">
                <a:latin typeface="Fira Code"/>
                <a:cs typeface="Fira Code"/>
              </a:rPr>
              <a:t>      </a:t>
            </a:r>
            <a:r>
              <a:rPr lang="en-US" sz="2200" i="1" dirty="0">
                <a:latin typeface="Fira Code"/>
                <a:cs typeface="Fira Code"/>
              </a:rPr>
              <a:t>return </a:t>
            </a:r>
            <a:r>
              <a:rPr lang="en-US" sz="2200" dirty="0">
                <a:latin typeface="Fira Code"/>
                <a:cs typeface="Fira Code"/>
              </a:rPr>
              <a:t>result</a:t>
            </a:r>
            <a:br>
              <a:rPr lang="en-US" sz="2200" dirty="0">
                <a:latin typeface="Fira Code"/>
                <a:cs typeface="Fira Code"/>
              </a:rPr>
            </a:br>
            <a:r>
              <a:rPr lang="en-US" sz="2200" dirty="0">
                <a:latin typeface="Fira Code"/>
                <a:cs typeface="Fira Code"/>
              </a:rPr>
              <a:t>        ? relation(result, filter(ids))</a:t>
            </a:r>
            <a:br>
              <a:rPr lang="en-US" sz="2200" dirty="0">
                <a:latin typeface="Fira Code"/>
                <a:cs typeface="Fira Code"/>
              </a:rPr>
            </a:br>
            <a:r>
              <a:rPr lang="en-US" sz="2200" dirty="0">
                <a:latin typeface="Fira Code"/>
                <a:cs typeface="Fira Code"/>
              </a:rPr>
              <a:t>        : filter(ids)</a:t>
            </a:r>
            <a:br>
              <a:rPr lang="en-US" sz="2200" dirty="0">
                <a:latin typeface="Fira Code"/>
                <a:cs typeface="Fira Code"/>
              </a:rPr>
            </a:br>
            <a:r>
              <a:rPr lang="en-US" sz="2200" dirty="0">
                <a:latin typeface="Fira Code"/>
                <a:cs typeface="Fira Code"/>
              </a:rPr>
              <a:t>    }, </a:t>
            </a:r>
            <a:r>
              <a:rPr lang="en-US" sz="2200" i="1" dirty="0">
                <a:latin typeface="Fira Code"/>
                <a:cs typeface="Fira Code"/>
              </a:rPr>
              <a:t>null</a:t>
            </a:r>
            <a:r>
              <a:rPr lang="en-US" sz="2200" dirty="0">
                <a:latin typeface="Fira Code"/>
                <a:cs typeface="Fira Code"/>
              </a:rPr>
              <a:t>)</a:t>
            </a:r>
            <a:br>
              <a:rPr lang="en-US" sz="2200" dirty="0">
                <a:latin typeface="Fira Code"/>
                <a:cs typeface="Fira Code"/>
              </a:rPr>
            </a:br>
            <a:r>
              <a:rPr lang="en-US" sz="2200" dirty="0">
                <a:latin typeface="Fira Code"/>
                <a:cs typeface="Fira Code"/>
              </a:rPr>
              <a:t>  }</a:t>
            </a:r>
            <a:br>
              <a:rPr lang="en-US" sz="2200" dirty="0">
                <a:latin typeface="Fira Code"/>
                <a:cs typeface="Fira Code"/>
              </a:rPr>
            </a:br>
            <a:r>
              <a:rPr lang="en-US" sz="2200" dirty="0">
                <a:latin typeface="Fira Code"/>
                <a:cs typeface="Fira Code"/>
              </a:rPr>
              <a:t>}</a:t>
            </a:r>
            <a:endParaRPr lang="en-US" sz="2200" dirty="0">
              <a:solidFill>
                <a:srgbClr val="000000"/>
              </a:solidFill>
              <a:latin typeface="Fira Code"/>
              <a:cs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117945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351" y="-540067"/>
            <a:ext cx="9329114" cy="6223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1909"/>
            <a:ext cx="8229600" cy="2354303"/>
          </a:xfrm>
        </p:spPr>
        <p:txBody>
          <a:bodyPr/>
          <a:lstStyle/>
          <a:p>
            <a:r>
              <a:rPr lang="en-US" sz="8000" dirty="0" smtClean="0">
                <a:solidFill>
                  <a:schemeClr val="bg1"/>
                </a:solidFill>
              </a:rPr>
              <a:t>Coding time!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2984500"/>
            <a:ext cx="8229600" cy="16101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http://github.com/</a:t>
            </a:r>
            <a:r>
              <a:rPr lang="mr-IN" dirty="0" smtClean="0">
                <a:solidFill>
                  <a:srgbClr val="FFFFFF"/>
                </a:solidFill>
              </a:rPr>
              <a:t>…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hlinkClick r:id="rId3"/>
          </p:cNvPr>
          <p:cNvSpPr/>
          <p:nvPr/>
        </p:nvSpPr>
        <p:spPr>
          <a:xfrm>
            <a:off x="2882900" y="3086100"/>
            <a:ext cx="3340100" cy="533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18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2131"/>
            <a:ext cx="8229600" cy="2354303"/>
          </a:xfrm>
        </p:spPr>
        <p:txBody>
          <a:bodyPr/>
          <a:lstStyle/>
          <a:p>
            <a:r>
              <a:rPr lang="en-US" dirty="0" smtClean="0"/>
              <a:t>More utilities!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51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1061983"/>
            <a:ext cx="8229600" cy="23261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742950" indent="-28575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Light"/>
                <a:ea typeface="+mn-ea"/>
                <a:cs typeface="Open Sans Light"/>
              </a:defRPr>
            </a:lvl2pPr>
            <a:lvl3pPr marL="1143000" indent="-22860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Light"/>
                <a:ea typeface="+mn-ea"/>
                <a:cs typeface="Open Sans Light"/>
              </a:defRPr>
            </a:lvl3pPr>
            <a:lvl4pPr marL="1600200" indent="-22860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Light"/>
                <a:ea typeface="+mn-ea"/>
                <a:cs typeface="Open Sans Light"/>
              </a:defRPr>
            </a:lvl4pPr>
            <a:lvl5pPr marL="2057400" indent="-22860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mr-IN" sz="2400" i="1" dirty="0">
                <a:latin typeface="Fira Code"/>
                <a:cs typeface="Fira Code"/>
              </a:rPr>
              <a:t>const </a:t>
            </a:r>
            <a:r>
              <a:rPr lang="mr-IN" sz="2400" dirty="0">
                <a:latin typeface="Fira Code"/>
                <a:cs typeface="Fira Code"/>
              </a:rPr>
              <a:t>comparisons = {</a:t>
            </a:r>
            <a:br>
              <a:rPr lang="mr-IN" sz="2400" dirty="0">
                <a:latin typeface="Fira Code"/>
                <a:cs typeface="Fira Code"/>
              </a:rPr>
            </a:br>
            <a:r>
              <a:rPr lang="mr-IN" sz="2400" dirty="0">
                <a:latin typeface="Fira Code"/>
                <a:cs typeface="Fira Code"/>
              </a:rPr>
              <a:t>  eq: (a, b) =&gt; String(a) === b,</a:t>
            </a:r>
            <a:br>
              <a:rPr lang="mr-IN" sz="2400" dirty="0">
                <a:latin typeface="Fira Code"/>
                <a:cs typeface="Fira Code"/>
              </a:rPr>
            </a:br>
            <a:r>
              <a:rPr lang="mr-IN" sz="2400" dirty="0">
                <a:latin typeface="Fira Code"/>
                <a:cs typeface="Fira Code"/>
              </a:rPr>
              <a:t>  gt: (a, b) =&gt; a &gt; Number(b),</a:t>
            </a:r>
            <a:br>
              <a:rPr lang="mr-IN" sz="2400" dirty="0">
                <a:latin typeface="Fira Code"/>
                <a:cs typeface="Fira Code"/>
              </a:rPr>
            </a:br>
            <a:r>
              <a:rPr lang="mr-IN" sz="2400" dirty="0">
                <a:latin typeface="Fira Code"/>
                <a:cs typeface="Fira Code"/>
              </a:rPr>
              <a:t>  gte: (a, b) =&gt; a &gt;= Number(b),</a:t>
            </a:r>
            <a:br>
              <a:rPr lang="mr-IN" sz="2400" dirty="0">
                <a:latin typeface="Fira Code"/>
                <a:cs typeface="Fira Code"/>
              </a:rPr>
            </a:br>
            <a:r>
              <a:rPr lang="mr-IN" sz="2400" dirty="0">
                <a:latin typeface="Fira Code"/>
                <a:cs typeface="Fira Code"/>
              </a:rPr>
              <a:t>  lt: (a, b) =&gt; a &lt; Number(b),</a:t>
            </a:r>
            <a:br>
              <a:rPr lang="mr-IN" sz="2400" dirty="0">
                <a:latin typeface="Fira Code"/>
                <a:cs typeface="Fira Code"/>
              </a:rPr>
            </a:br>
            <a:r>
              <a:rPr lang="mr-IN" sz="2400" dirty="0">
                <a:latin typeface="Fira Code"/>
                <a:cs typeface="Fira Code"/>
              </a:rPr>
              <a:t>  lte: (a, b) =&gt; a &lt;= Number(b)</a:t>
            </a:r>
            <a:br>
              <a:rPr lang="mr-IN" sz="2400" dirty="0">
                <a:latin typeface="Fira Code"/>
                <a:cs typeface="Fira Code"/>
              </a:rPr>
            </a:br>
            <a:r>
              <a:rPr lang="mr-IN" sz="2400" dirty="0">
                <a:latin typeface="Fira Code"/>
                <a:cs typeface="Fira Code"/>
              </a:rPr>
              <a:t>}</a:t>
            </a:r>
            <a:endParaRPr lang="en-US" sz="2200" dirty="0">
              <a:solidFill>
                <a:srgbClr val="000000"/>
              </a:solidFill>
              <a:latin typeface="Fira Code"/>
              <a:cs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3432910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1107966"/>
            <a:ext cx="9423400" cy="23261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marL="742950" indent="-28575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Light"/>
                <a:ea typeface="+mn-ea"/>
                <a:cs typeface="Open Sans Light"/>
              </a:defRPr>
            </a:lvl2pPr>
            <a:lvl3pPr marL="1143000" indent="-22860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Light"/>
                <a:ea typeface="+mn-ea"/>
                <a:cs typeface="Open Sans Light"/>
              </a:defRPr>
            </a:lvl3pPr>
            <a:lvl4pPr marL="1600200" indent="-22860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Light"/>
                <a:ea typeface="+mn-ea"/>
                <a:cs typeface="Open Sans Light"/>
              </a:defRPr>
            </a:lvl4pPr>
            <a:lvl5pPr marL="2057400" indent="-228600" algn="ctr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900" i="1" dirty="0">
                <a:solidFill>
                  <a:srgbClr val="A6A6A6"/>
                </a:solidFill>
                <a:latin typeface="Fira Code"/>
                <a:cs typeface="Fira Code"/>
              </a:rPr>
              <a:t>// Returns a filter: Set(ids) =&gt; Set(ids)</a:t>
            </a:r>
            <a:br>
              <a:rPr lang="en-US" sz="1900" i="1" dirty="0">
                <a:solidFill>
                  <a:srgbClr val="A6A6A6"/>
                </a:solidFill>
                <a:latin typeface="Fira Code"/>
                <a:cs typeface="Fira Code"/>
              </a:rPr>
            </a:br>
            <a:r>
              <a:rPr lang="en-US" sz="1900" i="1" dirty="0" err="1" smtClean="0">
                <a:latin typeface="Fira Code"/>
                <a:cs typeface="Fira Code"/>
              </a:rPr>
              <a:t>const</a:t>
            </a:r>
            <a:r>
              <a:rPr lang="en-US" sz="1900" i="1" dirty="0" smtClean="0">
                <a:latin typeface="Fira Code"/>
                <a:cs typeface="Fira Code"/>
              </a:rPr>
              <a:t> </a:t>
            </a:r>
            <a:r>
              <a:rPr lang="en-US" sz="1900" dirty="0" err="1">
                <a:latin typeface="Fira Code"/>
                <a:cs typeface="Fira Code"/>
              </a:rPr>
              <a:t>makeInputFilter</a:t>
            </a:r>
            <a:r>
              <a:rPr lang="en-US" sz="1900" dirty="0">
                <a:latin typeface="Fira Code"/>
                <a:cs typeface="Fira Code"/>
              </a:rPr>
              <a:t> = </a:t>
            </a:r>
            <a:endParaRPr lang="en-US" sz="1900" dirty="0" smtClean="0">
              <a:latin typeface="Fira Code"/>
              <a:cs typeface="Fira Code"/>
            </a:endParaRPr>
          </a:p>
          <a:p>
            <a:pPr marL="0" indent="0" algn="l">
              <a:buNone/>
            </a:pPr>
            <a:r>
              <a:rPr lang="en-US" sz="1900" dirty="0" smtClean="0">
                <a:latin typeface="Fira Code"/>
                <a:cs typeface="Fira Code"/>
              </a:rPr>
              <a:t>  (element, </a:t>
            </a:r>
            <a:r>
              <a:rPr lang="en-US" sz="1900" dirty="0" err="1" smtClean="0">
                <a:latin typeface="Fira Code"/>
                <a:cs typeface="Fira Code"/>
              </a:rPr>
              <a:t>lookupTable</a:t>
            </a:r>
            <a:r>
              <a:rPr lang="en-US" sz="1900" dirty="0" smtClean="0">
                <a:latin typeface="Fira Code"/>
                <a:cs typeface="Fira Code"/>
              </a:rPr>
              <a:t>, comparison) =&gt; {</a:t>
            </a:r>
            <a:br>
              <a:rPr lang="en-US" sz="1900" dirty="0" smtClean="0">
                <a:latin typeface="Fira Code"/>
                <a:cs typeface="Fira Code"/>
              </a:rPr>
            </a:br>
            <a:r>
              <a:rPr lang="en-US" sz="1900" dirty="0" smtClean="0">
                <a:latin typeface="Fira Code"/>
                <a:cs typeface="Fira Code"/>
              </a:rPr>
              <a:t>    </a:t>
            </a:r>
            <a:r>
              <a:rPr lang="en-US" sz="1900" i="1" dirty="0" smtClean="0">
                <a:latin typeface="Fira Code"/>
                <a:cs typeface="Fira Code"/>
              </a:rPr>
              <a:t>return </a:t>
            </a:r>
            <a:r>
              <a:rPr lang="en-US" sz="1900" dirty="0" err="1" smtClean="0">
                <a:latin typeface="Fira Code"/>
                <a:cs typeface="Fira Code"/>
              </a:rPr>
              <a:t>makeFilter</a:t>
            </a:r>
            <a:r>
              <a:rPr lang="en-US" sz="1900" dirty="0" smtClean="0">
                <a:latin typeface="Fira Code"/>
                <a:cs typeface="Fira Code"/>
              </a:rPr>
              <a:t>(id =&gt; {</a:t>
            </a:r>
            <a:br>
              <a:rPr lang="en-US" sz="1900" dirty="0" smtClean="0">
                <a:latin typeface="Fira Code"/>
                <a:cs typeface="Fira Code"/>
              </a:rPr>
            </a:br>
            <a:r>
              <a:rPr lang="en-US" sz="1900" dirty="0" smtClean="0">
                <a:latin typeface="Fira Code"/>
                <a:cs typeface="Fira Code"/>
              </a:rPr>
              <a:t>      </a:t>
            </a:r>
            <a:r>
              <a:rPr lang="en-US" sz="1900" i="1" dirty="0" err="1" smtClean="0">
                <a:latin typeface="Fira Code"/>
                <a:cs typeface="Fira Code"/>
              </a:rPr>
              <a:t>const</a:t>
            </a:r>
            <a:r>
              <a:rPr lang="en-US" sz="1900" i="1" dirty="0" smtClean="0">
                <a:latin typeface="Fira Code"/>
                <a:cs typeface="Fira Code"/>
              </a:rPr>
              <a:t> </a:t>
            </a:r>
            <a:r>
              <a:rPr lang="en-US" sz="1900" dirty="0" smtClean="0">
                <a:latin typeface="Fira Code"/>
                <a:cs typeface="Fira Code"/>
              </a:rPr>
              <a:t>data = </a:t>
            </a:r>
            <a:r>
              <a:rPr lang="en-US" sz="1900" dirty="0" err="1" smtClean="0">
                <a:latin typeface="Fira Code"/>
                <a:cs typeface="Fira Code"/>
              </a:rPr>
              <a:t>lookupTable.get</a:t>
            </a:r>
            <a:r>
              <a:rPr lang="en-US" sz="1900" dirty="0" smtClean="0">
                <a:latin typeface="Fira Code"/>
                <a:cs typeface="Fira Code"/>
              </a:rPr>
              <a:t>(id</a:t>
            </a:r>
            <a:r>
              <a:rPr lang="en-US" sz="1900" dirty="0" smtClean="0">
                <a:latin typeface="Fira Code"/>
                <a:cs typeface="Fira Code"/>
              </a:rPr>
              <a:t>)</a:t>
            </a:r>
          </a:p>
          <a:p>
            <a:pPr marL="0" indent="0" algn="l">
              <a:buNone/>
            </a:pPr>
            <a:r>
              <a:rPr lang="en-US" sz="1900" dirty="0">
                <a:latin typeface="Fira Code"/>
                <a:cs typeface="Fira Code"/>
              </a:rPr>
              <a:t> </a:t>
            </a:r>
            <a:r>
              <a:rPr lang="en-US" sz="1900" dirty="0" smtClean="0">
                <a:latin typeface="Fira Code"/>
                <a:cs typeface="Fira Code"/>
              </a:rPr>
              <a:t>    </a:t>
            </a:r>
            <a:r>
              <a:rPr lang="en-US" sz="1900" dirty="0" smtClean="0">
                <a:latin typeface="Fira Code"/>
                <a:cs typeface="Fira Code"/>
              </a:rPr>
              <a:t> </a:t>
            </a:r>
            <a:r>
              <a:rPr lang="en-US" sz="1900" i="1" dirty="0" smtClean="0">
                <a:latin typeface="Fira Code"/>
                <a:cs typeface="Fira Code"/>
              </a:rPr>
              <a:t>return </a:t>
            </a:r>
            <a:r>
              <a:rPr lang="en-US" sz="1900" dirty="0" smtClean="0">
                <a:latin typeface="Fira Code"/>
                <a:cs typeface="Fira Code"/>
              </a:rPr>
              <a:t>comparison</a:t>
            </a:r>
            <a:r>
              <a:rPr lang="en-US" sz="1900" dirty="0">
                <a:latin typeface="Fira Code"/>
                <a:cs typeface="Fira Code"/>
              </a:rPr>
              <a:t>(data[</a:t>
            </a:r>
            <a:r>
              <a:rPr lang="en-US" sz="1900" dirty="0" err="1">
                <a:latin typeface="Fira Code"/>
                <a:cs typeface="Fira Code"/>
              </a:rPr>
              <a:t>element.name</a:t>
            </a:r>
            <a:r>
              <a:rPr lang="en-US" sz="1900" dirty="0" smtClean="0">
                <a:latin typeface="Fira Code"/>
                <a:cs typeface="Fira Code"/>
              </a:rPr>
              <a:t>], </a:t>
            </a:r>
            <a:r>
              <a:rPr lang="en-US" sz="1900" dirty="0" err="1" smtClean="0">
                <a:latin typeface="Fira Code"/>
                <a:cs typeface="Fira Code"/>
              </a:rPr>
              <a:t>element.value</a:t>
            </a:r>
            <a:r>
              <a:rPr lang="en-US" sz="1900" dirty="0" smtClean="0">
                <a:latin typeface="Fira Code"/>
                <a:cs typeface="Fira Code"/>
              </a:rPr>
              <a:t>)</a:t>
            </a:r>
            <a:br>
              <a:rPr lang="en-US" sz="1900" dirty="0" smtClean="0">
                <a:latin typeface="Fira Code"/>
                <a:cs typeface="Fira Code"/>
              </a:rPr>
            </a:br>
            <a:r>
              <a:rPr lang="en-US" sz="1900" dirty="0" smtClean="0">
                <a:latin typeface="Fira Code"/>
                <a:cs typeface="Fira Code"/>
              </a:rPr>
              <a:t>  })</a:t>
            </a:r>
            <a:br>
              <a:rPr lang="en-US" sz="1900" dirty="0" smtClean="0">
                <a:latin typeface="Fira Code"/>
                <a:cs typeface="Fira Code"/>
              </a:rPr>
            </a:br>
            <a:r>
              <a:rPr lang="en-US" sz="1900" dirty="0" smtClean="0">
                <a:latin typeface="Fira Code"/>
                <a:cs typeface="Fira Code"/>
              </a:rPr>
              <a:t>}</a:t>
            </a:r>
            <a:endParaRPr lang="en-US" sz="1900" dirty="0">
              <a:solidFill>
                <a:srgbClr val="000000"/>
              </a:solidFill>
              <a:latin typeface="Fira Code"/>
              <a:cs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1097472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351" y="-540067"/>
            <a:ext cx="9329114" cy="6223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1909"/>
            <a:ext cx="8229600" cy="2354303"/>
          </a:xfrm>
        </p:spPr>
        <p:txBody>
          <a:bodyPr/>
          <a:lstStyle/>
          <a:p>
            <a:r>
              <a:rPr lang="en-US" sz="8000" dirty="0" smtClean="0">
                <a:solidFill>
                  <a:schemeClr val="bg1"/>
                </a:solidFill>
              </a:rPr>
              <a:t>Coding time!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984500"/>
            <a:ext cx="8229600" cy="16101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http://</a:t>
            </a:r>
            <a:r>
              <a:rPr lang="en-US" dirty="0" err="1" smtClean="0">
                <a:solidFill>
                  <a:srgbClr val="FFFFFF"/>
                </a:solidFill>
              </a:rPr>
              <a:t>github.com</a:t>
            </a:r>
            <a:r>
              <a:rPr lang="en-US" dirty="0" smtClean="0">
                <a:solidFill>
                  <a:srgbClr val="FFFFFF"/>
                </a:solidFill>
              </a:rPr>
              <a:t>/</a:t>
            </a:r>
            <a:r>
              <a:rPr lang="mr-IN" dirty="0" smtClean="0">
                <a:solidFill>
                  <a:srgbClr val="FFFFFF"/>
                </a:solidFill>
              </a:rPr>
              <a:t>…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Rectangle 2">
            <a:hlinkClick r:id="rId3"/>
          </p:cNvPr>
          <p:cNvSpPr/>
          <p:nvPr/>
        </p:nvSpPr>
        <p:spPr>
          <a:xfrm>
            <a:off x="2882900" y="3086100"/>
            <a:ext cx="3340100" cy="533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84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set operations to determine the difference between the old and new </a:t>
            </a:r>
            <a:r>
              <a:rPr lang="en-US" dirty="0" smtClean="0"/>
              <a:t>result</a:t>
            </a:r>
          </a:p>
          <a:p>
            <a:r>
              <a:rPr lang="en-US" dirty="0" smtClean="0"/>
              <a:t>Animate </a:t>
            </a:r>
            <a:r>
              <a:rPr lang="en-US" dirty="0" smtClean="0"/>
              <a:t>separate items in &amp; out, instead of updating the whole </a:t>
            </a:r>
            <a:r>
              <a:rPr lang="en-U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21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0" y="2324100"/>
            <a:ext cx="2552700" cy="15621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57200" y="4109983"/>
            <a:ext cx="8229600" cy="2326139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Fira Code"/>
                <a:cs typeface="Fira Code"/>
              </a:rPr>
              <a:t>u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Fira Code"/>
                <a:cs typeface="Fira Code"/>
              </a:rPr>
              <a:t>nion(Set(1, 2), Set(2, 3)) =&gt; Set(1, 2, 3)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  <a:latin typeface="Fira Code"/>
              <a:cs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1925187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of </a:t>
            </a:r>
            <a:r>
              <a:rPr lang="en-US" dirty="0" smtClean="0">
                <a:solidFill>
                  <a:srgbClr val="FF0000"/>
                </a:solidFill>
              </a:rPr>
              <a:t>caution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 logic must live in a single place! </a:t>
            </a:r>
          </a:p>
          <a:p>
            <a:r>
              <a:rPr lang="en-US" dirty="0" smtClean="0"/>
              <a:t>Therefore only filter using JavaScript if</a:t>
            </a:r>
            <a:r>
              <a:rPr lang="mr-IN" dirty="0" smtClean="0"/>
              <a:t>…</a:t>
            </a:r>
            <a:endParaRPr lang="en-US" dirty="0" smtClean="0"/>
          </a:p>
          <a:p>
            <a:pPr marL="457200" lvl="1" indent="0">
              <a:buNone/>
            </a:pPr>
            <a:r>
              <a:rPr lang="mr-IN" dirty="0" smtClean="0"/>
              <a:t>…</a:t>
            </a:r>
            <a:r>
              <a:rPr lang="en-US" dirty="0" smtClean="0"/>
              <a:t>you share the filtering logic with a </a:t>
            </a:r>
            <a:r>
              <a:rPr lang="en-US" dirty="0"/>
              <a:t>J</a:t>
            </a:r>
            <a:r>
              <a:rPr lang="en-US" dirty="0" smtClean="0"/>
              <a:t>avaScript backend</a:t>
            </a:r>
          </a:p>
          <a:p>
            <a:pPr marL="457200" lvl="1" indent="0">
              <a:buNone/>
            </a:pPr>
            <a:r>
              <a:rPr lang="mr-IN" dirty="0" smtClean="0"/>
              <a:t>…</a:t>
            </a:r>
            <a:r>
              <a:rPr lang="en-US" dirty="0" smtClean="0"/>
              <a:t>you treat filtering as an enhancement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2131"/>
            <a:ext cx="8229600" cy="235430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 end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411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878" y="2273300"/>
            <a:ext cx="2297545" cy="15240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57200" y="4109983"/>
            <a:ext cx="8229600" cy="2326139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Fira Code"/>
                <a:cs typeface="Fira Code"/>
              </a:rPr>
              <a:t>difference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Fira Code"/>
                <a:cs typeface="Fira Code"/>
              </a:rPr>
              <a:t>(Set(1, 2), Set(2, 3)) =&gt; Set(1)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  <a:latin typeface="Fira Code"/>
              <a:cs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4104719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2300724"/>
            <a:ext cx="2527300" cy="14986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57200" y="4109983"/>
            <a:ext cx="8229600" cy="2326139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Fira Code"/>
                <a:cs typeface="Fira Code"/>
              </a:rPr>
              <a:t>intersection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Fira Code"/>
                <a:cs typeface="Fira Code"/>
              </a:rPr>
              <a:t>(Set(1, 2), Set(2, 3)) =&gt; Set(2)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  <a:latin typeface="Fira Code"/>
              <a:cs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3259526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complement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2261612"/>
            <a:ext cx="2527300" cy="1587500"/>
          </a:xfrm>
          <a:prstGeom prst="rect">
            <a:avLst/>
          </a:prstGeom>
        </p:spPr>
      </p:pic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4109983"/>
            <a:ext cx="8229600" cy="2326139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Fira Code"/>
                <a:cs typeface="Fira Code"/>
              </a:rPr>
              <a:t>complement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Fira Code"/>
                <a:cs typeface="Fira Code"/>
              </a:rPr>
              <a:t>(Set(1, 2), Set(2, 3)) =&gt; Set(3)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  <a:latin typeface="Fira Code"/>
              <a:cs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1990102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35909"/>
            <a:ext cx="8229600" cy="2354303"/>
          </a:xfrm>
        </p:spPr>
        <p:txBody>
          <a:bodyPr/>
          <a:lstStyle/>
          <a:p>
            <a:r>
              <a:rPr lang="en-US" dirty="0" smtClean="0"/>
              <a:t>Unique properties of </a:t>
            </a:r>
            <a:r>
              <a:rPr lang="en-US" dirty="0" smtClean="0">
                <a:latin typeface="Fira Code"/>
                <a:cs typeface="Fira Code"/>
              </a:rPr>
              <a:t>Set()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Fira Code"/>
              <a:cs typeface="Fira Code"/>
            </a:endParaRPr>
          </a:p>
          <a:p>
            <a:r>
              <a:rPr lang="en-US" dirty="0" smtClean="0">
                <a:latin typeface="Fira Code"/>
                <a:cs typeface="Fira Code"/>
              </a:rPr>
              <a:t>All values are unique</a:t>
            </a:r>
          </a:p>
          <a:p>
            <a:r>
              <a:rPr lang="en-US" dirty="0" smtClean="0">
                <a:latin typeface="Fira Code"/>
                <a:cs typeface="Fira Code"/>
              </a:rPr>
              <a:t>new </a:t>
            </a:r>
            <a:r>
              <a:rPr lang="en-US" dirty="0">
                <a:latin typeface="Fira Code"/>
                <a:cs typeface="Fira Code"/>
              </a:rPr>
              <a:t>Set([</a:t>
            </a:r>
            <a:r>
              <a:rPr lang="en-US" dirty="0" err="1">
                <a:latin typeface="Fira Code"/>
                <a:cs typeface="Fira Code"/>
              </a:rPr>
              <a:t>iterable</a:t>
            </a:r>
            <a:r>
              <a:rPr lang="en-US" dirty="0">
                <a:latin typeface="Fira Code"/>
                <a:cs typeface="Fira Code"/>
              </a:rPr>
              <a:t>])</a:t>
            </a:r>
            <a:r>
              <a:rPr lang="en-US" dirty="0" smtClean="0">
                <a:latin typeface="Fira Code"/>
                <a:cs typeface="Fira Code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06082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2268483"/>
            <a:ext cx="8229600" cy="2326139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dirty="0" err="1" smtClean="0">
                <a:latin typeface="Fira Code"/>
                <a:cs typeface="Fira Code"/>
              </a:rPr>
              <a:t>const</a:t>
            </a:r>
            <a:r>
              <a:rPr lang="en-US" sz="2400" dirty="0" smtClean="0">
                <a:latin typeface="Fira Code"/>
                <a:cs typeface="Fira Code"/>
              </a:rPr>
              <a:t> </a:t>
            </a:r>
            <a:r>
              <a:rPr lang="en-US" sz="2400" i="1" dirty="0">
                <a:latin typeface="Fira Code"/>
                <a:cs typeface="Fira Code"/>
              </a:rPr>
              <a:t>union </a:t>
            </a:r>
            <a:r>
              <a:rPr lang="en-US" sz="2400" dirty="0">
                <a:latin typeface="Fira Code"/>
                <a:cs typeface="Fira Code"/>
              </a:rPr>
              <a:t>= (a, b) =&gt; </a:t>
            </a:r>
          </a:p>
          <a:p>
            <a:pPr marL="0" indent="0" algn="l">
              <a:buNone/>
            </a:pPr>
            <a:r>
              <a:rPr lang="en-US" sz="2400" dirty="0" smtClean="0">
                <a:latin typeface="Fira Code"/>
                <a:cs typeface="Fira Code"/>
              </a:rPr>
              <a:t>	new </a:t>
            </a:r>
            <a:r>
              <a:rPr lang="en-US" sz="2400" b="1" i="1" dirty="0" smtClean="0">
                <a:latin typeface="Fira Code"/>
                <a:cs typeface="Fira Code"/>
              </a:rPr>
              <a:t>Set</a:t>
            </a:r>
            <a:r>
              <a:rPr lang="en-US" sz="2400" dirty="0">
                <a:latin typeface="Fira Code"/>
                <a:cs typeface="Fira Code"/>
              </a:rPr>
              <a:t>([...a, ...b]);</a:t>
            </a:r>
            <a:endParaRPr lang="en-US" sz="2400" dirty="0" smtClean="0">
              <a:latin typeface="Fira Code"/>
              <a:cs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3104203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2268483"/>
            <a:ext cx="8229600" cy="2326139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dirty="0" err="1" smtClean="0">
                <a:latin typeface="Fira Code"/>
                <a:cs typeface="Fira Code"/>
              </a:rPr>
              <a:t>const</a:t>
            </a:r>
            <a:r>
              <a:rPr lang="en-US" sz="2400" dirty="0" smtClean="0">
                <a:latin typeface="Fira Code"/>
                <a:cs typeface="Fira Code"/>
              </a:rPr>
              <a:t> </a:t>
            </a:r>
            <a:r>
              <a:rPr lang="en-US" sz="2400" i="1" dirty="0">
                <a:latin typeface="Fira Code"/>
                <a:cs typeface="Fira Code"/>
              </a:rPr>
              <a:t>difference </a:t>
            </a:r>
            <a:r>
              <a:rPr lang="en-US" sz="2400" dirty="0">
                <a:latin typeface="Fira Code"/>
                <a:cs typeface="Fira Code"/>
              </a:rPr>
              <a:t>= (a, b) =&gt; </a:t>
            </a:r>
            <a:endParaRPr lang="en-US" sz="2400" dirty="0" smtClean="0">
              <a:latin typeface="Fira Code"/>
              <a:cs typeface="Fira Code"/>
            </a:endParaRPr>
          </a:p>
          <a:p>
            <a:pPr marL="0" indent="0" algn="l">
              <a:buNone/>
            </a:pPr>
            <a:r>
              <a:rPr lang="en-US" sz="2400" dirty="0" smtClean="0">
                <a:latin typeface="Fira Code"/>
                <a:cs typeface="Fira Code"/>
              </a:rPr>
              <a:t>	new </a:t>
            </a:r>
            <a:r>
              <a:rPr lang="en-US" sz="2400" b="1" i="1" dirty="0">
                <a:latin typeface="Fira Code"/>
                <a:cs typeface="Fira Code"/>
              </a:rPr>
              <a:t>Set</a:t>
            </a:r>
            <a:r>
              <a:rPr lang="en-US" sz="2400" dirty="0">
                <a:latin typeface="Fira Code"/>
                <a:cs typeface="Fira Code"/>
              </a:rPr>
              <a:t>([...a].</a:t>
            </a:r>
            <a:r>
              <a:rPr lang="en-US" sz="2400" i="1" dirty="0">
                <a:latin typeface="Fira Code"/>
                <a:cs typeface="Fira Code"/>
              </a:rPr>
              <a:t>filter</a:t>
            </a:r>
            <a:r>
              <a:rPr lang="en-US" sz="2400" dirty="0">
                <a:latin typeface="Fira Code"/>
                <a:cs typeface="Fira Code"/>
              </a:rPr>
              <a:t>(x =&gt; !</a:t>
            </a:r>
            <a:r>
              <a:rPr lang="en-US" sz="2400" dirty="0" err="1">
                <a:latin typeface="Fira Code"/>
                <a:cs typeface="Fira Code"/>
              </a:rPr>
              <a:t>b.</a:t>
            </a:r>
            <a:r>
              <a:rPr lang="en-US" sz="2400" i="1" dirty="0" err="1">
                <a:latin typeface="Fira Code"/>
                <a:cs typeface="Fira Code"/>
              </a:rPr>
              <a:t>has</a:t>
            </a:r>
            <a:r>
              <a:rPr lang="en-US" sz="2400" dirty="0">
                <a:latin typeface="Fira Code"/>
                <a:cs typeface="Fira Code"/>
              </a:rPr>
              <a:t>(x)));</a:t>
            </a:r>
            <a:endParaRPr lang="en-US" sz="2400" dirty="0" smtClean="0">
              <a:latin typeface="Fira Code"/>
              <a:cs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4273465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2816</TotalTime>
  <Words>500</Words>
  <Application>Microsoft Macintosh PowerPoint</Application>
  <PresentationFormat>On-screen Show (16:9)</PresentationFormat>
  <Paragraphs>77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Filtering things </vt:lpstr>
      <vt:lpstr>Set theory</vt:lpstr>
      <vt:lpstr>Union</vt:lpstr>
      <vt:lpstr>Difference</vt:lpstr>
      <vt:lpstr>Intersection</vt:lpstr>
      <vt:lpstr>Relative complement</vt:lpstr>
      <vt:lpstr>Unique properties of Set() </vt:lpstr>
      <vt:lpstr>Union</vt:lpstr>
      <vt:lpstr>Difference</vt:lpstr>
      <vt:lpstr>Intersection</vt:lpstr>
      <vt:lpstr>Relative complement</vt:lpstr>
      <vt:lpstr>Our filters</vt:lpstr>
      <vt:lpstr>Join</vt:lpstr>
      <vt:lpstr>Intersection</vt:lpstr>
      <vt:lpstr>So what’s a filter?</vt:lpstr>
      <vt:lpstr>The lookup table</vt:lpstr>
      <vt:lpstr>The lookup table</vt:lpstr>
      <vt:lpstr>The complete set</vt:lpstr>
      <vt:lpstr>Now, buckle up</vt:lpstr>
      <vt:lpstr>Higher order  functions 😱</vt:lpstr>
      <vt:lpstr>PowerPoint Presentation</vt:lpstr>
      <vt:lpstr>Joining filters</vt:lpstr>
      <vt:lpstr>PowerPoint Presentation</vt:lpstr>
      <vt:lpstr>Coding time!</vt:lpstr>
      <vt:lpstr>More utilities! </vt:lpstr>
      <vt:lpstr>PowerPoint Presentation</vt:lpstr>
      <vt:lpstr>PowerPoint Presentation</vt:lpstr>
      <vt:lpstr>Coding time!</vt:lpstr>
      <vt:lpstr>Improvement</vt:lpstr>
      <vt:lpstr>Word of caution</vt:lpstr>
      <vt:lpstr>The end</vt:lpstr>
    </vt:vector>
  </TitlesOfParts>
  <Company>Mirabeau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Easy!</dc:title>
  <dc:creator>Peeke Kuepers</dc:creator>
  <cp:lastModifiedBy>Peeke Kuepers</cp:lastModifiedBy>
  <cp:revision>47</cp:revision>
  <dcterms:created xsi:type="dcterms:W3CDTF">2017-03-01T17:36:16Z</dcterms:created>
  <dcterms:modified xsi:type="dcterms:W3CDTF">2017-09-28T10:54:28Z</dcterms:modified>
</cp:coreProperties>
</file>