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2" r:id="rId15"/>
    <p:sldId id="269" r:id="rId16"/>
    <p:sldId id="270" r:id="rId17"/>
    <p:sldId id="271" r:id="rId18"/>
    <p:sldId id="272" r:id="rId19"/>
    <p:sldId id="283" r:id="rId20"/>
    <p:sldId id="273" r:id="rId21"/>
    <p:sldId id="284" r:id="rId22"/>
    <p:sldId id="274" r:id="rId23"/>
    <p:sldId id="275" r:id="rId24"/>
    <p:sldId id="276" r:id="rId25"/>
    <p:sldId id="277" r:id="rId26"/>
    <p:sldId id="285" r:id="rId27"/>
    <p:sldId id="278" r:id="rId28"/>
    <p:sldId id="279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702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3" name="Rectangle 3"/>
            <p:cNvSpPr/>
            <p:nvPr/>
          </p:nvSpPr>
          <p:spPr>
            <a:xfrm>
              <a:off x="0" y="0"/>
              <a:ext cx="3505196" cy="6858000"/>
            </a:xfrm>
            <a:prstGeom prst="rect">
              <a:avLst/>
            </a:prstGeom>
            <a:gradFill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/>
            </a:gradFill>
            <a:ln>
              <a:noFill/>
              <a:prstDash val="solid"/>
            </a:ln>
          </p:spPr>
          <p:txBody>
            <a:bodyPr vert="horz" wrap="non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endParaRPr>
            </a:p>
          </p:txBody>
        </p:sp>
        <p:sp>
          <p:nvSpPr>
            <p:cNvPr id="4" name="Rectangle 4"/>
            <p:cNvSpPr/>
            <p:nvPr/>
          </p:nvSpPr>
          <p:spPr>
            <a:xfrm>
              <a:off x="1716091" y="1690689"/>
              <a:ext cx="7427908" cy="2533646"/>
            </a:xfrm>
            <a:prstGeom prst="rect">
              <a:avLst/>
            </a:prstGeom>
            <a:solidFill>
              <a:srgbClr val="00007D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>
              <a:off x="0" y="1066803"/>
              <a:ext cx="2867027" cy="3157532"/>
              <a:chOff x="0" y="1066803"/>
              <a:chExt cx="2867027" cy="3157532"/>
            </a:xfrm>
          </p:grpSpPr>
          <p:sp>
            <p:nvSpPr>
              <p:cNvPr id="6" name="Rectangle 6"/>
              <p:cNvSpPr/>
              <p:nvPr/>
            </p:nvSpPr>
            <p:spPr>
              <a:xfrm>
                <a:off x="573091" y="3582984"/>
                <a:ext cx="576264" cy="641351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7" name="Rectangle 7"/>
              <p:cNvSpPr/>
              <p:nvPr/>
            </p:nvSpPr>
            <p:spPr>
              <a:xfrm>
                <a:off x="1716091" y="1690689"/>
                <a:ext cx="574672" cy="642942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8" name="Rectangle 8"/>
              <p:cNvSpPr/>
              <p:nvPr/>
            </p:nvSpPr>
            <p:spPr>
              <a:xfrm>
                <a:off x="2281235" y="1066803"/>
                <a:ext cx="585792" cy="63499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9" name="Rectangle 9"/>
              <p:cNvSpPr/>
              <p:nvPr/>
            </p:nvSpPr>
            <p:spPr>
              <a:xfrm>
                <a:off x="1141408" y="3582984"/>
                <a:ext cx="584201" cy="641351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10" name="Rectangle 10"/>
              <p:cNvSpPr/>
              <p:nvPr/>
            </p:nvSpPr>
            <p:spPr>
              <a:xfrm>
                <a:off x="2281235" y="1690689"/>
                <a:ext cx="585792" cy="642942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11" name="Rectangle 11"/>
              <p:cNvSpPr/>
              <p:nvPr/>
            </p:nvSpPr>
            <p:spPr>
              <a:xfrm>
                <a:off x="1141408" y="2324103"/>
                <a:ext cx="584201" cy="633414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12" name="Rectangle 12"/>
              <p:cNvSpPr/>
              <p:nvPr/>
            </p:nvSpPr>
            <p:spPr>
              <a:xfrm>
                <a:off x="0" y="2324103"/>
                <a:ext cx="582609" cy="63341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13" name="Rectangle 13"/>
              <p:cNvSpPr/>
              <p:nvPr/>
            </p:nvSpPr>
            <p:spPr>
              <a:xfrm>
                <a:off x="1716091" y="2324103"/>
                <a:ext cx="574672" cy="63341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14" name="Rectangle 14"/>
              <p:cNvSpPr/>
              <p:nvPr/>
            </p:nvSpPr>
            <p:spPr>
              <a:xfrm>
                <a:off x="573091" y="2947989"/>
                <a:ext cx="576264" cy="644523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  <p:sp>
            <p:nvSpPr>
              <p:cNvPr id="15" name="Rectangle 15"/>
              <p:cNvSpPr/>
              <p:nvPr/>
            </p:nvSpPr>
            <p:spPr>
              <a:xfrm>
                <a:off x="1141408" y="2947989"/>
                <a:ext cx="584201" cy="644523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</a:endParaRPr>
              </a:p>
            </p:txBody>
          </p:sp>
        </p:grpSp>
      </p:grpSp>
      <p:sp>
        <p:nvSpPr>
          <p:cNvPr id="16" name="Rectangle 19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796" cy="2209803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7" name="Rectangle 20"/>
          <p:cNvSpPr txBox="1">
            <a:spLocks noGrp="1"/>
          </p:cNvSpPr>
          <p:nvPr>
            <p:ph type="subTitle" idx="1"/>
          </p:nvPr>
        </p:nvSpPr>
        <p:spPr>
          <a:xfrm>
            <a:off x="2971800" y="4267203"/>
            <a:ext cx="6019796" cy="1752603"/>
          </a:xfrm>
        </p:spPr>
        <p:txBody>
          <a:bodyPr/>
          <a:lstStyle>
            <a:lvl1pPr marL="0" indent="0">
              <a:buNone/>
              <a:defRPr sz="3400"/>
            </a:lvl1pPr>
          </a:lstStyle>
          <a:p>
            <a:pPr lvl="0"/>
            <a:r>
              <a:rPr lang="it-IT"/>
              <a:t>Fare clic per modificare lo stile del sottotitolo dello schema</a:t>
            </a:r>
          </a:p>
        </p:txBody>
      </p:sp>
      <p:sp>
        <p:nvSpPr>
          <p:cNvPr id="18" name="Rectangle 16"/>
          <p:cNvSpPr txBox="1">
            <a:spLocks noGrp="1"/>
          </p:cNvSpPr>
          <p:nvPr>
            <p:ph type="dt" sz="half" idx="7"/>
          </p:nvPr>
        </p:nvSpPr>
        <p:spPr>
          <a:xfrm>
            <a:off x="457200" y="6248396"/>
            <a:ext cx="2133596" cy="4572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19" name="Rectangle 1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20" name="Rectangle 1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8478BF-DBA4-4C3D-9871-CC4FD7F14F01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307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101C66-3AD8-4028-8699-FD2184740C12}" type="slidenum">
              <a:t>‹#›</a:t>
            </a:fld>
            <a:endParaRPr lang="it-IT"/>
          </a:p>
        </p:txBody>
      </p:sp>
      <p:sp>
        <p:nvSpPr>
          <p:cNvPr id="6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5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3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457200"/>
            <a:ext cx="6019796" cy="5410203"/>
          </a:xfrm>
        </p:spPr>
        <p:txBody>
          <a:bodyPr vert="eaVert"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9FEAA3-357E-4957-8CB8-449106746741}" type="slidenum">
              <a:t>‹#›</a:t>
            </a:fld>
            <a:endParaRPr lang="it-IT"/>
          </a:p>
        </p:txBody>
      </p:sp>
      <p:sp>
        <p:nvSpPr>
          <p:cNvPr id="6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08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17425F-EFE3-4299-8D92-EAF1D9DD306E}" type="slidenum">
              <a:t>‹#›</a:t>
            </a:fld>
            <a:endParaRPr lang="it-IT"/>
          </a:p>
        </p:txBody>
      </p:sp>
      <p:sp>
        <p:nvSpPr>
          <p:cNvPr id="6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5071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/>
          <a:lstStyle>
            <a:lvl1pPr>
              <a:defRPr lang="en-US"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lang="en-US"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5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4AB6D-2741-4B47-B60C-85B82F73E589}" type="slidenum">
              <a:t>‹#›</a:t>
            </a:fld>
            <a:endParaRPr lang="it-IT"/>
          </a:p>
        </p:txBody>
      </p:sp>
      <p:sp>
        <p:nvSpPr>
          <p:cNvPr id="6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27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981203"/>
            <a:ext cx="4038603" cy="3886200"/>
          </a:xfrm>
        </p:spPr>
        <p:txBody>
          <a:bodyPr/>
          <a:lstStyle>
            <a:lvl1pPr>
              <a:spcBef>
                <a:spcPts val="700"/>
              </a:spcBef>
              <a:defRPr lang="en-US" sz="2800"/>
            </a:lvl1pPr>
            <a:lvl2pPr>
              <a:spcBef>
                <a:spcPts val="600"/>
              </a:spcBef>
              <a:defRPr lang="en-US" sz="2400"/>
            </a:lvl2pPr>
            <a:lvl3pPr>
              <a:spcBef>
                <a:spcPts val="500"/>
              </a:spcBef>
              <a:defRPr lang="en-US" sz="2000"/>
            </a:lvl3pPr>
            <a:lvl4pPr>
              <a:spcBef>
                <a:spcPts val="400"/>
              </a:spcBef>
              <a:defRPr lang="en-US" sz="1800"/>
            </a:lvl4pPr>
            <a:lvl5pPr>
              <a:spcBef>
                <a:spcPts val="400"/>
              </a:spcBef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981203"/>
            <a:ext cx="4038603" cy="3886200"/>
          </a:xfrm>
        </p:spPr>
        <p:txBody>
          <a:bodyPr/>
          <a:lstStyle>
            <a:lvl1pPr>
              <a:spcBef>
                <a:spcPts val="700"/>
              </a:spcBef>
              <a:defRPr lang="en-US" sz="2800"/>
            </a:lvl1pPr>
            <a:lvl2pPr>
              <a:spcBef>
                <a:spcPts val="600"/>
              </a:spcBef>
              <a:defRPr lang="en-US" sz="2400"/>
            </a:lvl2pPr>
            <a:lvl3pPr>
              <a:spcBef>
                <a:spcPts val="500"/>
              </a:spcBef>
              <a:defRPr lang="en-US" sz="2000"/>
            </a:lvl3pPr>
            <a:lvl4pPr>
              <a:spcBef>
                <a:spcPts val="400"/>
              </a:spcBef>
              <a:defRPr lang="en-US" sz="1800"/>
            </a:lvl4pPr>
            <a:lvl5pPr>
              <a:spcBef>
                <a:spcPts val="400"/>
              </a:spcBef>
              <a:defRPr lang="en-US"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099AD1-56C2-492B-BA57-90A49AE92F1C}" type="slidenum">
              <a:t>‹#›</a:t>
            </a:fld>
            <a:endParaRPr lang="it-IT"/>
          </a:p>
        </p:txBody>
      </p:sp>
      <p:sp>
        <p:nvSpPr>
          <p:cNvPr id="7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83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lang="en-US" sz="2400"/>
            </a:lvl1pPr>
            <a:lvl2pPr>
              <a:spcBef>
                <a:spcPts val="500"/>
              </a:spcBef>
              <a:defRPr lang="en-US" sz="2000"/>
            </a:lvl2pPr>
            <a:lvl3pPr>
              <a:spcBef>
                <a:spcPts val="400"/>
              </a:spcBef>
              <a:defRPr lang="en-US" sz="1800"/>
            </a:lvl3pPr>
            <a:lvl4pPr>
              <a:spcBef>
                <a:spcPts val="400"/>
              </a:spcBef>
              <a:defRPr lang="en-US" sz="1600"/>
            </a:lvl4pPr>
            <a:lvl5pPr>
              <a:spcBef>
                <a:spcPts val="400"/>
              </a:spcBef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lang="en-US"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lang="en-US" sz="2400"/>
            </a:lvl1pPr>
            <a:lvl2pPr>
              <a:spcBef>
                <a:spcPts val="500"/>
              </a:spcBef>
              <a:defRPr lang="en-US" sz="2000"/>
            </a:lvl2pPr>
            <a:lvl3pPr>
              <a:spcBef>
                <a:spcPts val="400"/>
              </a:spcBef>
              <a:defRPr lang="en-US" sz="1800"/>
            </a:lvl3pPr>
            <a:lvl4pPr>
              <a:spcBef>
                <a:spcPts val="400"/>
              </a:spcBef>
              <a:defRPr lang="en-US" sz="1600"/>
            </a:lvl4pPr>
            <a:lvl5pPr>
              <a:spcBef>
                <a:spcPts val="400"/>
              </a:spcBef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8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4F8A0-4A02-408A-874D-6ADA5DD72F6F}" type="slidenum">
              <a:t>‹#›</a:t>
            </a:fld>
            <a:endParaRPr lang="it-IT"/>
          </a:p>
        </p:txBody>
      </p:sp>
      <p:sp>
        <p:nvSpPr>
          <p:cNvPr id="9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806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4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5F0AB0-9782-46A1-AF87-A58C518DB9B5}" type="slidenum">
              <a:t>‹#›</a:t>
            </a:fld>
            <a:endParaRPr lang="it-IT"/>
          </a:p>
        </p:txBody>
      </p:sp>
      <p:sp>
        <p:nvSpPr>
          <p:cNvPr id="5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62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3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C471F7-1444-46FB-8C4C-886409872E0C}" type="slidenum">
              <a:t>‹#›</a:t>
            </a:fld>
            <a:endParaRPr lang="it-IT"/>
          </a:p>
        </p:txBody>
      </p:sp>
      <p:sp>
        <p:nvSpPr>
          <p:cNvPr id="4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47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9A604A-5ABB-444B-A041-E3888F00A5CC}" type="slidenum">
              <a:t>‹#›</a:t>
            </a:fld>
            <a:endParaRPr lang="it-IT"/>
          </a:p>
        </p:txBody>
      </p:sp>
      <p:sp>
        <p:nvSpPr>
          <p:cNvPr id="7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236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/>
          <a:lstStyle>
            <a:lvl1pPr>
              <a:defRPr lang="en-US"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lang="en-US"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  <p:sp>
        <p:nvSpPr>
          <p:cNvPr id="6" name="Rectangl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809FB1-1D0D-4434-A1D5-F84D51FFB42E}" type="slidenum">
              <a:t>‹#›</a:t>
            </a:fld>
            <a:endParaRPr lang="it-IT"/>
          </a:p>
        </p:txBody>
      </p:sp>
      <p:sp>
        <p:nvSpPr>
          <p:cNvPr id="7" name="Rectangle 1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3359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ftr" sz="quarter" idx="3"/>
          </p:nvPr>
        </p:nvSpPr>
        <p:spPr>
          <a:xfrm>
            <a:off x="3124203" y="6248396"/>
            <a:ext cx="2895603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it-IT"/>
          </a:p>
        </p:txBody>
      </p:sp>
      <p:sp>
        <p:nvSpPr>
          <p:cNvPr id="3" name="Rectangle 3"/>
          <p:cNvSpPr txBox="1">
            <a:spLocks noGrp="1"/>
          </p:cNvSpPr>
          <p:nvPr>
            <p:ph type="sldNum" sz="quarter" idx="4"/>
          </p:nvPr>
        </p:nvSpPr>
        <p:spPr>
          <a:xfrm>
            <a:off x="6553203" y="6248396"/>
            <a:ext cx="2133596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defRPr>
            </a:lvl1pPr>
          </a:lstStyle>
          <a:p>
            <a:pPr lvl="0"/>
            <a:fld id="{4EAD49D9-1FB7-41A3-9DF2-C358806DCBB7}" type="slidenum">
              <a:t>‹#›</a:t>
            </a:fld>
            <a:endParaRPr lang="it-IT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9143999" cy="546107"/>
            <a:chOff x="0" y="0"/>
            <a:chExt cx="9143999" cy="546107"/>
          </a:xfrm>
        </p:grpSpPr>
        <p:sp>
          <p:nvSpPr>
            <p:cNvPr id="5" name="Rectangle 5"/>
            <p:cNvSpPr/>
            <p:nvPr/>
          </p:nvSpPr>
          <p:spPr>
            <a:xfrm>
              <a:off x="0" y="0"/>
              <a:ext cx="285750" cy="533396"/>
            </a:xfrm>
            <a:prstGeom prst="rect">
              <a:avLst/>
            </a:prstGeom>
            <a:gradFill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/>
            </a:gradFill>
            <a:ln>
              <a:noFill/>
              <a:prstDash val="solid"/>
            </a:ln>
          </p:spPr>
          <p:txBody>
            <a:bodyPr vert="horz" wrap="none" lIns="91440" tIns="45720" rIns="91440" bIns="45720" anchor="ctr" anchorCtr="1" compatLnSpc="1"/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endParaRPr>
            </a:p>
          </p:txBody>
        </p:sp>
        <p:sp>
          <p:nvSpPr>
            <p:cNvPr id="6" name="Rectangle 6"/>
            <p:cNvSpPr/>
            <p:nvPr/>
          </p:nvSpPr>
          <p:spPr>
            <a:xfrm>
              <a:off x="412751" y="134938"/>
              <a:ext cx="8731248" cy="274640"/>
            </a:xfrm>
            <a:prstGeom prst="rect">
              <a:avLst/>
            </a:prstGeom>
            <a:gradFill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/>
            </a:gra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endParaRPr>
            </a:p>
          </p:txBody>
        </p:sp>
        <p:sp>
          <p:nvSpPr>
            <p:cNvPr id="7" name="Rectangle 7"/>
            <p:cNvSpPr/>
            <p:nvPr/>
          </p:nvSpPr>
          <p:spPr>
            <a:xfrm>
              <a:off x="409578" y="134938"/>
              <a:ext cx="138110" cy="141283"/>
            </a:xfrm>
            <a:prstGeom prst="rect">
              <a:avLst/>
            </a:prstGeom>
            <a:solidFill>
              <a:srgbClr val="CCCCE6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666699"/>
                </a:solidFill>
                <a:uFillTx/>
                <a:latin typeface="Arial"/>
              </a:endParaRPr>
            </a:p>
          </p:txBody>
        </p:sp>
        <p:sp>
          <p:nvSpPr>
            <p:cNvPr id="8" name="Rectangle 8"/>
            <p:cNvSpPr/>
            <p:nvPr/>
          </p:nvSpPr>
          <p:spPr>
            <a:xfrm>
              <a:off x="547689" y="0"/>
              <a:ext cx="139702" cy="138110"/>
            </a:xfrm>
            <a:prstGeom prst="rect">
              <a:avLst/>
            </a:prstGeom>
            <a:solidFill>
              <a:srgbClr val="CCCCE6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666699"/>
                </a:solidFill>
                <a:uFillTx/>
                <a:latin typeface="Arial"/>
              </a:endParaRPr>
            </a:p>
          </p:txBody>
        </p:sp>
        <p:sp>
          <p:nvSpPr>
            <p:cNvPr id="9" name="Rectangle 9"/>
            <p:cNvSpPr/>
            <p:nvPr/>
          </p:nvSpPr>
          <p:spPr>
            <a:xfrm>
              <a:off x="547689" y="134938"/>
              <a:ext cx="139702" cy="141283"/>
            </a:xfrm>
            <a:prstGeom prst="rect">
              <a:avLst/>
            </a:prstGeom>
            <a:solidFill>
              <a:srgbClr val="9999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9999CC"/>
                </a:solidFill>
                <a:uFillTx/>
                <a:latin typeface="Arial"/>
              </a:endParaRPr>
            </a:p>
          </p:txBody>
        </p:sp>
        <p:sp>
          <p:nvSpPr>
            <p:cNvPr id="10" name="Rectangle 10"/>
            <p:cNvSpPr/>
            <p:nvPr/>
          </p:nvSpPr>
          <p:spPr>
            <a:xfrm>
              <a:off x="274640" y="274640"/>
              <a:ext cx="136529" cy="138110"/>
            </a:xfrm>
            <a:prstGeom prst="rect">
              <a:avLst/>
            </a:prstGeom>
            <a:solidFill>
              <a:srgbClr val="CCCCE6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666699"/>
                </a:solidFill>
                <a:uFillTx/>
                <a:latin typeface="Arial"/>
              </a:endParaRPr>
            </a:p>
          </p:txBody>
        </p:sp>
        <p:sp>
          <p:nvSpPr>
            <p:cNvPr id="11" name="Rectangle 11"/>
            <p:cNvSpPr/>
            <p:nvPr/>
          </p:nvSpPr>
          <p:spPr>
            <a:xfrm>
              <a:off x="131765" y="136529"/>
              <a:ext cx="141283" cy="138110"/>
            </a:xfrm>
            <a:prstGeom prst="rect">
              <a:avLst/>
            </a:prstGeom>
            <a:solidFill>
              <a:srgbClr val="00007D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</a:endParaRPr>
            </a:p>
          </p:txBody>
        </p:sp>
        <p:sp>
          <p:nvSpPr>
            <p:cNvPr id="12" name="Rectangle 12"/>
            <p:cNvSpPr/>
            <p:nvPr/>
          </p:nvSpPr>
          <p:spPr>
            <a:xfrm>
              <a:off x="409578" y="271467"/>
              <a:ext cx="138110" cy="138110"/>
            </a:xfrm>
            <a:prstGeom prst="rect">
              <a:avLst/>
            </a:prstGeom>
            <a:solidFill>
              <a:srgbClr val="9999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9999CC"/>
                </a:solidFill>
                <a:uFillTx/>
                <a:latin typeface="Arial"/>
              </a:endParaRPr>
            </a:p>
          </p:txBody>
        </p:sp>
        <p:sp>
          <p:nvSpPr>
            <p:cNvPr id="13" name="Rectangle 13"/>
            <p:cNvSpPr/>
            <p:nvPr/>
          </p:nvSpPr>
          <p:spPr>
            <a:xfrm>
              <a:off x="274640" y="409578"/>
              <a:ext cx="136529" cy="136529"/>
            </a:xfrm>
            <a:prstGeom prst="rect">
              <a:avLst/>
            </a:prstGeom>
            <a:solidFill>
              <a:srgbClr val="9999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9999CC"/>
                </a:solidFill>
                <a:uFillTx/>
                <a:latin typeface="Arial"/>
              </a:endParaRPr>
            </a:p>
          </p:txBody>
        </p:sp>
      </p:grpSp>
      <p:sp>
        <p:nvSpPr>
          <p:cNvPr id="14" name="Rectangle 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5" name="Rectangle 15"/>
          <p:cNvSpPr txBox="1">
            <a:spLocks noGrp="1"/>
          </p:cNvSpPr>
          <p:nvPr>
            <p:ph type="body" idx="1"/>
          </p:nvPr>
        </p:nvSpPr>
        <p:spPr>
          <a:xfrm>
            <a:off x="457200" y="1981203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6" name="Rectangle 16"/>
          <p:cNvSpPr txBox="1">
            <a:spLocks noGrp="1"/>
          </p:cNvSpPr>
          <p:nvPr>
            <p:ph type="dt" sz="half" idx="2"/>
          </p:nvPr>
        </p:nvSpPr>
        <p:spPr>
          <a:xfrm>
            <a:off x="457200" y="6245223"/>
            <a:ext cx="2133596" cy="47624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marL="0" marR="0" lvl="0" indent="0" algn="l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it-IT" sz="4400" b="0" i="0" u="none" strike="noStrike" kern="0" cap="none" spc="0" baseline="0">
          <a:solidFill>
            <a:srgbClr val="000000"/>
          </a:solidFill>
          <a:uFillTx/>
          <a:latin typeface="Arial"/>
        </a:defRPr>
      </a:lvl1pPr>
    </p:titleStyle>
    <p:bodyStyle>
      <a:lvl1pPr marL="342900" marR="0" lvl="0" indent="-342900" algn="l" defTabSz="914400" rtl="0" fontAlgn="auto" hangingPunct="0">
        <a:lnSpc>
          <a:spcPct val="100000"/>
        </a:lnSpc>
        <a:spcBef>
          <a:spcPts val="800"/>
        </a:spcBef>
        <a:spcAft>
          <a:spcPts val="0"/>
        </a:spcAft>
        <a:buClr>
          <a:srgbClr val="00007D"/>
        </a:buClr>
        <a:buSzPct val="75000"/>
        <a:buFont typeface="Wingdings" pitchFamily="2"/>
        <a:buChar char="n"/>
        <a:tabLst/>
        <a:defRPr lang="it-IT" sz="3200" b="0" i="0" u="none" strike="noStrike" kern="0" cap="none" spc="0" baseline="0">
          <a:solidFill>
            <a:srgbClr val="000000"/>
          </a:solidFill>
          <a:uFillTx/>
          <a:latin typeface="Arial"/>
        </a:defRPr>
      </a:lvl1pPr>
      <a:lvl2pPr marL="742950" marR="0" lvl="1" indent="-285750" algn="l" defTabSz="914400" rtl="0" fontAlgn="auto" hangingPunct="0">
        <a:lnSpc>
          <a:spcPct val="100000"/>
        </a:lnSpc>
        <a:spcBef>
          <a:spcPts val="700"/>
        </a:spcBef>
        <a:spcAft>
          <a:spcPts val="0"/>
        </a:spcAft>
        <a:buClr>
          <a:srgbClr val="9999CC"/>
        </a:buClr>
        <a:buSzPct val="80000"/>
        <a:buFont typeface="Wingdings" pitchFamily="2"/>
        <a:buChar char="¨"/>
        <a:tabLst/>
        <a:defRPr lang="it-IT" sz="2800" b="0" i="0" u="none" strike="noStrike" kern="0" cap="none" spc="0" baseline="0">
          <a:solidFill>
            <a:srgbClr val="000000"/>
          </a:solidFill>
          <a:uFillTx/>
          <a:latin typeface="Arial"/>
        </a:defRPr>
      </a:lvl2pPr>
      <a:lvl3pPr marL="1143000" marR="0" lvl="2" indent="-228600" algn="l" defTabSz="914400" rtl="0" fontAlgn="auto" hangingPunct="0">
        <a:lnSpc>
          <a:spcPct val="100000"/>
        </a:lnSpc>
        <a:spcBef>
          <a:spcPts val="600"/>
        </a:spcBef>
        <a:spcAft>
          <a:spcPts val="0"/>
        </a:spcAft>
        <a:buClr>
          <a:srgbClr val="00007D"/>
        </a:buClr>
        <a:buSzPct val="65000"/>
        <a:buFont typeface="Wingdings" pitchFamily="2"/>
        <a:buChar char="n"/>
        <a:tabLst/>
        <a:defRPr lang="it-IT" sz="2400" b="0" i="0" u="none" strike="noStrike" kern="0" cap="none" spc="0" baseline="0">
          <a:solidFill>
            <a:srgbClr val="000000"/>
          </a:solidFill>
          <a:uFillTx/>
          <a:latin typeface="Arial"/>
        </a:defRPr>
      </a:lvl3pPr>
      <a:lvl4pPr marL="1600200" marR="0" lvl="3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Clr>
          <a:srgbClr val="9999CC"/>
        </a:buClr>
        <a:buSzPct val="70000"/>
        <a:buFont typeface="Wingdings" pitchFamily="2"/>
        <a:buChar char="¨"/>
        <a:tabLst/>
        <a:defRPr lang="it-IT" sz="2000" b="0" i="0" u="none" strike="noStrike" kern="0" cap="none" spc="0" baseline="0">
          <a:solidFill>
            <a:srgbClr val="000000"/>
          </a:solidFill>
          <a:uFillTx/>
          <a:latin typeface="Arial"/>
        </a:defRPr>
      </a:lvl4pPr>
      <a:lvl5pPr marL="2057400" marR="0" lvl="4" indent="-228600" algn="l" defTabSz="914400" rtl="0" fontAlgn="auto" hangingPunct="0">
        <a:lnSpc>
          <a:spcPct val="100000"/>
        </a:lnSpc>
        <a:spcBef>
          <a:spcPts val="500"/>
        </a:spcBef>
        <a:spcAft>
          <a:spcPts val="0"/>
        </a:spcAft>
        <a:buClr>
          <a:srgbClr val="00007D"/>
        </a:buClr>
        <a:buSzPct val="100000"/>
        <a:buFont typeface="Wingdings" pitchFamily="2"/>
        <a:buChar char="§"/>
        <a:tabLst/>
        <a:defRPr lang="it-IT" sz="2000" b="0" i="0" u="none" strike="noStrike" kern="0" cap="none" spc="0" baseline="0">
          <a:solidFill>
            <a:srgbClr val="000000"/>
          </a:solidFill>
          <a:uFillTx/>
          <a:latin typeface="Arial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ctrTitle"/>
          </p:nvPr>
        </p:nvSpPr>
        <p:spPr>
          <a:xfrm>
            <a:off x="2971800" y="2044698"/>
            <a:ext cx="6019796" cy="1744666"/>
          </a:xfrm>
        </p:spPr>
        <p:txBody>
          <a:bodyPr/>
          <a:lstStyle/>
          <a:p>
            <a:pPr lvl="0" hangingPunct="1"/>
            <a:r>
              <a:rPr lang="it-IT" sz="3600"/>
              <a:t>Implementazione VHDL dell’algoritmo Scanline</a:t>
            </a:r>
            <a:r>
              <a:rPr lang="it-IT"/>
              <a:t> 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type="subTitle" idx="1"/>
          </p:nvPr>
        </p:nvSpPr>
        <p:spPr>
          <a:xfrm>
            <a:off x="1042992" y="4267203"/>
            <a:ext cx="6019796" cy="890589"/>
          </a:xfrm>
        </p:spPr>
        <p:txBody>
          <a:bodyPr/>
          <a:lstStyle/>
          <a:p>
            <a:pPr lvl="0" hangingPunct="1">
              <a:lnSpc>
                <a:spcPct val="90000"/>
              </a:lnSpc>
              <a:spcBef>
                <a:spcPts val="600"/>
              </a:spcBef>
            </a:pPr>
            <a:r>
              <a:rPr lang="it-IT" sz="2400"/>
              <a:t>Sam Golovchenko</a:t>
            </a:r>
          </a:p>
          <a:p>
            <a:pPr lvl="0" hangingPunct="1">
              <a:lnSpc>
                <a:spcPct val="90000"/>
              </a:lnSpc>
              <a:spcBef>
                <a:spcPts val="600"/>
              </a:spcBef>
            </a:pPr>
            <a:r>
              <a:rPr lang="it-IT" sz="2400"/>
              <a:t>Luca Pandolfo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Fasi</a:t>
            </a:r>
            <a:r>
              <a:rPr lang="en-US" dirty="0"/>
              <a:t> Di </a:t>
            </a:r>
            <a:r>
              <a:rPr lang="en-US" dirty="0" err="1"/>
              <a:t>Realizzazione</a:t>
            </a:r>
            <a:endParaRPr lang="en-US" dirty="0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267775" y="1916832"/>
            <a:ext cx="8406127" cy="4503054"/>
          </a:xfrm>
        </p:spPr>
        <p:txBody>
          <a:bodyPr/>
          <a:lstStyle/>
          <a:p>
            <a:pPr lvl="0"/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discrizione</a:t>
            </a:r>
            <a:r>
              <a:rPr lang="en-US" dirty="0"/>
              <a:t> al </a:t>
            </a:r>
            <a:r>
              <a:rPr lang="en-US" dirty="0" err="1"/>
              <a:t>implementazione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 in C.</a:t>
            </a:r>
          </a:p>
          <a:p>
            <a:pPr marL="0" lvl="0" indent="0">
              <a:buNone/>
            </a:pPr>
            <a:r>
              <a:rPr lang="en-US" dirty="0"/>
              <a:t> 					</a:t>
            </a:r>
          </a:p>
          <a:p>
            <a:pPr lvl="0"/>
            <a:endParaRPr lang="en-US" dirty="0"/>
          </a:p>
          <a:p>
            <a:pPr lvl="1"/>
            <a:r>
              <a:rPr lang="en-US" sz="2600" dirty="0" err="1"/>
              <a:t>Codice</a:t>
            </a:r>
            <a:r>
              <a:rPr lang="en-US" sz="2600" dirty="0"/>
              <a:t> </a:t>
            </a:r>
            <a:r>
              <a:rPr lang="en-US" sz="2600" dirty="0" err="1"/>
              <a:t>pensato</a:t>
            </a:r>
            <a:r>
              <a:rPr lang="en-US" sz="2600" dirty="0"/>
              <a:t> per </a:t>
            </a:r>
            <a:r>
              <a:rPr lang="en-US" sz="2600" dirty="0" err="1"/>
              <a:t>futura</a:t>
            </a:r>
            <a:r>
              <a:rPr lang="en-US" sz="2600" dirty="0"/>
              <a:t> </a:t>
            </a:r>
            <a:r>
              <a:rPr lang="en-US" sz="2600" dirty="0" err="1"/>
              <a:t>implementazione</a:t>
            </a:r>
            <a:r>
              <a:rPr lang="en-US" sz="2600" dirty="0"/>
              <a:t> in FPGA.</a:t>
            </a:r>
          </a:p>
          <a:p>
            <a:pPr lvl="1"/>
            <a:r>
              <a:rPr lang="en-US" sz="2600" dirty="0" err="1"/>
              <a:t>Realizzazione</a:t>
            </a:r>
            <a:r>
              <a:rPr lang="en-US" sz="2600" dirty="0"/>
              <a:t> del </a:t>
            </a:r>
            <a:r>
              <a:rPr lang="en-US" sz="2600" dirty="0" err="1"/>
              <a:t>algoritmo</a:t>
            </a:r>
            <a:r>
              <a:rPr lang="en-US" sz="2600" dirty="0"/>
              <a:t> per </a:t>
            </a:r>
            <a:r>
              <a:rPr lang="en-US" sz="2600" dirty="0" err="1"/>
              <a:t>ogni</a:t>
            </a:r>
            <a:r>
              <a:rPr lang="en-US" sz="2600" dirty="0"/>
              <a:t> </a:t>
            </a:r>
            <a:r>
              <a:rPr lang="en-US" sz="2600" dirty="0" err="1"/>
              <a:t>direzzioni</a:t>
            </a:r>
            <a:r>
              <a:rPr lang="en-US" sz="2600" dirty="0"/>
              <a:t> </a:t>
            </a:r>
            <a:r>
              <a:rPr lang="en-US" sz="2600" dirty="0" err="1"/>
              <a:t>separatamente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err="1" smtClean="0"/>
              <a:t>Analisi</a:t>
            </a:r>
            <a:r>
              <a:rPr lang="en-US" sz="2600" dirty="0"/>
              <a:t> </a:t>
            </a:r>
            <a:r>
              <a:rPr lang="en-US" sz="2600" dirty="0" err="1" smtClean="0"/>
              <a:t>dei</a:t>
            </a:r>
            <a:r>
              <a:rPr lang="en-US" sz="2600" dirty="0" smtClean="0"/>
              <a:t> </a:t>
            </a:r>
            <a:r>
              <a:rPr lang="en-US" sz="2600" dirty="0" err="1" smtClean="0"/>
              <a:t>punti</a:t>
            </a:r>
            <a:r>
              <a:rPr lang="en-US" sz="2600" dirty="0" smtClean="0"/>
              <a:t> </a:t>
            </a:r>
            <a:r>
              <a:rPr lang="en-US" sz="2600" dirty="0" err="1" smtClean="0"/>
              <a:t>critici</a:t>
            </a:r>
            <a:r>
              <a:rPr lang="en-US" sz="2600" dirty="0" smtClean="0"/>
              <a:t> e </a:t>
            </a:r>
            <a:r>
              <a:rPr lang="en-US" sz="2600" dirty="0" err="1" smtClean="0"/>
              <a:t>risorse</a:t>
            </a:r>
            <a:r>
              <a:rPr lang="en-US" sz="2600" dirty="0" smtClean="0"/>
              <a:t> </a:t>
            </a:r>
            <a:r>
              <a:rPr lang="en-US" sz="2600" dirty="0" err="1" smtClean="0"/>
              <a:t>comuni</a:t>
            </a:r>
            <a:r>
              <a:rPr lang="en-US" sz="2600" dirty="0" smtClean="0"/>
              <a:t>. 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56" y="2990197"/>
            <a:ext cx="1505742" cy="105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842" y="3097639"/>
            <a:ext cx="802989" cy="94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398" y="3242517"/>
            <a:ext cx="912882" cy="84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508" y="3129003"/>
            <a:ext cx="959333" cy="95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Fasi Di Realizzazione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23523" y="1556793"/>
            <a:ext cx="8229600" cy="4680519"/>
          </a:xfrm>
        </p:spPr>
        <p:txBody>
          <a:bodyPr/>
          <a:lstStyle/>
          <a:p>
            <a:pPr lvl="0">
              <a:spcBef>
                <a:spcPts val="500"/>
              </a:spcBef>
            </a:pPr>
            <a:r>
              <a:rPr lang="en-US" sz="2000" dirty="0"/>
              <a:t>Prima </a:t>
            </a:r>
            <a:r>
              <a:rPr lang="en-US" sz="2000" dirty="0" err="1"/>
              <a:t>versione</a:t>
            </a:r>
            <a:r>
              <a:rPr lang="en-US" sz="2000" dirty="0"/>
              <a:t> del </a:t>
            </a:r>
            <a:r>
              <a:rPr lang="en-US" sz="2000" dirty="0" err="1"/>
              <a:t>algoritmo</a:t>
            </a:r>
            <a:r>
              <a:rPr lang="en-US" sz="2000" dirty="0"/>
              <a:t> in VHDL.  </a:t>
            </a:r>
            <a:endParaRPr lang="en-US" sz="2000" dirty="0" smtClean="0"/>
          </a:p>
          <a:p>
            <a:pPr marL="0" lvl="0" indent="0" algn="ctr">
              <a:spcBef>
                <a:spcPts val="500"/>
              </a:spcBef>
              <a:buNone/>
            </a:pPr>
            <a:r>
              <a:rPr lang="en-US" dirty="0" smtClean="0">
                <a:solidFill>
                  <a:srgbClr val="FF0000"/>
                </a:solidFill>
              </a:rPr>
              <a:t>VHDL </a:t>
            </a:r>
            <a:r>
              <a:rPr lang="en-US" dirty="0">
                <a:solidFill>
                  <a:srgbClr val="FF0000"/>
                </a:solidFill>
              </a:rPr>
              <a:t>!=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sz="2000" dirty="0"/>
          </a:p>
          <a:p>
            <a:pPr lvl="0">
              <a:spcBef>
                <a:spcPts val="500"/>
              </a:spcBef>
            </a:pPr>
            <a:r>
              <a:rPr lang="en-US" sz="2000" dirty="0" err="1"/>
              <a:t>Individuazione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stadi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pipeline(PEXEL_CLOCK). </a:t>
            </a:r>
          </a:p>
          <a:p>
            <a:pPr lvl="1">
              <a:spcBef>
                <a:spcPts val="500"/>
              </a:spcBef>
            </a:pPr>
            <a:r>
              <a:rPr lang="en-US" sz="2000" dirty="0" err="1"/>
              <a:t>codice</a:t>
            </a:r>
            <a:r>
              <a:rPr lang="en-US" sz="2000" dirty="0"/>
              <a:t> VHDL per la </a:t>
            </a:r>
            <a:r>
              <a:rPr lang="en-US" sz="2000" dirty="0" err="1"/>
              <a:t>direzzione</a:t>
            </a:r>
            <a:r>
              <a:rPr lang="en-US" sz="2000" dirty="0"/>
              <a:t> LR </a:t>
            </a:r>
          </a:p>
          <a:p>
            <a:pPr lvl="1">
              <a:spcBef>
                <a:spcPts val="500"/>
              </a:spcBef>
            </a:pPr>
            <a:r>
              <a:rPr lang="en-US" sz="2000" dirty="0" err="1"/>
              <a:t>Analizzi</a:t>
            </a:r>
            <a:r>
              <a:rPr lang="en-US" sz="2000" dirty="0"/>
              <a:t> di </a:t>
            </a:r>
            <a:r>
              <a:rPr lang="en-US" sz="2000" dirty="0" err="1"/>
              <a:t>punti</a:t>
            </a:r>
            <a:r>
              <a:rPr lang="en-US" sz="2000" dirty="0"/>
              <a:t> </a:t>
            </a:r>
            <a:r>
              <a:rPr lang="en-US" sz="2000" dirty="0" err="1"/>
              <a:t>critici</a:t>
            </a:r>
            <a:r>
              <a:rPr lang="en-US" sz="2000" dirty="0"/>
              <a:t>.</a:t>
            </a:r>
          </a:p>
          <a:p>
            <a:pPr lvl="1">
              <a:spcBef>
                <a:spcPts val="500"/>
              </a:spcBef>
            </a:pPr>
            <a:r>
              <a:rPr lang="en-US" sz="2000" dirty="0" err="1"/>
              <a:t>Calcolo</a:t>
            </a:r>
            <a:r>
              <a:rPr lang="en-US" sz="2000" dirty="0"/>
              <a:t>  </a:t>
            </a:r>
            <a:r>
              <a:rPr lang="en-US" sz="2000" dirty="0" err="1"/>
              <a:t>parallelizzato</a:t>
            </a:r>
            <a:endParaRPr lang="en-US" sz="2000" dirty="0"/>
          </a:p>
          <a:p>
            <a:pPr lvl="1">
              <a:spcBef>
                <a:spcPts val="500"/>
              </a:spcBef>
            </a:pPr>
            <a:r>
              <a:rPr lang="en-US" sz="2000" dirty="0" err="1"/>
              <a:t>Semplificazione</a:t>
            </a:r>
            <a:r>
              <a:rPr lang="en-US" sz="2000" dirty="0"/>
              <a:t>.</a:t>
            </a:r>
          </a:p>
          <a:p>
            <a:pPr lvl="0">
              <a:spcBef>
                <a:spcPts val="500"/>
              </a:spcBef>
            </a:pPr>
            <a:r>
              <a:rPr lang="en-US" sz="2000" dirty="0" err="1"/>
              <a:t>Stadi</a:t>
            </a:r>
            <a:r>
              <a:rPr lang="en-US" sz="2000" dirty="0"/>
              <a:t> di pipeline (PEPELINE_CLOCK)</a:t>
            </a:r>
          </a:p>
          <a:p>
            <a:pPr lvl="0">
              <a:spcBef>
                <a:spcPts val="500"/>
              </a:spcBef>
            </a:pPr>
            <a:r>
              <a:rPr lang="en-US" sz="2000" dirty="0" err="1"/>
              <a:t>Calcolo</a:t>
            </a:r>
            <a:r>
              <a:rPr lang="en-US" sz="2000" dirty="0"/>
              <a:t> del </a:t>
            </a:r>
            <a:r>
              <a:rPr lang="en-US" sz="2000" dirty="0" err="1"/>
              <a:t>minimo</a:t>
            </a:r>
            <a:r>
              <a:rPr lang="en-US" sz="2000" dirty="0"/>
              <a:t> a pipeline </a:t>
            </a:r>
            <a:r>
              <a:rPr lang="en-US" sz="2000" dirty="0" err="1"/>
              <a:t>parallelo</a:t>
            </a:r>
            <a:r>
              <a:rPr lang="en-US" sz="2000" dirty="0"/>
              <a:t>.</a:t>
            </a:r>
          </a:p>
          <a:p>
            <a:pPr lvl="0">
              <a:spcBef>
                <a:spcPts val="500"/>
              </a:spcBef>
            </a:pPr>
            <a:r>
              <a:rPr lang="en-US" sz="2000" dirty="0" err="1"/>
              <a:t>Codice</a:t>
            </a:r>
            <a:r>
              <a:rPr lang="en-US" sz="2000" dirty="0"/>
              <a:t>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direzzione</a:t>
            </a:r>
            <a:endParaRPr lang="en-US" sz="2000" dirty="0"/>
          </a:p>
          <a:p>
            <a:pPr lvl="0">
              <a:spcBef>
                <a:spcPts val="500"/>
              </a:spcBef>
            </a:pPr>
            <a:r>
              <a:rPr lang="it-IT" sz="2000" dirty="0"/>
              <a:t>Unione del codice, individuazione del nuovi stadi 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 sz="4000"/>
              <a:t>Progetto – Interfaccia modulo Scanline</a:t>
            </a:r>
          </a:p>
        </p:txBody>
      </p:sp>
      <p:pic>
        <p:nvPicPr>
          <p:cNvPr id="3" name="Picture 4" descr="Immagine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2992" y="2352678"/>
            <a:ext cx="7273923" cy="318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 sz="4000" dirty="0"/>
              <a:t>Progetto – Implementazione modulo Scanline UD LR RL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595310" y="1988840"/>
            <a:ext cx="8081146" cy="4177014"/>
            <a:chOff x="595310" y="2949570"/>
            <a:chExt cx="7416809" cy="3216284"/>
          </a:xfrm>
        </p:grpSpPr>
        <p:sp>
          <p:nvSpPr>
            <p:cNvPr id="5" name="Rectangle 8"/>
            <p:cNvSpPr/>
            <p:nvPr/>
          </p:nvSpPr>
          <p:spPr>
            <a:xfrm>
              <a:off x="3624260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" name="Rectangle 9"/>
            <p:cNvSpPr/>
            <p:nvPr/>
          </p:nvSpPr>
          <p:spPr>
            <a:xfrm>
              <a:off x="3717922" y="3219446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" name="Rectangle 10"/>
            <p:cNvSpPr/>
            <p:nvPr/>
          </p:nvSpPr>
          <p:spPr>
            <a:xfrm>
              <a:off x="32242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3281360" y="321944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282416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" name="Rectangle 13"/>
            <p:cNvSpPr/>
            <p:nvPr/>
          </p:nvSpPr>
          <p:spPr>
            <a:xfrm>
              <a:off x="2881310" y="321944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2881310" y="335280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24241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2554284" y="321944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2022479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2162171" y="321944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1622429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" name="Rectangle 20"/>
            <p:cNvSpPr/>
            <p:nvPr/>
          </p:nvSpPr>
          <p:spPr>
            <a:xfrm>
              <a:off x="1795460" y="3219446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Line 21"/>
            <p:cNvSpPr/>
            <p:nvPr/>
          </p:nvSpPr>
          <p:spPr>
            <a:xfrm>
              <a:off x="1622429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Line 22"/>
            <p:cNvSpPr/>
            <p:nvPr/>
          </p:nvSpPr>
          <p:spPr>
            <a:xfrm>
              <a:off x="2022479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" name="Line 23"/>
            <p:cNvSpPr/>
            <p:nvPr/>
          </p:nvSpPr>
          <p:spPr>
            <a:xfrm>
              <a:off x="24241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Line 24"/>
            <p:cNvSpPr/>
            <p:nvPr/>
          </p:nvSpPr>
          <p:spPr>
            <a:xfrm>
              <a:off x="28241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Line 25"/>
            <p:cNvSpPr/>
            <p:nvPr/>
          </p:nvSpPr>
          <p:spPr>
            <a:xfrm>
              <a:off x="32242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Line 26"/>
            <p:cNvSpPr/>
            <p:nvPr/>
          </p:nvSpPr>
          <p:spPr>
            <a:xfrm>
              <a:off x="36242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" name="Line 27"/>
            <p:cNvSpPr/>
            <p:nvPr/>
          </p:nvSpPr>
          <p:spPr>
            <a:xfrm>
              <a:off x="4025902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" name="Line 28"/>
            <p:cNvSpPr/>
            <p:nvPr/>
          </p:nvSpPr>
          <p:spPr>
            <a:xfrm>
              <a:off x="2022479" y="318611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" name="Line 29"/>
            <p:cNvSpPr/>
            <p:nvPr/>
          </p:nvSpPr>
          <p:spPr>
            <a:xfrm>
              <a:off x="1622429" y="3186117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Line 30"/>
            <p:cNvSpPr/>
            <p:nvPr/>
          </p:nvSpPr>
          <p:spPr>
            <a:xfrm>
              <a:off x="2424110" y="318611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Line 31"/>
            <p:cNvSpPr/>
            <p:nvPr/>
          </p:nvSpPr>
          <p:spPr>
            <a:xfrm>
              <a:off x="2022479" y="348455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" name="Line 32"/>
            <p:cNvSpPr/>
            <p:nvPr/>
          </p:nvSpPr>
          <p:spPr>
            <a:xfrm>
              <a:off x="1622429" y="348455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" name="Line 33"/>
            <p:cNvSpPr/>
            <p:nvPr/>
          </p:nvSpPr>
          <p:spPr>
            <a:xfrm>
              <a:off x="2424110" y="348455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" name="Rectangle 34"/>
            <p:cNvSpPr/>
            <p:nvPr/>
          </p:nvSpPr>
          <p:spPr>
            <a:xfrm>
              <a:off x="3624260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" name="Rectangle 35"/>
            <p:cNvSpPr/>
            <p:nvPr/>
          </p:nvSpPr>
          <p:spPr>
            <a:xfrm>
              <a:off x="3717922" y="3219446"/>
              <a:ext cx="233364" cy="21589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Rectangle 36"/>
            <p:cNvSpPr/>
            <p:nvPr/>
          </p:nvSpPr>
          <p:spPr>
            <a:xfrm>
              <a:off x="32242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" name="Rectangle 37"/>
            <p:cNvSpPr/>
            <p:nvPr/>
          </p:nvSpPr>
          <p:spPr>
            <a:xfrm>
              <a:off x="3281360" y="321944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" name="Rectangle 38"/>
            <p:cNvSpPr/>
            <p:nvPr/>
          </p:nvSpPr>
          <p:spPr>
            <a:xfrm>
              <a:off x="282416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Rectangle 39"/>
            <p:cNvSpPr/>
            <p:nvPr/>
          </p:nvSpPr>
          <p:spPr>
            <a:xfrm>
              <a:off x="2881310" y="321944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40"/>
            <p:cNvSpPr/>
            <p:nvPr/>
          </p:nvSpPr>
          <p:spPr>
            <a:xfrm>
              <a:off x="2881310" y="335280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" name="Rectangle 41"/>
            <p:cNvSpPr/>
            <p:nvPr/>
          </p:nvSpPr>
          <p:spPr>
            <a:xfrm>
              <a:off x="24241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Rectangle 42"/>
            <p:cNvSpPr/>
            <p:nvPr/>
          </p:nvSpPr>
          <p:spPr>
            <a:xfrm>
              <a:off x="2554284" y="321944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Rectangle 43"/>
            <p:cNvSpPr/>
            <p:nvPr/>
          </p:nvSpPr>
          <p:spPr>
            <a:xfrm>
              <a:off x="2022479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Rectangle 44"/>
            <p:cNvSpPr/>
            <p:nvPr/>
          </p:nvSpPr>
          <p:spPr>
            <a:xfrm>
              <a:off x="2162171" y="321944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Rectangle 45"/>
            <p:cNvSpPr/>
            <p:nvPr/>
          </p:nvSpPr>
          <p:spPr>
            <a:xfrm>
              <a:off x="1622429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Rectangle 46"/>
            <p:cNvSpPr/>
            <p:nvPr/>
          </p:nvSpPr>
          <p:spPr>
            <a:xfrm>
              <a:off x="1795460" y="3219446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Line 47"/>
            <p:cNvSpPr/>
            <p:nvPr/>
          </p:nvSpPr>
          <p:spPr>
            <a:xfrm>
              <a:off x="1622429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Line 48"/>
            <p:cNvSpPr/>
            <p:nvPr/>
          </p:nvSpPr>
          <p:spPr>
            <a:xfrm>
              <a:off x="2022479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Line 49"/>
            <p:cNvSpPr/>
            <p:nvPr/>
          </p:nvSpPr>
          <p:spPr>
            <a:xfrm>
              <a:off x="24241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Line 50"/>
            <p:cNvSpPr/>
            <p:nvPr/>
          </p:nvSpPr>
          <p:spPr>
            <a:xfrm>
              <a:off x="28241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Line 51"/>
            <p:cNvSpPr/>
            <p:nvPr/>
          </p:nvSpPr>
          <p:spPr>
            <a:xfrm>
              <a:off x="32242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Line 52"/>
            <p:cNvSpPr/>
            <p:nvPr/>
          </p:nvSpPr>
          <p:spPr>
            <a:xfrm>
              <a:off x="36242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Line 53"/>
            <p:cNvSpPr/>
            <p:nvPr/>
          </p:nvSpPr>
          <p:spPr>
            <a:xfrm>
              <a:off x="4025902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Line 54"/>
            <p:cNvSpPr/>
            <p:nvPr/>
          </p:nvSpPr>
          <p:spPr>
            <a:xfrm>
              <a:off x="2022479" y="318611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Line 55"/>
            <p:cNvSpPr/>
            <p:nvPr/>
          </p:nvSpPr>
          <p:spPr>
            <a:xfrm>
              <a:off x="1622429" y="3186117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" name="Line 56"/>
            <p:cNvSpPr/>
            <p:nvPr/>
          </p:nvSpPr>
          <p:spPr>
            <a:xfrm>
              <a:off x="2424110" y="318611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" name="Line 57"/>
            <p:cNvSpPr/>
            <p:nvPr/>
          </p:nvSpPr>
          <p:spPr>
            <a:xfrm>
              <a:off x="2022479" y="348455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" name="Line 58"/>
            <p:cNvSpPr/>
            <p:nvPr/>
          </p:nvSpPr>
          <p:spPr>
            <a:xfrm>
              <a:off x="1622429" y="348455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" name="Line 59"/>
            <p:cNvSpPr/>
            <p:nvPr/>
          </p:nvSpPr>
          <p:spPr>
            <a:xfrm>
              <a:off x="2424110" y="348455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7" name="Rectangle 60"/>
            <p:cNvSpPr/>
            <p:nvPr/>
          </p:nvSpPr>
          <p:spPr>
            <a:xfrm>
              <a:off x="4019546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" name="Rectangle 61"/>
            <p:cNvSpPr/>
            <p:nvPr/>
          </p:nvSpPr>
          <p:spPr>
            <a:xfrm>
              <a:off x="4111627" y="3551236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" name="Rectangle 62"/>
            <p:cNvSpPr/>
            <p:nvPr/>
          </p:nvSpPr>
          <p:spPr>
            <a:xfrm>
              <a:off x="3617915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0" name="Rectangle 63"/>
            <p:cNvSpPr/>
            <p:nvPr/>
          </p:nvSpPr>
          <p:spPr>
            <a:xfrm>
              <a:off x="3675065" y="355123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1" name="Rectangle 64"/>
            <p:cNvSpPr/>
            <p:nvPr/>
          </p:nvSpPr>
          <p:spPr>
            <a:xfrm>
              <a:off x="321786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2" name="Rectangle 65"/>
            <p:cNvSpPr/>
            <p:nvPr/>
          </p:nvSpPr>
          <p:spPr>
            <a:xfrm>
              <a:off x="3317872" y="355123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3" name="Rectangle 66"/>
            <p:cNvSpPr/>
            <p:nvPr/>
          </p:nvSpPr>
          <p:spPr>
            <a:xfrm>
              <a:off x="3275015" y="368458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4" name="Rectangle 67"/>
            <p:cNvSpPr/>
            <p:nvPr/>
          </p:nvSpPr>
          <p:spPr>
            <a:xfrm>
              <a:off x="281781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" name="Rectangle 68"/>
            <p:cNvSpPr/>
            <p:nvPr/>
          </p:nvSpPr>
          <p:spPr>
            <a:xfrm>
              <a:off x="2949580" y="355123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6" name="Rectangle 69"/>
            <p:cNvSpPr/>
            <p:nvPr/>
          </p:nvSpPr>
          <p:spPr>
            <a:xfrm>
              <a:off x="2416173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Rectangle 70"/>
            <p:cNvSpPr/>
            <p:nvPr/>
          </p:nvSpPr>
          <p:spPr>
            <a:xfrm>
              <a:off x="2555876" y="355123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" name="Rectangle 71"/>
            <p:cNvSpPr/>
            <p:nvPr/>
          </p:nvSpPr>
          <p:spPr>
            <a:xfrm>
              <a:off x="2016123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9" name="Rectangle 72"/>
            <p:cNvSpPr/>
            <p:nvPr/>
          </p:nvSpPr>
          <p:spPr>
            <a:xfrm>
              <a:off x="2189165" y="3551236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0" name="Line 73"/>
            <p:cNvSpPr/>
            <p:nvPr/>
          </p:nvSpPr>
          <p:spPr>
            <a:xfrm>
              <a:off x="2016123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" name="Line 74"/>
            <p:cNvSpPr/>
            <p:nvPr/>
          </p:nvSpPr>
          <p:spPr>
            <a:xfrm>
              <a:off x="2416173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" name="Line 75"/>
            <p:cNvSpPr/>
            <p:nvPr/>
          </p:nvSpPr>
          <p:spPr>
            <a:xfrm>
              <a:off x="28178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3" name="Line 76"/>
            <p:cNvSpPr/>
            <p:nvPr/>
          </p:nvSpPr>
          <p:spPr>
            <a:xfrm>
              <a:off x="321786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4" name="Line 77"/>
            <p:cNvSpPr/>
            <p:nvPr/>
          </p:nvSpPr>
          <p:spPr>
            <a:xfrm>
              <a:off x="36179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5" name="Line 78"/>
            <p:cNvSpPr/>
            <p:nvPr/>
          </p:nvSpPr>
          <p:spPr>
            <a:xfrm>
              <a:off x="401954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" name="Line 79"/>
            <p:cNvSpPr/>
            <p:nvPr/>
          </p:nvSpPr>
          <p:spPr>
            <a:xfrm>
              <a:off x="441959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" name="Line 80"/>
            <p:cNvSpPr/>
            <p:nvPr/>
          </p:nvSpPr>
          <p:spPr>
            <a:xfrm>
              <a:off x="2416173" y="3516316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" name="Line 81"/>
            <p:cNvSpPr/>
            <p:nvPr/>
          </p:nvSpPr>
          <p:spPr>
            <a:xfrm>
              <a:off x="2016123" y="3516316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9" name="Line 82"/>
            <p:cNvSpPr/>
            <p:nvPr/>
          </p:nvSpPr>
          <p:spPr>
            <a:xfrm>
              <a:off x="2817815" y="3516316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" name="Line 83"/>
            <p:cNvSpPr/>
            <p:nvPr/>
          </p:nvSpPr>
          <p:spPr>
            <a:xfrm>
              <a:off x="2416173" y="381476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" name="Line 84"/>
            <p:cNvSpPr/>
            <p:nvPr/>
          </p:nvSpPr>
          <p:spPr>
            <a:xfrm>
              <a:off x="2016123" y="3814767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2" name="Line 85"/>
            <p:cNvSpPr/>
            <p:nvPr/>
          </p:nvSpPr>
          <p:spPr>
            <a:xfrm>
              <a:off x="2817815" y="381476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" name="Rectangle 86"/>
            <p:cNvSpPr/>
            <p:nvPr/>
          </p:nvSpPr>
          <p:spPr>
            <a:xfrm>
              <a:off x="4019546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4" name="Rectangle 87"/>
            <p:cNvSpPr/>
            <p:nvPr/>
          </p:nvSpPr>
          <p:spPr>
            <a:xfrm>
              <a:off x="4111627" y="3551236"/>
              <a:ext cx="233364" cy="21589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r>
                <a:rPr lang="en-US" sz="7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" name="Rectangle 88"/>
            <p:cNvSpPr/>
            <p:nvPr/>
          </p:nvSpPr>
          <p:spPr>
            <a:xfrm>
              <a:off x="3617915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" name="Rectangle 89"/>
            <p:cNvSpPr/>
            <p:nvPr/>
          </p:nvSpPr>
          <p:spPr>
            <a:xfrm>
              <a:off x="3675065" y="355123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" name="Rectangle 90"/>
            <p:cNvSpPr/>
            <p:nvPr/>
          </p:nvSpPr>
          <p:spPr>
            <a:xfrm>
              <a:off x="321786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8" name="Rectangle 91"/>
            <p:cNvSpPr/>
            <p:nvPr/>
          </p:nvSpPr>
          <p:spPr>
            <a:xfrm>
              <a:off x="3317872" y="355123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" name="Rectangle 92"/>
            <p:cNvSpPr/>
            <p:nvPr/>
          </p:nvSpPr>
          <p:spPr>
            <a:xfrm>
              <a:off x="3275015" y="368458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0" name="Rectangle 93"/>
            <p:cNvSpPr/>
            <p:nvPr/>
          </p:nvSpPr>
          <p:spPr>
            <a:xfrm>
              <a:off x="281781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" name="Rectangle 94"/>
            <p:cNvSpPr/>
            <p:nvPr/>
          </p:nvSpPr>
          <p:spPr>
            <a:xfrm>
              <a:off x="2949580" y="355123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2" name="Rectangle 95"/>
            <p:cNvSpPr/>
            <p:nvPr/>
          </p:nvSpPr>
          <p:spPr>
            <a:xfrm>
              <a:off x="2416173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" name="Rectangle 96"/>
            <p:cNvSpPr/>
            <p:nvPr/>
          </p:nvSpPr>
          <p:spPr>
            <a:xfrm>
              <a:off x="2555876" y="355123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4" name="Rectangle 97"/>
            <p:cNvSpPr/>
            <p:nvPr/>
          </p:nvSpPr>
          <p:spPr>
            <a:xfrm>
              <a:off x="2016123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" name="Rectangle 98"/>
            <p:cNvSpPr/>
            <p:nvPr/>
          </p:nvSpPr>
          <p:spPr>
            <a:xfrm>
              <a:off x="2189165" y="3551236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" name="Line 99"/>
            <p:cNvSpPr/>
            <p:nvPr/>
          </p:nvSpPr>
          <p:spPr>
            <a:xfrm>
              <a:off x="2016123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Line 100"/>
            <p:cNvSpPr/>
            <p:nvPr/>
          </p:nvSpPr>
          <p:spPr>
            <a:xfrm>
              <a:off x="2416173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" name="Line 101"/>
            <p:cNvSpPr/>
            <p:nvPr/>
          </p:nvSpPr>
          <p:spPr>
            <a:xfrm>
              <a:off x="28178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" name="Line 102"/>
            <p:cNvSpPr/>
            <p:nvPr/>
          </p:nvSpPr>
          <p:spPr>
            <a:xfrm>
              <a:off x="321786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0" name="Line 103"/>
            <p:cNvSpPr/>
            <p:nvPr/>
          </p:nvSpPr>
          <p:spPr>
            <a:xfrm>
              <a:off x="36179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1" name="Line 104"/>
            <p:cNvSpPr/>
            <p:nvPr/>
          </p:nvSpPr>
          <p:spPr>
            <a:xfrm>
              <a:off x="401954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2" name="Line 105"/>
            <p:cNvSpPr/>
            <p:nvPr/>
          </p:nvSpPr>
          <p:spPr>
            <a:xfrm>
              <a:off x="441959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3" name="Line 106"/>
            <p:cNvSpPr/>
            <p:nvPr/>
          </p:nvSpPr>
          <p:spPr>
            <a:xfrm>
              <a:off x="2416173" y="3516316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4" name="Line 107"/>
            <p:cNvSpPr/>
            <p:nvPr/>
          </p:nvSpPr>
          <p:spPr>
            <a:xfrm>
              <a:off x="2016123" y="3516316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5" name="Line 108"/>
            <p:cNvSpPr/>
            <p:nvPr/>
          </p:nvSpPr>
          <p:spPr>
            <a:xfrm>
              <a:off x="2817815" y="3516316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6" name="Line 109"/>
            <p:cNvSpPr/>
            <p:nvPr/>
          </p:nvSpPr>
          <p:spPr>
            <a:xfrm>
              <a:off x="2416173" y="381476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7" name="Line 110"/>
            <p:cNvSpPr/>
            <p:nvPr/>
          </p:nvSpPr>
          <p:spPr>
            <a:xfrm>
              <a:off x="2016123" y="3814767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8" name="Line 111"/>
            <p:cNvSpPr/>
            <p:nvPr/>
          </p:nvSpPr>
          <p:spPr>
            <a:xfrm>
              <a:off x="2817815" y="381476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9" name="Rectangle 112"/>
            <p:cNvSpPr/>
            <p:nvPr/>
          </p:nvSpPr>
          <p:spPr>
            <a:xfrm>
              <a:off x="4421188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0" name="Rectangle 113"/>
            <p:cNvSpPr/>
            <p:nvPr/>
          </p:nvSpPr>
          <p:spPr>
            <a:xfrm>
              <a:off x="4513258" y="388460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Rectangle 114"/>
            <p:cNvSpPr/>
            <p:nvPr/>
          </p:nvSpPr>
          <p:spPr>
            <a:xfrm>
              <a:off x="4019546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2" name="Rectangle 115"/>
            <p:cNvSpPr/>
            <p:nvPr/>
          </p:nvSpPr>
          <p:spPr>
            <a:xfrm>
              <a:off x="4076696" y="388460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3" name="Rectangle 116"/>
            <p:cNvSpPr/>
            <p:nvPr/>
          </p:nvSpPr>
          <p:spPr>
            <a:xfrm>
              <a:off x="361949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4" name="Rectangle 117"/>
            <p:cNvSpPr/>
            <p:nvPr/>
          </p:nvSpPr>
          <p:spPr>
            <a:xfrm>
              <a:off x="3719514" y="388460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5" name="Rectangle 118"/>
            <p:cNvSpPr/>
            <p:nvPr/>
          </p:nvSpPr>
          <p:spPr>
            <a:xfrm>
              <a:off x="3676646" y="401637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6" name="Rectangle 119"/>
            <p:cNvSpPr/>
            <p:nvPr/>
          </p:nvSpPr>
          <p:spPr>
            <a:xfrm>
              <a:off x="321944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7" name="Rectangle 120"/>
            <p:cNvSpPr/>
            <p:nvPr/>
          </p:nvSpPr>
          <p:spPr>
            <a:xfrm>
              <a:off x="3349630" y="388460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8" name="Rectangle 121"/>
            <p:cNvSpPr/>
            <p:nvPr/>
          </p:nvSpPr>
          <p:spPr>
            <a:xfrm>
              <a:off x="2817815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9" name="Rectangle 122"/>
            <p:cNvSpPr/>
            <p:nvPr/>
          </p:nvSpPr>
          <p:spPr>
            <a:xfrm>
              <a:off x="2957517" y="388460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0" name="Rectangle 123"/>
            <p:cNvSpPr/>
            <p:nvPr/>
          </p:nvSpPr>
          <p:spPr>
            <a:xfrm>
              <a:off x="2417765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1" name="Rectangle 124"/>
            <p:cNvSpPr/>
            <p:nvPr/>
          </p:nvSpPr>
          <p:spPr>
            <a:xfrm>
              <a:off x="2590796" y="3884608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2" name="Line 125"/>
            <p:cNvSpPr/>
            <p:nvPr/>
          </p:nvSpPr>
          <p:spPr>
            <a:xfrm>
              <a:off x="2417765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3" name="Line 126"/>
            <p:cNvSpPr/>
            <p:nvPr/>
          </p:nvSpPr>
          <p:spPr>
            <a:xfrm>
              <a:off x="2817815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4" name="Line 127"/>
            <p:cNvSpPr/>
            <p:nvPr/>
          </p:nvSpPr>
          <p:spPr>
            <a:xfrm>
              <a:off x="32194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Line 128"/>
            <p:cNvSpPr/>
            <p:nvPr/>
          </p:nvSpPr>
          <p:spPr>
            <a:xfrm>
              <a:off x="361949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6" name="Line 129"/>
            <p:cNvSpPr/>
            <p:nvPr/>
          </p:nvSpPr>
          <p:spPr>
            <a:xfrm>
              <a:off x="40195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7" name="Line 130"/>
            <p:cNvSpPr/>
            <p:nvPr/>
          </p:nvSpPr>
          <p:spPr>
            <a:xfrm>
              <a:off x="442118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8" name="Line 131"/>
            <p:cNvSpPr/>
            <p:nvPr/>
          </p:nvSpPr>
          <p:spPr>
            <a:xfrm>
              <a:off x="482123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9" name="Line 132"/>
            <p:cNvSpPr/>
            <p:nvPr/>
          </p:nvSpPr>
          <p:spPr>
            <a:xfrm>
              <a:off x="2817815" y="384968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0" name="Line 133"/>
            <p:cNvSpPr/>
            <p:nvPr/>
          </p:nvSpPr>
          <p:spPr>
            <a:xfrm>
              <a:off x="2417765" y="384968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1" name="Line 134"/>
            <p:cNvSpPr/>
            <p:nvPr/>
          </p:nvSpPr>
          <p:spPr>
            <a:xfrm>
              <a:off x="3219446" y="384968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2" name="Line 135"/>
            <p:cNvSpPr/>
            <p:nvPr/>
          </p:nvSpPr>
          <p:spPr>
            <a:xfrm>
              <a:off x="2817815" y="41481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3" name="Line 136"/>
            <p:cNvSpPr/>
            <p:nvPr/>
          </p:nvSpPr>
          <p:spPr>
            <a:xfrm>
              <a:off x="2417765" y="414813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4" name="Line 137"/>
            <p:cNvSpPr/>
            <p:nvPr/>
          </p:nvSpPr>
          <p:spPr>
            <a:xfrm>
              <a:off x="3219446" y="41481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5" name="Rectangle 138"/>
            <p:cNvSpPr/>
            <p:nvPr/>
          </p:nvSpPr>
          <p:spPr>
            <a:xfrm>
              <a:off x="4421188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6" name="Rectangle 139"/>
            <p:cNvSpPr/>
            <p:nvPr/>
          </p:nvSpPr>
          <p:spPr>
            <a:xfrm>
              <a:off x="4513258" y="3884608"/>
              <a:ext cx="233364" cy="21589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7" name="Rectangle 140"/>
            <p:cNvSpPr/>
            <p:nvPr/>
          </p:nvSpPr>
          <p:spPr>
            <a:xfrm>
              <a:off x="4019546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8" name="Rectangle 141"/>
            <p:cNvSpPr/>
            <p:nvPr/>
          </p:nvSpPr>
          <p:spPr>
            <a:xfrm>
              <a:off x="4076696" y="388460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142"/>
            <p:cNvSpPr/>
            <p:nvPr/>
          </p:nvSpPr>
          <p:spPr>
            <a:xfrm>
              <a:off x="361949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0" name="Rectangle 143"/>
            <p:cNvSpPr/>
            <p:nvPr/>
          </p:nvSpPr>
          <p:spPr>
            <a:xfrm>
              <a:off x="3719514" y="388460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1" name="Rectangle 144"/>
            <p:cNvSpPr/>
            <p:nvPr/>
          </p:nvSpPr>
          <p:spPr>
            <a:xfrm>
              <a:off x="3676646" y="401637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2" name="Rectangle 145"/>
            <p:cNvSpPr/>
            <p:nvPr/>
          </p:nvSpPr>
          <p:spPr>
            <a:xfrm>
              <a:off x="321944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3" name="Rectangle 146"/>
            <p:cNvSpPr/>
            <p:nvPr/>
          </p:nvSpPr>
          <p:spPr>
            <a:xfrm>
              <a:off x="3349630" y="388460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4" name="Rectangle 147"/>
            <p:cNvSpPr/>
            <p:nvPr/>
          </p:nvSpPr>
          <p:spPr>
            <a:xfrm>
              <a:off x="2817815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5" name="Rectangle 148"/>
            <p:cNvSpPr/>
            <p:nvPr/>
          </p:nvSpPr>
          <p:spPr>
            <a:xfrm>
              <a:off x="2957517" y="388460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6" name="Rectangle 149"/>
            <p:cNvSpPr/>
            <p:nvPr/>
          </p:nvSpPr>
          <p:spPr>
            <a:xfrm>
              <a:off x="2417765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7" name="Rectangle 150"/>
            <p:cNvSpPr/>
            <p:nvPr/>
          </p:nvSpPr>
          <p:spPr>
            <a:xfrm>
              <a:off x="2590796" y="3884608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8" name="Line 151"/>
            <p:cNvSpPr/>
            <p:nvPr/>
          </p:nvSpPr>
          <p:spPr>
            <a:xfrm>
              <a:off x="2417765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9" name="Line 152"/>
            <p:cNvSpPr/>
            <p:nvPr/>
          </p:nvSpPr>
          <p:spPr>
            <a:xfrm>
              <a:off x="2817815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0" name="Line 153"/>
            <p:cNvSpPr/>
            <p:nvPr/>
          </p:nvSpPr>
          <p:spPr>
            <a:xfrm>
              <a:off x="32194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1" name="Line 154"/>
            <p:cNvSpPr/>
            <p:nvPr/>
          </p:nvSpPr>
          <p:spPr>
            <a:xfrm>
              <a:off x="361949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2" name="Line 155"/>
            <p:cNvSpPr/>
            <p:nvPr/>
          </p:nvSpPr>
          <p:spPr>
            <a:xfrm>
              <a:off x="40195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3" name="Line 156"/>
            <p:cNvSpPr/>
            <p:nvPr/>
          </p:nvSpPr>
          <p:spPr>
            <a:xfrm>
              <a:off x="442118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4" name="Line 157"/>
            <p:cNvSpPr/>
            <p:nvPr/>
          </p:nvSpPr>
          <p:spPr>
            <a:xfrm>
              <a:off x="482123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5" name="Line 158"/>
            <p:cNvSpPr/>
            <p:nvPr/>
          </p:nvSpPr>
          <p:spPr>
            <a:xfrm>
              <a:off x="2817815" y="384968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6" name="Line 159"/>
            <p:cNvSpPr/>
            <p:nvPr/>
          </p:nvSpPr>
          <p:spPr>
            <a:xfrm>
              <a:off x="2417765" y="384968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7" name="Line 160"/>
            <p:cNvSpPr/>
            <p:nvPr/>
          </p:nvSpPr>
          <p:spPr>
            <a:xfrm>
              <a:off x="3219446" y="384968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8" name="Line 161"/>
            <p:cNvSpPr/>
            <p:nvPr/>
          </p:nvSpPr>
          <p:spPr>
            <a:xfrm>
              <a:off x="2817815" y="41481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9" name="Line 162"/>
            <p:cNvSpPr/>
            <p:nvPr/>
          </p:nvSpPr>
          <p:spPr>
            <a:xfrm>
              <a:off x="2417765" y="414813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0" name="Line 163"/>
            <p:cNvSpPr/>
            <p:nvPr/>
          </p:nvSpPr>
          <p:spPr>
            <a:xfrm>
              <a:off x="3219446" y="41481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1" name="Rectangle 164"/>
            <p:cNvSpPr/>
            <p:nvPr/>
          </p:nvSpPr>
          <p:spPr>
            <a:xfrm>
              <a:off x="5216523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2" name="Rectangle 165"/>
            <p:cNvSpPr/>
            <p:nvPr/>
          </p:nvSpPr>
          <p:spPr>
            <a:xfrm>
              <a:off x="5308604" y="421639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3" name="Rectangle 166"/>
            <p:cNvSpPr/>
            <p:nvPr/>
          </p:nvSpPr>
          <p:spPr>
            <a:xfrm>
              <a:off x="481647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4" name="Rectangle 167"/>
            <p:cNvSpPr/>
            <p:nvPr/>
          </p:nvSpPr>
          <p:spPr>
            <a:xfrm>
              <a:off x="4872042" y="421639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5" name="Rectangle 168"/>
            <p:cNvSpPr/>
            <p:nvPr/>
          </p:nvSpPr>
          <p:spPr>
            <a:xfrm>
              <a:off x="441642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6" name="Rectangle 169"/>
            <p:cNvSpPr/>
            <p:nvPr/>
          </p:nvSpPr>
          <p:spPr>
            <a:xfrm>
              <a:off x="4516441" y="421639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7" name="Rectangle 170"/>
            <p:cNvSpPr/>
            <p:nvPr/>
          </p:nvSpPr>
          <p:spPr>
            <a:xfrm>
              <a:off x="4471992" y="434974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8" name="Rectangle 171"/>
            <p:cNvSpPr/>
            <p:nvPr/>
          </p:nvSpPr>
          <p:spPr>
            <a:xfrm>
              <a:off x="4014792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9" name="Rectangle 172"/>
            <p:cNvSpPr/>
            <p:nvPr/>
          </p:nvSpPr>
          <p:spPr>
            <a:xfrm>
              <a:off x="4146547" y="421639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0" name="Rectangle 173"/>
            <p:cNvSpPr/>
            <p:nvPr/>
          </p:nvSpPr>
          <p:spPr>
            <a:xfrm>
              <a:off x="3614742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1" name="Rectangle 174"/>
            <p:cNvSpPr/>
            <p:nvPr/>
          </p:nvSpPr>
          <p:spPr>
            <a:xfrm>
              <a:off x="3754434" y="421639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2" name="Rectangle 175"/>
            <p:cNvSpPr/>
            <p:nvPr/>
          </p:nvSpPr>
          <p:spPr>
            <a:xfrm>
              <a:off x="3213101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3" name="Rectangle 176"/>
            <p:cNvSpPr/>
            <p:nvPr/>
          </p:nvSpPr>
          <p:spPr>
            <a:xfrm>
              <a:off x="3386142" y="4216398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4" name="Line 177"/>
            <p:cNvSpPr/>
            <p:nvPr/>
          </p:nvSpPr>
          <p:spPr>
            <a:xfrm>
              <a:off x="3213101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Line 178"/>
            <p:cNvSpPr/>
            <p:nvPr/>
          </p:nvSpPr>
          <p:spPr>
            <a:xfrm>
              <a:off x="361474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6" name="Line 179"/>
            <p:cNvSpPr/>
            <p:nvPr/>
          </p:nvSpPr>
          <p:spPr>
            <a:xfrm>
              <a:off x="401479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7" name="Line 180"/>
            <p:cNvSpPr/>
            <p:nvPr/>
          </p:nvSpPr>
          <p:spPr>
            <a:xfrm>
              <a:off x="44164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8" name="Line 181"/>
            <p:cNvSpPr/>
            <p:nvPr/>
          </p:nvSpPr>
          <p:spPr>
            <a:xfrm>
              <a:off x="481647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9" name="Line 182"/>
            <p:cNvSpPr/>
            <p:nvPr/>
          </p:nvSpPr>
          <p:spPr>
            <a:xfrm>
              <a:off x="52165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0" name="Line 183"/>
            <p:cNvSpPr/>
            <p:nvPr/>
          </p:nvSpPr>
          <p:spPr>
            <a:xfrm>
              <a:off x="5618165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1" name="Line 184"/>
            <p:cNvSpPr/>
            <p:nvPr/>
          </p:nvSpPr>
          <p:spPr>
            <a:xfrm>
              <a:off x="3614742" y="418147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2" name="Line 185"/>
            <p:cNvSpPr/>
            <p:nvPr/>
          </p:nvSpPr>
          <p:spPr>
            <a:xfrm>
              <a:off x="3213101" y="418147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3" name="Line 186"/>
            <p:cNvSpPr/>
            <p:nvPr/>
          </p:nvSpPr>
          <p:spPr>
            <a:xfrm>
              <a:off x="4014792" y="418147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4" name="Line 187"/>
            <p:cNvSpPr/>
            <p:nvPr/>
          </p:nvSpPr>
          <p:spPr>
            <a:xfrm>
              <a:off x="3614742" y="447992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5" name="Line 188"/>
            <p:cNvSpPr/>
            <p:nvPr/>
          </p:nvSpPr>
          <p:spPr>
            <a:xfrm>
              <a:off x="3213101" y="447992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6" name="Line 189"/>
            <p:cNvSpPr/>
            <p:nvPr/>
          </p:nvSpPr>
          <p:spPr>
            <a:xfrm>
              <a:off x="4014792" y="447992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7" name="Rectangle 190"/>
            <p:cNvSpPr/>
            <p:nvPr/>
          </p:nvSpPr>
          <p:spPr>
            <a:xfrm>
              <a:off x="5216523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8" name="Rectangle 191"/>
            <p:cNvSpPr/>
            <p:nvPr/>
          </p:nvSpPr>
          <p:spPr>
            <a:xfrm>
              <a:off x="5308604" y="4216398"/>
              <a:ext cx="233364" cy="10795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 </a:t>
              </a:r>
            </a:p>
          </p:txBody>
        </p:sp>
        <p:sp>
          <p:nvSpPr>
            <p:cNvPr id="189" name="Rectangle 192"/>
            <p:cNvSpPr/>
            <p:nvPr/>
          </p:nvSpPr>
          <p:spPr>
            <a:xfrm>
              <a:off x="481647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0" name="Rectangle 193"/>
            <p:cNvSpPr/>
            <p:nvPr/>
          </p:nvSpPr>
          <p:spPr>
            <a:xfrm>
              <a:off x="4872042" y="421639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1" name="Rectangle 194"/>
            <p:cNvSpPr/>
            <p:nvPr/>
          </p:nvSpPr>
          <p:spPr>
            <a:xfrm>
              <a:off x="441642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2" name="Rectangle 195"/>
            <p:cNvSpPr/>
            <p:nvPr/>
          </p:nvSpPr>
          <p:spPr>
            <a:xfrm>
              <a:off x="4516441" y="421639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3" name="Rectangle 196"/>
            <p:cNvSpPr/>
            <p:nvPr/>
          </p:nvSpPr>
          <p:spPr>
            <a:xfrm>
              <a:off x="4471992" y="434974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4" name="Rectangle 197"/>
            <p:cNvSpPr/>
            <p:nvPr/>
          </p:nvSpPr>
          <p:spPr>
            <a:xfrm>
              <a:off x="4014792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5" name="Rectangle 198"/>
            <p:cNvSpPr/>
            <p:nvPr/>
          </p:nvSpPr>
          <p:spPr>
            <a:xfrm>
              <a:off x="4146547" y="421639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6" name="Rectangle 199"/>
            <p:cNvSpPr/>
            <p:nvPr/>
          </p:nvSpPr>
          <p:spPr>
            <a:xfrm>
              <a:off x="3614742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7" name="Rectangle 200"/>
            <p:cNvSpPr/>
            <p:nvPr/>
          </p:nvSpPr>
          <p:spPr>
            <a:xfrm>
              <a:off x="3754434" y="421639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8" name="Rectangle 201"/>
            <p:cNvSpPr/>
            <p:nvPr/>
          </p:nvSpPr>
          <p:spPr>
            <a:xfrm>
              <a:off x="3213101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9" name="Rectangle 202"/>
            <p:cNvSpPr/>
            <p:nvPr/>
          </p:nvSpPr>
          <p:spPr>
            <a:xfrm>
              <a:off x="3386142" y="4216398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0" name="Line 203"/>
            <p:cNvSpPr/>
            <p:nvPr/>
          </p:nvSpPr>
          <p:spPr>
            <a:xfrm>
              <a:off x="3213101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1" name="Line 204"/>
            <p:cNvSpPr/>
            <p:nvPr/>
          </p:nvSpPr>
          <p:spPr>
            <a:xfrm>
              <a:off x="361474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2" name="Line 205"/>
            <p:cNvSpPr/>
            <p:nvPr/>
          </p:nvSpPr>
          <p:spPr>
            <a:xfrm>
              <a:off x="401479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3" name="Line 206"/>
            <p:cNvSpPr/>
            <p:nvPr/>
          </p:nvSpPr>
          <p:spPr>
            <a:xfrm>
              <a:off x="44164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4" name="Line 207"/>
            <p:cNvSpPr/>
            <p:nvPr/>
          </p:nvSpPr>
          <p:spPr>
            <a:xfrm>
              <a:off x="481647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5" name="Line 208"/>
            <p:cNvSpPr/>
            <p:nvPr/>
          </p:nvSpPr>
          <p:spPr>
            <a:xfrm>
              <a:off x="52165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6" name="Line 209"/>
            <p:cNvSpPr/>
            <p:nvPr/>
          </p:nvSpPr>
          <p:spPr>
            <a:xfrm>
              <a:off x="5618165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7" name="Line 210"/>
            <p:cNvSpPr/>
            <p:nvPr/>
          </p:nvSpPr>
          <p:spPr>
            <a:xfrm>
              <a:off x="3614742" y="418147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8" name="Line 211"/>
            <p:cNvSpPr/>
            <p:nvPr/>
          </p:nvSpPr>
          <p:spPr>
            <a:xfrm>
              <a:off x="3213101" y="418147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9" name="Line 212"/>
            <p:cNvSpPr/>
            <p:nvPr/>
          </p:nvSpPr>
          <p:spPr>
            <a:xfrm>
              <a:off x="4014792" y="418147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0" name="Line 213"/>
            <p:cNvSpPr/>
            <p:nvPr/>
          </p:nvSpPr>
          <p:spPr>
            <a:xfrm>
              <a:off x="3614742" y="447992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1" name="Line 214"/>
            <p:cNvSpPr/>
            <p:nvPr/>
          </p:nvSpPr>
          <p:spPr>
            <a:xfrm>
              <a:off x="3213101" y="447992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2" name="Line 215"/>
            <p:cNvSpPr/>
            <p:nvPr/>
          </p:nvSpPr>
          <p:spPr>
            <a:xfrm>
              <a:off x="4014792" y="447992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3" name="Rectangle 216"/>
            <p:cNvSpPr/>
            <p:nvPr/>
          </p:nvSpPr>
          <p:spPr>
            <a:xfrm>
              <a:off x="5610228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4" name="Rectangle 217"/>
            <p:cNvSpPr/>
            <p:nvPr/>
          </p:nvSpPr>
          <p:spPr>
            <a:xfrm>
              <a:off x="5703890" y="4546597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5" name="Rectangle 218"/>
            <p:cNvSpPr/>
            <p:nvPr/>
          </p:nvSpPr>
          <p:spPr>
            <a:xfrm>
              <a:off x="521017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6" name="Rectangle 219"/>
            <p:cNvSpPr/>
            <p:nvPr/>
          </p:nvSpPr>
          <p:spPr>
            <a:xfrm>
              <a:off x="5267328" y="4546597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7" name="Rectangle 220"/>
            <p:cNvSpPr/>
            <p:nvPr/>
          </p:nvSpPr>
          <p:spPr>
            <a:xfrm>
              <a:off x="481012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8" name="Rectangle 221"/>
            <p:cNvSpPr/>
            <p:nvPr/>
          </p:nvSpPr>
          <p:spPr>
            <a:xfrm>
              <a:off x="4910135" y="4546597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9" name="Rectangle 222"/>
            <p:cNvSpPr/>
            <p:nvPr/>
          </p:nvSpPr>
          <p:spPr>
            <a:xfrm>
              <a:off x="4865686" y="467995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0" name="Rectangle 223"/>
            <p:cNvSpPr/>
            <p:nvPr/>
          </p:nvSpPr>
          <p:spPr>
            <a:xfrm>
              <a:off x="4408486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1" name="Rectangle 224"/>
            <p:cNvSpPr/>
            <p:nvPr/>
          </p:nvSpPr>
          <p:spPr>
            <a:xfrm>
              <a:off x="4540252" y="4546597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2" name="Rectangle 225"/>
            <p:cNvSpPr/>
            <p:nvPr/>
          </p:nvSpPr>
          <p:spPr>
            <a:xfrm>
              <a:off x="4008436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3" name="Rectangle 226"/>
            <p:cNvSpPr/>
            <p:nvPr/>
          </p:nvSpPr>
          <p:spPr>
            <a:xfrm>
              <a:off x="4148139" y="4546597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4" name="Rectangle 227"/>
            <p:cNvSpPr/>
            <p:nvPr/>
          </p:nvSpPr>
          <p:spPr>
            <a:xfrm>
              <a:off x="3606805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5" name="Rectangle 228"/>
            <p:cNvSpPr/>
            <p:nvPr/>
          </p:nvSpPr>
          <p:spPr>
            <a:xfrm>
              <a:off x="3779836" y="4546597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6" name="Line 229"/>
            <p:cNvSpPr/>
            <p:nvPr/>
          </p:nvSpPr>
          <p:spPr>
            <a:xfrm>
              <a:off x="3606805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7" name="Line 230"/>
            <p:cNvSpPr/>
            <p:nvPr/>
          </p:nvSpPr>
          <p:spPr>
            <a:xfrm>
              <a:off x="400843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8" name="Line 231"/>
            <p:cNvSpPr/>
            <p:nvPr/>
          </p:nvSpPr>
          <p:spPr>
            <a:xfrm>
              <a:off x="440848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9" name="Line 232"/>
            <p:cNvSpPr/>
            <p:nvPr/>
          </p:nvSpPr>
          <p:spPr>
            <a:xfrm>
              <a:off x="48101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0" name="Line 233"/>
            <p:cNvSpPr/>
            <p:nvPr/>
          </p:nvSpPr>
          <p:spPr>
            <a:xfrm>
              <a:off x="521017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1" name="Line 234"/>
            <p:cNvSpPr/>
            <p:nvPr/>
          </p:nvSpPr>
          <p:spPr>
            <a:xfrm>
              <a:off x="56102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2" name="Line 235"/>
            <p:cNvSpPr/>
            <p:nvPr/>
          </p:nvSpPr>
          <p:spPr>
            <a:xfrm>
              <a:off x="6011859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3" name="Line 236"/>
            <p:cNvSpPr/>
            <p:nvPr/>
          </p:nvSpPr>
          <p:spPr>
            <a:xfrm>
              <a:off x="4008436" y="451325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4" name="Line 237"/>
            <p:cNvSpPr/>
            <p:nvPr/>
          </p:nvSpPr>
          <p:spPr>
            <a:xfrm>
              <a:off x="3606805" y="451325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5" name="Line 238"/>
            <p:cNvSpPr/>
            <p:nvPr/>
          </p:nvSpPr>
          <p:spPr>
            <a:xfrm>
              <a:off x="4408486" y="451325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6" name="Line 239"/>
            <p:cNvSpPr/>
            <p:nvPr/>
          </p:nvSpPr>
          <p:spPr>
            <a:xfrm>
              <a:off x="4008436" y="48117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7" name="Line 240"/>
            <p:cNvSpPr/>
            <p:nvPr/>
          </p:nvSpPr>
          <p:spPr>
            <a:xfrm>
              <a:off x="3606805" y="481170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8" name="Line 241"/>
            <p:cNvSpPr/>
            <p:nvPr/>
          </p:nvSpPr>
          <p:spPr>
            <a:xfrm>
              <a:off x="4408486" y="481170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9" name="Rectangle 242"/>
            <p:cNvSpPr/>
            <p:nvPr/>
          </p:nvSpPr>
          <p:spPr>
            <a:xfrm>
              <a:off x="5610228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0" name="Rectangle 243"/>
            <p:cNvSpPr/>
            <p:nvPr/>
          </p:nvSpPr>
          <p:spPr>
            <a:xfrm>
              <a:off x="5703890" y="4546597"/>
              <a:ext cx="236536" cy="23019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r>
                <a:rPr lang="en-US" sz="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1" name="Rectangle 244"/>
            <p:cNvSpPr/>
            <p:nvPr/>
          </p:nvSpPr>
          <p:spPr>
            <a:xfrm>
              <a:off x="521017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2" name="Rectangle 245"/>
            <p:cNvSpPr/>
            <p:nvPr/>
          </p:nvSpPr>
          <p:spPr>
            <a:xfrm>
              <a:off x="5267328" y="4546597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3" name="Rectangle 246"/>
            <p:cNvSpPr/>
            <p:nvPr/>
          </p:nvSpPr>
          <p:spPr>
            <a:xfrm>
              <a:off x="481012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4" name="Rectangle 247"/>
            <p:cNvSpPr/>
            <p:nvPr/>
          </p:nvSpPr>
          <p:spPr>
            <a:xfrm>
              <a:off x="4910135" y="4546597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5" name="Rectangle 248"/>
            <p:cNvSpPr/>
            <p:nvPr/>
          </p:nvSpPr>
          <p:spPr>
            <a:xfrm>
              <a:off x="4865686" y="467995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6" name="Rectangle 249"/>
            <p:cNvSpPr/>
            <p:nvPr/>
          </p:nvSpPr>
          <p:spPr>
            <a:xfrm>
              <a:off x="4408486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7" name="Rectangle 250"/>
            <p:cNvSpPr/>
            <p:nvPr/>
          </p:nvSpPr>
          <p:spPr>
            <a:xfrm>
              <a:off x="4540252" y="4546597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8" name="Rectangle 251"/>
            <p:cNvSpPr/>
            <p:nvPr/>
          </p:nvSpPr>
          <p:spPr>
            <a:xfrm>
              <a:off x="4008436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9" name="Rectangle 252"/>
            <p:cNvSpPr/>
            <p:nvPr/>
          </p:nvSpPr>
          <p:spPr>
            <a:xfrm>
              <a:off x="4148139" y="4546597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0" name="Rectangle 253"/>
            <p:cNvSpPr/>
            <p:nvPr/>
          </p:nvSpPr>
          <p:spPr>
            <a:xfrm>
              <a:off x="3606805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1" name="Rectangle 254"/>
            <p:cNvSpPr/>
            <p:nvPr/>
          </p:nvSpPr>
          <p:spPr>
            <a:xfrm>
              <a:off x="3779836" y="4546597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2" name="Line 255"/>
            <p:cNvSpPr/>
            <p:nvPr/>
          </p:nvSpPr>
          <p:spPr>
            <a:xfrm>
              <a:off x="3606805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3" name="Line 256"/>
            <p:cNvSpPr/>
            <p:nvPr/>
          </p:nvSpPr>
          <p:spPr>
            <a:xfrm>
              <a:off x="400843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4" name="Line 257"/>
            <p:cNvSpPr/>
            <p:nvPr/>
          </p:nvSpPr>
          <p:spPr>
            <a:xfrm>
              <a:off x="440848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5" name="Line 258"/>
            <p:cNvSpPr/>
            <p:nvPr/>
          </p:nvSpPr>
          <p:spPr>
            <a:xfrm>
              <a:off x="48101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6" name="Line 259"/>
            <p:cNvSpPr/>
            <p:nvPr/>
          </p:nvSpPr>
          <p:spPr>
            <a:xfrm>
              <a:off x="521017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7" name="Line 260"/>
            <p:cNvSpPr/>
            <p:nvPr/>
          </p:nvSpPr>
          <p:spPr>
            <a:xfrm>
              <a:off x="56102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8" name="Line 261"/>
            <p:cNvSpPr/>
            <p:nvPr/>
          </p:nvSpPr>
          <p:spPr>
            <a:xfrm>
              <a:off x="6011859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9" name="Line 262"/>
            <p:cNvSpPr/>
            <p:nvPr/>
          </p:nvSpPr>
          <p:spPr>
            <a:xfrm>
              <a:off x="4008436" y="451325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0" name="Line 263"/>
            <p:cNvSpPr/>
            <p:nvPr/>
          </p:nvSpPr>
          <p:spPr>
            <a:xfrm>
              <a:off x="3606805" y="451325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1" name="Line 264"/>
            <p:cNvSpPr/>
            <p:nvPr/>
          </p:nvSpPr>
          <p:spPr>
            <a:xfrm>
              <a:off x="4408486" y="451325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2" name="Line 265"/>
            <p:cNvSpPr/>
            <p:nvPr/>
          </p:nvSpPr>
          <p:spPr>
            <a:xfrm>
              <a:off x="4008436" y="48117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3" name="Line 266"/>
            <p:cNvSpPr/>
            <p:nvPr/>
          </p:nvSpPr>
          <p:spPr>
            <a:xfrm>
              <a:off x="3606805" y="481170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4" name="Line 267"/>
            <p:cNvSpPr/>
            <p:nvPr/>
          </p:nvSpPr>
          <p:spPr>
            <a:xfrm>
              <a:off x="4408486" y="481170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5" name="Rectangle 268"/>
            <p:cNvSpPr/>
            <p:nvPr/>
          </p:nvSpPr>
          <p:spPr>
            <a:xfrm>
              <a:off x="6011859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6" name="Rectangle 269"/>
            <p:cNvSpPr/>
            <p:nvPr/>
          </p:nvSpPr>
          <p:spPr>
            <a:xfrm>
              <a:off x="6105521" y="4879979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7" name="Rectangle 270"/>
            <p:cNvSpPr/>
            <p:nvPr/>
          </p:nvSpPr>
          <p:spPr>
            <a:xfrm>
              <a:off x="561180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8" name="Rectangle 271"/>
            <p:cNvSpPr/>
            <p:nvPr/>
          </p:nvSpPr>
          <p:spPr>
            <a:xfrm>
              <a:off x="5668959" y="487997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9" name="Rectangle 272"/>
            <p:cNvSpPr/>
            <p:nvPr/>
          </p:nvSpPr>
          <p:spPr>
            <a:xfrm>
              <a:off x="521175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0" name="Rectangle 273"/>
            <p:cNvSpPr/>
            <p:nvPr/>
          </p:nvSpPr>
          <p:spPr>
            <a:xfrm>
              <a:off x="5311777" y="487997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1" name="Rectangle 274"/>
            <p:cNvSpPr/>
            <p:nvPr/>
          </p:nvSpPr>
          <p:spPr>
            <a:xfrm>
              <a:off x="5267328" y="501173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2" name="Rectangle 275"/>
            <p:cNvSpPr/>
            <p:nvPr/>
          </p:nvSpPr>
          <p:spPr>
            <a:xfrm>
              <a:off x="4810128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3" name="Rectangle 276"/>
            <p:cNvSpPr/>
            <p:nvPr/>
          </p:nvSpPr>
          <p:spPr>
            <a:xfrm>
              <a:off x="4941883" y="487997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4" name="Rectangle 277"/>
            <p:cNvSpPr/>
            <p:nvPr/>
          </p:nvSpPr>
          <p:spPr>
            <a:xfrm>
              <a:off x="4410078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5" name="Rectangle 278"/>
            <p:cNvSpPr/>
            <p:nvPr/>
          </p:nvSpPr>
          <p:spPr>
            <a:xfrm>
              <a:off x="4549780" y="487997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6" name="Rectangle 279"/>
            <p:cNvSpPr/>
            <p:nvPr/>
          </p:nvSpPr>
          <p:spPr>
            <a:xfrm>
              <a:off x="4010028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7" name="Rectangle 280"/>
            <p:cNvSpPr/>
            <p:nvPr/>
          </p:nvSpPr>
          <p:spPr>
            <a:xfrm>
              <a:off x="4181478" y="4879979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8" name="Line 281"/>
            <p:cNvSpPr/>
            <p:nvPr/>
          </p:nvSpPr>
          <p:spPr>
            <a:xfrm>
              <a:off x="401002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9" name="Line 282"/>
            <p:cNvSpPr/>
            <p:nvPr/>
          </p:nvSpPr>
          <p:spPr>
            <a:xfrm>
              <a:off x="441007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0" name="Line 283"/>
            <p:cNvSpPr/>
            <p:nvPr/>
          </p:nvSpPr>
          <p:spPr>
            <a:xfrm>
              <a:off x="481012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1" name="Line 284"/>
            <p:cNvSpPr/>
            <p:nvPr/>
          </p:nvSpPr>
          <p:spPr>
            <a:xfrm>
              <a:off x="52117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2" name="Line 285"/>
            <p:cNvSpPr/>
            <p:nvPr/>
          </p:nvSpPr>
          <p:spPr>
            <a:xfrm>
              <a:off x="561180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3" name="Line 286"/>
            <p:cNvSpPr/>
            <p:nvPr/>
          </p:nvSpPr>
          <p:spPr>
            <a:xfrm>
              <a:off x="60118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4" name="Line 287"/>
            <p:cNvSpPr/>
            <p:nvPr/>
          </p:nvSpPr>
          <p:spPr>
            <a:xfrm>
              <a:off x="6413501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5" name="Line 288"/>
            <p:cNvSpPr/>
            <p:nvPr/>
          </p:nvSpPr>
          <p:spPr>
            <a:xfrm>
              <a:off x="4410078" y="484504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6" name="Line 289"/>
            <p:cNvSpPr/>
            <p:nvPr/>
          </p:nvSpPr>
          <p:spPr>
            <a:xfrm>
              <a:off x="4010028" y="484504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7" name="Line 290"/>
            <p:cNvSpPr/>
            <p:nvPr/>
          </p:nvSpPr>
          <p:spPr>
            <a:xfrm>
              <a:off x="4810128" y="484504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8" name="Line 291"/>
            <p:cNvSpPr/>
            <p:nvPr/>
          </p:nvSpPr>
          <p:spPr>
            <a:xfrm>
              <a:off x="4410078" y="514349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9" name="Line 292"/>
            <p:cNvSpPr/>
            <p:nvPr/>
          </p:nvSpPr>
          <p:spPr>
            <a:xfrm>
              <a:off x="4010028" y="514349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0" name="Line 293"/>
            <p:cNvSpPr/>
            <p:nvPr/>
          </p:nvSpPr>
          <p:spPr>
            <a:xfrm>
              <a:off x="4810128" y="514349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1" name="Rectangle 294"/>
            <p:cNvSpPr/>
            <p:nvPr/>
          </p:nvSpPr>
          <p:spPr>
            <a:xfrm>
              <a:off x="6011859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2" name="Rectangle 295"/>
            <p:cNvSpPr/>
            <p:nvPr/>
          </p:nvSpPr>
          <p:spPr>
            <a:xfrm>
              <a:off x="6105521" y="4879979"/>
              <a:ext cx="207961" cy="10795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3" name="Rectangle 296"/>
            <p:cNvSpPr/>
            <p:nvPr/>
          </p:nvSpPr>
          <p:spPr>
            <a:xfrm>
              <a:off x="561180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4" name="Rectangle 297"/>
            <p:cNvSpPr/>
            <p:nvPr/>
          </p:nvSpPr>
          <p:spPr>
            <a:xfrm>
              <a:off x="5668959" y="487997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5" name="Rectangle 298"/>
            <p:cNvSpPr/>
            <p:nvPr/>
          </p:nvSpPr>
          <p:spPr>
            <a:xfrm>
              <a:off x="521175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6" name="Rectangle 299"/>
            <p:cNvSpPr/>
            <p:nvPr/>
          </p:nvSpPr>
          <p:spPr>
            <a:xfrm>
              <a:off x="5311777" y="487997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7" name="Rectangle 300"/>
            <p:cNvSpPr/>
            <p:nvPr/>
          </p:nvSpPr>
          <p:spPr>
            <a:xfrm>
              <a:off x="5267328" y="501173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8" name="Rectangle 301"/>
            <p:cNvSpPr/>
            <p:nvPr/>
          </p:nvSpPr>
          <p:spPr>
            <a:xfrm>
              <a:off x="4810128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9" name="Rectangle 302"/>
            <p:cNvSpPr/>
            <p:nvPr/>
          </p:nvSpPr>
          <p:spPr>
            <a:xfrm>
              <a:off x="4941883" y="487997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0" name="Rectangle 303"/>
            <p:cNvSpPr/>
            <p:nvPr/>
          </p:nvSpPr>
          <p:spPr>
            <a:xfrm>
              <a:off x="4410078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1" name="Rectangle 304"/>
            <p:cNvSpPr/>
            <p:nvPr/>
          </p:nvSpPr>
          <p:spPr>
            <a:xfrm>
              <a:off x="4549780" y="487997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2" name="Rectangle 305"/>
            <p:cNvSpPr/>
            <p:nvPr/>
          </p:nvSpPr>
          <p:spPr>
            <a:xfrm>
              <a:off x="4010028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3" name="Rectangle 306"/>
            <p:cNvSpPr/>
            <p:nvPr/>
          </p:nvSpPr>
          <p:spPr>
            <a:xfrm>
              <a:off x="4181478" y="4879979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4" name="Line 307"/>
            <p:cNvSpPr/>
            <p:nvPr/>
          </p:nvSpPr>
          <p:spPr>
            <a:xfrm>
              <a:off x="401002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5" name="Line 308"/>
            <p:cNvSpPr/>
            <p:nvPr/>
          </p:nvSpPr>
          <p:spPr>
            <a:xfrm>
              <a:off x="441007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6" name="Line 309"/>
            <p:cNvSpPr/>
            <p:nvPr/>
          </p:nvSpPr>
          <p:spPr>
            <a:xfrm>
              <a:off x="481012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7" name="Line 310"/>
            <p:cNvSpPr/>
            <p:nvPr/>
          </p:nvSpPr>
          <p:spPr>
            <a:xfrm>
              <a:off x="52117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8" name="Line 311"/>
            <p:cNvSpPr/>
            <p:nvPr/>
          </p:nvSpPr>
          <p:spPr>
            <a:xfrm>
              <a:off x="561180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9" name="Line 312"/>
            <p:cNvSpPr/>
            <p:nvPr/>
          </p:nvSpPr>
          <p:spPr>
            <a:xfrm>
              <a:off x="60118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0" name="Line 313"/>
            <p:cNvSpPr/>
            <p:nvPr/>
          </p:nvSpPr>
          <p:spPr>
            <a:xfrm>
              <a:off x="6413501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1" name="Line 314"/>
            <p:cNvSpPr/>
            <p:nvPr/>
          </p:nvSpPr>
          <p:spPr>
            <a:xfrm>
              <a:off x="4410078" y="484504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2" name="Line 315"/>
            <p:cNvSpPr/>
            <p:nvPr/>
          </p:nvSpPr>
          <p:spPr>
            <a:xfrm>
              <a:off x="4010028" y="484504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3" name="Line 316"/>
            <p:cNvSpPr/>
            <p:nvPr/>
          </p:nvSpPr>
          <p:spPr>
            <a:xfrm>
              <a:off x="4810128" y="484504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4" name="Line 317"/>
            <p:cNvSpPr/>
            <p:nvPr/>
          </p:nvSpPr>
          <p:spPr>
            <a:xfrm>
              <a:off x="4410078" y="514349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5" name="Line 318"/>
            <p:cNvSpPr/>
            <p:nvPr/>
          </p:nvSpPr>
          <p:spPr>
            <a:xfrm>
              <a:off x="4010028" y="514349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6" name="Line 319"/>
            <p:cNvSpPr/>
            <p:nvPr/>
          </p:nvSpPr>
          <p:spPr>
            <a:xfrm>
              <a:off x="4810128" y="514349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7" name="Rectangle 320"/>
            <p:cNvSpPr/>
            <p:nvPr/>
          </p:nvSpPr>
          <p:spPr>
            <a:xfrm>
              <a:off x="6815142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8" name="Rectangle 321"/>
            <p:cNvSpPr/>
            <p:nvPr/>
          </p:nvSpPr>
          <p:spPr>
            <a:xfrm>
              <a:off x="6908804" y="5211759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9" name="Rectangle 322"/>
            <p:cNvSpPr/>
            <p:nvPr/>
          </p:nvSpPr>
          <p:spPr>
            <a:xfrm>
              <a:off x="64150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0" name="Rectangle 323"/>
            <p:cNvSpPr/>
            <p:nvPr/>
          </p:nvSpPr>
          <p:spPr>
            <a:xfrm>
              <a:off x="6472242" y="521175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1" name="Rectangle 324"/>
            <p:cNvSpPr/>
            <p:nvPr/>
          </p:nvSpPr>
          <p:spPr>
            <a:xfrm>
              <a:off x="601504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2" name="Rectangle 325"/>
            <p:cNvSpPr/>
            <p:nvPr/>
          </p:nvSpPr>
          <p:spPr>
            <a:xfrm>
              <a:off x="6115049" y="521175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3" name="Rectangle 326"/>
            <p:cNvSpPr/>
            <p:nvPr/>
          </p:nvSpPr>
          <p:spPr>
            <a:xfrm>
              <a:off x="6072192" y="534352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4" name="Rectangle 327"/>
            <p:cNvSpPr/>
            <p:nvPr/>
          </p:nvSpPr>
          <p:spPr>
            <a:xfrm>
              <a:off x="56149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5" name="Rectangle 328"/>
            <p:cNvSpPr/>
            <p:nvPr/>
          </p:nvSpPr>
          <p:spPr>
            <a:xfrm>
              <a:off x="5745166" y="521175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6" name="Rectangle 329"/>
            <p:cNvSpPr/>
            <p:nvPr/>
          </p:nvSpPr>
          <p:spPr>
            <a:xfrm>
              <a:off x="5213351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7" name="Rectangle 330"/>
            <p:cNvSpPr/>
            <p:nvPr/>
          </p:nvSpPr>
          <p:spPr>
            <a:xfrm>
              <a:off x="5353053" y="521175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8" name="Rectangle 331"/>
            <p:cNvSpPr/>
            <p:nvPr/>
          </p:nvSpPr>
          <p:spPr>
            <a:xfrm>
              <a:off x="4813301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9" name="Rectangle 332"/>
            <p:cNvSpPr/>
            <p:nvPr/>
          </p:nvSpPr>
          <p:spPr>
            <a:xfrm>
              <a:off x="4986342" y="5211759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0" name="Line 333"/>
            <p:cNvSpPr/>
            <p:nvPr/>
          </p:nvSpPr>
          <p:spPr>
            <a:xfrm>
              <a:off x="4813301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1" name="Line 334"/>
            <p:cNvSpPr/>
            <p:nvPr/>
          </p:nvSpPr>
          <p:spPr>
            <a:xfrm>
              <a:off x="5213351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2" name="Line 335"/>
            <p:cNvSpPr/>
            <p:nvPr/>
          </p:nvSpPr>
          <p:spPr>
            <a:xfrm>
              <a:off x="56149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3" name="Line 336"/>
            <p:cNvSpPr/>
            <p:nvPr/>
          </p:nvSpPr>
          <p:spPr>
            <a:xfrm>
              <a:off x="60150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4" name="Line 337"/>
            <p:cNvSpPr/>
            <p:nvPr/>
          </p:nvSpPr>
          <p:spPr>
            <a:xfrm>
              <a:off x="64150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5" name="Line 338"/>
            <p:cNvSpPr/>
            <p:nvPr/>
          </p:nvSpPr>
          <p:spPr>
            <a:xfrm>
              <a:off x="68151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6" name="Line 339"/>
            <p:cNvSpPr/>
            <p:nvPr/>
          </p:nvSpPr>
          <p:spPr>
            <a:xfrm>
              <a:off x="7216773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7" name="Line 340"/>
            <p:cNvSpPr/>
            <p:nvPr/>
          </p:nvSpPr>
          <p:spPr>
            <a:xfrm>
              <a:off x="5213351" y="51768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8" name="Line 341"/>
            <p:cNvSpPr/>
            <p:nvPr/>
          </p:nvSpPr>
          <p:spPr>
            <a:xfrm>
              <a:off x="4813301" y="517683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9" name="Line 342"/>
            <p:cNvSpPr/>
            <p:nvPr/>
          </p:nvSpPr>
          <p:spPr>
            <a:xfrm>
              <a:off x="5614992" y="51768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0" name="Line 343"/>
            <p:cNvSpPr/>
            <p:nvPr/>
          </p:nvSpPr>
          <p:spPr>
            <a:xfrm>
              <a:off x="5213351" y="547529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1" name="Line 344"/>
            <p:cNvSpPr/>
            <p:nvPr/>
          </p:nvSpPr>
          <p:spPr>
            <a:xfrm>
              <a:off x="4813301" y="547529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2" name="Line 345"/>
            <p:cNvSpPr/>
            <p:nvPr/>
          </p:nvSpPr>
          <p:spPr>
            <a:xfrm>
              <a:off x="5614992" y="547529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3" name="Rectangle 346"/>
            <p:cNvSpPr/>
            <p:nvPr/>
          </p:nvSpPr>
          <p:spPr>
            <a:xfrm>
              <a:off x="6815142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4" name="Rectangle 347"/>
            <p:cNvSpPr/>
            <p:nvPr/>
          </p:nvSpPr>
          <p:spPr>
            <a:xfrm>
              <a:off x="6908804" y="5211759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5" name="Rectangle 348"/>
            <p:cNvSpPr/>
            <p:nvPr/>
          </p:nvSpPr>
          <p:spPr>
            <a:xfrm>
              <a:off x="64150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6" name="Rectangle 349"/>
            <p:cNvSpPr/>
            <p:nvPr/>
          </p:nvSpPr>
          <p:spPr>
            <a:xfrm>
              <a:off x="6472242" y="521175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7" name="Rectangle 350"/>
            <p:cNvSpPr/>
            <p:nvPr/>
          </p:nvSpPr>
          <p:spPr>
            <a:xfrm>
              <a:off x="601504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8" name="Rectangle 351"/>
            <p:cNvSpPr/>
            <p:nvPr/>
          </p:nvSpPr>
          <p:spPr>
            <a:xfrm>
              <a:off x="6115049" y="521175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9" name="Rectangle 352"/>
            <p:cNvSpPr/>
            <p:nvPr/>
          </p:nvSpPr>
          <p:spPr>
            <a:xfrm>
              <a:off x="6072192" y="534352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0" name="Rectangle 353"/>
            <p:cNvSpPr/>
            <p:nvPr/>
          </p:nvSpPr>
          <p:spPr>
            <a:xfrm>
              <a:off x="56149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1" name="Rectangle 354"/>
            <p:cNvSpPr/>
            <p:nvPr/>
          </p:nvSpPr>
          <p:spPr>
            <a:xfrm>
              <a:off x="5745166" y="521175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2" name="Rectangle 355"/>
            <p:cNvSpPr/>
            <p:nvPr/>
          </p:nvSpPr>
          <p:spPr>
            <a:xfrm>
              <a:off x="5213351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3" name="Rectangle 356"/>
            <p:cNvSpPr/>
            <p:nvPr/>
          </p:nvSpPr>
          <p:spPr>
            <a:xfrm>
              <a:off x="5353053" y="521175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4" name="Rectangle 357"/>
            <p:cNvSpPr/>
            <p:nvPr/>
          </p:nvSpPr>
          <p:spPr>
            <a:xfrm>
              <a:off x="4813301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5" name="Rectangle 358"/>
            <p:cNvSpPr/>
            <p:nvPr/>
          </p:nvSpPr>
          <p:spPr>
            <a:xfrm>
              <a:off x="4986342" y="5211759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6" name="Line 359"/>
            <p:cNvSpPr/>
            <p:nvPr/>
          </p:nvSpPr>
          <p:spPr>
            <a:xfrm>
              <a:off x="4813301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7" name="Line 360"/>
            <p:cNvSpPr/>
            <p:nvPr/>
          </p:nvSpPr>
          <p:spPr>
            <a:xfrm>
              <a:off x="5213351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8" name="Line 361"/>
            <p:cNvSpPr/>
            <p:nvPr/>
          </p:nvSpPr>
          <p:spPr>
            <a:xfrm>
              <a:off x="56149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9" name="Line 362"/>
            <p:cNvSpPr/>
            <p:nvPr/>
          </p:nvSpPr>
          <p:spPr>
            <a:xfrm>
              <a:off x="60150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0" name="Line 363"/>
            <p:cNvSpPr/>
            <p:nvPr/>
          </p:nvSpPr>
          <p:spPr>
            <a:xfrm>
              <a:off x="64150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1" name="Line 364"/>
            <p:cNvSpPr/>
            <p:nvPr/>
          </p:nvSpPr>
          <p:spPr>
            <a:xfrm>
              <a:off x="68151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2" name="Line 365"/>
            <p:cNvSpPr/>
            <p:nvPr/>
          </p:nvSpPr>
          <p:spPr>
            <a:xfrm>
              <a:off x="7216773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3" name="Line 366"/>
            <p:cNvSpPr/>
            <p:nvPr/>
          </p:nvSpPr>
          <p:spPr>
            <a:xfrm>
              <a:off x="5213351" y="51768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4" name="Line 367"/>
            <p:cNvSpPr/>
            <p:nvPr/>
          </p:nvSpPr>
          <p:spPr>
            <a:xfrm>
              <a:off x="4813301" y="517683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5" name="Line 368"/>
            <p:cNvSpPr/>
            <p:nvPr/>
          </p:nvSpPr>
          <p:spPr>
            <a:xfrm>
              <a:off x="5614992" y="51768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6" name="Line 369"/>
            <p:cNvSpPr/>
            <p:nvPr/>
          </p:nvSpPr>
          <p:spPr>
            <a:xfrm>
              <a:off x="5213351" y="547529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7" name="Line 370"/>
            <p:cNvSpPr/>
            <p:nvPr/>
          </p:nvSpPr>
          <p:spPr>
            <a:xfrm>
              <a:off x="4813301" y="547529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8" name="Line 371"/>
            <p:cNvSpPr/>
            <p:nvPr/>
          </p:nvSpPr>
          <p:spPr>
            <a:xfrm>
              <a:off x="5614992" y="547529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9" name="Rectangle 372"/>
            <p:cNvSpPr/>
            <p:nvPr/>
          </p:nvSpPr>
          <p:spPr>
            <a:xfrm>
              <a:off x="7210428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0" name="Rectangle 373"/>
            <p:cNvSpPr/>
            <p:nvPr/>
          </p:nvSpPr>
          <p:spPr>
            <a:xfrm>
              <a:off x="7302498" y="554195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1" name="Rectangle 374"/>
            <p:cNvSpPr/>
            <p:nvPr/>
          </p:nvSpPr>
          <p:spPr>
            <a:xfrm>
              <a:off x="6808786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2" name="Rectangle 375"/>
            <p:cNvSpPr/>
            <p:nvPr/>
          </p:nvSpPr>
          <p:spPr>
            <a:xfrm>
              <a:off x="6865936" y="554195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3" name="Rectangle 376"/>
            <p:cNvSpPr/>
            <p:nvPr/>
          </p:nvSpPr>
          <p:spPr>
            <a:xfrm>
              <a:off x="640873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4" name="Rectangle 377"/>
            <p:cNvSpPr/>
            <p:nvPr/>
          </p:nvSpPr>
          <p:spPr>
            <a:xfrm>
              <a:off x="6508754" y="554195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5" name="Rectangle 378"/>
            <p:cNvSpPr/>
            <p:nvPr/>
          </p:nvSpPr>
          <p:spPr>
            <a:xfrm>
              <a:off x="6465886" y="567531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6" name="Rectangle 379"/>
            <p:cNvSpPr/>
            <p:nvPr/>
          </p:nvSpPr>
          <p:spPr>
            <a:xfrm>
              <a:off x="600868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7" name="Rectangle 380"/>
            <p:cNvSpPr/>
            <p:nvPr/>
          </p:nvSpPr>
          <p:spPr>
            <a:xfrm>
              <a:off x="6140452" y="554195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8" name="Rectangle 381"/>
            <p:cNvSpPr/>
            <p:nvPr/>
          </p:nvSpPr>
          <p:spPr>
            <a:xfrm>
              <a:off x="5607055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9" name="Rectangle 382"/>
            <p:cNvSpPr/>
            <p:nvPr/>
          </p:nvSpPr>
          <p:spPr>
            <a:xfrm>
              <a:off x="5746747" y="554195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0" name="Rectangle 383"/>
            <p:cNvSpPr/>
            <p:nvPr/>
          </p:nvSpPr>
          <p:spPr>
            <a:xfrm>
              <a:off x="5207005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1" name="Rectangle 384"/>
            <p:cNvSpPr/>
            <p:nvPr/>
          </p:nvSpPr>
          <p:spPr>
            <a:xfrm>
              <a:off x="5380036" y="5541958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2" name="Line 385"/>
            <p:cNvSpPr/>
            <p:nvPr/>
          </p:nvSpPr>
          <p:spPr>
            <a:xfrm>
              <a:off x="5207005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3" name="Line 386"/>
            <p:cNvSpPr/>
            <p:nvPr/>
          </p:nvSpPr>
          <p:spPr>
            <a:xfrm>
              <a:off x="5607055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4" name="Line 387"/>
            <p:cNvSpPr/>
            <p:nvPr/>
          </p:nvSpPr>
          <p:spPr>
            <a:xfrm>
              <a:off x="60086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5" name="Line 388"/>
            <p:cNvSpPr/>
            <p:nvPr/>
          </p:nvSpPr>
          <p:spPr>
            <a:xfrm>
              <a:off x="640873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6" name="Line 389"/>
            <p:cNvSpPr/>
            <p:nvPr/>
          </p:nvSpPr>
          <p:spPr>
            <a:xfrm>
              <a:off x="68087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7" name="Line 390"/>
            <p:cNvSpPr/>
            <p:nvPr/>
          </p:nvSpPr>
          <p:spPr>
            <a:xfrm>
              <a:off x="721042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8" name="Line 391"/>
            <p:cNvSpPr/>
            <p:nvPr/>
          </p:nvSpPr>
          <p:spPr>
            <a:xfrm>
              <a:off x="761047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9" name="Line 392"/>
            <p:cNvSpPr/>
            <p:nvPr/>
          </p:nvSpPr>
          <p:spPr>
            <a:xfrm>
              <a:off x="5607055" y="550862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0" name="Line 393"/>
            <p:cNvSpPr/>
            <p:nvPr/>
          </p:nvSpPr>
          <p:spPr>
            <a:xfrm>
              <a:off x="5207005" y="550862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1" name="Line 394"/>
            <p:cNvSpPr/>
            <p:nvPr/>
          </p:nvSpPr>
          <p:spPr>
            <a:xfrm>
              <a:off x="6008686" y="550862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2" name="Line 395"/>
            <p:cNvSpPr/>
            <p:nvPr/>
          </p:nvSpPr>
          <p:spPr>
            <a:xfrm>
              <a:off x="5607055" y="580707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3" name="Line 396"/>
            <p:cNvSpPr/>
            <p:nvPr/>
          </p:nvSpPr>
          <p:spPr>
            <a:xfrm>
              <a:off x="5207005" y="580707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4" name="Line 397"/>
            <p:cNvSpPr/>
            <p:nvPr/>
          </p:nvSpPr>
          <p:spPr>
            <a:xfrm>
              <a:off x="6008686" y="580707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5" name="Rectangle 398"/>
            <p:cNvSpPr/>
            <p:nvPr/>
          </p:nvSpPr>
          <p:spPr>
            <a:xfrm>
              <a:off x="7210428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6" name="Rectangle 399"/>
            <p:cNvSpPr/>
            <p:nvPr/>
          </p:nvSpPr>
          <p:spPr>
            <a:xfrm>
              <a:off x="7302498" y="554195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7" name="Rectangle 400"/>
            <p:cNvSpPr/>
            <p:nvPr/>
          </p:nvSpPr>
          <p:spPr>
            <a:xfrm>
              <a:off x="6808786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8" name="Rectangle 401"/>
            <p:cNvSpPr/>
            <p:nvPr/>
          </p:nvSpPr>
          <p:spPr>
            <a:xfrm>
              <a:off x="6865936" y="554195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9" name="Rectangle 402"/>
            <p:cNvSpPr/>
            <p:nvPr/>
          </p:nvSpPr>
          <p:spPr>
            <a:xfrm>
              <a:off x="640873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0" name="Rectangle 403"/>
            <p:cNvSpPr/>
            <p:nvPr/>
          </p:nvSpPr>
          <p:spPr>
            <a:xfrm>
              <a:off x="6508754" y="554195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1" name="Rectangle 404"/>
            <p:cNvSpPr/>
            <p:nvPr/>
          </p:nvSpPr>
          <p:spPr>
            <a:xfrm>
              <a:off x="6465886" y="567531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2" name="Rectangle 405"/>
            <p:cNvSpPr/>
            <p:nvPr/>
          </p:nvSpPr>
          <p:spPr>
            <a:xfrm>
              <a:off x="600868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3" name="Rectangle 406"/>
            <p:cNvSpPr/>
            <p:nvPr/>
          </p:nvSpPr>
          <p:spPr>
            <a:xfrm>
              <a:off x="6140452" y="554195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4" name="Rectangle 407"/>
            <p:cNvSpPr/>
            <p:nvPr/>
          </p:nvSpPr>
          <p:spPr>
            <a:xfrm>
              <a:off x="5607055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5" name="Rectangle 408"/>
            <p:cNvSpPr/>
            <p:nvPr/>
          </p:nvSpPr>
          <p:spPr>
            <a:xfrm>
              <a:off x="5746747" y="554195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6" name="Rectangle 409"/>
            <p:cNvSpPr/>
            <p:nvPr/>
          </p:nvSpPr>
          <p:spPr>
            <a:xfrm>
              <a:off x="5207005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7" name="Rectangle 410"/>
            <p:cNvSpPr/>
            <p:nvPr/>
          </p:nvSpPr>
          <p:spPr>
            <a:xfrm>
              <a:off x="5380036" y="5541958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8" name="Line 411"/>
            <p:cNvSpPr/>
            <p:nvPr/>
          </p:nvSpPr>
          <p:spPr>
            <a:xfrm>
              <a:off x="5207005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9" name="Line 412"/>
            <p:cNvSpPr/>
            <p:nvPr/>
          </p:nvSpPr>
          <p:spPr>
            <a:xfrm>
              <a:off x="5607055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0" name="Line 413"/>
            <p:cNvSpPr/>
            <p:nvPr/>
          </p:nvSpPr>
          <p:spPr>
            <a:xfrm>
              <a:off x="60086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1" name="Line 414"/>
            <p:cNvSpPr/>
            <p:nvPr/>
          </p:nvSpPr>
          <p:spPr>
            <a:xfrm>
              <a:off x="640873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2" name="Line 415"/>
            <p:cNvSpPr/>
            <p:nvPr/>
          </p:nvSpPr>
          <p:spPr>
            <a:xfrm>
              <a:off x="68087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3" name="Line 416"/>
            <p:cNvSpPr/>
            <p:nvPr/>
          </p:nvSpPr>
          <p:spPr>
            <a:xfrm>
              <a:off x="721042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4" name="Line 417"/>
            <p:cNvSpPr/>
            <p:nvPr/>
          </p:nvSpPr>
          <p:spPr>
            <a:xfrm>
              <a:off x="761047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5" name="Line 418"/>
            <p:cNvSpPr/>
            <p:nvPr/>
          </p:nvSpPr>
          <p:spPr>
            <a:xfrm>
              <a:off x="5607055" y="550862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6" name="Line 419"/>
            <p:cNvSpPr/>
            <p:nvPr/>
          </p:nvSpPr>
          <p:spPr>
            <a:xfrm>
              <a:off x="5207005" y="550862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7" name="Line 420"/>
            <p:cNvSpPr/>
            <p:nvPr/>
          </p:nvSpPr>
          <p:spPr>
            <a:xfrm>
              <a:off x="6008686" y="550862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8" name="Line 421"/>
            <p:cNvSpPr/>
            <p:nvPr/>
          </p:nvSpPr>
          <p:spPr>
            <a:xfrm>
              <a:off x="5607055" y="580707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9" name="Line 422"/>
            <p:cNvSpPr/>
            <p:nvPr/>
          </p:nvSpPr>
          <p:spPr>
            <a:xfrm>
              <a:off x="5207005" y="580707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0" name="Line 423"/>
            <p:cNvSpPr/>
            <p:nvPr/>
          </p:nvSpPr>
          <p:spPr>
            <a:xfrm>
              <a:off x="6008686" y="580707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1" name="Rectangle 424"/>
            <p:cNvSpPr/>
            <p:nvPr/>
          </p:nvSpPr>
          <p:spPr>
            <a:xfrm>
              <a:off x="7612059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2" name="Rectangle 425"/>
            <p:cNvSpPr/>
            <p:nvPr/>
          </p:nvSpPr>
          <p:spPr>
            <a:xfrm>
              <a:off x="7704140" y="5875340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3" name="Rectangle 426"/>
            <p:cNvSpPr/>
            <p:nvPr/>
          </p:nvSpPr>
          <p:spPr>
            <a:xfrm>
              <a:off x="7210428" y="5840409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4" name="Rectangle 427"/>
            <p:cNvSpPr/>
            <p:nvPr/>
          </p:nvSpPr>
          <p:spPr>
            <a:xfrm>
              <a:off x="7267578" y="5875340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5" name="Rectangle 428"/>
            <p:cNvSpPr/>
            <p:nvPr/>
          </p:nvSpPr>
          <p:spPr>
            <a:xfrm>
              <a:off x="68103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6" name="Rectangle 429"/>
            <p:cNvSpPr/>
            <p:nvPr/>
          </p:nvSpPr>
          <p:spPr>
            <a:xfrm>
              <a:off x="6910385" y="5875340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7" name="Rectangle 430"/>
            <p:cNvSpPr/>
            <p:nvPr/>
          </p:nvSpPr>
          <p:spPr>
            <a:xfrm>
              <a:off x="6867528" y="600709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8" name="Rectangle 431"/>
            <p:cNvSpPr/>
            <p:nvPr/>
          </p:nvSpPr>
          <p:spPr>
            <a:xfrm>
              <a:off x="641032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9" name="Rectangle 432"/>
            <p:cNvSpPr/>
            <p:nvPr/>
          </p:nvSpPr>
          <p:spPr>
            <a:xfrm>
              <a:off x="6542083" y="5875340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0" name="Rectangle 433"/>
            <p:cNvSpPr/>
            <p:nvPr/>
          </p:nvSpPr>
          <p:spPr>
            <a:xfrm>
              <a:off x="60102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1" name="Rectangle 434"/>
            <p:cNvSpPr/>
            <p:nvPr/>
          </p:nvSpPr>
          <p:spPr>
            <a:xfrm>
              <a:off x="6149980" y="5875340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2" name="Rectangle 435"/>
            <p:cNvSpPr/>
            <p:nvPr/>
          </p:nvSpPr>
          <p:spPr>
            <a:xfrm>
              <a:off x="5608636" y="5840409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3" name="Rectangle 436"/>
            <p:cNvSpPr/>
            <p:nvPr/>
          </p:nvSpPr>
          <p:spPr>
            <a:xfrm>
              <a:off x="5781678" y="5875340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4" name="Line 437"/>
            <p:cNvSpPr/>
            <p:nvPr/>
          </p:nvSpPr>
          <p:spPr>
            <a:xfrm>
              <a:off x="5608636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5" name="Line 438"/>
            <p:cNvSpPr/>
            <p:nvPr/>
          </p:nvSpPr>
          <p:spPr>
            <a:xfrm>
              <a:off x="60102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6" name="Line 439"/>
            <p:cNvSpPr/>
            <p:nvPr/>
          </p:nvSpPr>
          <p:spPr>
            <a:xfrm>
              <a:off x="64103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7" name="Line 440"/>
            <p:cNvSpPr/>
            <p:nvPr/>
          </p:nvSpPr>
          <p:spPr>
            <a:xfrm>
              <a:off x="68103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8" name="Line 441"/>
            <p:cNvSpPr/>
            <p:nvPr/>
          </p:nvSpPr>
          <p:spPr>
            <a:xfrm>
              <a:off x="72104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9" name="Line 442"/>
            <p:cNvSpPr/>
            <p:nvPr/>
          </p:nvSpPr>
          <p:spPr>
            <a:xfrm>
              <a:off x="761205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0" name="Line 443"/>
            <p:cNvSpPr/>
            <p:nvPr/>
          </p:nvSpPr>
          <p:spPr>
            <a:xfrm>
              <a:off x="801210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1" name="Line 444"/>
            <p:cNvSpPr/>
            <p:nvPr/>
          </p:nvSpPr>
          <p:spPr>
            <a:xfrm>
              <a:off x="6010278" y="58404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2" name="Line 445"/>
            <p:cNvSpPr/>
            <p:nvPr/>
          </p:nvSpPr>
          <p:spPr>
            <a:xfrm>
              <a:off x="5608636" y="584040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3" name="Line 446"/>
            <p:cNvSpPr/>
            <p:nvPr/>
          </p:nvSpPr>
          <p:spPr>
            <a:xfrm>
              <a:off x="6410328" y="584040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4" name="Line 447"/>
            <p:cNvSpPr/>
            <p:nvPr/>
          </p:nvSpPr>
          <p:spPr>
            <a:xfrm>
              <a:off x="6010278" y="613886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5" name="Line 448"/>
            <p:cNvSpPr/>
            <p:nvPr/>
          </p:nvSpPr>
          <p:spPr>
            <a:xfrm>
              <a:off x="5608636" y="613886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6" name="Line 449"/>
            <p:cNvSpPr/>
            <p:nvPr/>
          </p:nvSpPr>
          <p:spPr>
            <a:xfrm>
              <a:off x="6410328" y="613886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7" name="Rectangle 450"/>
            <p:cNvSpPr/>
            <p:nvPr/>
          </p:nvSpPr>
          <p:spPr>
            <a:xfrm>
              <a:off x="7612059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8" name="Rectangle 451"/>
            <p:cNvSpPr/>
            <p:nvPr/>
          </p:nvSpPr>
          <p:spPr>
            <a:xfrm>
              <a:off x="7704140" y="5875340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9" name="Rectangle 452"/>
            <p:cNvSpPr/>
            <p:nvPr/>
          </p:nvSpPr>
          <p:spPr>
            <a:xfrm>
              <a:off x="7210428" y="5840409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0" name="Rectangle 453"/>
            <p:cNvSpPr/>
            <p:nvPr/>
          </p:nvSpPr>
          <p:spPr>
            <a:xfrm>
              <a:off x="7267578" y="5875340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1" name="Rectangle 454"/>
            <p:cNvSpPr/>
            <p:nvPr/>
          </p:nvSpPr>
          <p:spPr>
            <a:xfrm>
              <a:off x="68103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2" name="Rectangle 455"/>
            <p:cNvSpPr/>
            <p:nvPr/>
          </p:nvSpPr>
          <p:spPr>
            <a:xfrm>
              <a:off x="6910385" y="5875340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3" name="Rectangle 456"/>
            <p:cNvSpPr/>
            <p:nvPr/>
          </p:nvSpPr>
          <p:spPr>
            <a:xfrm>
              <a:off x="6867528" y="600709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4" name="Rectangle 457"/>
            <p:cNvSpPr/>
            <p:nvPr/>
          </p:nvSpPr>
          <p:spPr>
            <a:xfrm>
              <a:off x="641032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5" name="Rectangle 458"/>
            <p:cNvSpPr/>
            <p:nvPr/>
          </p:nvSpPr>
          <p:spPr>
            <a:xfrm>
              <a:off x="6542083" y="5875340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6" name="Rectangle 459"/>
            <p:cNvSpPr/>
            <p:nvPr/>
          </p:nvSpPr>
          <p:spPr>
            <a:xfrm>
              <a:off x="60102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7" name="Rectangle 460"/>
            <p:cNvSpPr/>
            <p:nvPr/>
          </p:nvSpPr>
          <p:spPr>
            <a:xfrm>
              <a:off x="6149980" y="5875340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8" name="Rectangle 461"/>
            <p:cNvSpPr/>
            <p:nvPr/>
          </p:nvSpPr>
          <p:spPr>
            <a:xfrm>
              <a:off x="5608636" y="5840409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9" name="Rectangle 462"/>
            <p:cNvSpPr/>
            <p:nvPr/>
          </p:nvSpPr>
          <p:spPr>
            <a:xfrm>
              <a:off x="5781678" y="5875340"/>
              <a:ext cx="111127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F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0" name="Line 463"/>
            <p:cNvSpPr/>
            <p:nvPr/>
          </p:nvSpPr>
          <p:spPr>
            <a:xfrm>
              <a:off x="5608636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1" name="Line 464"/>
            <p:cNvSpPr/>
            <p:nvPr/>
          </p:nvSpPr>
          <p:spPr>
            <a:xfrm>
              <a:off x="60102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2" name="Line 465"/>
            <p:cNvSpPr/>
            <p:nvPr/>
          </p:nvSpPr>
          <p:spPr>
            <a:xfrm>
              <a:off x="64103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3" name="Line 466"/>
            <p:cNvSpPr/>
            <p:nvPr/>
          </p:nvSpPr>
          <p:spPr>
            <a:xfrm>
              <a:off x="68103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4" name="Line 467"/>
            <p:cNvSpPr/>
            <p:nvPr/>
          </p:nvSpPr>
          <p:spPr>
            <a:xfrm>
              <a:off x="72104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5" name="Line 468"/>
            <p:cNvSpPr/>
            <p:nvPr/>
          </p:nvSpPr>
          <p:spPr>
            <a:xfrm>
              <a:off x="761205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6" name="Line 469"/>
            <p:cNvSpPr/>
            <p:nvPr/>
          </p:nvSpPr>
          <p:spPr>
            <a:xfrm>
              <a:off x="801210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7" name="Line 470"/>
            <p:cNvSpPr/>
            <p:nvPr/>
          </p:nvSpPr>
          <p:spPr>
            <a:xfrm>
              <a:off x="6010278" y="58404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8" name="Line 471"/>
            <p:cNvSpPr/>
            <p:nvPr/>
          </p:nvSpPr>
          <p:spPr>
            <a:xfrm>
              <a:off x="5608636" y="584040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9" name="Line 472"/>
            <p:cNvSpPr/>
            <p:nvPr/>
          </p:nvSpPr>
          <p:spPr>
            <a:xfrm>
              <a:off x="6410328" y="584040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0" name="Line 473"/>
            <p:cNvSpPr/>
            <p:nvPr/>
          </p:nvSpPr>
          <p:spPr>
            <a:xfrm>
              <a:off x="6010278" y="613886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1" name="Line 474"/>
            <p:cNvSpPr/>
            <p:nvPr/>
          </p:nvSpPr>
          <p:spPr>
            <a:xfrm>
              <a:off x="5608636" y="613886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2" name="Line 475"/>
            <p:cNvSpPr/>
            <p:nvPr/>
          </p:nvSpPr>
          <p:spPr>
            <a:xfrm>
              <a:off x="6410328" y="613886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3" name="Rectangle 476"/>
            <p:cNvSpPr/>
            <p:nvPr/>
          </p:nvSpPr>
          <p:spPr>
            <a:xfrm>
              <a:off x="1328742" y="3228974"/>
              <a:ext cx="269876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UD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4" name="Rectangle 477"/>
            <p:cNvSpPr/>
            <p:nvPr/>
          </p:nvSpPr>
          <p:spPr>
            <a:xfrm>
              <a:off x="1338260" y="3946522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RL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5" name="Rectangle 478"/>
            <p:cNvSpPr/>
            <p:nvPr/>
          </p:nvSpPr>
          <p:spPr>
            <a:xfrm>
              <a:off x="1338260" y="3597277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LR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6" name="Rectangle 479"/>
            <p:cNvSpPr/>
            <p:nvPr/>
          </p:nvSpPr>
          <p:spPr>
            <a:xfrm>
              <a:off x="1328742" y="4251329"/>
              <a:ext cx="269876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UD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7" name="Rectangle 480"/>
            <p:cNvSpPr/>
            <p:nvPr/>
          </p:nvSpPr>
          <p:spPr>
            <a:xfrm>
              <a:off x="1338260" y="4967285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RL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8" name="Rectangle 481"/>
            <p:cNvSpPr/>
            <p:nvPr/>
          </p:nvSpPr>
          <p:spPr>
            <a:xfrm>
              <a:off x="1338260" y="4618040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LR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9" name="Rectangle 482"/>
            <p:cNvSpPr/>
            <p:nvPr/>
          </p:nvSpPr>
          <p:spPr>
            <a:xfrm>
              <a:off x="1328742" y="5256208"/>
              <a:ext cx="269876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UD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0" name="Rectangle 483"/>
            <p:cNvSpPr/>
            <p:nvPr/>
          </p:nvSpPr>
          <p:spPr>
            <a:xfrm>
              <a:off x="1338260" y="5972175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RL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1" name="Rectangle 484"/>
            <p:cNvSpPr/>
            <p:nvPr/>
          </p:nvSpPr>
          <p:spPr>
            <a:xfrm>
              <a:off x="1338260" y="5622929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LR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2" name="Freeform 485"/>
            <p:cNvSpPr/>
            <p:nvPr/>
          </p:nvSpPr>
          <p:spPr>
            <a:xfrm>
              <a:off x="1096959" y="3211509"/>
              <a:ext cx="131765" cy="917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67"/>
                <a:gd name="f7" fmla="val 15883"/>
                <a:gd name="f8" fmla="val 1015"/>
                <a:gd name="f9" fmla="val 592"/>
                <a:gd name="f10" fmla="val 1323"/>
                <a:gd name="f11" fmla="val 14560"/>
                <a:gd name="f12" fmla="val 15290"/>
                <a:gd name="f13" fmla="+- 0 0 -90"/>
                <a:gd name="f14" fmla="*/ f3 1 2267"/>
                <a:gd name="f15" fmla="*/ f4 1 15883"/>
                <a:gd name="f16" fmla="+- f7 0 f5"/>
                <a:gd name="f17" fmla="+- f6 0 f5"/>
                <a:gd name="f18" fmla="*/ f13 f0 1"/>
                <a:gd name="f19" fmla="*/ f17 1 2267"/>
                <a:gd name="f20" fmla="*/ f16 1 15883"/>
                <a:gd name="f21" fmla="*/ 83 f17 1"/>
                <a:gd name="f22" fmla="*/ 0 f16 1"/>
                <a:gd name="f23" fmla="*/ 0 f17 1"/>
                <a:gd name="f24" fmla="*/ 48 f16 1"/>
                <a:gd name="f25" fmla="*/ 530 f16 1"/>
                <a:gd name="f26" fmla="*/ 578 f16 1"/>
                <a:gd name="f27" fmla="*/ f18 1 f2"/>
                <a:gd name="f28" fmla="*/ f21 1 2267"/>
                <a:gd name="f29" fmla="*/ f22 1 15883"/>
                <a:gd name="f30" fmla="*/ f23 1 2267"/>
                <a:gd name="f31" fmla="*/ f24 1 15883"/>
                <a:gd name="f32" fmla="*/ f25 1 15883"/>
                <a:gd name="f33" fmla="*/ f26 1 15883"/>
                <a:gd name="f34" fmla="*/ 0 1 f19"/>
                <a:gd name="f35" fmla="*/ f6 1 f19"/>
                <a:gd name="f36" fmla="*/ 0 1 f20"/>
                <a:gd name="f37" fmla="*/ f7 1 f20"/>
                <a:gd name="f38" fmla="+- f27 0 f1"/>
                <a:gd name="f39" fmla="*/ f28 1 f19"/>
                <a:gd name="f40" fmla="*/ f29 1 f20"/>
                <a:gd name="f41" fmla="*/ f30 1 f19"/>
                <a:gd name="f42" fmla="*/ f31 1 f20"/>
                <a:gd name="f43" fmla="*/ f32 1 f20"/>
                <a:gd name="f44" fmla="*/ f33 1 f20"/>
                <a:gd name="f45" fmla="*/ f34 f14 1"/>
                <a:gd name="f46" fmla="*/ f35 f14 1"/>
                <a:gd name="f47" fmla="*/ f37 f15 1"/>
                <a:gd name="f48" fmla="*/ f36 f15 1"/>
                <a:gd name="f49" fmla="*/ f39 f14 1"/>
                <a:gd name="f50" fmla="*/ f40 f15 1"/>
                <a:gd name="f51" fmla="*/ f41 f14 1"/>
                <a:gd name="f52" fmla="*/ f42 f15 1"/>
                <a:gd name="f53" fmla="*/ f43 f15 1"/>
                <a:gd name="f54" fmla="*/ f4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9" y="f50"/>
                </a:cxn>
                <a:cxn ang="f38">
                  <a:pos x="f51" y="f52"/>
                </a:cxn>
                <a:cxn ang="f38">
                  <a:pos x="f51" y="f53"/>
                </a:cxn>
                <a:cxn ang="f38">
                  <a:pos x="f49" y="f54"/>
                </a:cxn>
              </a:cxnLst>
              <a:rect l="f45" t="f48" r="f46" b="f47"/>
              <a:pathLst>
                <a:path w="2267" h="15883">
                  <a:moveTo>
                    <a:pt x="f6" y="f5"/>
                  </a:moveTo>
                  <a:cubicBezTo>
                    <a:pt x="f8" y="f5"/>
                    <a:pt x="f5" y="f9"/>
                    <a:pt x="f5" y="f10"/>
                  </a:cubicBezTo>
                  <a:lnTo>
                    <a:pt x="f5" y="f11"/>
                  </a:lnTo>
                  <a:cubicBezTo>
                    <a:pt x="f5" y="f12"/>
                    <a:pt x="f8" y="f7"/>
                    <a:pt x="f6" y="f7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3" name="Freeform 486"/>
            <p:cNvSpPr/>
            <p:nvPr/>
          </p:nvSpPr>
          <p:spPr>
            <a:xfrm>
              <a:off x="1098551" y="4216398"/>
              <a:ext cx="130173" cy="917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3"/>
                <a:gd name="f7" fmla="val 7941"/>
                <a:gd name="f8" fmla="val 507"/>
                <a:gd name="f9" fmla="val 296"/>
                <a:gd name="f10" fmla="val 662"/>
                <a:gd name="f11" fmla="val 7280"/>
                <a:gd name="f12" fmla="val 7645"/>
                <a:gd name="f13" fmla="+- 0 0 -90"/>
                <a:gd name="f14" fmla="*/ f3 1 1133"/>
                <a:gd name="f15" fmla="*/ f4 1 7941"/>
                <a:gd name="f16" fmla="+- f7 0 f5"/>
                <a:gd name="f17" fmla="+- f6 0 f5"/>
                <a:gd name="f18" fmla="*/ f13 f0 1"/>
                <a:gd name="f19" fmla="*/ f17 1 1133"/>
                <a:gd name="f20" fmla="*/ f16 1 7941"/>
                <a:gd name="f21" fmla="*/ 82 f17 1"/>
                <a:gd name="f22" fmla="*/ 0 f16 1"/>
                <a:gd name="f23" fmla="*/ 0 f17 1"/>
                <a:gd name="f24" fmla="*/ 48 f16 1"/>
                <a:gd name="f25" fmla="*/ 530 f16 1"/>
                <a:gd name="f26" fmla="*/ 578 f16 1"/>
                <a:gd name="f27" fmla="*/ f18 1 f2"/>
                <a:gd name="f28" fmla="*/ f21 1 1133"/>
                <a:gd name="f29" fmla="*/ f22 1 7941"/>
                <a:gd name="f30" fmla="*/ f23 1 1133"/>
                <a:gd name="f31" fmla="*/ f24 1 7941"/>
                <a:gd name="f32" fmla="*/ f25 1 7941"/>
                <a:gd name="f33" fmla="*/ f26 1 7941"/>
                <a:gd name="f34" fmla="*/ 0 1 f19"/>
                <a:gd name="f35" fmla="*/ f6 1 f19"/>
                <a:gd name="f36" fmla="*/ 0 1 f20"/>
                <a:gd name="f37" fmla="*/ f7 1 f20"/>
                <a:gd name="f38" fmla="+- f27 0 f1"/>
                <a:gd name="f39" fmla="*/ f28 1 f19"/>
                <a:gd name="f40" fmla="*/ f29 1 f20"/>
                <a:gd name="f41" fmla="*/ f30 1 f19"/>
                <a:gd name="f42" fmla="*/ f31 1 f20"/>
                <a:gd name="f43" fmla="*/ f32 1 f20"/>
                <a:gd name="f44" fmla="*/ f33 1 f20"/>
                <a:gd name="f45" fmla="*/ f34 f14 1"/>
                <a:gd name="f46" fmla="*/ f35 f14 1"/>
                <a:gd name="f47" fmla="*/ f37 f15 1"/>
                <a:gd name="f48" fmla="*/ f36 f15 1"/>
                <a:gd name="f49" fmla="*/ f39 f14 1"/>
                <a:gd name="f50" fmla="*/ f40 f15 1"/>
                <a:gd name="f51" fmla="*/ f41 f14 1"/>
                <a:gd name="f52" fmla="*/ f42 f15 1"/>
                <a:gd name="f53" fmla="*/ f43 f15 1"/>
                <a:gd name="f54" fmla="*/ f4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9" y="f50"/>
                </a:cxn>
                <a:cxn ang="f38">
                  <a:pos x="f51" y="f52"/>
                </a:cxn>
                <a:cxn ang="f38">
                  <a:pos x="f51" y="f53"/>
                </a:cxn>
                <a:cxn ang="f38">
                  <a:pos x="f49" y="f54"/>
                </a:cxn>
              </a:cxnLst>
              <a:rect l="f45" t="f48" r="f46" b="f47"/>
              <a:pathLst>
                <a:path w="1133" h="7941">
                  <a:moveTo>
                    <a:pt x="f6" y="f5"/>
                  </a:moveTo>
                  <a:cubicBezTo>
                    <a:pt x="f8" y="f5"/>
                    <a:pt x="f5" y="f9"/>
                    <a:pt x="f5" y="f10"/>
                  </a:cubicBezTo>
                  <a:lnTo>
                    <a:pt x="f5" y="f11"/>
                  </a:lnTo>
                  <a:cubicBezTo>
                    <a:pt x="f5" y="f12"/>
                    <a:pt x="f8" y="f7"/>
                    <a:pt x="f6" y="f7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4" name="Freeform 487"/>
            <p:cNvSpPr/>
            <p:nvPr/>
          </p:nvSpPr>
          <p:spPr>
            <a:xfrm>
              <a:off x="1089022" y="5194304"/>
              <a:ext cx="131765" cy="917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3"/>
                <a:gd name="f7" fmla="val 7942"/>
                <a:gd name="f8" fmla="val 507"/>
                <a:gd name="f9" fmla="val 297"/>
                <a:gd name="f10" fmla="val 662"/>
                <a:gd name="f11" fmla="val 7280"/>
                <a:gd name="f12" fmla="val 7646"/>
                <a:gd name="f13" fmla="+- 0 0 -90"/>
                <a:gd name="f14" fmla="*/ f3 1 1133"/>
                <a:gd name="f15" fmla="*/ f4 1 7942"/>
                <a:gd name="f16" fmla="+- f7 0 f5"/>
                <a:gd name="f17" fmla="+- f6 0 f5"/>
                <a:gd name="f18" fmla="*/ f13 f0 1"/>
                <a:gd name="f19" fmla="*/ f17 1 1133"/>
                <a:gd name="f20" fmla="*/ f16 1 7942"/>
                <a:gd name="f21" fmla="*/ 83 f17 1"/>
                <a:gd name="f22" fmla="*/ 0 f16 1"/>
                <a:gd name="f23" fmla="*/ 0 f17 1"/>
                <a:gd name="f24" fmla="*/ 48 f16 1"/>
                <a:gd name="f25" fmla="*/ 530 f16 1"/>
                <a:gd name="f26" fmla="*/ 578 f16 1"/>
                <a:gd name="f27" fmla="*/ f18 1 f2"/>
                <a:gd name="f28" fmla="*/ f21 1 1133"/>
                <a:gd name="f29" fmla="*/ f22 1 7942"/>
                <a:gd name="f30" fmla="*/ f23 1 1133"/>
                <a:gd name="f31" fmla="*/ f24 1 7942"/>
                <a:gd name="f32" fmla="*/ f25 1 7942"/>
                <a:gd name="f33" fmla="*/ f26 1 7942"/>
                <a:gd name="f34" fmla="*/ 0 1 f19"/>
                <a:gd name="f35" fmla="*/ f6 1 f19"/>
                <a:gd name="f36" fmla="*/ 0 1 f20"/>
                <a:gd name="f37" fmla="*/ f7 1 f20"/>
                <a:gd name="f38" fmla="+- f27 0 f1"/>
                <a:gd name="f39" fmla="*/ f28 1 f19"/>
                <a:gd name="f40" fmla="*/ f29 1 f20"/>
                <a:gd name="f41" fmla="*/ f30 1 f19"/>
                <a:gd name="f42" fmla="*/ f31 1 f20"/>
                <a:gd name="f43" fmla="*/ f32 1 f20"/>
                <a:gd name="f44" fmla="*/ f33 1 f20"/>
                <a:gd name="f45" fmla="*/ f34 f14 1"/>
                <a:gd name="f46" fmla="*/ f35 f14 1"/>
                <a:gd name="f47" fmla="*/ f37 f15 1"/>
                <a:gd name="f48" fmla="*/ f36 f15 1"/>
                <a:gd name="f49" fmla="*/ f39 f14 1"/>
                <a:gd name="f50" fmla="*/ f40 f15 1"/>
                <a:gd name="f51" fmla="*/ f41 f14 1"/>
                <a:gd name="f52" fmla="*/ f42 f15 1"/>
                <a:gd name="f53" fmla="*/ f43 f15 1"/>
                <a:gd name="f54" fmla="*/ f4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9" y="f50"/>
                </a:cxn>
                <a:cxn ang="f38">
                  <a:pos x="f51" y="f52"/>
                </a:cxn>
                <a:cxn ang="f38">
                  <a:pos x="f51" y="f53"/>
                </a:cxn>
                <a:cxn ang="f38">
                  <a:pos x="f49" y="f54"/>
                </a:cxn>
              </a:cxnLst>
              <a:rect l="f45" t="f48" r="f46" b="f47"/>
              <a:pathLst>
                <a:path w="1133" h="7942">
                  <a:moveTo>
                    <a:pt x="f6" y="f5"/>
                  </a:moveTo>
                  <a:cubicBezTo>
                    <a:pt x="f8" y="f5"/>
                    <a:pt x="f5" y="f9"/>
                    <a:pt x="f5" y="f10"/>
                  </a:cubicBezTo>
                  <a:lnTo>
                    <a:pt x="f5" y="f11"/>
                  </a:lnTo>
                  <a:cubicBezTo>
                    <a:pt x="f5" y="f12"/>
                    <a:pt x="f8" y="f7"/>
                    <a:pt x="f6" y="f7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5" name="Rectangle 488"/>
            <p:cNvSpPr/>
            <p:nvPr/>
          </p:nvSpPr>
          <p:spPr>
            <a:xfrm>
              <a:off x="649288" y="5570533"/>
              <a:ext cx="461964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pixel3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6" name="Rectangle 489"/>
            <p:cNvSpPr/>
            <p:nvPr/>
          </p:nvSpPr>
          <p:spPr>
            <a:xfrm>
              <a:off x="674690" y="3597277"/>
              <a:ext cx="461964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pixel1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7" name="Rectangle 490"/>
            <p:cNvSpPr/>
            <p:nvPr/>
          </p:nvSpPr>
          <p:spPr>
            <a:xfrm>
              <a:off x="665161" y="4581528"/>
              <a:ext cx="461964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pixel2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8" name="Rectangle 491"/>
            <p:cNvSpPr/>
            <p:nvPr/>
          </p:nvSpPr>
          <p:spPr>
            <a:xfrm>
              <a:off x="731679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9" name="Rectangle 492"/>
            <p:cNvSpPr/>
            <p:nvPr/>
          </p:nvSpPr>
          <p:spPr>
            <a:xfrm>
              <a:off x="77136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0" name="Rectangle 493"/>
            <p:cNvSpPr/>
            <p:nvPr/>
          </p:nvSpPr>
          <p:spPr>
            <a:xfrm>
              <a:off x="691991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1" name="Rectangle 494"/>
            <p:cNvSpPr/>
            <p:nvPr/>
          </p:nvSpPr>
          <p:spPr>
            <a:xfrm>
              <a:off x="652462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2" name="Rectangle 495"/>
            <p:cNvSpPr/>
            <p:nvPr/>
          </p:nvSpPr>
          <p:spPr>
            <a:xfrm>
              <a:off x="6129342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3" name="Rectangle 496"/>
            <p:cNvSpPr/>
            <p:nvPr/>
          </p:nvSpPr>
          <p:spPr>
            <a:xfrm>
              <a:off x="573246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4" name="Rectangle 497"/>
            <p:cNvSpPr/>
            <p:nvPr/>
          </p:nvSpPr>
          <p:spPr>
            <a:xfrm>
              <a:off x="533558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5" name="Rectangle 498"/>
            <p:cNvSpPr/>
            <p:nvPr/>
          </p:nvSpPr>
          <p:spPr>
            <a:xfrm>
              <a:off x="4938710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6" name="Rectangle 499"/>
            <p:cNvSpPr/>
            <p:nvPr/>
          </p:nvSpPr>
          <p:spPr>
            <a:xfrm>
              <a:off x="454342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7" name="Rectangle 500"/>
            <p:cNvSpPr/>
            <p:nvPr/>
          </p:nvSpPr>
          <p:spPr>
            <a:xfrm>
              <a:off x="4148139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8" name="Rectangle 501"/>
            <p:cNvSpPr/>
            <p:nvPr/>
          </p:nvSpPr>
          <p:spPr>
            <a:xfrm>
              <a:off x="375126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9" name="Rectangle 502"/>
            <p:cNvSpPr/>
            <p:nvPr/>
          </p:nvSpPr>
          <p:spPr>
            <a:xfrm>
              <a:off x="335438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0" name="Rectangle 503"/>
            <p:cNvSpPr/>
            <p:nvPr/>
          </p:nvSpPr>
          <p:spPr>
            <a:xfrm>
              <a:off x="2957517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1" name="Rectangle 504"/>
            <p:cNvSpPr/>
            <p:nvPr/>
          </p:nvSpPr>
          <p:spPr>
            <a:xfrm>
              <a:off x="256222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2" name="Rectangle 505"/>
            <p:cNvSpPr/>
            <p:nvPr/>
          </p:nvSpPr>
          <p:spPr>
            <a:xfrm>
              <a:off x="216535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3" name="Rectangle 506"/>
            <p:cNvSpPr/>
            <p:nvPr/>
          </p:nvSpPr>
          <p:spPr>
            <a:xfrm>
              <a:off x="17700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4" name="Line 507"/>
            <p:cNvSpPr/>
            <p:nvPr/>
          </p:nvSpPr>
          <p:spPr>
            <a:xfrm>
              <a:off x="1622429" y="2949570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5" name="Line 508"/>
            <p:cNvSpPr/>
            <p:nvPr/>
          </p:nvSpPr>
          <p:spPr>
            <a:xfrm>
              <a:off x="1622429" y="3124203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6" name="Line 509"/>
            <p:cNvSpPr/>
            <p:nvPr/>
          </p:nvSpPr>
          <p:spPr>
            <a:xfrm>
              <a:off x="16224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7" name="Line 510"/>
            <p:cNvSpPr/>
            <p:nvPr/>
          </p:nvSpPr>
          <p:spPr>
            <a:xfrm>
              <a:off x="20192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8" name="Line 511"/>
            <p:cNvSpPr/>
            <p:nvPr/>
          </p:nvSpPr>
          <p:spPr>
            <a:xfrm>
              <a:off x="241617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9" name="Line 512"/>
            <p:cNvSpPr/>
            <p:nvPr/>
          </p:nvSpPr>
          <p:spPr>
            <a:xfrm>
              <a:off x="281145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0" name="Line 513"/>
            <p:cNvSpPr/>
            <p:nvPr/>
          </p:nvSpPr>
          <p:spPr>
            <a:xfrm>
              <a:off x="320833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1" name="Line 514"/>
            <p:cNvSpPr/>
            <p:nvPr/>
          </p:nvSpPr>
          <p:spPr>
            <a:xfrm>
              <a:off x="3603622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2" name="Line 515"/>
            <p:cNvSpPr/>
            <p:nvPr/>
          </p:nvSpPr>
          <p:spPr>
            <a:xfrm>
              <a:off x="4000500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3" name="Line 516"/>
            <p:cNvSpPr/>
            <p:nvPr/>
          </p:nvSpPr>
          <p:spPr>
            <a:xfrm>
              <a:off x="4397377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4" name="Line 517"/>
            <p:cNvSpPr/>
            <p:nvPr/>
          </p:nvSpPr>
          <p:spPr>
            <a:xfrm>
              <a:off x="479266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5" name="Line 518"/>
            <p:cNvSpPr/>
            <p:nvPr/>
          </p:nvSpPr>
          <p:spPr>
            <a:xfrm>
              <a:off x="5187948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6" name="Line 519"/>
            <p:cNvSpPr/>
            <p:nvPr/>
          </p:nvSpPr>
          <p:spPr>
            <a:xfrm>
              <a:off x="558482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7" name="Line 520"/>
            <p:cNvSpPr/>
            <p:nvPr/>
          </p:nvSpPr>
          <p:spPr>
            <a:xfrm>
              <a:off x="598170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8" name="Line 521"/>
            <p:cNvSpPr/>
            <p:nvPr/>
          </p:nvSpPr>
          <p:spPr>
            <a:xfrm>
              <a:off x="637698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9" name="Line 522"/>
            <p:cNvSpPr/>
            <p:nvPr/>
          </p:nvSpPr>
          <p:spPr>
            <a:xfrm>
              <a:off x="677386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0" name="Line 523"/>
            <p:cNvSpPr/>
            <p:nvPr/>
          </p:nvSpPr>
          <p:spPr>
            <a:xfrm>
              <a:off x="717073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1" name="Line 524"/>
            <p:cNvSpPr/>
            <p:nvPr/>
          </p:nvSpPr>
          <p:spPr>
            <a:xfrm>
              <a:off x="79628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2" name="Line 525"/>
            <p:cNvSpPr/>
            <p:nvPr/>
          </p:nvSpPr>
          <p:spPr>
            <a:xfrm>
              <a:off x="75660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3" name="Rectangle 526"/>
            <p:cNvSpPr/>
            <p:nvPr/>
          </p:nvSpPr>
          <p:spPr>
            <a:xfrm>
              <a:off x="731679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4" name="Rectangle 527"/>
            <p:cNvSpPr/>
            <p:nvPr/>
          </p:nvSpPr>
          <p:spPr>
            <a:xfrm>
              <a:off x="77136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5" name="Rectangle 528"/>
            <p:cNvSpPr/>
            <p:nvPr/>
          </p:nvSpPr>
          <p:spPr>
            <a:xfrm>
              <a:off x="691991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6" name="Rectangle 529"/>
            <p:cNvSpPr/>
            <p:nvPr/>
          </p:nvSpPr>
          <p:spPr>
            <a:xfrm>
              <a:off x="652462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7" name="Rectangle 530"/>
            <p:cNvSpPr/>
            <p:nvPr/>
          </p:nvSpPr>
          <p:spPr>
            <a:xfrm>
              <a:off x="6129342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8" name="Rectangle 531"/>
            <p:cNvSpPr/>
            <p:nvPr/>
          </p:nvSpPr>
          <p:spPr>
            <a:xfrm>
              <a:off x="573246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9" name="Rectangle 532"/>
            <p:cNvSpPr/>
            <p:nvPr/>
          </p:nvSpPr>
          <p:spPr>
            <a:xfrm>
              <a:off x="533558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0" name="Rectangle 533"/>
            <p:cNvSpPr/>
            <p:nvPr/>
          </p:nvSpPr>
          <p:spPr>
            <a:xfrm>
              <a:off x="4938710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1" name="Rectangle 534"/>
            <p:cNvSpPr/>
            <p:nvPr/>
          </p:nvSpPr>
          <p:spPr>
            <a:xfrm>
              <a:off x="454342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2" name="Rectangle 535"/>
            <p:cNvSpPr/>
            <p:nvPr/>
          </p:nvSpPr>
          <p:spPr>
            <a:xfrm>
              <a:off x="4148139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3" name="Rectangle 536"/>
            <p:cNvSpPr/>
            <p:nvPr/>
          </p:nvSpPr>
          <p:spPr>
            <a:xfrm>
              <a:off x="375126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4" name="Rectangle 537"/>
            <p:cNvSpPr/>
            <p:nvPr/>
          </p:nvSpPr>
          <p:spPr>
            <a:xfrm>
              <a:off x="335438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5" name="Rectangle 538"/>
            <p:cNvSpPr/>
            <p:nvPr/>
          </p:nvSpPr>
          <p:spPr>
            <a:xfrm>
              <a:off x="2957517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6" name="Rectangle 539"/>
            <p:cNvSpPr/>
            <p:nvPr/>
          </p:nvSpPr>
          <p:spPr>
            <a:xfrm>
              <a:off x="256222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7" name="Rectangle 540"/>
            <p:cNvSpPr/>
            <p:nvPr/>
          </p:nvSpPr>
          <p:spPr>
            <a:xfrm>
              <a:off x="216535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8" name="Rectangle 541"/>
            <p:cNvSpPr/>
            <p:nvPr/>
          </p:nvSpPr>
          <p:spPr>
            <a:xfrm>
              <a:off x="17700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9" name="Line 542"/>
            <p:cNvSpPr/>
            <p:nvPr/>
          </p:nvSpPr>
          <p:spPr>
            <a:xfrm>
              <a:off x="1622429" y="2949570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0" name="Line 543"/>
            <p:cNvSpPr/>
            <p:nvPr/>
          </p:nvSpPr>
          <p:spPr>
            <a:xfrm>
              <a:off x="1622429" y="3124203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1" name="Line 544"/>
            <p:cNvSpPr/>
            <p:nvPr/>
          </p:nvSpPr>
          <p:spPr>
            <a:xfrm>
              <a:off x="16224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2" name="Line 545"/>
            <p:cNvSpPr/>
            <p:nvPr/>
          </p:nvSpPr>
          <p:spPr>
            <a:xfrm>
              <a:off x="20192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3" name="Line 546"/>
            <p:cNvSpPr/>
            <p:nvPr/>
          </p:nvSpPr>
          <p:spPr>
            <a:xfrm>
              <a:off x="241617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4" name="Line 547"/>
            <p:cNvSpPr/>
            <p:nvPr/>
          </p:nvSpPr>
          <p:spPr>
            <a:xfrm>
              <a:off x="281145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5" name="Line 548"/>
            <p:cNvSpPr/>
            <p:nvPr/>
          </p:nvSpPr>
          <p:spPr>
            <a:xfrm>
              <a:off x="320833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6" name="Line 549"/>
            <p:cNvSpPr/>
            <p:nvPr/>
          </p:nvSpPr>
          <p:spPr>
            <a:xfrm>
              <a:off x="3603622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7" name="Line 550"/>
            <p:cNvSpPr/>
            <p:nvPr/>
          </p:nvSpPr>
          <p:spPr>
            <a:xfrm>
              <a:off x="4000500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8" name="Line 551"/>
            <p:cNvSpPr/>
            <p:nvPr/>
          </p:nvSpPr>
          <p:spPr>
            <a:xfrm>
              <a:off x="4397377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9" name="Line 552"/>
            <p:cNvSpPr/>
            <p:nvPr/>
          </p:nvSpPr>
          <p:spPr>
            <a:xfrm>
              <a:off x="479266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0" name="Line 553"/>
            <p:cNvSpPr/>
            <p:nvPr/>
          </p:nvSpPr>
          <p:spPr>
            <a:xfrm>
              <a:off x="5187948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1" name="Line 554"/>
            <p:cNvSpPr/>
            <p:nvPr/>
          </p:nvSpPr>
          <p:spPr>
            <a:xfrm>
              <a:off x="558482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2" name="Line 555"/>
            <p:cNvSpPr/>
            <p:nvPr/>
          </p:nvSpPr>
          <p:spPr>
            <a:xfrm>
              <a:off x="598170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3" name="Line 556"/>
            <p:cNvSpPr/>
            <p:nvPr/>
          </p:nvSpPr>
          <p:spPr>
            <a:xfrm>
              <a:off x="637698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4" name="Line 557"/>
            <p:cNvSpPr/>
            <p:nvPr/>
          </p:nvSpPr>
          <p:spPr>
            <a:xfrm>
              <a:off x="677386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5" name="Line 558"/>
            <p:cNvSpPr/>
            <p:nvPr/>
          </p:nvSpPr>
          <p:spPr>
            <a:xfrm>
              <a:off x="717073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6" name="Line 559"/>
            <p:cNvSpPr/>
            <p:nvPr/>
          </p:nvSpPr>
          <p:spPr>
            <a:xfrm>
              <a:off x="79628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7" name="Line 560"/>
            <p:cNvSpPr/>
            <p:nvPr/>
          </p:nvSpPr>
          <p:spPr>
            <a:xfrm>
              <a:off x="75660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8" name="Rectangle 561"/>
            <p:cNvSpPr/>
            <p:nvPr/>
          </p:nvSpPr>
          <p:spPr>
            <a:xfrm>
              <a:off x="595310" y="2959098"/>
              <a:ext cx="1028700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 dirty="0" err="1">
                  <a:solidFill>
                    <a:srgbClr val="000000"/>
                  </a:solidFill>
                  <a:uFillTx/>
                  <a:latin typeface="Arial"/>
                </a:rPr>
                <a:t>pipeline_clock</a:t>
              </a: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Progetto – Implementazione modulo Scanline UD RD LR</a:t>
            </a:r>
            <a:endParaRPr lang="en-US" dirty="0"/>
          </a:p>
        </p:txBody>
      </p:sp>
      <p:grpSp>
        <p:nvGrpSpPr>
          <p:cNvPr id="4" name="Group 7"/>
          <p:cNvGrpSpPr/>
          <p:nvPr/>
        </p:nvGrpSpPr>
        <p:grpSpPr>
          <a:xfrm>
            <a:off x="808036" y="2377498"/>
            <a:ext cx="7868420" cy="4057725"/>
            <a:chOff x="595310" y="2949570"/>
            <a:chExt cx="7416809" cy="3201991"/>
          </a:xfrm>
        </p:grpSpPr>
        <p:sp>
          <p:nvSpPr>
            <p:cNvPr id="5" name="Rectangle 8"/>
            <p:cNvSpPr/>
            <p:nvPr/>
          </p:nvSpPr>
          <p:spPr>
            <a:xfrm>
              <a:off x="3624260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" name="Rectangle 9"/>
            <p:cNvSpPr/>
            <p:nvPr/>
          </p:nvSpPr>
          <p:spPr>
            <a:xfrm>
              <a:off x="3717922" y="3219446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" name="Rectangle 10"/>
            <p:cNvSpPr/>
            <p:nvPr/>
          </p:nvSpPr>
          <p:spPr>
            <a:xfrm>
              <a:off x="32242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" name="Rectangle 11"/>
            <p:cNvSpPr/>
            <p:nvPr/>
          </p:nvSpPr>
          <p:spPr>
            <a:xfrm>
              <a:off x="3281360" y="321944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" name="Rectangle 12"/>
            <p:cNvSpPr/>
            <p:nvPr/>
          </p:nvSpPr>
          <p:spPr>
            <a:xfrm>
              <a:off x="282416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" name="Rectangle 13"/>
            <p:cNvSpPr/>
            <p:nvPr/>
          </p:nvSpPr>
          <p:spPr>
            <a:xfrm>
              <a:off x="2881310" y="321944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2881310" y="335280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24241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2554284" y="321944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Rectangle 17"/>
            <p:cNvSpPr/>
            <p:nvPr/>
          </p:nvSpPr>
          <p:spPr>
            <a:xfrm>
              <a:off x="2022479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2162171" y="321944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Line 22"/>
            <p:cNvSpPr/>
            <p:nvPr/>
          </p:nvSpPr>
          <p:spPr>
            <a:xfrm>
              <a:off x="2022479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" name="Line 23"/>
            <p:cNvSpPr/>
            <p:nvPr/>
          </p:nvSpPr>
          <p:spPr>
            <a:xfrm>
              <a:off x="24241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Line 24"/>
            <p:cNvSpPr/>
            <p:nvPr/>
          </p:nvSpPr>
          <p:spPr>
            <a:xfrm>
              <a:off x="28241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Line 25"/>
            <p:cNvSpPr/>
            <p:nvPr/>
          </p:nvSpPr>
          <p:spPr>
            <a:xfrm>
              <a:off x="32242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Line 26"/>
            <p:cNvSpPr/>
            <p:nvPr/>
          </p:nvSpPr>
          <p:spPr>
            <a:xfrm>
              <a:off x="36242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" name="Line 27"/>
            <p:cNvSpPr/>
            <p:nvPr/>
          </p:nvSpPr>
          <p:spPr>
            <a:xfrm>
              <a:off x="4025902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" name="Line 28"/>
            <p:cNvSpPr/>
            <p:nvPr/>
          </p:nvSpPr>
          <p:spPr>
            <a:xfrm>
              <a:off x="2022479" y="318611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Line 30"/>
            <p:cNvSpPr/>
            <p:nvPr/>
          </p:nvSpPr>
          <p:spPr>
            <a:xfrm>
              <a:off x="2424110" y="318611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Line 31"/>
            <p:cNvSpPr/>
            <p:nvPr/>
          </p:nvSpPr>
          <p:spPr>
            <a:xfrm>
              <a:off x="2022479" y="348455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" name="Line 33"/>
            <p:cNvSpPr/>
            <p:nvPr/>
          </p:nvSpPr>
          <p:spPr>
            <a:xfrm>
              <a:off x="2424110" y="348455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" name="Rectangle 34"/>
            <p:cNvSpPr/>
            <p:nvPr/>
          </p:nvSpPr>
          <p:spPr>
            <a:xfrm>
              <a:off x="3624260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" name="Rectangle 35"/>
            <p:cNvSpPr/>
            <p:nvPr/>
          </p:nvSpPr>
          <p:spPr>
            <a:xfrm>
              <a:off x="3717922" y="3219446"/>
              <a:ext cx="233364" cy="21589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Rectangle 36"/>
            <p:cNvSpPr/>
            <p:nvPr/>
          </p:nvSpPr>
          <p:spPr>
            <a:xfrm>
              <a:off x="32242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" name="Rectangle 37"/>
            <p:cNvSpPr/>
            <p:nvPr/>
          </p:nvSpPr>
          <p:spPr>
            <a:xfrm>
              <a:off x="3281360" y="321944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" name="Rectangle 38"/>
            <p:cNvSpPr/>
            <p:nvPr/>
          </p:nvSpPr>
          <p:spPr>
            <a:xfrm>
              <a:off x="282416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Rectangle 39"/>
            <p:cNvSpPr/>
            <p:nvPr/>
          </p:nvSpPr>
          <p:spPr>
            <a:xfrm>
              <a:off x="2881310" y="321944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40"/>
            <p:cNvSpPr/>
            <p:nvPr/>
          </p:nvSpPr>
          <p:spPr>
            <a:xfrm>
              <a:off x="2881310" y="335280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" name="Rectangle 41"/>
            <p:cNvSpPr/>
            <p:nvPr/>
          </p:nvSpPr>
          <p:spPr>
            <a:xfrm>
              <a:off x="2424110" y="3186117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Rectangle 42"/>
            <p:cNvSpPr/>
            <p:nvPr/>
          </p:nvSpPr>
          <p:spPr>
            <a:xfrm>
              <a:off x="2554284" y="321944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 dirty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Rectangle 43"/>
            <p:cNvSpPr/>
            <p:nvPr/>
          </p:nvSpPr>
          <p:spPr>
            <a:xfrm>
              <a:off x="2022479" y="3186117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Rectangle 44"/>
            <p:cNvSpPr/>
            <p:nvPr/>
          </p:nvSpPr>
          <p:spPr>
            <a:xfrm>
              <a:off x="2162171" y="321944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Line 48"/>
            <p:cNvSpPr/>
            <p:nvPr/>
          </p:nvSpPr>
          <p:spPr>
            <a:xfrm>
              <a:off x="2022479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Line 49"/>
            <p:cNvSpPr/>
            <p:nvPr/>
          </p:nvSpPr>
          <p:spPr>
            <a:xfrm>
              <a:off x="24241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Line 50"/>
            <p:cNvSpPr/>
            <p:nvPr/>
          </p:nvSpPr>
          <p:spPr>
            <a:xfrm>
              <a:off x="28241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Line 51"/>
            <p:cNvSpPr/>
            <p:nvPr/>
          </p:nvSpPr>
          <p:spPr>
            <a:xfrm>
              <a:off x="322421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Line 52"/>
            <p:cNvSpPr/>
            <p:nvPr/>
          </p:nvSpPr>
          <p:spPr>
            <a:xfrm>
              <a:off x="3624260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Line 53"/>
            <p:cNvSpPr/>
            <p:nvPr/>
          </p:nvSpPr>
          <p:spPr>
            <a:xfrm>
              <a:off x="4025902" y="3186117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Line 54"/>
            <p:cNvSpPr/>
            <p:nvPr/>
          </p:nvSpPr>
          <p:spPr>
            <a:xfrm>
              <a:off x="2022479" y="318611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" name="Line 56"/>
            <p:cNvSpPr/>
            <p:nvPr/>
          </p:nvSpPr>
          <p:spPr>
            <a:xfrm>
              <a:off x="2424110" y="318611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" name="Line 57"/>
            <p:cNvSpPr/>
            <p:nvPr/>
          </p:nvSpPr>
          <p:spPr>
            <a:xfrm>
              <a:off x="2022479" y="348455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" name="Line 59"/>
            <p:cNvSpPr/>
            <p:nvPr/>
          </p:nvSpPr>
          <p:spPr>
            <a:xfrm>
              <a:off x="2424110" y="348455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7" name="Rectangle 60"/>
            <p:cNvSpPr/>
            <p:nvPr/>
          </p:nvSpPr>
          <p:spPr>
            <a:xfrm>
              <a:off x="4019546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" name="Rectangle 61"/>
            <p:cNvSpPr/>
            <p:nvPr/>
          </p:nvSpPr>
          <p:spPr>
            <a:xfrm>
              <a:off x="4111627" y="3551236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" name="Rectangle 62"/>
            <p:cNvSpPr/>
            <p:nvPr/>
          </p:nvSpPr>
          <p:spPr>
            <a:xfrm>
              <a:off x="3617915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0" name="Rectangle 63"/>
            <p:cNvSpPr/>
            <p:nvPr/>
          </p:nvSpPr>
          <p:spPr>
            <a:xfrm>
              <a:off x="3675065" y="355123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1" name="Rectangle 64"/>
            <p:cNvSpPr/>
            <p:nvPr/>
          </p:nvSpPr>
          <p:spPr>
            <a:xfrm>
              <a:off x="321786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2" name="Rectangle 65"/>
            <p:cNvSpPr/>
            <p:nvPr/>
          </p:nvSpPr>
          <p:spPr>
            <a:xfrm>
              <a:off x="3317872" y="355123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3" name="Rectangle 66"/>
            <p:cNvSpPr/>
            <p:nvPr/>
          </p:nvSpPr>
          <p:spPr>
            <a:xfrm>
              <a:off x="3275015" y="368458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4" name="Rectangle 67"/>
            <p:cNvSpPr/>
            <p:nvPr/>
          </p:nvSpPr>
          <p:spPr>
            <a:xfrm>
              <a:off x="281781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" name="Rectangle 68"/>
            <p:cNvSpPr/>
            <p:nvPr/>
          </p:nvSpPr>
          <p:spPr>
            <a:xfrm>
              <a:off x="2949580" y="355123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6" name="Rectangle 69"/>
            <p:cNvSpPr/>
            <p:nvPr/>
          </p:nvSpPr>
          <p:spPr>
            <a:xfrm>
              <a:off x="2416173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Rectangle 70"/>
            <p:cNvSpPr/>
            <p:nvPr/>
          </p:nvSpPr>
          <p:spPr>
            <a:xfrm>
              <a:off x="2555876" y="355123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" name="Line 74"/>
            <p:cNvSpPr/>
            <p:nvPr/>
          </p:nvSpPr>
          <p:spPr>
            <a:xfrm>
              <a:off x="2416173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2" name="Line 75"/>
            <p:cNvSpPr/>
            <p:nvPr/>
          </p:nvSpPr>
          <p:spPr>
            <a:xfrm>
              <a:off x="28178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3" name="Line 76"/>
            <p:cNvSpPr/>
            <p:nvPr/>
          </p:nvSpPr>
          <p:spPr>
            <a:xfrm>
              <a:off x="321786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4" name="Line 77"/>
            <p:cNvSpPr/>
            <p:nvPr/>
          </p:nvSpPr>
          <p:spPr>
            <a:xfrm>
              <a:off x="36179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5" name="Line 78"/>
            <p:cNvSpPr/>
            <p:nvPr/>
          </p:nvSpPr>
          <p:spPr>
            <a:xfrm>
              <a:off x="401954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" name="Line 79"/>
            <p:cNvSpPr/>
            <p:nvPr/>
          </p:nvSpPr>
          <p:spPr>
            <a:xfrm>
              <a:off x="441959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" name="Line 80"/>
            <p:cNvSpPr/>
            <p:nvPr/>
          </p:nvSpPr>
          <p:spPr>
            <a:xfrm>
              <a:off x="2416173" y="3516316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9" name="Line 82"/>
            <p:cNvSpPr/>
            <p:nvPr/>
          </p:nvSpPr>
          <p:spPr>
            <a:xfrm>
              <a:off x="2817815" y="3516316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" name="Line 83"/>
            <p:cNvSpPr/>
            <p:nvPr/>
          </p:nvSpPr>
          <p:spPr>
            <a:xfrm>
              <a:off x="2416173" y="381476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2" name="Line 85"/>
            <p:cNvSpPr/>
            <p:nvPr/>
          </p:nvSpPr>
          <p:spPr>
            <a:xfrm>
              <a:off x="2817815" y="381476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" name="Rectangle 86"/>
            <p:cNvSpPr/>
            <p:nvPr/>
          </p:nvSpPr>
          <p:spPr>
            <a:xfrm>
              <a:off x="4019546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4" name="Rectangle 87"/>
            <p:cNvSpPr/>
            <p:nvPr/>
          </p:nvSpPr>
          <p:spPr>
            <a:xfrm>
              <a:off x="4111627" y="3551236"/>
              <a:ext cx="233364" cy="21589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r>
                <a:rPr lang="en-US" sz="7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" name="Rectangle 88"/>
            <p:cNvSpPr/>
            <p:nvPr/>
          </p:nvSpPr>
          <p:spPr>
            <a:xfrm>
              <a:off x="3617915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" name="Rectangle 89"/>
            <p:cNvSpPr/>
            <p:nvPr/>
          </p:nvSpPr>
          <p:spPr>
            <a:xfrm>
              <a:off x="3675065" y="3551236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" name="Rectangle 90"/>
            <p:cNvSpPr/>
            <p:nvPr/>
          </p:nvSpPr>
          <p:spPr>
            <a:xfrm>
              <a:off x="321786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8" name="Rectangle 91"/>
            <p:cNvSpPr/>
            <p:nvPr/>
          </p:nvSpPr>
          <p:spPr>
            <a:xfrm>
              <a:off x="3317872" y="3551236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" name="Rectangle 92"/>
            <p:cNvSpPr/>
            <p:nvPr/>
          </p:nvSpPr>
          <p:spPr>
            <a:xfrm>
              <a:off x="3275015" y="368458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0" name="Rectangle 93"/>
            <p:cNvSpPr/>
            <p:nvPr/>
          </p:nvSpPr>
          <p:spPr>
            <a:xfrm>
              <a:off x="2817815" y="3516316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" name="Rectangle 94"/>
            <p:cNvSpPr/>
            <p:nvPr/>
          </p:nvSpPr>
          <p:spPr>
            <a:xfrm>
              <a:off x="2949580" y="3551236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2" name="Rectangle 95"/>
            <p:cNvSpPr/>
            <p:nvPr/>
          </p:nvSpPr>
          <p:spPr>
            <a:xfrm>
              <a:off x="2416173" y="3516316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" name="Rectangle 96"/>
            <p:cNvSpPr/>
            <p:nvPr/>
          </p:nvSpPr>
          <p:spPr>
            <a:xfrm>
              <a:off x="2555876" y="3551236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" name="Line 100"/>
            <p:cNvSpPr/>
            <p:nvPr/>
          </p:nvSpPr>
          <p:spPr>
            <a:xfrm>
              <a:off x="2416173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" name="Line 101"/>
            <p:cNvSpPr/>
            <p:nvPr/>
          </p:nvSpPr>
          <p:spPr>
            <a:xfrm>
              <a:off x="28178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" name="Line 102"/>
            <p:cNvSpPr/>
            <p:nvPr/>
          </p:nvSpPr>
          <p:spPr>
            <a:xfrm>
              <a:off x="321786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0" name="Line 103"/>
            <p:cNvSpPr/>
            <p:nvPr/>
          </p:nvSpPr>
          <p:spPr>
            <a:xfrm>
              <a:off x="3617915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1" name="Line 104"/>
            <p:cNvSpPr/>
            <p:nvPr/>
          </p:nvSpPr>
          <p:spPr>
            <a:xfrm>
              <a:off x="401954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2" name="Line 105"/>
            <p:cNvSpPr/>
            <p:nvPr/>
          </p:nvSpPr>
          <p:spPr>
            <a:xfrm>
              <a:off x="4419596" y="3516316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3" name="Line 106"/>
            <p:cNvSpPr/>
            <p:nvPr/>
          </p:nvSpPr>
          <p:spPr>
            <a:xfrm>
              <a:off x="2416173" y="3516316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5" name="Line 108"/>
            <p:cNvSpPr/>
            <p:nvPr/>
          </p:nvSpPr>
          <p:spPr>
            <a:xfrm>
              <a:off x="2817815" y="3516316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6" name="Line 109"/>
            <p:cNvSpPr/>
            <p:nvPr/>
          </p:nvSpPr>
          <p:spPr>
            <a:xfrm>
              <a:off x="2416173" y="3814767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8" name="Line 111"/>
            <p:cNvSpPr/>
            <p:nvPr/>
          </p:nvSpPr>
          <p:spPr>
            <a:xfrm>
              <a:off x="2817815" y="3814767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9" name="Rectangle 112"/>
            <p:cNvSpPr/>
            <p:nvPr/>
          </p:nvSpPr>
          <p:spPr>
            <a:xfrm>
              <a:off x="4421188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0" name="Rectangle 113"/>
            <p:cNvSpPr/>
            <p:nvPr/>
          </p:nvSpPr>
          <p:spPr>
            <a:xfrm>
              <a:off x="4513258" y="388460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1" name="Rectangle 114"/>
            <p:cNvSpPr/>
            <p:nvPr/>
          </p:nvSpPr>
          <p:spPr>
            <a:xfrm>
              <a:off x="4019546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2" name="Rectangle 115"/>
            <p:cNvSpPr/>
            <p:nvPr/>
          </p:nvSpPr>
          <p:spPr>
            <a:xfrm>
              <a:off x="4076696" y="388460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3" name="Rectangle 116"/>
            <p:cNvSpPr/>
            <p:nvPr/>
          </p:nvSpPr>
          <p:spPr>
            <a:xfrm>
              <a:off x="361949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4" name="Rectangle 117"/>
            <p:cNvSpPr/>
            <p:nvPr/>
          </p:nvSpPr>
          <p:spPr>
            <a:xfrm>
              <a:off x="3719514" y="388460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5" name="Rectangle 118"/>
            <p:cNvSpPr/>
            <p:nvPr/>
          </p:nvSpPr>
          <p:spPr>
            <a:xfrm>
              <a:off x="3676646" y="401637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6" name="Rectangle 119"/>
            <p:cNvSpPr/>
            <p:nvPr/>
          </p:nvSpPr>
          <p:spPr>
            <a:xfrm>
              <a:off x="321944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7" name="Rectangle 120"/>
            <p:cNvSpPr/>
            <p:nvPr/>
          </p:nvSpPr>
          <p:spPr>
            <a:xfrm>
              <a:off x="3349630" y="388460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8" name="Rectangle 121"/>
            <p:cNvSpPr/>
            <p:nvPr/>
          </p:nvSpPr>
          <p:spPr>
            <a:xfrm>
              <a:off x="2817815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9" name="Rectangle 122"/>
            <p:cNvSpPr/>
            <p:nvPr/>
          </p:nvSpPr>
          <p:spPr>
            <a:xfrm>
              <a:off x="2957517" y="388460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3" name="Line 126"/>
            <p:cNvSpPr/>
            <p:nvPr/>
          </p:nvSpPr>
          <p:spPr>
            <a:xfrm>
              <a:off x="2817815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4" name="Line 127"/>
            <p:cNvSpPr/>
            <p:nvPr/>
          </p:nvSpPr>
          <p:spPr>
            <a:xfrm>
              <a:off x="32194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5" name="Line 128"/>
            <p:cNvSpPr/>
            <p:nvPr/>
          </p:nvSpPr>
          <p:spPr>
            <a:xfrm>
              <a:off x="361949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6" name="Line 129"/>
            <p:cNvSpPr/>
            <p:nvPr/>
          </p:nvSpPr>
          <p:spPr>
            <a:xfrm>
              <a:off x="40195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7" name="Line 130"/>
            <p:cNvSpPr/>
            <p:nvPr/>
          </p:nvSpPr>
          <p:spPr>
            <a:xfrm>
              <a:off x="442118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8" name="Line 131"/>
            <p:cNvSpPr/>
            <p:nvPr/>
          </p:nvSpPr>
          <p:spPr>
            <a:xfrm>
              <a:off x="482123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9" name="Line 132"/>
            <p:cNvSpPr/>
            <p:nvPr/>
          </p:nvSpPr>
          <p:spPr>
            <a:xfrm>
              <a:off x="2817815" y="384968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1" name="Line 134"/>
            <p:cNvSpPr/>
            <p:nvPr/>
          </p:nvSpPr>
          <p:spPr>
            <a:xfrm>
              <a:off x="3219446" y="384968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2" name="Line 135"/>
            <p:cNvSpPr/>
            <p:nvPr/>
          </p:nvSpPr>
          <p:spPr>
            <a:xfrm>
              <a:off x="2817815" y="41481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4" name="Line 137"/>
            <p:cNvSpPr/>
            <p:nvPr/>
          </p:nvSpPr>
          <p:spPr>
            <a:xfrm>
              <a:off x="3219446" y="41481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5" name="Rectangle 138"/>
            <p:cNvSpPr/>
            <p:nvPr/>
          </p:nvSpPr>
          <p:spPr>
            <a:xfrm>
              <a:off x="4421188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6" name="Rectangle 139"/>
            <p:cNvSpPr/>
            <p:nvPr/>
          </p:nvSpPr>
          <p:spPr>
            <a:xfrm>
              <a:off x="4513258" y="3884608"/>
              <a:ext cx="233364" cy="21589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7" name="Rectangle 140"/>
            <p:cNvSpPr/>
            <p:nvPr/>
          </p:nvSpPr>
          <p:spPr>
            <a:xfrm>
              <a:off x="4019546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8" name="Rectangle 141"/>
            <p:cNvSpPr/>
            <p:nvPr/>
          </p:nvSpPr>
          <p:spPr>
            <a:xfrm>
              <a:off x="4076696" y="388460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9" name="Rectangle 142"/>
            <p:cNvSpPr/>
            <p:nvPr/>
          </p:nvSpPr>
          <p:spPr>
            <a:xfrm>
              <a:off x="361949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0" name="Rectangle 143"/>
            <p:cNvSpPr/>
            <p:nvPr/>
          </p:nvSpPr>
          <p:spPr>
            <a:xfrm>
              <a:off x="3719514" y="388460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1" name="Rectangle 144"/>
            <p:cNvSpPr/>
            <p:nvPr/>
          </p:nvSpPr>
          <p:spPr>
            <a:xfrm>
              <a:off x="3676646" y="4016373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2" name="Rectangle 145"/>
            <p:cNvSpPr/>
            <p:nvPr/>
          </p:nvSpPr>
          <p:spPr>
            <a:xfrm>
              <a:off x="3219446" y="384968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3" name="Rectangle 146"/>
            <p:cNvSpPr/>
            <p:nvPr/>
          </p:nvSpPr>
          <p:spPr>
            <a:xfrm>
              <a:off x="3349630" y="388460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4" name="Rectangle 147"/>
            <p:cNvSpPr/>
            <p:nvPr/>
          </p:nvSpPr>
          <p:spPr>
            <a:xfrm>
              <a:off x="2817815" y="384968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5" name="Rectangle 148"/>
            <p:cNvSpPr/>
            <p:nvPr/>
          </p:nvSpPr>
          <p:spPr>
            <a:xfrm>
              <a:off x="2957517" y="388460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9" name="Line 152"/>
            <p:cNvSpPr/>
            <p:nvPr/>
          </p:nvSpPr>
          <p:spPr>
            <a:xfrm>
              <a:off x="2817815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0" name="Line 153"/>
            <p:cNvSpPr/>
            <p:nvPr/>
          </p:nvSpPr>
          <p:spPr>
            <a:xfrm>
              <a:off x="32194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1" name="Line 154"/>
            <p:cNvSpPr/>
            <p:nvPr/>
          </p:nvSpPr>
          <p:spPr>
            <a:xfrm>
              <a:off x="361949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2" name="Line 155"/>
            <p:cNvSpPr/>
            <p:nvPr/>
          </p:nvSpPr>
          <p:spPr>
            <a:xfrm>
              <a:off x="4019546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3" name="Line 156"/>
            <p:cNvSpPr/>
            <p:nvPr/>
          </p:nvSpPr>
          <p:spPr>
            <a:xfrm>
              <a:off x="442118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4" name="Line 157"/>
            <p:cNvSpPr/>
            <p:nvPr/>
          </p:nvSpPr>
          <p:spPr>
            <a:xfrm>
              <a:off x="4821238" y="384968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5" name="Line 158"/>
            <p:cNvSpPr/>
            <p:nvPr/>
          </p:nvSpPr>
          <p:spPr>
            <a:xfrm>
              <a:off x="2817815" y="3849688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7" name="Line 160"/>
            <p:cNvSpPr/>
            <p:nvPr/>
          </p:nvSpPr>
          <p:spPr>
            <a:xfrm>
              <a:off x="3219446" y="3849688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8" name="Line 161"/>
            <p:cNvSpPr/>
            <p:nvPr/>
          </p:nvSpPr>
          <p:spPr>
            <a:xfrm>
              <a:off x="2817815" y="41481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0" name="Line 163"/>
            <p:cNvSpPr/>
            <p:nvPr/>
          </p:nvSpPr>
          <p:spPr>
            <a:xfrm>
              <a:off x="3219446" y="41481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1" name="Rectangle 164"/>
            <p:cNvSpPr/>
            <p:nvPr/>
          </p:nvSpPr>
          <p:spPr>
            <a:xfrm>
              <a:off x="5216523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2" name="Rectangle 165"/>
            <p:cNvSpPr/>
            <p:nvPr/>
          </p:nvSpPr>
          <p:spPr>
            <a:xfrm>
              <a:off x="5308604" y="421639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3" name="Rectangle 166"/>
            <p:cNvSpPr/>
            <p:nvPr/>
          </p:nvSpPr>
          <p:spPr>
            <a:xfrm>
              <a:off x="481647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4" name="Rectangle 167"/>
            <p:cNvSpPr/>
            <p:nvPr/>
          </p:nvSpPr>
          <p:spPr>
            <a:xfrm>
              <a:off x="4872042" y="421639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5" name="Rectangle 168"/>
            <p:cNvSpPr/>
            <p:nvPr/>
          </p:nvSpPr>
          <p:spPr>
            <a:xfrm>
              <a:off x="441642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6" name="Rectangle 169"/>
            <p:cNvSpPr/>
            <p:nvPr/>
          </p:nvSpPr>
          <p:spPr>
            <a:xfrm>
              <a:off x="4516441" y="421639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7" name="Rectangle 170"/>
            <p:cNvSpPr/>
            <p:nvPr/>
          </p:nvSpPr>
          <p:spPr>
            <a:xfrm>
              <a:off x="4471992" y="434974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8" name="Rectangle 171"/>
            <p:cNvSpPr/>
            <p:nvPr/>
          </p:nvSpPr>
          <p:spPr>
            <a:xfrm>
              <a:off x="4014792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9" name="Rectangle 172"/>
            <p:cNvSpPr/>
            <p:nvPr/>
          </p:nvSpPr>
          <p:spPr>
            <a:xfrm>
              <a:off x="4146547" y="421639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0" name="Rectangle 173"/>
            <p:cNvSpPr/>
            <p:nvPr/>
          </p:nvSpPr>
          <p:spPr>
            <a:xfrm>
              <a:off x="3614742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1" name="Rectangle 174"/>
            <p:cNvSpPr/>
            <p:nvPr/>
          </p:nvSpPr>
          <p:spPr>
            <a:xfrm>
              <a:off x="3754434" y="421639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Line 178"/>
            <p:cNvSpPr/>
            <p:nvPr/>
          </p:nvSpPr>
          <p:spPr>
            <a:xfrm>
              <a:off x="361474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6" name="Line 179"/>
            <p:cNvSpPr/>
            <p:nvPr/>
          </p:nvSpPr>
          <p:spPr>
            <a:xfrm>
              <a:off x="401479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7" name="Line 180"/>
            <p:cNvSpPr/>
            <p:nvPr/>
          </p:nvSpPr>
          <p:spPr>
            <a:xfrm>
              <a:off x="44164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8" name="Line 181"/>
            <p:cNvSpPr/>
            <p:nvPr/>
          </p:nvSpPr>
          <p:spPr>
            <a:xfrm>
              <a:off x="481647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9" name="Line 182"/>
            <p:cNvSpPr/>
            <p:nvPr/>
          </p:nvSpPr>
          <p:spPr>
            <a:xfrm>
              <a:off x="52165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0" name="Line 183"/>
            <p:cNvSpPr/>
            <p:nvPr/>
          </p:nvSpPr>
          <p:spPr>
            <a:xfrm>
              <a:off x="5618165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1" name="Line 184"/>
            <p:cNvSpPr/>
            <p:nvPr/>
          </p:nvSpPr>
          <p:spPr>
            <a:xfrm>
              <a:off x="3614742" y="418147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3" name="Line 186"/>
            <p:cNvSpPr/>
            <p:nvPr/>
          </p:nvSpPr>
          <p:spPr>
            <a:xfrm>
              <a:off x="4014792" y="418147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4" name="Line 187"/>
            <p:cNvSpPr/>
            <p:nvPr/>
          </p:nvSpPr>
          <p:spPr>
            <a:xfrm>
              <a:off x="3614742" y="447992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6" name="Line 189"/>
            <p:cNvSpPr/>
            <p:nvPr/>
          </p:nvSpPr>
          <p:spPr>
            <a:xfrm>
              <a:off x="4014792" y="447992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7" name="Rectangle 190"/>
            <p:cNvSpPr/>
            <p:nvPr/>
          </p:nvSpPr>
          <p:spPr>
            <a:xfrm>
              <a:off x="5216523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8" name="Rectangle 191"/>
            <p:cNvSpPr/>
            <p:nvPr/>
          </p:nvSpPr>
          <p:spPr>
            <a:xfrm>
              <a:off x="5308604" y="4216398"/>
              <a:ext cx="233364" cy="10795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 </a:t>
              </a:r>
            </a:p>
          </p:txBody>
        </p:sp>
        <p:sp>
          <p:nvSpPr>
            <p:cNvPr id="189" name="Rectangle 192"/>
            <p:cNvSpPr/>
            <p:nvPr/>
          </p:nvSpPr>
          <p:spPr>
            <a:xfrm>
              <a:off x="481647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0" name="Rectangle 193"/>
            <p:cNvSpPr/>
            <p:nvPr/>
          </p:nvSpPr>
          <p:spPr>
            <a:xfrm>
              <a:off x="4872042" y="421639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1" name="Rectangle 194"/>
            <p:cNvSpPr/>
            <p:nvPr/>
          </p:nvSpPr>
          <p:spPr>
            <a:xfrm>
              <a:off x="4416423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2" name="Rectangle 195"/>
            <p:cNvSpPr/>
            <p:nvPr/>
          </p:nvSpPr>
          <p:spPr>
            <a:xfrm>
              <a:off x="4516441" y="421639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3" name="Rectangle 196"/>
            <p:cNvSpPr/>
            <p:nvPr/>
          </p:nvSpPr>
          <p:spPr>
            <a:xfrm>
              <a:off x="4471992" y="434974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4" name="Rectangle 197"/>
            <p:cNvSpPr/>
            <p:nvPr/>
          </p:nvSpPr>
          <p:spPr>
            <a:xfrm>
              <a:off x="4014792" y="4181478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5" name="Rectangle 198"/>
            <p:cNvSpPr/>
            <p:nvPr/>
          </p:nvSpPr>
          <p:spPr>
            <a:xfrm>
              <a:off x="4146547" y="421639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6" name="Rectangle 199"/>
            <p:cNvSpPr/>
            <p:nvPr/>
          </p:nvSpPr>
          <p:spPr>
            <a:xfrm>
              <a:off x="3614742" y="4181478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7" name="Rectangle 200"/>
            <p:cNvSpPr/>
            <p:nvPr/>
          </p:nvSpPr>
          <p:spPr>
            <a:xfrm>
              <a:off x="3754434" y="421639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1" name="Line 204"/>
            <p:cNvSpPr/>
            <p:nvPr/>
          </p:nvSpPr>
          <p:spPr>
            <a:xfrm>
              <a:off x="361474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2" name="Line 205"/>
            <p:cNvSpPr/>
            <p:nvPr/>
          </p:nvSpPr>
          <p:spPr>
            <a:xfrm>
              <a:off x="4014792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3" name="Line 206"/>
            <p:cNvSpPr/>
            <p:nvPr/>
          </p:nvSpPr>
          <p:spPr>
            <a:xfrm>
              <a:off x="44164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4" name="Line 207"/>
            <p:cNvSpPr/>
            <p:nvPr/>
          </p:nvSpPr>
          <p:spPr>
            <a:xfrm>
              <a:off x="481647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5" name="Line 208"/>
            <p:cNvSpPr/>
            <p:nvPr/>
          </p:nvSpPr>
          <p:spPr>
            <a:xfrm>
              <a:off x="5216523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6" name="Line 209"/>
            <p:cNvSpPr/>
            <p:nvPr/>
          </p:nvSpPr>
          <p:spPr>
            <a:xfrm>
              <a:off x="5618165" y="418147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7" name="Line 210"/>
            <p:cNvSpPr/>
            <p:nvPr/>
          </p:nvSpPr>
          <p:spPr>
            <a:xfrm>
              <a:off x="3614742" y="418147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9" name="Line 212"/>
            <p:cNvSpPr/>
            <p:nvPr/>
          </p:nvSpPr>
          <p:spPr>
            <a:xfrm>
              <a:off x="4014792" y="418147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0" name="Line 213"/>
            <p:cNvSpPr/>
            <p:nvPr/>
          </p:nvSpPr>
          <p:spPr>
            <a:xfrm>
              <a:off x="3614742" y="447992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2" name="Line 215"/>
            <p:cNvSpPr/>
            <p:nvPr/>
          </p:nvSpPr>
          <p:spPr>
            <a:xfrm>
              <a:off x="4014792" y="447992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3" name="Rectangle 216"/>
            <p:cNvSpPr/>
            <p:nvPr/>
          </p:nvSpPr>
          <p:spPr>
            <a:xfrm>
              <a:off x="5610228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4" name="Rectangle 217"/>
            <p:cNvSpPr/>
            <p:nvPr/>
          </p:nvSpPr>
          <p:spPr>
            <a:xfrm>
              <a:off x="5703890" y="4546597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5" name="Rectangle 218"/>
            <p:cNvSpPr/>
            <p:nvPr/>
          </p:nvSpPr>
          <p:spPr>
            <a:xfrm>
              <a:off x="521017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6" name="Rectangle 219"/>
            <p:cNvSpPr/>
            <p:nvPr/>
          </p:nvSpPr>
          <p:spPr>
            <a:xfrm>
              <a:off x="5267328" y="4546597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7" name="Rectangle 220"/>
            <p:cNvSpPr/>
            <p:nvPr/>
          </p:nvSpPr>
          <p:spPr>
            <a:xfrm>
              <a:off x="481012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8" name="Rectangle 221"/>
            <p:cNvSpPr/>
            <p:nvPr/>
          </p:nvSpPr>
          <p:spPr>
            <a:xfrm>
              <a:off x="4910135" y="4546597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9" name="Rectangle 222"/>
            <p:cNvSpPr/>
            <p:nvPr/>
          </p:nvSpPr>
          <p:spPr>
            <a:xfrm>
              <a:off x="4865686" y="467995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0" name="Rectangle 223"/>
            <p:cNvSpPr/>
            <p:nvPr/>
          </p:nvSpPr>
          <p:spPr>
            <a:xfrm>
              <a:off x="4408486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1" name="Rectangle 224"/>
            <p:cNvSpPr/>
            <p:nvPr/>
          </p:nvSpPr>
          <p:spPr>
            <a:xfrm>
              <a:off x="4540252" y="4546597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2" name="Rectangle 225"/>
            <p:cNvSpPr/>
            <p:nvPr/>
          </p:nvSpPr>
          <p:spPr>
            <a:xfrm>
              <a:off x="4008436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3" name="Rectangle 226"/>
            <p:cNvSpPr/>
            <p:nvPr/>
          </p:nvSpPr>
          <p:spPr>
            <a:xfrm>
              <a:off x="4148139" y="4546597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7" name="Line 230"/>
            <p:cNvSpPr/>
            <p:nvPr/>
          </p:nvSpPr>
          <p:spPr>
            <a:xfrm>
              <a:off x="400843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8" name="Line 231"/>
            <p:cNvSpPr/>
            <p:nvPr/>
          </p:nvSpPr>
          <p:spPr>
            <a:xfrm>
              <a:off x="440848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9" name="Line 232"/>
            <p:cNvSpPr/>
            <p:nvPr/>
          </p:nvSpPr>
          <p:spPr>
            <a:xfrm>
              <a:off x="48101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0" name="Line 233"/>
            <p:cNvSpPr/>
            <p:nvPr/>
          </p:nvSpPr>
          <p:spPr>
            <a:xfrm>
              <a:off x="521017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1" name="Line 234"/>
            <p:cNvSpPr/>
            <p:nvPr/>
          </p:nvSpPr>
          <p:spPr>
            <a:xfrm>
              <a:off x="56102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2" name="Line 235"/>
            <p:cNvSpPr/>
            <p:nvPr/>
          </p:nvSpPr>
          <p:spPr>
            <a:xfrm>
              <a:off x="6011859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3" name="Line 236"/>
            <p:cNvSpPr/>
            <p:nvPr/>
          </p:nvSpPr>
          <p:spPr>
            <a:xfrm>
              <a:off x="4008436" y="451325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5" name="Line 238"/>
            <p:cNvSpPr/>
            <p:nvPr/>
          </p:nvSpPr>
          <p:spPr>
            <a:xfrm>
              <a:off x="4408486" y="451325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6" name="Line 239"/>
            <p:cNvSpPr/>
            <p:nvPr/>
          </p:nvSpPr>
          <p:spPr>
            <a:xfrm>
              <a:off x="4008436" y="48117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8" name="Line 241"/>
            <p:cNvSpPr/>
            <p:nvPr/>
          </p:nvSpPr>
          <p:spPr>
            <a:xfrm>
              <a:off x="4408486" y="481170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9" name="Rectangle 242"/>
            <p:cNvSpPr/>
            <p:nvPr/>
          </p:nvSpPr>
          <p:spPr>
            <a:xfrm>
              <a:off x="5610228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0" name="Rectangle 243"/>
            <p:cNvSpPr/>
            <p:nvPr/>
          </p:nvSpPr>
          <p:spPr>
            <a:xfrm>
              <a:off x="5703890" y="4546597"/>
              <a:ext cx="236536" cy="23019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r>
                <a:rPr lang="en-US" sz="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 </a:t>
              </a:r>
            </a:p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7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1" name="Rectangle 244"/>
            <p:cNvSpPr/>
            <p:nvPr/>
          </p:nvSpPr>
          <p:spPr>
            <a:xfrm>
              <a:off x="521017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2" name="Rectangle 245"/>
            <p:cNvSpPr/>
            <p:nvPr/>
          </p:nvSpPr>
          <p:spPr>
            <a:xfrm>
              <a:off x="5267328" y="4546597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3" name="Rectangle 246"/>
            <p:cNvSpPr/>
            <p:nvPr/>
          </p:nvSpPr>
          <p:spPr>
            <a:xfrm>
              <a:off x="4810128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4" name="Rectangle 247"/>
            <p:cNvSpPr/>
            <p:nvPr/>
          </p:nvSpPr>
          <p:spPr>
            <a:xfrm>
              <a:off x="4910135" y="4546597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5" name="Rectangle 248"/>
            <p:cNvSpPr/>
            <p:nvPr/>
          </p:nvSpPr>
          <p:spPr>
            <a:xfrm>
              <a:off x="4865686" y="467995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6" name="Rectangle 249"/>
            <p:cNvSpPr/>
            <p:nvPr/>
          </p:nvSpPr>
          <p:spPr>
            <a:xfrm>
              <a:off x="4408486" y="4513258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7" name="Rectangle 250"/>
            <p:cNvSpPr/>
            <p:nvPr/>
          </p:nvSpPr>
          <p:spPr>
            <a:xfrm>
              <a:off x="4540252" y="4546597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8" name="Rectangle 251"/>
            <p:cNvSpPr/>
            <p:nvPr/>
          </p:nvSpPr>
          <p:spPr>
            <a:xfrm>
              <a:off x="4008436" y="4513258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9" name="Rectangle 252"/>
            <p:cNvSpPr/>
            <p:nvPr/>
          </p:nvSpPr>
          <p:spPr>
            <a:xfrm>
              <a:off x="4148139" y="4546597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3" name="Line 256"/>
            <p:cNvSpPr/>
            <p:nvPr/>
          </p:nvSpPr>
          <p:spPr>
            <a:xfrm>
              <a:off x="400843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4" name="Line 257"/>
            <p:cNvSpPr/>
            <p:nvPr/>
          </p:nvSpPr>
          <p:spPr>
            <a:xfrm>
              <a:off x="4408486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5" name="Line 258"/>
            <p:cNvSpPr/>
            <p:nvPr/>
          </p:nvSpPr>
          <p:spPr>
            <a:xfrm>
              <a:off x="48101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6" name="Line 259"/>
            <p:cNvSpPr/>
            <p:nvPr/>
          </p:nvSpPr>
          <p:spPr>
            <a:xfrm>
              <a:off x="521017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7" name="Line 260"/>
            <p:cNvSpPr/>
            <p:nvPr/>
          </p:nvSpPr>
          <p:spPr>
            <a:xfrm>
              <a:off x="5610228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8" name="Line 261"/>
            <p:cNvSpPr/>
            <p:nvPr/>
          </p:nvSpPr>
          <p:spPr>
            <a:xfrm>
              <a:off x="6011859" y="451325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9" name="Line 262"/>
            <p:cNvSpPr/>
            <p:nvPr/>
          </p:nvSpPr>
          <p:spPr>
            <a:xfrm>
              <a:off x="4008436" y="451325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1" name="Line 264"/>
            <p:cNvSpPr/>
            <p:nvPr/>
          </p:nvSpPr>
          <p:spPr>
            <a:xfrm>
              <a:off x="4408486" y="451325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2" name="Line 265"/>
            <p:cNvSpPr/>
            <p:nvPr/>
          </p:nvSpPr>
          <p:spPr>
            <a:xfrm>
              <a:off x="4008436" y="48117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4" name="Line 267"/>
            <p:cNvSpPr/>
            <p:nvPr/>
          </p:nvSpPr>
          <p:spPr>
            <a:xfrm>
              <a:off x="4408486" y="481170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5" name="Rectangle 268"/>
            <p:cNvSpPr/>
            <p:nvPr/>
          </p:nvSpPr>
          <p:spPr>
            <a:xfrm>
              <a:off x="6011859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6" name="Rectangle 269"/>
            <p:cNvSpPr/>
            <p:nvPr/>
          </p:nvSpPr>
          <p:spPr>
            <a:xfrm>
              <a:off x="6105521" y="4879979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7" name="Rectangle 270"/>
            <p:cNvSpPr/>
            <p:nvPr/>
          </p:nvSpPr>
          <p:spPr>
            <a:xfrm>
              <a:off x="561180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8" name="Rectangle 271"/>
            <p:cNvSpPr/>
            <p:nvPr/>
          </p:nvSpPr>
          <p:spPr>
            <a:xfrm>
              <a:off x="5668959" y="487997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9" name="Rectangle 272"/>
            <p:cNvSpPr/>
            <p:nvPr/>
          </p:nvSpPr>
          <p:spPr>
            <a:xfrm>
              <a:off x="521175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0" name="Rectangle 273"/>
            <p:cNvSpPr/>
            <p:nvPr/>
          </p:nvSpPr>
          <p:spPr>
            <a:xfrm>
              <a:off x="5311777" y="487997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1" name="Rectangle 274"/>
            <p:cNvSpPr/>
            <p:nvPr/>
          </p:nvSpPr>
          <p:spPr>
            <a:xfrm>
              <a:off x="5267328" y="501173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2" name="Rectangle 275"/>
            <p:cNvSpPr/>
            <p:nvPr/>
          </p:nvSpPr>
          <p:spPr>
            <a:xfrm>
              <a:off x="4810128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3" name="Rectangle 276"/>
            <p:cNvSpPr/>
            <p:nvPr/>
          </p:nvSpPr>
          <p:spPr>
            <a:xfrm>
              <a:off x="4941883" y="487997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4" name="Rectangle 277"/>
            <p:cNvSpPr/>
            <p:nvPr/>
          </p:nvSpPr>
          <p:spPr>
            <a:xfrm>
              <a:off x="4410078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5" name="Rectangle 278"/>
            <p:cNvSpPr/>
            <p:nvPr/>
          </p:nvSpPr>
          <p:spPr>
            <a:xfrm>
              <a:off x="4549780" y="487997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9" name="Line 282"/>
            <p:cNvSpPr/>
            <p:nvPr/>
          </p:nvSpPr>
          <p:spPr>
            <a:xfrm>
              <a:off x="441007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0" name="Line 283"/>
            <p:cNvSpPr/>
            <p:nvPr/>
          </p:nvSpPr>
          <p:spPr>
            <a:xfrm>
              <a:off x="481012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1" name="Line 284"/>
            <p:cNvSpPr/>
            <p:nvPr/>
          </p:nvSpPr>
          <p:spPr>
            <a:xfrm>
              <a:off x="52117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2" name="Line 285"/>
            <p:cNvSpPr/>
            <p:nvPr/>
          </p:nvSpPr>
          <p:spPr>
            <a:xfrm>
              <a:off x="561180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3" name="Line 286"/>
            <p:cNvSpPr/>
            <p:nvPr/>
          </p:nvSpPr>
          <p:spPr>
            <a:xfrm>
              <a:off x="60118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4" name="Line 287"/>
            <p:cNvSpPr/>
            <p:nvPr/>
          </p:nvSpPr>
          <p:spPr>
            <a:xfrm>
              <a:off x="6413501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5" name="Line 288"/>
            <p:cNvSpPr/>
            <p:nvPr/>
          </p:nvSpPr>
          <p:spPr>
            <a:xfrm>
              <a:off x="4410078" y="484504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7" name="Line 290"/>
            <p:cNvSpPr/>
            <p:nvPr/>
          </p:nvSpPr>
          <p:spPr>
            <a:xfrm>
              <a:off x="4810128" y="484504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8" name="Line 291"/>
            <p:cNvSpPr/>
            <p:nvPr/>
          </p:nvSpPr>
          <p:spPr>
            <a:xfrm>
              <a:off x="4410078" y="514349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0" name="Line 293"/>
            <p:cNvSpPr/>
            <p:nvPr/>
          </p:nvSpPr>
          <p:spPr>
            <a:xfrm>
              <a:off x="4810128" y="514349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1" name="Rectangle 294"/>
            <p:cNvSpPr/>
            <p:nvPr/>
          </p:nvSpPr>
          <p:spPr>
            <a:xfrm>
              <a:off x="6011859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2" name="Rectangle 295"/>
            <p:cNvSpPr/>
            <p:nvPr/>
          </p:nvSpPr>
          <p:spPr>
            <a:xfrm>
              <a:off x="6105521" y="4879979"/>
              <a:ext cx="207961" cy="10795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3" name="Rectangle 296"/>
            <p:cNvSpPr/>
            <p:nvPr/>
          </p:nvSpPr>
          <p:spPr>
            <a:xfrm>
              <a:off x="561180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4" name="Rectangle 297"/>
            <p:cNvSpPr/>
            <p:nvPr/>
          </p:nvSpPr>
          <p:spPr>
            <a:xfrm>
              <a:off x="5668959" y="487997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5" name="Rectangle 298"/>
            <p:cNvSpPr/>
            <p:nvPr/>
          </p:nvSpPr>
          <p:spPr>
            <a:xfrm>
              <a:off x="5211759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6" name="Rectangle 299"/>
            <p:cNvSpPr/>
            <p:nvPr/>
          </p:nvSpPr>
          <p:spPr>
            <a:xfrm>
              <a:off x="5311777" y="487997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7" name="Rectangle 300"/>
            <p:cNvSpPr/>
            <p:nvPr/>
          </p:nvSpPr>
          <p:spPr>
            <a:xfrm>
              <a:off x="5267328" y="5011734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8" name="Rectangle 301"/>
            <p:cNvSpPr/>
            <p:nvPr/>
          </p:nvSpPr>
          <p:spPr>
            <a:xfrm>
              <a:off x="4810128" y="4845048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9" name="Rectangle 302"/>
            <p:cNvSpPr/>
            <p:nvPr/>
          </p:nvSpPr>
          <p:spPr>
            <a:xfrm>
              <a:off x="4941883" y="487997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0" name="Rectangle 303"/>
            <p:cNvSpPr/>
            <p:nvPr/>
          </p:nvSpPr>
          <p:spPr>
            <a:xfrm>
              <a:off x="4410078" y="4845048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1" name="Rectangle 304"/>
            <p:cNvSpPr/>
            <p:nvPr/>
          </p:nvSpPr>
          <p:spPr>
            <a:xfrm>
              <a:off x="4549780" y="487997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5" name="Line 308"/>
            <p:cNvSpPr/>
            <p:nvPr/>
          </p:nvSpPr>
          <p:spPr>
            <a:xfrm>
              <a:off x="441007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6" name="Line 309"/>
            <p:cNvSpPr/>
            <p:nvPr/>
          </p:nvSpPr>
          <p:spPr>
            <a:xfrm>
              <a:off x="4810128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7" name="Line 310"/>
            <p:cNvSpPr/>
            <p:nvPr/>
          </p:nvSpPr>
          <p:spPr>
            <a:xfrm>
              <a:off x="52117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8" name="Line 311"/>
            <p:cNvSpPr/>
            <p:nvPr/>
          </p:nvSpPr>
          <p:spPr>
            <a:xfrm>
              <a:off x="561180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9" name="Line 312"/>
            <p:cNvSpPr/>
            <p:nvPr/>
          </p:nvSpPr>
          <p:spPr>
            <a:xfrm>
              <a:off x="6011859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0" name="Line 313"/>
            <p:cNvSpPr/>
            <p:nvPr/>
          </p:nvSpPr>
          <p:spPr>
            <a:xfrm>
              <a:off x="6413501" y="4845048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1" name="Line 314"/>
            <p:cNvSpPr/>
            <p:nvPr/>
          </p:nvSpPr>
          <p:spPr>
            <a:xfrm>
              <a:off x="4410078" y="4845048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3" name="Line 316"/>
            <p:cNvSpPr/>
            <p:nvPr/>
          </p:nvSpPr>
          <p:spPr>
            <a:xfrm>
              <a:off x="4810128" y="4845048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4" name="Line 317"/>
            <p:cNvSpPr/>
            <p:nvPr/>
          </p:nvSpPr>
          <p:spPr>
            <a:xfrm>
              <a:off x="4410078" y="514349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6" name="Line 319"/>
            <p:cNvSpPr/>
            <p:nvPr/>
          </p:nvSpPr>
          <p:spPr>
            <a:xfrm>
              <a:off x="4810128" y="5143499"/>
              <a:ext cx="1603372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7" name="Rectangle 320"/>
            <p:cNvSpPr/>
            <p:nvPr/>
          </p:nvSpPr>
          <p:spPr>
            <a:xfrm>
              <a:off x="6815142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8" name="Rectangle 321"/>
            <p:cNvSpPr/>
            <p:nvPr/>
          </p:nvSpPr>
          <p:spPr>
            <a:xfrm>
              <a:off x="6908804" y="5211759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9" name="Rectangle 322"/>
            <p:cNvSpPr/>
            <p:nvPr/>
          </p:nvSpPr>
          <p:spPr>
            <a:xfrm>
              <a:off x="64150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0" name="Rectangle 323"/>
            <p:cNvSpPr/>
            <p:nvPr/>
          </p:nvSpPr>
          <p:spPr>
            <a:xfrm>
              <a:off x="6472242" y="521175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1" name="Rectangle 324"/>
            <p:cNvSpPr/>
            <p:nvPr/>
          </p:nvSpPr>
          <p:spPr>
            <a:xfrm>
              <a:off x="601504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2" name="Rectangle 325"/>
            <p:cNvSpPr/>
            <p:nvPr/>
          </p:nvSpPr>
          <p:spPr>
            <a:xfrm>
              <a:off x="6115049" y="521175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3" name="Rectangle 326"/>
            <p:cNvSpPr/>
            <p:nvPr/>
          </p:nvSpPr>
          <p:spPr>
            <a:xfrm>
              <a:off x="6072192" y="534352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4" name="Rectangle 327"/>
            <p:cNvSpPr/>
            <p:nvPr/>
          </p:nvSpPr>
          <p:spPr>
            <a:xfrm>
              <a:off x="56149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5" name="Rectangle 328"/>
            <p:cNvSpPr/>
            <p:nvPr/>
          </p:nvSpPr>
          <p:spPr>
            <a:xfrm>
              <a:off x="5745166" y="521175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6" name="Rectangle 329"/>
            <p:cNvSpPr/>
            <p:nvPr/>
          </p:nvSpPr>
          <p:spPr>
            <a:xfrm>
              <a:off x="5213351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7" name="Rectangle 330"/>
            <p:cNvSpPr/>
            <p:nvPr/>
          </p:nvSpPr>
          <p:spPr>
            <a:xfrm>
              <a:off x="5353053" y="521175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1" name="Line 334"/>
            <p:cNvSpPr/>
            <p:nvPr/>
          </p:nvSpPr>
          <p:spPr>
            <a:xfrm>
              <a:off x="5213351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2" name="Line 335"/>
            <p:cNvSpPr/>
            <p:nvPr/>
          </p:nvSpPr>
          <p:spPr>
            <a:xfrm>
              <a:off x="56149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3" name="Line 336"/>
            <p:cNvSpPr/>
            <p:nvPr/>
          </p:nvSpPr>
          <p:spPr>
            <a:xfrm>
              <a:off x="60150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4" name="Line 337"/>
            <p:cNvSpPr/>
            <p:nvPr/>
          </p:nvSpPr>
          <p:spPr>
            <a:xfrm>
              <a:off x="64150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5" name="Line 338"/>
            <p:cNvSpPr/>
            <p:nvPr/>
          </p:nvSpPr>
          <p:spPr>
            <a:xfrm>
              <a:off x="68151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6" name="Line 339"/>
            <p:cNvSpPr/>
            <p:nvPr/>
          </p:nvSpPr>
          <p:spPr>
            <a:xfrm>
              <a:off x="7216773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7" name="Line 340"/>
            <p:cNvSpPr/>
            <p:nvPr/>
          </p:nvSpPr>
          <p:spPr>
            <a:xfrm>
              <a:off x="5213351" y="51768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9" name="Line 342"/>
            <p:cNvSpPr/>
            <p:nvPr/>
          </p:nvSpPr>
          <p:spPr>
            <a:xfrm>
              <a:off x="5614992" y="51768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0" name="Line 343"/>
            <p:cNvSpPr/>
            <p:nvPr/>
          </p:nvSpPr>
          <p:spPr>
            <a:xfrm>
              <a:off x="5213351" y="547529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2" name="Line 345"/>
            <p:cNvSpPr/>
            <p:nvPr/>
          </p:nvSpPr>
          <p:spPr>
            <a:xfrm>
              <a:off x="5614992" y="547529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3" name="Rectangle 346"/>
            <p:cNvSpPr/>
            <p:nvPr/>
          </p:nvSpPr>
          <p:spPr>
            <a:xfrm>
              <a:off x="6815142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4" name="Rectangle 347"/>
            <p:cNvSpPr/>
            <p:nvPr/>
          </p:nvSpPr>
          <p:spPr>
            <a:xfrm>
              <a:off x="6908804" y="5211759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5" name="Rectangle 348"/>
            <p:cNvSpPr/>
            <p:nvPr/>
          </p:nvSpPr>
          <p:spPr>
            <a:xfrm>
              <a:off x="64150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6" name="Rectangle 349"/>
            <p:cNvSpPr/>
            <p:nvPr/>
          </p:nvSpPr>
          <p:spPr>
            <a:xfrm>
              <a:off x="6472242" y="5211759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7" name="Rectangle 350"/>
            <p:cNvSpPr/>
            <p:nvPr/>
          </p:nvSpPr>
          <p:spPr>
            <a:xfrm>
              <a:off x="601504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8" name="Rectangle 351"/>
            <p:cNvSpPr/>
            <p:nvPr/>
          </p:nvSpPr>
          <p:spPr>
            <a:xfrm>
              <a:off x="6115049" y="5211759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9" name="Rectangle 352"/>
            <p:cNvSpPr/>
            <p:nvPr/>
          </p:nvSpPr>
          <p:spPr>
            <a:xfrm>
              <a:off x="6072192" y="534352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0" name="Rectangle 353"/>
            <p:cNvSpPr/>
            <p:nvPr/>
          </p:nvSpPr>
          <p:spPr>
            <a:xfrm>
              <a:off x="5614992" y="5176839"/>
              <a:ext cx="400050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1" name="Rectangle 354"/>
            <p:cNvSpPr/>
            <p:nvPr/>
          </p:nvSpPr>
          <p:spPr>
            <a:xfrm>
              <a:off x="5745166" y="5211759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2" name="Rectangle 355"/>
            <p:cNvSpPr/>
            <p:nvPr/>
          </p:nvSpPr>
          <p:spPr>
            <a:xfrm>
              <a:off x="5213351" y="5176839"/>
              <a:ext cx="401641" cy="298451"/>
            </a:xfrm>
            <a:prstGeom prst="rect">
              <a:avLst/>
            </a:prstGeom>
            <a:solidFill>
              <a:srgbClr val="FF00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3" name="Rectangle 356"/>
            <p:cNvSpPr/>
            <p:nvPr/>
          </p:nvSpPr>
          <p:spPr>
            <a:xfrm>
              <a:off x="5353053" y="5211759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7" name="Line 360"/>
            <p:cNvSpPr/>
            <p:nvPr/>
          </p:nvSpPr>
          <p:spPr>
            <a:xfrm>
              <a:off x="5213351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8" name="Line 361"/>
            <p:cNvSpPr/>
            <p:nvPr/>
          </p:nvSpPr>
          <p:spPr>
            <a:xfrm>
              <a:off x="56149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9" name="Line 362"/>
            <p:cNvSpPr/>
            <p:nvPr/>
          </p:nvSpPr>
          <p:spPr>
            <a:xfrm>
              <a:off x="60150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0" name="Line 363"/>
            <p:cNvSpPr/>
            <p:nvPr/>
          </p:nvSpPr>
          <p:spPr>
            <a:xfrm>
              <a:off x="641509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1" name="Line 364"/>
            <p:cNvSpPr/>
            <p:nvPr/>
          </p:nvSpPr>
          <p:spPr>
            <a:xfrm>
              <a:off x="6815142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2" name="Line 365"/>
            <p:cNvSpPr/>
            <p:nvPr/>
          </p:nvSpPr>
          <p:spPr>
            <a:xfrm>
              <a:off x="7216773" y="517683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3" name="Line 366"/>
            <p:cNvSpPr/>
            <p:nvPr/>
          </p:nvSpPr>
          <p:spPr>
            <a:xfrm>
              <a:off x="5213351" y="517683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5" name="Line 368"/>
            <p:cNvSpPr/>
            <p:nvPr/>
          </p:nvSpPr>
          <p:spPr>
            <a:xfrm>
              <a:off x="5614992" y="517683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6" name="Line 369"/>
            <p:cNvSpPr/>
            <p:nvPr/>
          </p:nvSpPr>
          <p:spPr>
            <a:xfrm>
              <a:off x="5213351" y="547529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8" name="Line 371"/>
            <p:cNvSpPr/>
            <p:nvPr/>
          </p:nvSpPr>
          <p:spPr>
            <a:xfrm>
              <a:off x="5614992" y="547529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9" name="Rectangle 372"/>
            <p:cNvSpPr/>
            <p:nvPr/>
          </p:nvSpPr>
          <p:spPr>
            <a:xfrm>
              <a:off x="7210428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0" name="Rectangle 373"/>
            <p:cNvSpPr/>
            <p:nvPr/>
          </p:nvSpPr>
          <p:spPr>
            <a:xfrm>
              <a:off x="7302498" y="554195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1" name="Rectangle 374"/>
            <p:cNvSpPr/>
            <p:nvPr/>
          </p:nvSpPr>
          <p:spPr>
            <a:xfrm>
              <a:off x="6808786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2" name="Rectangle 375"/>
            <p:cNvSpPr/>
            <p:nvPr/>
          </p:nvSpPr>
          <p:spPr>
            <a:xfrm>
              <a:off x="6865936" y="554195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3" name="Rectangle 376"/>
            <p:cNvSpPr/>
            <p:nvPr/>
          </p:nvSpPr>
          <p:spPr>
            <a:xfrm>
              <a:off x="640873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4" name="Rectangle 377"/>
            <p:cNvSpPr/>
            <p:nvPr/>
          </p:nvSpPr>
          <p:spPr>
            <a:xfrm>
              <a:off x="6508754" y="554195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5" name="Rectangle 378"/>
            <p:cNvSpPr/>
            <p:nvPr/>
          </p:nvSpPr>
          <p:spPr>
            <a:xfrm>
              <a:off x="6465886" y="567531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6" name="Rectangle 379"/>
            <p:cNvSpPr/>
            <p:nvPr/>
          </p:nvSpPr>
          <p:spPr>
            <a:xfrm>
              <a:off x="600868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7" name="Rectangle 380"/>
            <p:cNvSpPr/>
            <p:nvPr/>
          </p:nvSpPr>
          <p:spPr>
            <a:xfrm>
              <a:off x="6140452" y="554195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8" name="Rectangle 381"/>
            <p:cNvSpPr/>
            <p:nvPr/>
          </p:nvSpPr>
          <p:spPr>
            <a:xfrm>
              <a:off x="5607055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9" name="Rectangle 382"/>
            <p:cNvSpPr/>
            <p:nvPr/>
          </p:nvSpPr>
          <p:spPr>
            <a:xfrm>
              <a:off x="5746747" y="554195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3" name="Line 386"/>
            <p:cNvSpPr/>
            <p:nvPr/>
          </p:nvSpPr>
          <p:spPr>
            <a:xfrm>
              <a:off x="5607055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4" name="Line 387"/>
            <p:cNvSpPr/>
            <p:nvPr/>
          </p:nvSpPr>
          <p:spPr>
            <a:xfrm>
              <a:off x="60086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5" name="Line 388"/>
            <p:cNvSpPr/>
            <p:nvPr/>
          </p:nvSpPr>
          <p:spPr>
            <a:xfrm>
              <a:off x="640873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6" name="Line 389"/>
            <p:cNvSpPr/>
            <p:nvPr/>
          </p:nvSpPr>
          <p:spPr>
            <a:xfrm>
              <a:off x="68087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7" name="Line 390"/>
            <p:cNvSpPr/>
            <p:nvPr/>
          </p:nvSpPr>
          <p:spPr>
            <a:xfrm>
              <a:off x="721042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8" name="Line 391"/>
            <p:cNvSpPr/>
            <p:nvPr/>
          </p:nvSpPr>
          <p:spPr>
            <a:xfrm>
              <a:off x="761047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9" name="Line 392"/>
            <p:cNvSpPr/>
            <p:nvPr/>
          </p:nvSpPr>
          <p:spPr>
            <a:xfrm>
              <a:off x="5607055" y="550862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1" name="Line 394"/>
            <p:cNvSpPr/>
            <p:nvPr/>
          </p:nvSpPr>
          <p:spPr>
            <a:xfrm>
              <a:off x="6008686" y="550862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2" name="Line 395"/>
            <p:cNvSpPr/>
            <p:nvPr/>
          </p:nvSpPr>
          <p:spPr>
            <a:xfrm>
              <a:off x="5607055" y="580707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4" name="Line 397"/>
            <p:cNvSpPr/>
            <p:nvPr/>
          </p:nvSpPr>
          <p:spPr>
            <a:xfrm>
              <a:off x="6008686" y="580707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5" name="Rectangle 398"/>
            <p:cNvSpPr/>
            <p:nvPr/>
          </p:nvSpPr>
          <p:spPr>
            <a:xfrm>
              <a:off x="7210428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6" name="Rectangle 399"/>
            <p:cNvSpPr/>
            <p:nvPr/>
          </p:nvSpPr>
          <p:spPr>
            <a:xfrm>
              <a:off x="7302498" y="5541958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7" name="Rectangle 400"/>
            <p:cNvSpPr/>
            <p:nvPr/>
          </p:nvSpPr>
          <p:spPr>
            <a:xfrm>
              <a:off x="6808786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8" name="Rectangle 401"/>
            <p:cNvSpPr/>
            <p:nvPr/>
          </p:nvSpPr>
          <p:spPr>
            <a:xfrm>
              <a:off x="6865936" y="5541958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9" name="Rectangle 402"/>
            <p:cNvSpPr/>
            <p:nvPr/>
          </p:nvSpPr>
          <p:spPr>
            <a:xfrm>
              <a:off x="640873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0" name="Rectangle 403"/>
            <p:cNvSpPr/>
            <p:nvPr/>
          </p:nvSpPr>
          <p:spPr>
            <a:xfrm>
              <a:off x="6508754" y="5541958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1" name="Rectangle 404"/>
            <p:cNvSpPr/>
            <p:nvPr/>
          </p:nvSpPr>
          <p:spPr>
            <a:xfrm>
              <a:off x="6465886" y="567531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2" name="Rectangle 405"/>
            <p:cNvSpPr/>
            <p:nvPr/>
          </p:nvSpPr>
          <p:spPr>
            <a:xfrm>
              <a:off x="6008686" y="5508629"/>
              <a:ext cx="400050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3" name="Rectangle 406"/>
            <p:cNvSpPr/>
            <p:nvPr/>
          </p:nvSpPr>
          <p:spPr>
            <a:xfrm>
              <a:off x="6140452" y="5541958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4" name="Rectangle 407"/>
            <p:cNvSpPr/>
            <p:nvPr/>
          </p:nvSpPr>
          <p:spPr>
            <a:xfrm>
              <a:off x="5607055" y="5508629"/>
              <a:ext cx="401641" cy="298451"/>
            </a:xfrm>
            <a:prstGeom prst="rect">
              <a:avLst/>
            </a:prstGeom>
            <a:solidFill>
              <a:srgbClr val="0033CC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5" name="Rectangle 408"/>
            <p:cNvSpPr/>
            <p:nvPr/>
          </p:nvSpPr>
          <p:spPr>
            <a:xfrm>
              <a:off x="5746747" y="5541958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9" name="Line 412"/>
            <p:cNvSpPr/>
            <p:nvPr/>
          </p:nvSpPr>
          <p:spPr>
            <a:xfrm>
              <a:off x="5607055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0" name="Line 413"/>
            <p:cNvSpPr/>
            <p:nvPr/>
          </p:nvSpPr>
          <p:spPr>
            <a:xfrm>
              <a:off x="60086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1" name="Line 414"/>
            <p:cNvSpPr/>
            <p:nvPr/>
          </p:nvSpPr>
          <p:spPr>
            <a:xfrm>
              <a:off x="640873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2" name="Line 415"/>
            <p:cNvSpPr/>
            <p:nvPr/>
          </p:nvSpPr>
          <p:spPr>
            <a:xfrm>
              <a:off x="6808786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3" name="Line 416"/>
            <p:cNvSpPr/>
            <p:nvPr/>
          </p:nvSpPr>
          <p:spPr>
            <a:xfrm>
              <a:off x="721042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4" name="Line 417"/>
            <p:cNvSpPr/>
            <p:nvPr/>
          </p:nvSpPr>
          <p:spPr>
            <a:xfrm>
              <a:off x="7610478" y="550862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5" name="Line 418"/>
            <p:cNvSpPr/>
            <p:nvPr/>
          </p:nvSpPr>
          <p:spPr>
            <a:xfrm>
              <a:off x="5607055" y="5508629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7" name="Line 420"/>
            <p:cNvSpPr/>
            <p:nvPr/>
          </p:nvSpPr>
          <p:spPr>
            <a:xfrm>
              <a:off x="6008686" y="550862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8" name="Line 421"/>
            <p:cNvSpPr/>
            <p:nvPr/>
          </p:nvSpPr>
          <p:spPr>
            <a:xfrm>
              <a:off x="5607055" y="5807070"/>
              <a:ext cx="40164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0" name="Line 423"/>
            <p:cNvSpPr/>
            <p:nvPr/>
          </p:nvSpPr>
          <p:spPr>
            <a:xfrm>
              <a:off x="6008686" y="580707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1" name="Rectangle 424"/>
            <p:cNvSpPr/>
            <p:nvPr/>
          </p:nvSpPr>
          <p:spPr>
            <a:xfrm>
              <a:off x="7612059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2" name="Rectangle 425"/>
            <p:cNvSpPr/>
            <p:nvPr/>
          </p:nvSpPr>
          <p:spPr>
            <a:xfrm>
              <a:off x="7704140" y="5875340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3" name="Rectangle 426"/>
            <p:cNvSpPr/>
            <p:nvPr/>
          </p:nvSpPr>
          <p:spPr>
            <a:xfrm>
              <a:off x="7210428" y="5840409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4" name="Rectangle 427"/>
            <p:cNvSpPr/>
            <p:nvPr/>
          </p:nvSpPr>
          <p:spPr>
            <a:xfrm>
              <a:off x="7267578" y="5875340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5" name="Rectangle 428"/>
            <p:cNvSpPr/>
            <p:nvPr/>
          </p:nvSpPr>
          <p:spPr>
            <a:xfrm>
              <a:off x="68103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6" name="Rectangle 429"/>
            <p:cNvSpPr/>
            <p:nvPr/>
          </p:nvSpPr>
          <p:spPr>
            <a:xfrm>
              <a:off x="6910385" y="5875340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7" name="Rectangle 430"/>
            <p:cNvSpPr/>
            <p:nvPr/>
          </p:nvSpPr>
          <p:spPr>
            <a:xfrm>
              <a:off x="6867528" y="600709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8" name="Rectangle 431"/>
            <p:cNvSpPr/>
            <p:nvPr/>
          </p:nvSpPr>
          <p:spPr>
            <a:xfrm>
              <a:off x="641032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9" name="Rectangle 432"/>
            <p:cNvSpPr/>
            <p:nvPr/>
          </p:nvSpPr>
          <p:spPr>
            <a:xfrm>
              <a:off x="6542083" y="5875340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0" name="Rectangle 433"/>
            <p:cNvSpPr/>
            <p:nvPr/>
          </p:nvSpPr>
          <p:spPr>
            <a:xfrm>
              <a:off x="60102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1" name="Rectangle 434"/>
            <p:cNvSpPr/>
            <p:nvPr/>
          </p:nvSpPr>
          <p:spPr>
            <a:xfrm>
              <a:off x="6149980" y="5875340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5" name="Line 438"/>
            <p:cNvSpPr/>
            <p:nvPr/>
          </p:nvSpPr>
          <p:spPr>
            <a:xfrm>
              <a:off x="60102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6" name="Line 439"/>
            <p:cNvSpPr/>
            <p:nvPr/>
          </p:nvSpPr>
          <p:spPr>
            <a:xfrm>
              <a:off x="64103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7" name="Line 440"/>
            <p:cNvSpPr/>
            <p:nvPr/>
          </p:nvSpPr>
          <p:spPr>
            <a:xfrm>
              <a:off x="68103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8" name="Line 441"/>
            <p:cNvSpPr/>
            <p:nvPr/>
          </p:nvSpPr>
          <p:spPr>
            <a:xfrm>
              <a:off x="72104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9" name="Line 442"/>
            <p:cNvSpPr/>
            <p:nvPr/>
          </p:nvSpPr>
          <p:spPr>
            <a:xfrm>
              <a:off x="761205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0" name="Line 443"/>
            <p:cNvSpPr/>
            <p:nvPr/>
          </p:nvSpPr>
          <p:spPr>
            <a:xfrm>
              <a:off x="801210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1" name="Line 444"/>
            <p:cNvSpPr/>
            <p:nvPr/>
          </p:nvSpPr>
          <p:spPr>
            <a:xfrm>
              <a:off x="6010278" y="58404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3" name="Line 446"/>
            <p:cNvSpPr/>
            <p:nvPr/>
          </p:nvSpPr>
          <p:spPr>
            <a:xfrm>
              <a:off x="6410328" y="584040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4" name="Line 447"/>
            <p:cNvSpPr/>
            <p:nvPr/>
          </p:nvSpPr>
          <p:spPr>
            <a:xfrm>
              <a:off x="6010278" y="613886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6" name="Line 449"/>
            <p:cNvSpPr/>
            <p:nvPr/>
          </p:nvSpPr>
          <p:spPr>
            <a:xfrm>
              <a:off x="6410328" y="613886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7" name="Rectangle 450"/>
            <p:cNvSpPr/>
            <p:nvPr/>
          </p:nvSpPr>
          <p:spPr>
            <a:xfrm>
              <a:off x="7612059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8" name="Rectangle 451"/>
            <p:cNvSpPr/>
            <p:nvPr/>
          </p:nvSpPr>
          <p:spPr>
            <a:xfrm>
              <a:off x="7704140" y="5875340"/>
              <a:ext cx="28734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DISP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9" name="Rectangle 452"/>
            <p:cNvSpPr/>
            <p:nvPr/>
          </p:nvSpPr>
          <p:spPr>
            <a:xfrm>
              <a:off x="7210428" y="5840409"/>
              <a:ext cx="401641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0" name="Rectangle 453"/>
            <p:cNvSpPr/>
            <p:nvPr/>
          </p:nvSpPr>
          <p:spPr>
            <a:xfrm>
              <a:off x="7267578" y="5875340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1" name="Rectangle 454"/>
            <p:cNvSpPr/>
            <p:nvPr/>
          </p:nvSpPr>
          <p:spPr>
            <a:xfrm>
              <a:off x="68103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2" name="Rectangle 455"/>
            <p:cNvSpPr/>
            <p:nvPr/>
          </p:nvSpPr>
          <p:spPr>
            <a:xfrm>
              <a:off x="6910385" y="5875340"/>
              <a:ext cx="26987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GCP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3" name="Rectangle 456"/>
            <p:cNvSpPr/>
            <p:nvPr/>
          </p:nvSpPr>
          <p:spPr>
            <a:xfrm>
              <a:off x="6867528" y="6007095"/>
              <a:ext cx="366710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4" name="Rectangle 457"/>
            <p:cNvSpPr/>
            <p:nvPr/>
          </p:nvSpPr>
          <p:spPr>
            <a:xfrm>
              <a:off x="641032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5" name="Rectangle 458"/>
            <p:cNvSpPr/>
            <p:nvPr/>
          </p:nvSpPr>
          <p:spPr>
            <a:xfrm>
              <a:off x="6542083" y="5875340"/>
              <a:ext cx="201616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GC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6" name="Rectangle 459"/>
            <p:cNvSpPr/>
            <p:nvPr/>
          </p:nvSpPr>
          <p:spPr>
            <a:xfrm>
              <a:off x="6010278" y="5840409"/>
              <a:ext cx="400050" cy="298451"/>
            </a:xfrm>
            <a:prstGeom prst="rect">
              <a:avLst/>
            </a:prstGeom>
            <a:solidFill>
              <a:srgbClr val="99CC00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7" name="Rectangle 460"/>
            <p:cNvSpPr/>
            <p:nvPr/>
          </p:nvSpPr>
          <p:spPr>
            <a:xfrm>
              <a:off x="6149980" y="5875340"/>
              <a:ext cx="184151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LC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1" name="Line 464"/>
            <p:cNvSpPr/>
            <p:nvPr/>
          </p:nvSpPr>
          <p:spPr>
            <a:xfrm>
              <a:off x="60102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2" name="Line 465"/>
            <p:cNvSpPr/>
            <p:nvPr/>
          </p:nvSpPr>
          <p:spPr>
            <a:xfrm>
              <a:off x="64103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3" name="Line 466"/>
            <p:cNvSpPr/>
            <p:nvPr/>
          </p:nvSpPr>
          <p:spPr>
            <a:xfrm>
              <a:off x="681037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4" name="Line 467"/>
            <p:cNvSpPr/>
            <p:nvPr/>
          </p:nvSpPr>
          <p:spPr>
            <a:xfrm>
              <a:off x="7210428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5" name="Line 468"/>
            <p:cNvSpPr/>
            <p:nvPr/>
          </p:nvSpPr>
          <p:spPr>
            <a:xfrm>
              <a:off x="761205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6" name="Line 469"/>
            <p:cNvSpPr/>
            <p:nvPr/>
          </p:nvSpPr>
          <p:spPr>
            <a:xfrm>
              <a:off x="8012109" y="5840409"/>
              <a:ext cx="0" cy="298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7" name="Line 470"/>
            <p:cNvSpPr/>
            <p:nvPr/>
          </p:nvSpPr>
          <p:spPr>
            <a:xfrm>
              <a:off x="6010278" y="5840409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9" name="Line 472"/>
            <p:cNvSpPr/>
            <p:nvPr/>
          </p:nvSpPr>
          <p:spPr>
            <a:xfrm>
              <a:off x="6410328" y="5840409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0" name="Line 473"/>
            <p:cNvSpPr/>
            <p:nvPr/>
          </p:nvSpPr>
          <p:spPr>
            <a:xfrm>
              <a:off x="6010278" y="6138860"/>
              <a:ext cx="400050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2" name="Line 475"/>
            <p:cNvSpPr/>
            <p:nvPr/>
          </p:nvSpPr>
          <p:spPr>
            <a:xfrm>
              <a:off x="6410328" y="6138860"/>
              <a:ext cx="1601791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3" name="Rectangle 476"/>
            <p:cNvSpPr/>
            <p:nvPr/>
          </p:nvSpPr>
          <p:spPr>
            <a:xfrm>
              <a:off x="1328742" y="3228974"/>
              <a:ext cx="269876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UD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4" name="Rectangle 477"/>
            <p:cNvSpPr/>
            <p:nvPr/>
          </p:nvSpPr>
          <p:spPr>
            <a:xfrm>
              <a:off x="1338260" y="3946522"/>
              <a:ext cx="193407" cy="13357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dirty="0" smtClean="0">
                  <a:solidFill>
                    <a:srgbClr val="000000"/>
                  </a:solidFill>
                  <a:latin typeface="Arial"/>
                </a:rPr>
                <a:t>RD</a:t>
              </a: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5" name="Rectangle 478"/>
            <p:cNvSpPr/>
            <p:nvPr/>
          </p:nvSpPr>
          <p:spPr>
            <a:xfrm>
              <a:off x="1338260" y="3597277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LR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6" name="Rectangle 479"/>
            <p:cNvSpPr/>
            <p:nvPr/>
          </p:nvSpPr>
          <p:spPr>
            <a:xfrm>
              <a:off x="1328742" y="4251329"/>
              <a:ext cx="269876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UD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7" name="Rectangle 480"/>
            <p:cNvSpPr/>
            <p:nvPr/>
          </p:nvSpPr>
          <p:spPr>
            <a:xfrm>
              <a:off x="1338260" y="4967285"/>
              <a:ext cx="193407" cy="13357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Arial"/>
                </a:rPr>
                <a:t>RD</a:t>
              </a: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8" name="Rectangle 481"/>
            <p:cNvSpPr/>
            <p:nvPr/>
          </p:nvSpPr>
          <p:spPr>
            <a:xfrm>
              <a:off x="1338260" y="4618040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LR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9" name="Rectangle 482"/>
            <p:cNvSpPr/>
            <p:nvPr/>
          </p:nvSpPr>
          <p:spPr>
            <a:xfrm>
              <a:off x="1328742" y="5256208"/>
              <a:ext cx="269876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UD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0" name="Rectangle 483"/>
            <p:cNvSpPr/>
            <p:nvPr/>
          </p:nvSpPr>
          <p:spPr>
            <a:xfrm>
              <a:off x="1338260" y="5972175"/>
              <a:ext cx="193407" cy="133578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 dirty="0" smtClean="0">
                  <a:solidFill>
                    <a:srgbClr val="000000"/>
                  </a:solidFill>
                  <a:uFillTx/>
                  <a:latin typeface="Arial"/>
                </a:rPr>
                <a:t>RD</a:t>
              </a:r>
              <a:endPara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1" name="Rectangle 484"/>
            <p:cNvSpPr/>
            <p:nvPr/>
          </p:nvSpPr>
          <p:spPr>
            <a:xfrm>
              <a:off x="1338260" y="5622929"/>
              <a:ext cx="254002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LR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2" name="Freeform 485"/>
            <p:cNvSpPr/>
            <p:nvPr/>
          </p:nvSpPr>
          <p:spPr>
            <a:xfrm>
              <a:off x="1096959" y="3211509"/>
              <a:ext cx="131765" cy="917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67"/>
                <a:gd name="f7" fmla="val 15883"/>
                <a:gd name="f8" fmla="val 1015"/>
                <a:gd name="f9" fmla="val 592"/>
                <a:gd name="f10" fmla="val 1323"/>
                <a:gd name="f11" fmla="val 14560"/>
                <a:gd name="f12" fmla="val 15290"/>
                <a:gd name="f13" fmla="+- 0 0 -90"/>
                <a:gd name="f14" fmla="*/ f3 1 2267"/>
                <a:gd name="f15" fmla="*/ f4 1 15883"/>
                <a:gd name="f16" fmla="+- f7 0 f5"/>
                <a:gd name="f17" fmla="+- f6 0 f5"/>
                <a:gd name="f18" fmla="*/ f13 f0 1"/>
                <a:gd name="f19" fmla="*/ f17 1 2267"/>
                <a:gd name="f20" fmla="*/ f16 1 15883"/>
                <a:gd name="f21" fmla="*/ 83 f17 1"/>
                <a:gd name="f22" fmla="*/ 0 f16 1"/>
                <a:gd name="f23" fmla="*/ 0 f17 1"/>
                <a:gd name="f24" fmla="*/ 48 f16 1"/>
                <a:gd name="f25" fmla="*/ 530 f16 1"/>
                <a:gd name="f26" fmla="*/ 578 f16 1"/>
                <a:gd name="f27" fmla="*/ f18 1 f2"/>
                <a:gd name="f28" fmla="*/ f21 1 2267"/>
                <a:gd name="f29" fmla="*/ f22 1 15883"/>
                <a:gd name="f30" fmla="*/ f23 1 2267"/>
                <a:gd name="f31" fmla="*/ f24 1 15883"/>
                <a:gd name="f32" fmla="*/ f25 1 15883"/>
                <a:gd name="f33" fmla="*/ f26 1 15883"/>
                <a:gd name="f34" fmla="*/ 0 1 f19"/>
                <a:gd name="f35" fmla="*/ f6 1 f19"/>
                <a:gd name="f36" fmla="*/ 0 1 f20"/>
                <a:gd name="f37" fmla="*/ f7 1 f20"/>
                <a:gd name="f38" fmla="+- f27 0 f1"/>
                <a:gd name="f39" fmla="*/ f28 1 f19"/>
                <a:gd name="f40" fmla="*/ f29 1 f20"/>
                <a:gd name="f41" fmla="*/ f30 1 f19"/>
                <a:gd name="f42" fmla="*/ f31 1 f20"/>
                <a:gd name="f43" fmla="*/ f32 1 f20"/>
                <a:gd name="f44" fmla="*/ f33 1 f20"/>
                <a:gd name="f45" fmla="*/ f34 f14 1"/>
                <a:gd name="f46" fmla="*/ f35 f14 1"/>
                <a:gd name="f47" fmla="*/ f37 f15 1"/>
                <a:gd name="f48" fmla="*/ f36 f15 1"/>
                <a:gd name="f49" fmla="*/ f39 f14 1"/>
                <a:gd name="f50" fmla="*/ f40 f15 1"/>
                <a:gd name="f51" fmla="*/ f41 f14 1"/>
                <a:gd name="f52" fmla="*/ f42 f15 1"/>
                <a:gd name="f53" fmla="*/ f43 f15 1"/>
                <a:gd name="f54" fmla="*/ f4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9" y="f50"/>
                </a:cxn>
                <a:cxn ang="f38">
                  <a:pos x="f51" y="f52"/>
                </a:cxn>
                <a:cxn ang="f38">
                  <a:pos x="f51" y="f53"/>
                </a:cxn>
                <a:cxn ang="f38">
                  <a:pos x="f49" y="f54"/>
                </a:cxn>
              </a:cxnLst>
              <a:rect l="f45" t="f48" r="f46" b="f47"/>
              <a:pathLst>
                <a:path w="2267" h="15883">
                  <a:moveTo>
                    <a:pt x="f6" y="f5"/>
                  </a:moveTo>
                  <a:cubicBezTo>
                    <a:pt x="f8" y="f5"/>
                    <a:pt x="f5" y="f9"/>
                    <a:pt x="f5" y="f10"/>
                  </a:cubicBezTo>
                  <a:lnTo>
                    <a:pt x="f5" y="f11"/>
                  </a:lnTo>
                  <a:cubicBezTo>
                    <a:pt x="f5" y="f12"/>
                    <a:pt x="f8" y="f7"/>
                    <a:pt x="f6" y="f7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3" name="Freeform 486"/>
            <p:cNvSpPr/>
            <p:nvPr/>
          </p:nvSpPr>
          <p:spPr>
            <a:xfrm>
              <a:off x="1098551" y="4216398"/>
              <a:ext cx="130173" cy="917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3"/>
                <a:gd name="f7" fmla="val 7941"/>
                <a:gd name="f8" fmla="val 507"/>
                <a:gd name="f9" fmla="val 296"/>
                <a:gd name="f10" fmla="val 662"/>
                <a:gd name="f11" fmla="val 7280"/>
                <a:gd name="f12" fmla="val 7645"/>
                <a:gd name="f13" fmla="+- 0 0 -90"/>
                <a:gd name="f14" fmla="*/ f3 1 1133"/>
                <a:gd name="f15" fmla="*/ f4 1 7941"/>
                <a:gd name="f16" fmla="+- f7 0 f5"/>
                <a:gd name="f17" fmla="+- f6 0 f5"/>
                <a:gd name="f18" fmla="*/ f13 f0 1"/>
                <a:gd name="f19" fmla="*/ f17 1 1133"/>
                <a:gd name="f20" fmla="*/ f16 1 7941"/>
                <a:gd name="f21" fmla="*/ 82 f17 1"/>
                <a:gd name="f22" fmla="*/ 0 f16 1"/>
                <a:gd name="f23" fmla="*/ 0 f17 1"/>
                <a:gd name="f24" fmla="*/ 48 f16 1"/>
                <a:gd name="f25" fmla="*/ 530 f16 1"/>
                <a:gd name="f26" fmla="*/ 578 f16 1"/>
                <a:gd name="f27" fmla="*/ f18 1 f2"/>
                <a:gd name="f28" fmla="*/ f21 1 1133"/>
                <a:gd name="f29" fmla="*/ f22 1 7941"/>
                <a:gd name="f30" fmla="*/ f23 1 1133"/>
                <a:gd name="f31" fmla="*/ f24 1 7941"/>
                <a:gd name="f32" fmla="*/ f25 1 7941"/>
                <a:gd name="f33" fmla="*/ f26 1 7941"/>
                <a:gd name="f34" fmla="*/ 0 1 f19"/>
                <a:gd name="f35" fmla="*/ f6 1 f19"/>
                <a:gd name="f36" fmla="*/ 0 1 f20"/>
                <a:gd name="f37" fmla="*/ f7 1 f20"/>
                <a:gd name="f38" fmla="+- f27 0 f1"/>
                <a:gd name="f39" fmla="*/ f28 1 f19"/>
                <a:gd name="f40" fmla="*/ f29 1 f20"/>
                <a:gd name="f41" fmla="*/ f30 1 f19"/>
                <a:gd name="f42" fmla="*/ f31 1 f20"/>
                <a:gd name="f43" fmla="*/ f32 1 f20"/>
                <a:gd name="f44" fmla="*/ f33 1 f20"/>
                <a:gd name="f45" fmla="*/ f34 f14 1"/>
                <a:gd name="f46" fmla="*/ f35 f14 1"/>
                <a:gd name="f47" fmla="*/ f37 f15 1"/>
                <a:gd name="f48" fmla="*/ f36 f15 1"/>
                <a:gd name="f49" fmla="*/ f39 f14 1"/>
                <a:gd name="f50" fmla="*/ f40 f15 1"/>
                <a:gd name="f51" fmla="*/ f41 f14 1"/>
                <a:gd name="f52" fmla="*/ f42 f15 1"/>
                <a:gd name="f53" fmla="*/ f43 f15 1"/>
                <a:gd name="f54" fmla="*/ f4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9" y="f50"/>
                </a:cxn>
                <a:cxn ang="f38">
                  <a:pos x="f51" y="f52"/>
                </a:cxn>
                <a:cxn ang="f38">
                  <a:pos x="f51" y="f53"/>
                </a:cxn>
                <a:cxn ang="f38">
                  <a:pos x="f49" y="f54"/>
                </a:cxn>
              </a:cxnLst>
              <a:rect l="f45" t="f48" r="f46" b="f47"/>
              <a:pathLst>
                <a:path w="1133" h="7941">
                  <a:moveTo>
                    <a:pt x="f6" y="f5"/>
                  </a:moveTo>
                  <a:cubicBezTo>
                    <a:pt x="f8" y="f5"/>
                    <a:pt x="f5" y="f9"/>
                    <a:pt x="f5" y="f10"/>
                  </a:cubicBezTo>
                  <a:lnTo>
                    <a:pt x="f5" y="f11"/>
                  </a:lnTo>
                  <a:cubicBezTo>
                    <a:pt x="f5" y="f12"/>
                    <a:pt x="f8" y="f7"/>
                    <a:pt x="f6" y="f7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4" name="Freeform 487"/>
            <p:cNvSpPr/>
            <p:nvPr/>
          </p:nvSpPr>
          <p:spPr>
            <a:xfrm>
              <a:off x="1089022" y="5194304"/>
              <a:ext cx="131765" cy="9175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33"/>
                <a:gd name="f7" fmla="val 7942"/>
                <a:gd name="f8" fmla="val 507"/>
                <a:gd name="f9" fmla="val 297"/>
                <a:gd name="f10" fmla="val 662"/>
                <a:gd name="f11" fmla="val 7280"/>
                <a:gd name="f12" fmla="val 7646"/>
                <a:gd name="f13" fmla="+- 0 0 -90"/>
                <a:gd name="f14" fmla="*/ f3 1 1133"/>
                <a:gd name="f15" fmla="*/ f4 1 7942"/>
                <a:gd name="f16" fmla="+- f7 0 f5"/>
                <a:gd name="f17" fmla="+- f6 0 f5"/>
                <a:gd name="f18" fmla="*/ f13 f0 1"/>
                <a:gd name="f19" fmla="*/ f17 1 1133"/>
                <a:gd name="f20" fmla="*/ f16 1 7942"/>
                <a:gd name="f21" fmla="*/ 83 f17 1"/>
                <a:gd name="f22" fmla="*/ 0 f16 1"/>
                <a:gd name="f23" fmla="*/ 0 f17 1"/>
                <a:gd name="f24" fmla="*/ 48 f16 1"/>
                <a:gd name="f25" fmla="*/ 530 f16 1"/>
                <a:gd name="f26" fmla="*/ 578 f16 1"/>
                <a:gd name="f27" fmla="*/ f18 1 f2"/>
                <a:gd name="f28" fmla="*/ f21 1 1133"/>
                <a:gd name="f29" fmla="*/ f22 1 7942"/>
                <a:gd name="f30" fmla="*/ f23 1 1133"/>
                <a:gd name="f31" fmla="*/ f24 1 7942"/>
                <a:gd name="f32" fmla="*/ f25 1 7942"/>
                <a:gd name="f33" fmla="*/ f26 1 7942"/>
                <a:gd name="f34" fmla="*/ 0 1 f19"/>
                <a:gd name="f35" fmla="*/ f6 1 f19"/>
                <a:gd name="f36" fmla="*/ 0 1 f20"/>
                <a:gd name="f37" fmla="*/ f7 1 f20"/>
                <a:gd name="f38" fmla="+- f27 0 f1"/>
                <a:gd name="f39" fmla="*/ f28 1 f19"/>
                <a:gd name="f40" fmla="*/ f29 1 f20"/>
                <a:gd name="f41" fmla="*/ f30 1 f19"/>
                <a:gd name="f42" fmla="*/ f31 1 f20"/>
                <a:gd name="f43" fmla="*/ f32 1 f20"/>
                <a:gd name="f44" fmla="*/ f33 1 f20"/>
                <a:gd name="f45" fmla="*/ f34 f14 1"/>
                <a:gd name="f46" fmla="*/ f35 f14 1"/>
                <a:gd name="f47" fmla="*/ f37 f15 1"/>
                <a:gd name="f48" fmla="*/ f36 f15 1"/>
                <a:gd name="f49" fmla="*/ f39 f14 1"/>
                <a:gd name="f50" fmla="*/ f40 f15 1"/>
                <a:gd name="f51" fmla="*/ f41 f14 1"/>
                <a:gd name="f52" fmla="*/ f42 f15 1"/>
                <a:gd name="f53" fmla="*/ f43 f15 1"/>
                <a:gd name="f54" fmla="*/ f44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49" y="f50"/>
                </a:cxn>
                <a:cxn ang="f38">
                  <a:pos x="f51" y="f52"/>
                </a:cxn>
                <a:cxn ang="f38">
                  <a:pos x="f51" y="f53"/>
                </a:cxn>
                <a:cxn ang="f38">
                  <a:pos x="f49" y="f54"/>
                </a:cxn>
              </a:cxnLst>
              <a:rect l="f45" t="f48" r="f46" b="f47"/>
              <a:pathLst>
                <a:path w="1133" h="7942">
                  <a:moveTo>
                    <a:pt x="f6" y="f5"/>
                  </a:moveTo>
                  <a:cubicBezTo>
                    <a:pt x="f8" y="f5"/>
                    <a:pt x="f5" y="f9"/>
                    <a:pt x="f5" y="f10"/>
                  </a:cubicBezTo>
                  <a:lnTo>
                    <a:pt x="f5" y="f11"/>
                  </a:lnTo>
                  <a:cubicBezTo>
                    <a:pt x="f5" y="f12"/>
                    <a:pt x="f8" y="f7"/>
                    <a:pt x="f6" y="f7"/>
                  </a:cubicBez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5" name="Rectangle 488"/>
            <p:cNvSpPr/>
            <p:nvPr/>
          </p:nvSpPr>
          <p:spPr>
            <a:xfrm>
              <a:off x="649288" y="5570533"/>
              <a:ext cx="461964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pixel3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6" name="Rectangle 489"/>
            <p:cNvSpPr/>
            <p:nvPr/>
          </p:nvSpPr>
          <p:spPr>
            <a:xfrm>
              <a:off x="674690" y="3597277"/>
              <a:ext cx="461964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pixel1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7" name="Rectangle 490"/>
            <p:cNvSpPr/>
            <p:nvPr/>
          </p:nvSpPr>
          <p:spPr>
            <a:xfrm>
              <a:off x="665161" y="4581528"/>
              <a:ext cx="461964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pixel2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8" name="Rectangle 491"/>
            <p:cNvSpPr/>
            <p:nvPr/>
          </p:nvSpPr>
          <p:spPr>
            <a:xfrm>
              <a:off x="731679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9" name="Rectangle 492"/>
            <p:cNvSpPr/>
            <p:nvPr/>
          </p:nvSpPr>
          <p:spPr>
            <a:xfrm>
              <a:off x="77136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0" name="Rectangle 493"/>
            <p:cNvSpPr/>
            <p:nvPr/>
          </p:nvSpPr>
          <p:spPr>
            <a:xfrm>
              <a:off x="691991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1" name="Rectangle 494"/>
            <p:cNvSpPr/>
            <p:nvPr/>
          </p:nvSpPr>
          <p:spPr>
            <a:xfrm>
              <a:off x="652462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2" name="Rectangle 495"/>
            <p:cNvSpPr/>
            <p:nvPr/>
          </p:nvSpPr>
          <p:spPr>
            <a:xfrm>
              <a:off x="6129342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3" name="Rectangle 496"/>
            <p:cNvSpPr/>
            <p:nvPr/>
          </p:nvSpPr>
          <p:spPr>
            <a:xfrm>
              <a:off x="573246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4" name="Rectangle 497"/>
            <p:cNvSpPr/>
            <p:nvPr/>
          </p:nvSpPr>
          <p:spPr>
            <a:xfrm>
              <a:off x="533558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5" name="Rectangle 498"/>
            <p:cNvSpPr/>
            <p:nvPr/>
          </p:nvSpPr>
          <p:spPr>
            <a:xfrm>
              <a:off x="4938710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6" name="Rectangle 499"/>
            <p:cNvSpPr/>
            <p:nvPr/>
          </p:nvSpPr>
          <p:spPr>
            <a:xfrm>
              <a:off x="454342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7" name="Rectangle 500"/>
            <p:cNvSpPr/>
            <p:nvPr/>
          </p:nvSpPr>
          <p:spPr>
            <a:xfrm>
              <a:off x="4148139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8" name="Rectangle 501"/>
            <p:cNvSpPr/>
            <p:nvPr/>
          </p:nvSpPr>
          <p:spPr>
            <a:xfrm>
              <a:off x="375126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9" name="Rectangle 502"/>
            <p:cNvSpPr/>
            <p:nvPr/>
          </p:nvSpPr>
          <p:spPr>
            <a:xfrm>
              <a:off x="335438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0" name="Rectangle 503"/>
            <p:cNvSpPr/>
            <p:nvPr/>
          </p:nvSpPr>
          <p:spPr>
            <a:xfrm>
              <a:off x="2957517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1" name="Rectangle 504"/>
            <p:cNvSpPr/>
            <p:nvPr/>
          </p:nvSpPr>
          <p:spPr>
            <a:xfrm>
              <a:off x="256222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2" name="Rectangle 505"/>
            <p:cNvSpPr/>
            <p:nvPr/>
          </p:nvSpPr>
          <p:spPr>
            <a:xfrm>
              <a:off x="216535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3" name="Rectangle 506"/>
            <p:cNvSpPr/>
            <p:nvPr/>
          </p:nvSpPr>
          <p:spPr>
            <a:xfrm>
              <a:off x="17700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4" name="Line 507"/>
            <p:cNvSpPr/>
            <p:nvPr/>
          </p:nvSpPr>
          <p:spPr>
            <a:xfrm>
              <a:off x="1622429" y="2949570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5" name="Line 508"/>
            <p:cNvSpPr/>
            <p:nvPr/>
          </p:nvSpPr>
          <p:spPr>
            <a:xfrm>
              <a:off x="1622429" y="3124203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6" name="Line 509"/>
            <p:cNvSpPr/>
            <p:nvPr/>
          </p:nvSpPr>
          <p:spPr>
            <a:xfrm>
              <a:off x="16224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7" name="Line 510"/>
            <p:cNvSpPr/>
            <p:nvPr/>
          </p:nvSpPr>
          <p:spPr>
            <a:xfrm>
              <a:off x="20192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8" name="Line 511"/>
            <p:cNvSpPr/>
            <p:nvPr/>
          </p:nvSpPr>
          <p:spPr>
            <a:xfrm>
              <a:off x="241617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9" name="Line 512"/>
            <p:cNvSpPr/>
            <p:nvPr/>
          </p:nvSpPr>
          <p:spPr>
            <a:xfrm>
              <a:off x="281145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0" name="Line 513"/>
            <p:cNvSpPr/>
            <p:nvPr/>
          </p:nvSpPr>
          <p:spPr>
            <a:xfrm>
              <a:off x="320833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1" name="Line 514"/>
            <p:cNvSpPr/>
            <p:nvPr/>
          </p:nvSpPr>
          <p:spPr>
            <a:xfrm>
              <a:off x="3603622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2" name="Line 515"/>
            <p:cNvSpPr/>
            <p:nvPr/>
          </p:nvSpPr>
          <p:spPr>
            <a:xfrm>
              <a:off x="4000500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3" name="Line 516"/>
            <p:cNvSpPr/>
            <p:nvPr/>
          </p:nvSpPr>
          <p:spPr>
            <a:xfrm>
              <a:off x="4397377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4" name="Line 517"/>
            <p:cNvSpPr/>
            <p:nvPr/>
          </p:nvSpPr>
          <p:spPr>
            <a:xfrm>
              <a:off x="479266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5" name="Line 518"/>
            <p:cNvSpPr/>
            <p:nvPr/>
          </p:nvSpPr>
          <p:spPr>
            <a:xfrm>
              <a:off x="5187948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6" name="Line 519"/>
            <p:cNvSpPr/>
            <p:nvPr/>
          </p:nvSpPr>
          <p:spPr>
            <a:xfrm>
              <a:off x="558482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7" name="Line 520"/>
            <p:cNvSpPr/>
            <p:nvPr/>
          </p:nvSpPr>
          <p:spPr>
            <a:xfrm>
              <a:off x="598170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8" name="Line 521"/>
            <p:cNvSpPr/>
            <p:nvPr/>
          </p:nvSpPr>
          <p:spPr>
            <a:xfrm>
              <a:off x="637698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9" name="Line 522"/>
            <p:cNvSpPr/>
            <p:nvPr/>
          </p:nvSpPr>
          <p:spPr>
            <a:xfrm>
              <a:off x="677386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0" name="Line 523"/>
            <p:cNvSpPr/>
            <p:nvPr/>
          </p:nvSpPr>
          <p:spPr>
            <a:xfrm>
              <a:off x="717073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1" name="Line 524"/>
            <p:cNvSpPr/>
            <p:nvPr/>
          </p:nvSpPr>
          <p:spPr>
            <a:xfrm>
              <a:off x="79628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2" name="Line 525"/>
            <p:cNvSpPr/>
            <p:nvPr/>
          </p:nvSpPr>
          <p:spPr>
            <a:xfrm>
              <a:off x="75660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3" name="Rectangle 526"/>
            <p:cNvSpPr/>
            <p:nvPr/>
          </p:nvSpPr>
          <p:spPr>
            <a:xfrm>
              <a:off x="731679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4" name="Rectangle 527"/>
            <p:cNvSpPr/>
            <p:nvPr/>
          </p:nvSpPr>
          <p:spPr>
            <a:xfrm>
              <a:off x="77136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5" name="Rectangle 528"/>
            <p:cNvSpPr/>
            <p:nvPr/>
          </p:nvSpPr>
          <p:spPr>
            <a:xfrm>
              <a:off x="691991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6" name="Rectangle 529"/>
            <p:cNvSpPr/>
            <p:nvPr/>
          </p:nvSpPr>
          <p:spPr>
            <a:xfrm>
              <a:off x="652462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7" name="Rectangle 530"/>
            <p:cNvSpPr/>
            <p:nvPr/>
          </p:nvSpPr>
          <p:spPr>
            <a:xfrm>
              <a:off x="6129342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8" name="Rectangle 531"/>
            <p:cNvSpPr/>
            <p:nvPr/>
          </p:nvSpPr>
          <p:spPr>
            <a:xfrm>
              <a:off x="573246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9" name="Rectangle 532"/>
            <p:cNvSpPr/>
            <p:nvPr/>
          </p:nvSpPr>
          <p:spPr>
            <a:xfrm>
              <a:off x="533558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0" name="Rectangle 533"/>
            <p:cNvSpPr/>
            <p:nvPr/>
          </p:nvSpPr>
          <p:spPr>
            <a:xfrm>
              <a:off x="4938710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1" name="Rectangle 534"/>
            <p:cNvSpPr/>
            <p:nvPr/>
          </p:nvSpPr>
          <p:spPr>
            <a:xfrm>
              <a:off x="4543425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2" name="Rectangle 535"/>
            <p:cNvSpPr/>
            <p:nvPr/>
          </p:nvSpPr>
          <p:spPr>
            <a:xfrm>
              <a:off x="4148139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3" name="Rectangle 536"/>
            <p:cNvSpPr/>
            <p:nvPr/>
          </p:nvSpPr>
          <p:spPr>
            <a:xfrm>
              <a:off x="375126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4" name="Rectangle 537"/>
            <p:cNvSpPr/>
            <p:nvPr/>
          </p:nvSpPr>
          <p:spPr>
            <a:xfrm>
              <a:off x="335438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5" name="Rectangle 538"/>
            <p:cNvSpPr/>
            <p:nvPr/>
          </p:nvSpPr>
          <p:spPr>
            <a:xfrm>
              <a:off x="2957517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6" name="Rectangle 539"/>
            <p:cNvSpPr/>
            <p:nvPr/>
          </p:nvSpPr>
          <p:spPr>
            <a:xfrm>
              <a:off x="2562221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7" name="Rectangle 540"/>
            <p:cNvSpPr/>
            <p:nvPr/>
          </p:nvSpPr>
          <p:spPr>
            <a:xfrm>
              <a:off x="2165354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10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8" name="Rectangle 541"/>
            <p:cNvSpPr/>
            <p:nvPr/>
          </p:nvSpPr>
          <p:spPr>
            <a:xfrm>
              <a:off x="1770058" y="2984501"/>
              <a:ext cx="163513" cy="14446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7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9" name="Line 542"/>
            <p:cNvSpPr/>
            <p:nvPr/>
          </p:nvSpPr>
          <p:spPr>
            <a:xfrm>
              <a:off x="1622429" y="2949570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0" name="Line 543"/>
            <p:cNvSpPr/>
            <p:nvPr/>
          </p:nvSpPr>
          <p:spPr>
            <a:xfrm>
              <a:off x="1622429" y="3124203"/>
              <a:ext cx="6340477" cy="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1" name="Line 544"/>
            <p:cNvSpPr/>
            <p:nvPr/>
          </p:nvSpPr>
          <p:spPr>
            <a:xfrm>
              <a:off x="16224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2" name="Line 545"/>
            <p:cNvSpPr/>
            <p:nvPr/>
          </p:nvSpPr>
          <p:spPr>
            <a:xfrm>
              <a:off x="20192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3" name="Line 546"/>
            <p:cNvSpPr/>
            <p:nvPr/>
          </p:nvSpPr>
          <p:spPr>
            <a:xfrm>
              <a:off x="241617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4" name="Line 547"/>
            <p:cNvSpPr/>
            <p:nvPr/>
          </p:nvSpPr>
          <p:spPr>
            <a:xfrm>
              <a:off x="281145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5" name="Line 548"/>
            <p:cNvSpPr/>
            <p:nvPr/>
          </p:nvSpPr>
          <p:spPr>
            <a:xfrm>
              <a:off x="320833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6" name="Line 549"/>
            <p:cNvSpPr/>
            <p:nvPr/>
          </p:nvSpPr>
          <p:spPr>
            <a:xfrm>
              <a:off x="3603622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7" name="Line 550"/>
            <p:cNvSpPr/>
            <p:nvPr/>
          </p:nvSpPr>
          <p:spPr>
            <a:xfrm>
              <a:off x="4000500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8" name="Line 551"/>
            <p:cNvSpPr/>
            <p:nvPr/>
          </p:nvSpPr>
          <p:spPr>
            <a:xfrm>
              <a:off x="4397377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9" name="Line 552"/>
            <p:cNvSpPr/>
            <p:nvPr/>
          </p:nvSpPr>
          <p:spPr>
            <a:xfrm>
              <a:off x="479266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0" name="Line 553"/>
            <p:cNvSpPr/>
            <p:nvPr/>
          </p:nvSpPr>
          <p:spPr>
            <a:xfrm>
              <a:off x="5187948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1" name="Line 554"/>
            <p:cNvSpPr/>
            <p:nvPr/>
          </p:nvSpPr>
          <p:spPr>
            <a:xfrm>
              <a:off x="558482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2" name="Line 555"/>
            <p:cNvSpPr/>
            <p:nvPr/>
          </p:nvSpPr>
          <p:spPr>
            <a:xfrm>
              <a:off x="598170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3" name="Line 556"/>
            <p:cNvSpPr/>
            <p:nvPr/>
          </p:nvSpPr>
          <p:spPr>
            <a:xfrm>
              <a:off x="637698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4" name="Line 557"/>
            <p:cNvSpPr/>
            <p:nvPr/>
          </p:nvSpPr>
          <p:spPr>
            <a:xfrm>
              <a:off x="677386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5" name="Line 558"/>
            <p:cNvSpPr/>
            <p:nvPr/>
          </p:nvSpPr>
          <p:spPr>
            <a:xfrm>
              <a:off x="7170733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6" name="Line 559"/>
            <p:cNvSpPr/>
            <p:nvPr/>
          </p:nvSpPr>
          <p:spPr>
            <a:xfrm>
              <a:off x="7962896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7" name="Line 560"/>
            <p:cNvSpPr/>
            <p:nvPr/>
          </p:nvSpPr>
          <p:spPr>
            <a:xfrm>
              <a:off x="7566029" y="2949570"/>
              <a:ext cx="0" cy="1746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8" name="Rectangle 561"/>
            <p:cNvSpPr/>
            <p:nvPr/>
          </p:nvSpPr>
          <p:spPr>
            <a:xfrm>
              <a:off x="595310" y="2959098"/>
              <a:ext cx="1028700" cy="1936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1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rPr>
                <a:t>pipeline_clock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4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– process ID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981203"/>
            <a:ext cx="8229600" cy="1015998"/>
          </a:xfrm>
        </p:spPr>
        <p:txBody>
          <a:bodyPr/>
          <a:lstStyle/>
          <a:p>
            <a:pPr marL="609603" lvl="0" indent="-609603" hangingPunct="1">
              <a:spcBef>
                <a:spcPts val="600"/>
              </a:spcBef>
            </a:pPr>
            <a:r>
              <a:rPr lang="it-IT" sz="2400"/>
              <a:t>Aggiorna i segnali di controllo per il corretto impiego di alcuni componenti della pipeline. </a:t>
            </a:r>
          </a:p>
        </p:txBody>
      </p:sp>
      <p:pic>
        <p:nvPicPr>
          <p:cNvPr id="4" name="Picture 4" descr="ID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1184" y="3357567"/>
            <a:ext cx="8027983" cy="2238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561971" y="476667"/>
            <a:ext cx="8229600" cy="720080"/>
          </a:xfrm>
        </p:spPr>
        <p:txBody>
          <a:bodyPr/>
          <a:lstStyle/>
          <a:p>
            <a:pPr lvl="0" hangingPunct="1"/>
            <a:r>
              <a:rPr lang="it-IT"/>
              <a:t>Progetto – process F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561971" y="1268757"/>
            <a:ext cx="8229600" cy="1206029"/>
          </a:xfrm>
        </p:spPr>
        <p:txBody>
          <a:bodyPr/>
          <a:lstStyle/>
          <a:p>
            <a:pPr lvl="0" hangingPunct="1">
              <a:spcBef>
                <a:spcPts val="500"/>
              </a:spcBef>
            </a:pPr>
            <a:r>
              <a:rPr lang="it-IT" sz="2000"/>
              <a:t>Lettura pixel d’ingresso e loro memorizzazione in opportune strutture (registri e block ram). Serve solo in presenza di direzzione RL. </a:t>
            </a:r>
          </a:p>
          <a:p>
            <a:pPr lvl="1" hangingPunct="1">
              <a:spcBef>
                <a:spcPts val="400"/>
              </a:spcBef>
            </a:pPr>
            <a:r>
              <a:rPr lang="it-IT" sz="1600"/>
              <a:t>2 blockram +  shiftregister</a:t>
            </a:r>
          </a:p>
        </p:txBody>
      </p:sp>
      <p:pic>
        <p:nvPicPr>
          <p:cNvPr id="4" name="Picture 4" descr="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42992" y="2690814"/>
            <a:ext cx="7267578" cy="347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– process Local_EX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836736"/>
            <a:ext cx="8229600" cy="1015998"/>
          </a:xfrm>
        </p:spPr>
        <p:txBody>
          <a:bodyPr/>
          <a:lstStyle/>
          <a:p>
            <a:pPr lvl="0" hangingPunct="1">
              <a:lnSpc>
                <a:spcPct val="90000"/>
              </a:lnSpc>
              <a:spcBef>
                <a:spcPts val="600"/>
              </a:spcBef>
            </a:pPr>
            <a:r>
              <a:rPr lang="it-IT" sz="2400"/>
              <a:t>dmax processi Local_EX. Ogni processo calcola il costo locale a partire dai valori forniti dallo stadio </a:t>
            </a:r>
            <a:r>
              <a:rPr lang="it-IT" sz="2400" i="1"/>
              <a:t>F</a:t>
            </a:r>
            <a:r>
              <a:rPr lang="it-IT" sz="2400"/>
              <a:t>.</a:t>
            </a:r>
          </a:p>
        </p:txBody>
      </p:sp>
      <p:grpSp>
        <p:nvGrpSpPr>
          <p:cNvPr id="4" name="Group 7"/>
          <p:cNvGrpSpPr/>
          <p:nvPr/>
        </p:nvGrpSpPr>
        <p:grpSpPr>
          <a:xfrm>
            <a:off x="100017" y="3119439"/>
            <a:ext cx="8972550" cy="2546347"/>
            <a:chOff x="100017" y="3119439"/>
            <a:chExt cx="8972550" cy="2546347"/>
          </a:xfrm>
        </p:grpSpPr>
        <p:sp>
          <p:nvSpPr>
            <p:cNvPr id="5" name="AutoShape 6"/>
            <p:cNvSpPr/>
            <p:nvPr/>
          </p:nvSpPr>
          <p:spPr>
            <a:xfrm>
              <a:off x="469901" y="3119439"/>
              <a:ext cx="8424860" cy="254634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3654427" y="3132140"/>
              <a:ext cx="2005014" cy="2506663"/>
              <a:chOff x="3654427" y="3132140"/>
              <a:chExt cx="2005014" cy="2506663"/>
            </a:xfrm>
          </p:grpSpPr>
          <p:sp>
            <p:nvSpPr>
              <p:cNvPr id="7" name="Rectangle 8"/>
              <p:cNvSpPr/>
              <p:nvPr/>
            </p:nvSpPr>
            <p:spPr>
              <a:xfrm>
                <a:off x="3654427" y="3132140"/>
                <a:ext cx="2005014" cy="25066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8" name="Rectangle 9"/>
              <p:cNvSpPr/>
              <p:nvPr/>
            </p:nvSpPr>
            <p:spPr>
              <a:xfrm>
                <a:off x="3654427" y="3132140"/>
                <a:ext cx="2005014" cy="2506663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9" name="Rectangle 11"/>
            <p:cNvSpPr/>
            <p:nvPr/>
          </p:nvSpPr>
          <p:spPr>
            <a:xfrm>
              <a:off x="3932240" y="4216398"/>
              <a:ext cx="1643067" cy="43656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Local_EX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" name="Freeform 12"/>
            <p:cNvSpPr/>
            <p:nvPr/>
          </p:nvSpPr>
          <p:spPr>
            <a:xfrm>
              <a:off x="2747964" y="4995860"/>
              <a:ext cx="920745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80"/>
                <a:gd name="f8" fmla="val 34"/>
                <a:gd name="f9" fmla="val 508"/>
                <a:gd name="f10" fmla="val 46"/>
                <a:gd name="f11" fmla="val 501"/>
                <a:gd name="f12" fmla="val 40"/>
                <a:gd name="f13" fmla="+- 0 0 -90"/>
                <a:gd name="f14" fmla="*/ f3 1 580"/>
                <a:gd name="f15" fmla="*/ f4 1 80"/>
                <a:gd name="f16" fmla="+- f7 0 f5"/>
                <a:gd name="f17" fmla="+- f6 0 f5"/>
                <a:gd name="f18" fmla="*/ f13 f0 1"/>
                <a:gd name="f19" fmla="*/ f17 1 580"/>
                <a:gd name="f20" fmla="*/ f16 1 80"/>
                <a:gd name="f21" fmla="*/ 0 f17 1"/>
                <a:gd name="f22" fmla="*/ 34 f16 1"/>
                <a:gd name="f23" fmla="*/ 508 f17 1"/>
                <a:gd name="f24" fmla="*/ 46 f16 1"/>
                <a:gd name="f25" fmla="*/ 501 f17 1"/>
                <a:gd name="f26" fmla="*/ 0 f16 1"/>
                <a:gd name="f27" fmla="*/ 580 f17 1"/>
                <a:gd name="f28" fmla="*/ 40 f16 1"/>
                <a:gd name="f29" fmla="*/ 80 f16 1"/>
                <a:gd name="f30" fmla="*/ f18 1 f2"/>
                <a:gd name="f31" fmla="*/ f21 1 580"/>
                <a:gd name="f32" fmla="*/ f22 1 80"/>
                <a:gd name="f33" fmla="*/ f23 1 580"/>
                <a:gd name="f34" fmla="*/ f24 1 80"/>
                <a:gd name="f35" fmla="*/ f25 1 580"/>
                <a:gd name="f36" fmla="*/ f26 1 80"/>
                <a:gd name="f37" fmla="*/ f27 1 580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Freeform 13"/>
            <p:cNvSpPr/>
            <p:nvPr/>
          </p:nvSpPr>
          <p:spPr>
            <a:xfrm>
              <a:off x="2733671" y="5375272"/>
              <a:ext cx="920745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79"/>
                <a:gd name="f8" fmla="val 34"/>
                <a:gd name="f9" fmla="val 508"/>
                <a:gd name="f10" fmla="val 46"/>
                <a:gd name="f11" fmla="val 501"/>
                <a:gd name="f12" fmla="val 40"/>
                <a:gd name="f13" fmla="+- 0 0 -90"/>
                <a:gd name="f14" fmla="*/ f3 1 580"/>
                <a:gd name="f15" fmla="*/ f4 1 79"/>
                <a:gd name="f16" fmla="+- f7 0 f5"/>
                <a:gd name="f17" fmla="+- f6 0 f5"/>
                <a:gd name="f18" fmla="*/ f13 f0 1"/>
                <a:gd name="f19" fmla="*/ f17 1 580"/>
                <a:gd name="f20" fmla="*/ f16 1 79"/>
                <a:gd name="f21" fmla="*/ 0 f17 1"/>
                <a:gd name="f22" fmla="*/ 34 f16 1"/>
                <a:gd name="f23" fmla="*/ 508 f17 1"/>
                <a:gd name="f24" fmla="*/ 46 f16 1"/>
                <a:gd name="f25" fmla="*/ 501 f17 1"/>
                <a:gd name="f26" fmla="*/ 0 f16 1"/>
                <a:gd name="f27" fmla="*/ 580 f17 1"/>
                <a:gd name="f28" fmla="*/ 40 f16 1"/>
                <a:gd name="f29" fmla="*/ 79 f16 1"/>
                <a:gd name="f30" fmla="*/ f18 1 f2"/>
                <a:gd name="f31" fmla="*/ f21 1 580"/>
                <a:gd name="f32" fmla="*/ f22 1 79"/>
                <a:gd name="f33" fmla="*/ f23 1 580"/>
                <a:gd name="f34" fmla="*/ f24 1 79"/>
                <a:gd name="f35" fmla="*/ f25 1 580"/>
                <a:gd name="f36" fmla="*/ f26 1 79"/>
                <a:gd name="f37" fmla="*/ f27 1 580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" name="Rectangle 14"/>
            <p:cNvSpPr/>
            <p:nvPr/>
          </p:nvSpPr>
          <p:spPr>
            <a:xfrm>
              <a:off x="1982784" y="4914900"/>
              <a:ext cx="820738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Rectangle 15"/>
            <p:cNvSpPr/>
            <p:nvPr/>
          </p:nvSpPr>
          <p:spPr>
            <a:xfrm>
              <a:off x="768352" y="5329242"/>
              <a:ext cx="2049463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Freeform 16"/>
            <p:cNvSpPr/>
            <p:nvPr/>
          </p:nvSpPr>
          <p:spPr>
            <a:xfrm>
              <a:off x="2728917" y="4059241"/>
              <a:ext cx="920745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143"/>
                <a:gd name="f8" fmla="val 48"/>
                <a:gd name="f9" fmla="val 461"/>
                <a:gd name="f10" fmla="val 95"/>
                <a:gd name="f11" fmla="val 437"/>
                <a:gd name="f12" fmla="val 71"/>
                <a:gd name="f13" fmla="+- 0 0 -90"/>
                <a:gd name="f14" fmla="*/ f3 1 580"/>
                <a:gd name="f15" fmla="*/ f4 1 143"/>
                <a:gd name="f16" fmla="+- f7 0 f5"/>
                <a:gd name="f17" fmla="+- f6 0 f5"/>
                <a:gd name="f18" fmla="*/ f13 f0 1"/>
                <a:gd name="f19" fmla="*/ f17 1 580"/>
                <a:gd name="f20" fmla="*/ f16 1 143"/>
                <a:gd name="f21" fmla="*/ 0 f17 1"/>
                <a:gd name="f22" fmla="*/ 48 f16 1"/>
                <a:gd name="f23" fmla="*/ 461 f17 1"/>
                <a:gd name="f24" fmla="*/ 95 f16 1"/>
                <a:gd name="f25" fmla="*/ 437 f17 1"/>
                <a:gd name="f26" fmla="*/ 0 f16 1"/>
                <a:gd name="f27" fmla="*/ 580 f17 1"/>
                <a:gd name="f28" fmla="*/ 71 f16 1"/>
                <a:gd name="f29" fmla="*/ 143 f16 1"/>
                <a:gd name="f30" fmla="*/ f18 1 f2"/>
                <a:gd name="f31" fmla="*/ f21 1 580"/>
                <a:gd name="f32" fmla="*/ f22 1 143"/>
                <a:gd name="f33" fmla="*/ f23 1 580"/>
                <a:gd name="f34" fmla="*/ f24 1 143"/>
                <a:gd name="f35" fmla="*/ f25 1 580"/>
                <a:gd name="f36" fmla="*/ f26 1 143"/>
                <a:gd name="f37" fmla="*/ f27 1 580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Rectangle 17"/>
            <p:cNvSpPr/>
            <p:nvPr/>
          </p:nvSpPr>
          <p:spPr>
            <a:xfrm>
              <a:off x="966785" y="4049713"/>
              <a:ext cx="1093786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LEFT_RL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Rectangle 18"/>
            <p:cNvSpPr/>
            <p:nvPr/>
          </p:nvSpPr>
          <p:spPr>
            <a:xfrm>
              <a:off x="1917697" y="4049713"/>
              <a:ext cx="411159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[7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" name="Rectangle 19"/>
            <p:cNvSpPr/>
            <p:nvPr/>
          </p:nvSpPr>
          <p:spPr>
            <a:xfrm>
              <a:off x="2187573" y="4049713"/>
              <a:ext cx="274640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Rectangle 20"/>
            <p:cNvSpPr/>
            <p:nvPr/>
          </p:nvSpPr>
          <p:spPr>
            <a:xfrm>
              <a:off x="2322511" y="4049713"/>
              <a:ext cx="411159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1"/>
            <p:cNvSpPr/>
            <p:nvPr/>
          </p:nvSpPr>
          <p:spPr>
            <a:xfrm>
              <a:off x="2593979" y="4049713"/>
              <a:ext cx="274640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" name="Freeform 22"/>
            <p:cNvSpPr/>
            <p:nvPr/>
          </p:nvSpPr>
          <p:spPr>
            <a:xfrm>
              <a:off x="2730498" y="4522786"/>
              <a:ext cx="920745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143"/>
                <a:gd name="f8" fmla="val 48"/>
                <a:gd name="f9" fmla="val 461"/>
                <a:gd name="f10" fmla="val 95"/>
                <a:gd name="f11" fmla="val 437"/>
                <a:gd name="f12" fmla="val 72"/>
                <a:gd name="f13" fmla="+- 0 0 -90"/>
                <a:gd name="f14" fmla="*/ f3 1 580"/>
                <a:gd name="f15" fmla="*/ f4 1 143"/>
                <a:gd name="f16" fmla="+- f7 0 f5"/>
                <a:gd name="f17" fmla="+- f6 0 f5"/>
                <a:gd name="f18" fmla="*/ f13 f0 1"/>
                <a:gd name="f19" fmla="*/ f17 1 580"/>
                <a:gd name="f20" fmla="*/ f16 1 143"/>
                <a:gd name="f21" fmla="*/ 0 f17 1"/>
                <a:gd name="f22" fmla="*/ 48 f16 1"/>
                <a:gd name="f23" fmla="*/ 461 f17 1"/>
                <a:gd name="f24" fmla="*/ 95 f16 1"/>
                <a:gd name="f25" fmla="*/ 437 f17 1"/>
                <a:gd name="f26" fmla="*/ 0 f16 1"/>
                <a:gd name="f27" fmla="*/ 580 f17 1"/>
                <a:gd name="f28" fmla="*/ 72 f16 1"/>
                <a:gd name="f29" fmla="*/ 143 f16 1"/>
                <a:gd name="f30" fmla="*/ f18 1 f2"/>
                <a:gd name="f31" fmla="*/ f21 1 580"/>
                <a:gd name="f32" fmla="*/ f22 1 143"/>
                <a:gd name="f33" fmla="*/ f23 1 580"/>
                <a:gd name="f34" fmla="*/ f24 1 143"/>
                <a:gd name="f35" fmla="*/ f25 1 580"/>
                <a:gd name="f36" fmla="*/ f26 1 143"/>
                <a:gd name="f37" fmla="*/ f27 1 580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Rectangle 23"/>
            <p:cNvSpPr/>
            <p:nvPr/>
          </p:nvSpPr>
          <p:spPr>
            <a:xfrm>
              <a:off x="100017" y="4497384"/>
              <a:ext cx="2646365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LINE_RIGHT(k)[7..0]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2187573" y="4514850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Freeform 28"/>
            <p:cNvSpPr/>
            <p:nvPr/>
          </p:nvSpPr>
          <p:spPr>
            <a:xfrm>
              <a:off x="5675315" y="4165604"/>
              <a:ext cx="623885" cy="2127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143"/>
                <a:gd name="f8" fmla="val 47"/>
                <a:gd name="f9" fmla="val 460"/>
                <a:gd name="f10" fmla="val 95"/>
                <a:gd name="f11" fmla="val 436"/>
                <a:gd name="f12" fmla="val 71"/>
                <a:gd name="f13" fmla="+- 0 0 -90"/>
                <a:gd name="f14" fmla="*/ f3 1 579"/>
                <a:gd name="f15" fmla="*/ f4 1 143"/>
                <a:gd name="f16" fmla="+- f7 0 f5"/>
                <a:gd name="f17" fmla="+- f6 0 f5"/>
                <a:gd name="f18" fmla="*/ f13 f0 1"/>
                <a:gd name="f19" fmla="*/ f17 1 579"/>
                <a:gd name="f20" fmla="*/ f16 1 143"/>
                <a:gd name="f21" fmla="*/ 0 f17 1"/>
                <a:gd name="f22" fmla="*/ 44 f16 1"/>
                <a:gd name="f23" fmla="*/ 312 f17 1"/>
                <a:gd name="f24" fmla="*/ 89 f16 1"/>
                <a:gd name="f25" fmla="*/ 296 f17 1"/>
                <a:gd name="f26" fmla="*/ 0 f16 1"/>
                <a:gd name="f27" fmla="*/ 393 f17 1"/>
                <a:gd name="f28" fmla="*/ 67 f16 1"/>
                <a:gd name="f29" fmla="*/ 134 f16 1"/>
                <a:gd name="f30" fmla="*/ f18 1 f2"/>
                <a:gd name="f31" fmla="*/ f21 1 579"/>
                <a:gd name="f32" fmla="*/ f22 1 143"/>
                <a:gd name="f33" fmla="*/ f23 1 579"/>
                <a:gd name="f34" fmla="*/ f24 1 143"/>
                <a:gd name="f35" fmla="*/ f25 1 579"/>
                <a:gd name="f36" fmla="*/ f26 1 143"/>
                <a:gd name="f37" fmla="*/ f27 1 579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" name="Rectangle 33"/>
            <p:cNvSpPr/>
            <p:nvPr/>
          </p:nvSpPr>
          <p:spPr>
            <a:xfrm>
              <a:off x="8655052" y="4135438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" name="Freeform 34"/>
            <p:cNvSpPr/>
            <p:nvPr/>
          </p:nvSpPr>
          <p:spPr>
            <a:xfrm>
              <a:off x="2735263" y="3270251"/>
              <a:ext cx="920745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79"/>
                <a:gd name="f8" fmla="val 34"/>
                <a:gd name="f9" fmla="val 509"/>
                <a:gd name="f10" fmla="val 46"/>
                <a:gd name="f11" fmla="val 501"/>
                <a:gd name="f12" fmla="val 40"/>
                <a:gd name="f13" fmla="+- 0 0 -90"/>
                <a:gd name="f14" fmla="*/ f3 1 580"/>
                <a:gd name="f15" fmla="*/ f4 1 79"/>
                <a:gd name="f16" fmla="+- f7 0 f5"/>
                <a:gd name="f17" fmla="+- f6 0 f5"/>
                <a:gd name="f18" fmla="*/ f13 f0 1"/>
                <a:gd name="f19" fmla="*/ f17 1 580"/>
                <a:gd name="f20" fmla="*/ f16 1 79"/>
                <a:gd name="f21" fmla="*/ 0 f17 1"/>
                <a:gd name="f22" fmla="*/ 34 f16 1"/>
                <a:gd name="f23" fmla="*/ 509 f17 1"/>
                <a:gd name="f24" fmla="*/ 46 f16 1"/>
                <a:gd name="f25" fmla="*/ 501 f17 1"/>
                <a:gd name="f26" fmla="*/ 0 f16 1"/>
                <a:gd name="f27" fmla="*/ 580 f17 1"/>
                <a:gd name="f28" fmla="*/ 40 f16 1"/>
                <a:gd name="f29" fmla="*/ 79 f16 1"/>
                <a:gd name="f30" fmla="*/ f18 1 f2"/>
                <a:gd name="f31" fmla="*/ f21 1 580"/>
                <a:gd name="f32" fmla="*/ f22 1 79"/>
                <a:gd name="f33" fmla="*/ f23 1 580"/>
                <a:gd name="f34" fmla="*/ f24 1 79"/>
                <a:gd name="f35" fmla="*/ f25 1 580"/>
                <a:gd name="f36" fmla="*/ f26 1 79"/>
                <a:gd name="f37" fmla="*/ f27 1 580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" name="Rectangle 35"/>
            <p:cNvSpPr/>
            <p:nvPr/>
          </p:nvSpPr>
          <p:spPr>
            <a:xfrm>
              <a:off x="903290" y="3216273"/>
              <a:ext cx="1912933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Rectangle 36"/>
            <p:cNvSpPr/>
            <p:nvPr/>
          </p:nvSpPr>
          <p:spPr>
            <a:xfrm>
              <a:off x="774697" y="3611559"/>
              <a:ext cx="2049463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FRAME_VALID_IN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Freeform 37"/>
            <p:cNvSpPr/>
            <p:nvPr/>
          </p:nvSpPr>
          <p:spPr>
            <a:xfrm>
              <a:off x="2749555" y="3663955"/>
              <a:ext cx="920745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80"/>
                <a:gd name="f8" fmla="val 34"/>
                <a:gd name="f9" fmla="val 508"/>
                <a:gd name="f10" fmla="val 46"/>
                <a:gd name="f11" fmla="val 500"/>
                <a:gd name="f12" fmla="val 40"/>
                <a:gd name="f13" fmla="+- 0 0 -90"/>
                <a:gd name="f14" fmla="*/ f3 1 580"/>
                <a:gd name="f15" fmla="*/ f4 1 80"/>
                <a:gd name="f16" fmla="+- f7 0 f5"/>
                <a:gd name="f17" fmla="+- f6 0 f5"/>
                <a:gd name="f18" fmla="*/ f13 f0 1"/>
                <a:gd name="f19" fmla="*/ f17 1 580"/>
                <a:gd name="f20" fmla="*/ f16 1 80"/>
                <a:gd name="f21" fmla="*/ 0 f17 1"/>
                <a:gd name="f22" fmla="*/ 34 f16 1"/>
                <a:gd name="f23" fmla="*/ 508 f17 1"/>
                <a:gd name="f24" fmla="*/ 46 f16 1"/>
                <a:gd name="f25" fmla="*/ 500 f17 1"/>
                <a:gd name="f26" fmla="*/ 0 f16 1"/>
                <a:gd name="f27" fmla="*/ 580 f17 1"/>
                <a:gd name="f28" fmla="*/ 40 f16 1"/>
                <a:gd name="f29" fmla="*/ 80 f16 1"/>
                <a:gd name="f30" fmla="*/ f18 1 f2"/>
                <a:gd name="f31" fmla="*/ f21 1 580"/>
                <a:gd name="f32" fmla="*/ f22 1 80"/>
                <a:gd name="f33" fmla="*/ f23 1 580"/>
                <a:gd name="f34" fmla="*/ f24 1 80"/>
                <a:gd name="f35" fmla="*/ f25 1 580"/>
                <a:gd name="f36" fmla="*/ f26 1 80"/>
                <a:gd name="f37" fmla="*/ f27 1 580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29" name="Group 40"/>
            <p:cNvGrpSpPr/>
            <p:nvPr/>
          </p:nvGrpSpPr>
          <p:grpSpPr>
            <a:xfrm>
              <a:off x="3654427" y="3132140"/>
              <a:ext cx="2005014" cy="2506663"/>
              <a:chOff x="3654427" y="3132140"/>
              <a:chExt cx="2005014" cy="2506663"/>
            </a:xfrm>
          </p:grpSpPr>
          <p:sp>
            <p:nvSpPr>
              <p:cNvPr id="30" name="Rectangle 38"/>
              <p:cNvSpPr/>
              <p:nvPr/>
            </p:nvSpPr>
            <p:spPr>
              <a:xfrm>
                <a:off x="3654427" y="3132140"/>
                <a:ext cx="2005014" cy="2506663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</a:rPr>
                  <a:t>K</a:t>
                </a:r>
              </a:p>
            </p:txBody>
          </p:sp>
          <p:sp>
            <p:nvSpPr>
              <p:cNvPr id="31" name="Rectangle 39"/>
              <p:cNvSpPr/>
              <p:nvPr/>
            </p:nvSpPr>
            <p:spPr>
              <a:xfrm>
                <a:off x="3654427" y="3132140"/>
                <a:ext cx="2005014" cy="2506663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32" name="Rectangle 41"/>
            <p:cNvSpPr/>
            <p:nvPr/>
          </p:nvSpPr>
          <p:spPr>
            <a:xfrm>
              <a:off x="3932240" y="4216398"/>
              <a:ext cx="1643067" cy="43656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Local_EX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Freeform 42"/>
            <p:cNvSpPr/>
            <p:nvPr/>
          </p:nvSpPr>
          <p:spPr>
            <a:xfrm>
              <a:off x="2747964" y="4995860"/>
              <a:ext cx="920745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80"/>
                <a:gd name="f8" fmla="val 34"/>
                <a:gd name="f9" fmla="val 508"/>
                <a:gd name="f10" fmla="val 46"/>
                <a:gd name="f11" fmla="val 501"/>
                <a:gd name="f12" fmla="val 40"/>
                <a:gd name="f13" fmla="+- 0 0 -90"/>
                <a:gd name="f14" fmla="*/ f3 1 580"/>
                <a:gd name="f15" fmla="*/ f4 1 80"/>
                <a:gd name="f16" fmla="+- f7 0 f5"/>
                <a:gd name="f17" fmla="+- f6 0 f5"/>
                <a:gd name="f18" fmla="*/ f13 f0 1"/>
                <a:gd name="f19" fmla="*/ f17 1 580"/>
                <a:gd name="f20" fmla="*/ f16 1 80"/>
                <a:gd name="f21" fmla="*/ 0 f17 1"/>
                <a:gd name="f22" fmla="*/ 34 f16 1"/>
                <a:gd name="f23" fmla="*/ 508 f17 1"/>
                <a:gd name="f24" fmla="*/ 46 f16 1"/>
                <a:gd name="f25" fmla="*/ 501 f17 1"/>
                <a:gd name="f26" fmla="*/ 0 f16 1"/>
                <a:gd name="f27" fmla="*/ 580 f17 1"/>
                <a:gd name="f28" fmla="*/ 40 f16 1"/>
                <a:gd name="f29" fmla="*/ 80 f16 1"/>
                <a:gd name="f30" fmla="*/ f18 1 f2"/>
                <a:gd name="f31" fmla="*/ f21 1 580"/>
                <a:gd name="f32" fmla="*/ f22 1 80"/>
                <a:gd name="f33" fmla="*/ f23 1 580"/>
                <a:gd name="f34" fmla="*/ f24 1 80"/>
                <a:gd name="f35" fmla="*/ f25 1 580"/>
                <a:gd name="f36" fmla="*/ f26 1 80"/>
                <a:gd name="f37" fmla="*/ f27 1 580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" name="Freeform 43"/>
            <p:cNvSpPr/>
            <p:nvPr/>
          </p:nvSpPr>
          <p:spPr>
            <a:xfrm>
              <a:off x="2733671" y="5375272"/>
              <a:ext cx="920745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79"/>
                <a:gd name="f8" fmla="val 34"/>
                <a:gd name="f9" fmla="val 508"/>
                <a:gd name="f10" fmla="val 46"/>
                <a:gd name="f11" fmla="val 501"/>
                <a:gd name="f12" fmla="val 40"/>
                <a:gd name="f13" fmla="+- 0 0 -90"/>
                <a:gd name="f14" fmla="*/ f3 1 580"/>
                <a:gd name="f15" fmla="*/ f4 1 79"/>
                <a:gd name="f16" fmla="+- f7 0 f5"/>
                <a:gd name="f17" fmla="+- f6 0 f5"/>
                <a:gd name="f18" fmla="*/ f13 f0 1"/>
                <a:gd name="f19" fmla="*/ f17 1 580"/>
                <a:gd name="f20" fmla="*/ f16 1 79"/>
                <a:gd name="f21" fmla="*/ 0 f17 1"/>
                <a:gd name="f22" fmla="*/ 34 f16 1"/>
                <a:gd name="f23" fmla="*/ 508 f17 1"/>
                <a:gd name="f24" fmla="*/ 46 f16 1"/>
                <a:gd name="f25" fmla="*/ 501 f17 1"/>
                <a:gd name="f26" fmla="*/ 0 f16 1"/>
                <a:gd name="f27" fmla="*/ 580 f17 1"/>
                <a:gd name="f28" fmla="*/ 40 f16 1"/>
                <a:gd name="f29" fmla="*/ 79 f16 1"/>
                <a:gd name="f30" fmla="*/ f18 1 f2"/>
                <a:gd name="f31" fmla="*/ f21 1 580"/>
                <a:gd name="f32" fmla="*/ f22 1 79"/>
                <a:gd name="f33" fmla="*/ f23 1 580"/>
                <a:gd name="f34" fmla="*/ f24 1 79"/>
                <a:gd name="f35" fmla="*/ f25 1 580"/>
                <a:gd name="f36" fmla="*/ f26 1 79"/>
                <a:gd name="f37" fmla="*/ f27 1 580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" name="Rectangle 44"/>
            <p:cNvSpPr/>
            <p:nvPr/>
          </p:nvSpPr>
          <p:spPr>
            <a:xfrm>
              <a:off x="1982784" y="4914900"/>
              <a:ext cx="820738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Rectangle 45"/>
            <p:cNvSpPr/>
            <p:nvPr/>
          </p:nvSpPr>
          <p:spPr>
            <a:xfrm>
              <a:off x="768352" y="5329242"/>
              <a:ext cx="2049463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Freeform 46"/>
            <p:cNvSpPr/>
            <p:nvPr/>
          </p:nvSpPr>
          <p:spPr>
            <a:xfrm>
              <a:off x="2728917" y="4059241"/>
              <a:ext cx="920745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143"/>
                <a:gd name="f8" fmla="val 48"/>
                <a:gd name="f9" fmla="val 461"/>
                <a:gd name="f10" fmla="val 95"/>
                <a:gd name="f11" fmla="val 437"/>
                <a:gd name="f12" fmla="val 71"/>
                <a:gd name="f13" fmla="+- 0 0 -90"/>
                <a:gd name="f14" fmla="*/ f3 1 580"/>
                <a:gd name="f15" fmla="*/ f4 1 143"/>
                <a:gd name="f16" fmla="+- f7 0 f5"/>
                <a:gd name="f17" fmla="+- f6 0 f5"/>
                <a:gd name="f18" fmla="*/ f13 f0 1"/>
                <a:gd name="f19" fmla="*/ f17 1 580"/>
                <a:gd name="f20" fmla="*/ f16 1 143"/>
                <a:gd name="f21" fmla="*/ 0 f17 1"/>
                <a:gd name="f22" fmla="*/ 48 f16 1"/>
                <a:gd name="f23" fmla="*/ 461 f17 1"/>
                <a:gd name="f24" fmla="*/ 95 f16 1"/>
                <a:gd name="f25" fmla="*/ 437 f17 1"/>
                <a:gd name="f26" fmla="*/ 0 f16 1"/>
                <a:gd name="f27" fmla="*/ 580 f17 1"/>
                <a:gd name="f28" fmla="*/ 71 f16 1"/>
                <a:gd name="f29" fmla="*/ 143 f16 1"/>
                <a:gd name="f30" fmla="*/ f18 1 f2"/>
                <a:gd name="f31" fmla="*/ f21 1 580"/>
                <a:gd name="f32" fmla="*/ f22 1 143"/>
                <a:gd name="f33" fmla="*/ f23 1 580"/>
                <a:gd name="f34" fmla="*/ f24 1 143"/>
                <a:gd name="f35" fmla="*/ f25 1 580"/>
                <a:gd name="f36" fmla="*/ f26 1 143"/>
                <a:gd name="f37" fmla="*/ f27 1 580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" name="Rectangle 47"/>
            <p:cNvSpPr/>
            <p:nvPr/>
          </p:nvSpPr>
          <p:spPr>
            <a:xfrm>
              <a:off x="966785" y="4049713"/>
              <a:ext cx="1093786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LEFT_RL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Rectangle 48"/>
            <p:cNvSpPr/>
            <p:nvPr/>
          </p:nvSpPr>
          <p:spPr>
            <a:xfrm>
              <a:off x="1917697" y="4049713"/>
              <a:ext cx="411159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[7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Rectangle 49"/>
            <p:cNvSpPr/>
            <p:nvPr/>
          </p:nvSpPr>
          <p:spPr>
            <a:xfrm>
              <a:off x="2187573" y="4049713"/>
              <a:ext cx="274640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Rectangle 50"/>
            <p:cNvSpPr/>
            <p:nvPr/>
          </p:nvSpPr>
          <p:spPr>
            <a:xfrm>
              <a:off x="2322511" y="4049713"/>
              <a:ext cx="411159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Rectangle 51"/>
            <p:cNvSpPr/>
            <p:nvPr/>
          </p:nvSpPr>
          <p:spPr>
            <a:xfrm>
              <a:off x="2593979" y="4049713"/>
              <a:ext cx="274640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Freeform 52"/>
            <p:cNvSpPr/>
            <p:nvPr/>
          </p:nvSpPr>
          <p:spPr>
            <a:xfrm>
              <a:off x="2730498" y="4522786"/>
              <a:ext cx="920745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143"/>
                <a:gd name="f8" fmla="val 48"/>
                <a:gd name="f9" fmla="val 461"/>
                <a:gd name="f10" fmla="val 95"/>
                <a:gd name="f11" fmla="val 437"/>
                <a:gd name="f12" fmla="val 72"/>
                <a:gd name="f13" fmla="+- 0 0 -90"/>
                <a:gd name="f14" fmla="*/ f3 1 580"/>
                <a:gd name="f15" fmla="*/ f4 1 143"/>
                <a:gd name="f16" fmla="+- f7 0 f5"/>
                <a:gd name="f17" fmla="+- f6 0 f5"/>
                <a:gd name="f18" fmla="*/ f13 f0 1"/>
                <a:gd name="f19" fmla="*/ f17 1 580"/>
                <a:gd name="f20" fmla="*/ f16 1 143"/>
                <a:gd name="f21" fmla="*/ 0 f17 1"/>
                <a:gd name="f22" fmla="*/ 48 f16 1"/>
                <a:gd name="f23" fmla="*/ 461 f17 1"/>
                <a:gd name="f24" fmla="*/ 95 f16 1"/>
                <a:gd name="f25" fmla="*/ 437 f17 1"/>
                <a:gd name="f26" fmla="*/ 0 f16 1"/>
                <a:gd name="f27" fmla="*/ 580 f17 1"/>
                <a:gd name="f28" fmla="*/ 72 f16 1"/>
                <a:gd name="f29" fmla="*/ 143 f16 1"/>
                <a:gd name="f30" fmla="*/ f18 1 f2"/>
                <a:gd name="f31" fmla="*/ f21 1 580"/>
                <a:gd name="f32" fmla="*/ f22 1 143"/>
                <a:gd name="f33" fmla="*/ f23 1 580"/>
                <a:gd name="f34" fmla="*/ f24 1 143"/>
                <a:gd name="f35" fmla="*/ f25 1 580"/>
                <a:gd name="f36" fmla="*/ f26 1 143"/>
                <a:gd name="f37" fmla="*/ f27 1 580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Rectangle 59"/>
            <p:cNvSpPr/>
            <p:nvPr/>
          </p:nvSpPr>
          <p:spPr>
            <a:xfrm>
              <a:off x="6299201" y="4154484"/>
              <a:ext cx="2773366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LOCAL_COST(k)[7..0]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Rectangle 60"/>
            <p:cNvSpPr/>
            <p:nvPr/>
          </p:nvSpPr>
          <p:spPr>
            <a:xfrm>
              <a:off x="7977189" y="4135438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Freeform 64"/>
            <p:cNvSpPr/>
            <p:nvPr/>
          </p:nvSpPr>
          <p:spPr>
            <a:xfrm>
              <a:off x="2735263" y="3270251"/>
              <a:ext cx="920745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79"/>
                <a:gd name="f8" fmla="val 34"/>
                <a:gd name="f9" fmla="val 509"/>
                <a:gd name="f10" fmla="val 46"/>
                <a:gd name="f11" fmla="val 501"/>
                <a:gd name="f12" fmla="val 40"/>
                <a:gd name="f13" fmla="+- 0 0 -90"/>
                <a:gd name="f14" fmla="*/ f3 1 580"/>
                <a:gd name="f15" fmla="*/ f4 1 79"/>
                <a:gd name="f16" fmla="+- f7 0 f5"/>
                <a:gd name="f17" fmla="+- f6 0 f5"/>
                <a:gd name="f18" fmla="*/ f13 f0 1"/>
                <a:gd name="f19" fmla="*/ f17 1 580"/>
                <a:gd name="f20" fmla="*/ f16 1 79"/>
                <a:gd name="f21" fmla="*/ 0 f17 1"/>
                <a:gd name="f22" fmla="*/ 34 f16 1"/>
                <a:gd name="f23" fmla="*/ 509 f17 1"/>
                <a:gd name="f24" fmla="*/ 46 f16 1"/>
                <a:gd name="f25" fmla="*/ 501 f17 1"/>
                <a:gd name="f26" fmla="*/ 0 f16 1"/>
                <a:gd name="f27" fmla="*/ 580 f17 1"/>
                <a:gd name="f28" fmla="*/ 40 f16 1"/>
                <a:gd name="f29" fmla="*/ 79 f16 1"/>
                <a:gd name="f30" fmla="*/ f18 1 f2"/>
                <a:gd name="f31" fmla="*/ f21 1 580"/>
                <a:gd name="f32" fmla="*/ f22 1 79"/>
                <a:gd name="f33" fmla="*/ f23 1 580"/>
                <a:gd name="f34" fmla="*/ f24 1 79"/>
                <a:gd name="f35" fmla="*/ f25 1 580"/>
                <a:gd name="f36" fmla="*/ f26 1 79"/>
                <a:gd name="f37" fmla="*/ f27 1 580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Rectangle 65"/>
            <p:cNvSpPr/>
            <p:nvPr/>
          </p:nvSpPr>
          <p:spPr>
            <a:xfrm>
              <a:off x="903290" y="3216273"/>
              <a:ext cx="1912933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Rectangle 66"/>
            <p:cNvSpPr/>
            <p:nvPr/>
          </p:nvSpPr>
          <p:spPr>
            <a:xfrm>
              <a:off x="774697" y="3611559"/>
              <a:ext cx="2049463" cy="32861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FRAME_VALID_IN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Freeform 67"/>
            <p:cNvSpPr/>
            <p:nvPr/>
          </p:nvSpPr>
          <p:spPr>
            <a:xfrm>
              <a:off x="2749555" y="3663955"/>
              <a:ext cx="920745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0"/>
                <a:gd name="f7" fmla="val 80"/>
                <a:gd name="f8" fmla="val 34"/>
                <a:gd name="f9" fmla="val 508"/>
                <a:gd name="f10" fmla="val 46"/>
                <a:gd name="f11" fmla="val 500"/>
                <a:gd name="f12" fmla="val 40"/>
                <a:gd name="f13" fmla="+- 0 0 -90"/>
                <a:gd name="f14" fmla="*/ f3 1 580"/>
                <a:gd name="f15" fmla="*/ f4 1 80"/>
                <a:gd name="f16" fmla="+- f7 0 f5"/>
                <a:gd name="f17" fmla="+- f6 0 f5"/>
                <a:gd name="f18" fmla="*/ f13 f0 1"/>
                <a:gd name="f19" fmla="*/ f17 1 580"/>
                <a:gd name="f20" fmla="*/ f16 1 80"/>
                <a:gd name="f21" fmla="*/ 0 f17 1"/>
                <a:gd name="f22" fmla="*/ 34 f16 1"/>
                <a:gd name="f23" fmla="*/ 508 f17 1"/>
                <a:gd name="f24" fmla="*/ 46 f16 1"/>
                <a:gd name="f25" fmla="*/ 500 f17 1"/>
                <a:gd name="f26" fmla="*/ 0 f16 1"/>
                <a:gd name="f27" fmla="*/ 580 f17 1"/>
                <a:gd name="f28" fmla="*/ 40 f16 1"/>
                <a:gd name="f29" fmla="*/ 80 f16 1"/>
                <a:gd name="f30" fmla="*/ f18 1 f2"/>
                <a:gd name="f31" fmla="*/ f21 1 580"/>
                <a:gd name="f32" fmla="*/ f22 1 80"/>
                <a:gd name="f33" fmla="*/ f23 1 580"/>
                <a:gd name="f34" fmla="*/ f24 1 80"/>
                <a:gd name="f35" fmla="*/ f25 1 580"/>
                <a:gd name="f36" fmla="*/ f26 1 80"/>
                <a:gd name="f37" fmla="*/ f27 1 580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0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>
          <a:xfrm>
            <a:off x="496884" y="457200"/>
            <a:ext cx="8189915" cy="883566"/>
          </a:xfrm>
        </p:spPr>
        <p:txBody>
          <a:bodyPr/>
          <a:lstStyle/>
          <a:p>
            <a:pPr lvl="0" hangingPunct="1"/>
            <a:r>
              <a:rPr lang="it-IT"/>
              <a:t>Progetto – process Global_EX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330198" y="1412775"/>
            <a:ext cx="8359773" cy="1872206"/>
          </a:xfrm>
        </p:spPr>
        <p:txBody>
          <a:bodyPr/>
          <a:lstStyle/>
          <a:p>
            <a:pPr lvl="0" hangingPunct="1">
              <a:spcBef>
                <a:spcPts val="500"/>
              </a:spcBef>
            </a:pPr>
            <a:r>
              <a:rPr lang="it-IT" sz="2000" dirty="0"/>
              <a:t>dmax processi Global_EX. Dal costo locale in uscita da </a:t>
            </a:r>
            <a:r>
              <a:rPr lang="it-IT" sz="2000" i="1" dirty="0"/>
              <a:t>LOCAL_EX</a:t>
            </a:r>
            <a:r>
              <a:rPr lang="it-IT" sz="2000" dirty="0"/>
              <a:t> e dal costo globale e disparità minima del pixel precedente, determina il costo globale del pixel corrente. </a:t>
            </a:r>
          </a:p>
          <a:p>
            <a:pPr lvl="0">
              <a:spcBef>
                <a:spcPts val="500"/>
              </a:spcBef>
            </a:pPr>
            <a:r>
              <a:rPr lang="en-US" sz="2000" dirty="0" err="1"/>
              <a:t>Confronto</a:t>
            </a:r>
            <a:r>
              <a:rPr lang="en-US" sz="2000" dirty="0"/>
              <a:t> di 4 </a:t>
            </a:r>
            <a:r>
              <a:rPr lang="en-US" sz="2000" dirty="0" err="1"/>
              <a:t>numeri</a:t>
            </a:r>
            <a:r>
              <a:rPr lang="en-US" sz="2000" dirty="0"/>
              <a:t> a 8 bit </a:t>
            </a:r>
          </a:p>
          <a:p>
            <a:pPr marL="0" lvl="0" indent="0">
              <a:spcBef>
                <a:spcPts val="500"/>
              </a:spcBef>
              <a:buNone/>
            </a:pPr>
            <a:r>
              <a:rPr lang="en-US" sz="2000" dirty="0"/>
              <a:t>	GC(k); GK(k-1) + P1; GK(k+1) + P1; </a:t>
            </a:r>
            <a:r>
              <a:rPr lang="en-US" sz="2000" dirty="0" smtClean="0"/>
              <a:t>GC(</a:t>
            </a:r>
            <a:r>
              <a:rPr lang="en-US" sz="2000" dirty="0" err="1" smtClean="0"/>
              <a:t>Kmin</a:t>
            </a:r>
            <a:r>
              <a:rPr lang="en-US" sz="2000" dirty="0" smtClean="0"/>
              <a:t>) </a:t>
            </a:r>
            <a:r>
              <a:rPr lang="en-US" sz="2000" dirty="0"/>
              <a:t>+ P2</a:t>
            </a:r>
          </a:p>
          <a:p>
            <a:pPr lvl="0" hangingPunct="1">
              <a:spcBef>
                <a:spcPts val="600"/>
              </a:spcBef>
            </a:pPr>
            <a:endParaRPr lang="it-IT" sz="2400" dirty="0"/>
          </a:p>
        </p:txBody>
      </p:sp>
      <p:grpSp>
        <p:nvGrpSpPr>
          <p:cNvPr id="4" name="Group 7"/>
          <p:cNvGrpSpPr/>
          <p:nvPr/>
        </p:nvGrpSpPr>
        <p:grpSpPr>
          <a:xfrm>
            <a:off x="425452" y="3386142"/>
            <a:ext cx="8329607" cy="2857500"/>
            <a:chOff x="425452" y="3386142"/>
            <a:chExt cx="8329607" cy="2857500"/>
          </a:xfrm>
        </p:grpSpPr>
        <p:grpSp>
          <p:nvGrpSpPr>
            <p:cNvPr id="5" name="Group 10"/>
            <p:cNvGrpSpPr/>
            <p:nvPr/>
          </p:nvGrpSpPr>
          <p:grpSpPr>
            <a:xfrm>
              <a:off x="3617915" y="3386142"/>
              <a:ext cx="1784351" cy="2857500"/>
              <a:chOff x="3617915" y="3386142"/>
              <a:chExt cx="1784351" cy="2857500"/>
            </a:xfrm>
          </p:grpSpPr>
          <p:sp>
            <p:nvSpPr>
              <p:cNvPr id="6" name="Rectangle 8"/>
              <p:cNvSpPr/>
              <p:nvPr/>
            </p:nvSpPr>
            <p:spPr>
              <a:xfrm>
                <a:off x="3617915" y="3386142"/>
                <a:ext cx="1784351" cy="2857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7" name="Rectangle 9"/>
              <p:cNvSpPr/>
              <p:nvPr/>
            </p:nvSpPr>
            <p:spPr>
              <a:xfrm>
                <a:off x="3617915" y="3386142"/>
                <a:ext cx="1784351" cy="2857500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8" name="Rectangle 11"/>
            <p:cNvSpPr/>
            <p:nvPr/>
          </p:nvSpPr>
          <p:spPr>
            <a:xfrm>
              <a:off x="3697284" y="4646615"/>
              <a:ext cx="1658941" cy="369883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Global_EX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2698751" y="5551486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4"/>
                <a:gd name="f9" fmla="val 507"/>
                <a:gd name="f10" fmla="val 46"/>
                <a:gd name="f11" fmla="val 499"/>
                <a:gd name="f12" fmla="val 40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4 f16 1"/>
                <a:gd name="f23" fmla="*/ 507 f17 1"/>
                <a:gd name="f24" fmla="*/ 46 f16 1"/>
                <a:gd name="f25" fmla="*/ 499 f17 1"/>
                <a:gd name="f26" fmla="*/ 0 f16 1"/>
                <a:gd name="f27" fmla="*/ 579 f17 1"/>
                <a:gd name="f28" fmla="*/ 40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" name="Freeform 13"/>
            <p:cNvSpPr/>
            <p:nvPr/>
          </p:nvSpPr>
          <p:spPr>
            <a:xfrm>
              <a:off x="2698751" y="5929317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4"/>
                <a:gd name="f9" fmla="val 507"/>
                <a:gd name="f10" fmla="val 46"/>
                <a:gd name="f11" fmla="val 499"/>
                <a:gd name="f12" fmla="val 40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4 f16 1"/>
                <a:gd name="f23" fmla="*/ 507 f17 1"/>
                <a:gd name="f24" fmla="*/ 46 f16 1"/>
                <a:gd name="f25" fmla="*/ 499 f17 1"/>
                <a:gd name="f26" fmla="*/ 0 f16 1"/>
                <a:gd name="f27" fmla="*/ 579 f17 1"/>
                <a:gd name="f28" fmla="*/ 40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Rectangle 14"/>
            <p:cNvSpPr/>
            <p:nvPr/>
          </p:nvSpPr>
          <p:spPr>
            <a:xfrm>
              <a:off x="1868484" y="5449888"/>
              <a:ext cx="688972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" name="Rectangle 15"/>
            <p:cNvSpPr/>
            <p:nvPr/>
          </p:nvSpPr>
          <p:spPr>
            <a:xfrm>
              <a:off x="654052" y="5864230"/>
              <a:ext cx="1930398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Rectangle 16"/>
            <p:cNvSpPr/>
            <p:nvPr/>
          </p:nvSpPr>
          <p:spPr>
            <a:xfrm>
              <a:off x="425452" y="4184651"/>
              <a:ext cx="2205039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GLOBAL_COST_PREV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Freeform 17"/>
            <p:cNvSpPr/>
            <p:nvPr/>
          </p:nvSpPr>
          <p:spPr>
            <a:xfrm>
              <a:off x="2695578" y="4716466"/>
              <a:ext cx="919164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143"/>
                <a:gd name="f8" fmla="val 48"/>
                <a:gd name="f9" fmla="val 460"/>
                <a:gd name="f10" fmla="val 96"/>
                <a:gd name="f11" fmla="val 436"/>
                <a:gd name="f12" fmla="val 72"/>
                <a:gd name="f13" fmla="+- 0 0 -90"/>
                <a:gd name="f14" fmla="*/ f3 1 579"/>
                <a:gd name="f15" fmla="*/ f4 1 143"/>
                <a:gd name="f16" fmla="+- f7 0 f5"/>
                <a:gd name="f17" fmla="+- f6 0 f5"/>
                <a:gd name="f18" fmla="*/ f13 f0 1"/>
                <a:gd name="f19" fmla="*/ f17 1 579"/>
                <a:gd name="f20" fmla="*/ f16 1 143"/>
                <a:gd name="f21" fmla="*/ 0 f17 1"/>
                <a:gd name="f22" fmla="*/ 48 f16 1"/>
                <a:gd name="f23" fmla="*/ 460 f17 1"/>
                <a:gd name="f24" fmla="*/ 96 f16 1"/>
                <a:gd name="f25" fmla="*/ 436 f17 1"/>
                <a:gd name="f26" fmla="*/ 0 f16 1"/>
                <a:gd name="f27" fmla="*/ 579 f17 1"/>
                <a:gd name="f28" fmla="*/ 72 f16 1"/>
                <a:gd name="f29" fmla="*/ 143 f16 1"/>
                <a:gd name="f30" fmla="*/ f18 1 f2"/>
                <a:gd name="f31" fmla="*/ f21 1 579"/>
                <a:gd name="f32" fmla="*/ f22 1 143"/>
                <a:gd name="f33" fmla="*/ f23 1 579"/>
                <a:gd name="f34" fmla="*/ f24 1 143"/>
                <a:gd name="f35" fmla="*/ f25 1 579"/>
                <a:gd name="f36" fmla="*/ f26 1 143"/>
                <a:gd name="f37" fmla="*/ f27 1 579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Rectangle 18"/>
            <p:cNvSpPr/>
            <p:nvPr/>
          </p:nvSpPr>
          <p:spPr>
            <a:xfrm>
              <a:off x="1587498" y="4708529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dd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Rectangle 19"/>
            <p:cNvSpPr/>
            <p:nvPr/>
          </p:nvSpPr>
          <p:spPr>
            <a:xfrm>
              <a:off x="1858966" y="4708529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[5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" name="Rectangle 20"/>
            <p:cNvSpPr/>
            <p:nvPr/>
          </p:nvSpPr>
          <p:spPr>
            <a:xfrm>
              <a:off x="2130423" y="4708529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Rectangle 21"/>
            <p:cNvSpPr/>
            <p:nvPr/>
          </p:nvSpPr>
          <p:spPr>
            <a:xfrm>
              <a:off x="2263770" y="4708529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.0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2"/>
            <p:cNvSpPr/>
            <p:nvPr/>
          </p:nvSpPr>
          <p:spPr>
            <a:xfrm>
              <a:off x="2536829" y="4708529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]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" name="Freeform 23"/>
            <p:cNvSpPr/>
            <p:nvPr/>
          </p:nvSpPr>
          <p:spPr>
            <a:xfrm>
              <a:off x="5402266" y="4416423"/>
              <a:ext cx="609603" cy="2651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143"/>
                <a:gd name="f8" fmla="val 47"/>
                <a:gd name="f9" fmla="val 460"/>
                <a:gd name="f10" fmla="val 95"/>
                <a:gd name="f11" fmla="val 94"/>
                <a:gd name="f12" fmla="val 436"/>
                <a:gd name="f13" fmla="val 72"/>
                <a:gd name="f14" fmla="+- 0 0 -90"/>
                <a:gd name="f15" fmla="*/ f3 1 579"/>
                <a:gd name="f16" fmla="*/ f4 1 143"/>
                <a:gd name="f17" fmla="+- f7 0 f5"/>
                <a:gd name="f18" fmla="+- f6 0 f5"/>
                <a:gd name="f19" fmla="*/ f14 f0 1"/>
                <a:gd name="f20" fmla="*/ f18 1 579"/>
                <a:gd name="f21" fmla="*/ f17 1 143"/>
                <a:gd name="f22" fmla="*/ 0 f18 1"/>
                <a:gd name="f23" fmla="*/ 55 f17 1"/>
                <a:gd name="f24" fmla="*/ 305 f18 1"/>
                <a:gd name="f25" fmla="*/ 111 f17 1"/>
                <a:gd name="f26" fmla="*/ 110 f17 1"/>
                <a:gd name="f27" fmla="*/ 289 f18 1"/>
                <a:gd name="f28" fmla="*/ 0 f17 1"/>
                <a:gd name="f29" fmla="*/ 384 f18 1"/>
                <a:gd name="f30" fmla="*/ 84 f17 1"/>
                <a:gd name="f31" fmla="*/ 167 f17 1"/>
                <a:gd name="f32" fmla="*/ f19 1 f2"/>
                <a:gd name="f33" fmla="*/ f22 1 579"/>
                <a:gd name="f34" fmla="*/ f23 1 143"/>
                <a:gd name="f35" fmla="*/ f24 1 579"/>
                <a:gd name="f36" fmla="*/ f25 1 143"/>
                <a:gd name="f37" fmla="*/ f26 1 143"/>
                <a:gd name="f38" fmla="*/ f27 1 579"/>
                <a:gd name="f39" fmla="*/ f28 1 143"/>
                <a:gd name="f40" fmla="*/ f29 1 579"/>
                <a:gd name="f41" fmla="*/ f30 1 143"/>
                <a:gd name="f42" fmla="*/ f31 1 143"/>
                <a:gd name="f43" fmla="*/ 0 1 f20"/>
                <a:gd name="f44" fmla="*/ f6 1 f20"/>
                <a:gd name="f45" fmla="*/ 0 1 f21"/>
                <a:gd name="f46" fmla="*/ f7 1 f21"/>
                <a:gd name="f47" fmla="+- f32 0 f1"/>
                <a:gd name="f48" fmla="*/ f33 1 f20"/>
                <a:gd name="f49" fmla="*/ f34 1 f21"/>
                <a:gd name="f50" fmla="*/ f35 1 f20"/>
                <a:gd name="f51" fmla="*/ f36 1 f21"/>
                <a:gd name="f52" fmla="*/ f37 1 f21"/>
                <a:gd name="f53" fmla="*/ f38 1 f20"/>
                <a:gd name="f54" fmla="*/ f39 1 f21"/>
                <a:gd name="f55" fmla="*/ f40 1 f20"/>
                <a:gd name="f56" fmla="*/ f41 1 f21"/>
                <a:gd name="f57" fmla="*/ f42 1 f21"/>
                <a:gd name="f58" fmla="*/ f43 f15 1"/>
                <a:gd name="f59" fmla="*/ f44 f15 1"/>
                <a:gd name="f60" fmla="*/ f46 f16 1"/>
                <a:gd name="f61" fmla="*/ f45 f16 1"/>
                <a:gd name="f62" fmla="*/ f48 f15 1"/>
                <a:gd name="f63" fmla="*/ f49 f16 1"/>
                <a:gd name="f64" fmla="*/ f50 f15 1"/>
                <a:gd name="f65" fmla="*/ f51 f16 1"/>
                <a:gd name="f66" fmla="*/ f52 f16 1"/>
                <a:gd name="f67" fmla="*/ f53 f15 1"/>
                <a:gd name="f68" fmla="*/ f54 f16 1"/>
                <a:gd name="f69" fmla="*/ f55 f15 1"/>
                <a:gd name="f70" fmla="*/ f56 f16 1"/>
                <a:gd name="f71" fmla="*/ f57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62" y="f63"/>
                </a:cxn>
                <a:cxn ang="f47">
                  <a:pos x="f64" y="f63"/>
                </a:cxn>
                <a:cxn ang="f47">
                  <a:pos x="f64" y="f65"/>
                </a:cxn>
                <a:cxn ang="f47">
                  <a:pos x="f62" y="f66"/>
                </a:cxn>
                <a:cxn ang="f47">
                  <a:pos x="f62" y="f63"/>
                </a:cxn>
                <a:cxn ang="f47">
                  <a:pos x="f67" y="f68"/>
                </a:cxn>
                <a:cxn ang="f47">
                  <a:pos x="f69" y="f70"/>
                </a:cxn>
                <a:cxn ang="f47">
                  <a:pos x="f67" y="f71"/>
                </a:cxn>
                <a:cxn ang="f47">
                  <a:pos x="f67" y="f68"/>
                </a:cxn>
              </a:cxnLst>
              <a:rect l="f58" t="f61" r="f59" b="f60"/>
              <a:pathLst>
                <a:path w="579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1"/>
                  </a:lnTo>
                  <a:lnTo>
                    <a:pt x="f5" y="f8"/>
                  </a:lnTo>
                  <a:close/>
                  <a:moveTo>
                    <a:pt x="f12" y="f5"/>
                  </a:moveTo>
                  <a:lnTo>
                    <a:pt x="f6" y="f13"/>
                  </a:lnTo>
                  <a:lnTo>
                    <a:pt x="f12" y="f7"/>
                  </a:lnTo>
                  <a:lnTo>
                    <a:pt x="f12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Freeform 29"/>
            <p:cNvSpPr/>
            <p:nvPr/>
          </p:nvSpPr>
          <p:spPr>
            <a:xfrm>
              <a:off x="2700342" y="3524253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3"/>
                <a:gd name="f9" fmla="val 507"/>
                <a:gd name="f10" fmla="val 45"/>
                <a:gd name="f11" fmla="val 499"/>
                <a:gd name="f12" fmla="val 39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3 f16 1"/>
                <a:gd name="f23" fmla="*/ 507 f17 1"/>
                <a:gd name="f24" fmla="*/ 45 f16 1"/>
                <a:gd name="f25" fmla="*/ 499 f17 1"/>
                <a:gd name="f26" fmla="*/ 0 f16 1"/>
                <a:gd name="f27" fmla="*/ 579 f17 1"/>
                <a:gd name="f28" fmla="*/ 39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Rectangle 30"/>
            <p:cNvSpPr/>
            <p:nvPr/>
          </p:nvSpPr>
          <p:spPr>
            <a:xfrm>
              <a:off x="790571" y="3470276"/>
              <a:ext cx="1792288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Freeform 31"/>
            <p:cNvSpPr/>
            <p:nvPr/>
          </p:nvSpPr>
          <p:spPr>
            <a:xfrm>
              <a:off x="2689222" y="5159373"/>
              <a:ext cx="922336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1"/>
                <a:gd name="f7" fmla="val 143"/>
                <a:gd name="f8" fmla="val 48"/>
                <a:gd name="f9" fmla="val 462"/>
                <a:gd name="f10" fmla="val 95"/>
                <a:gd name="f11" fmla="val 438"/>
                <a:gd name="f12" fmla="val 71"/>
                <a:gd name="f13" fmla="+- 0 0 -90"/>
                <a:gd name="f14" fmla="*/ f3 1 581"/>
                <a:gd name="f15" fmla="*/ f4 1 143"/>
                <a:gd name="f16" fmla="+- f7 0 f5"/>
                <a:gd name="f17" fmla="+- f6 0 f5"/>
                <a:gd name="f18" fmla="*/ f13 f0 1"/>
                <a:gd name="f19" fmla="*/ f17 1 581"/>
                <a:gd name="f20" fmla="*/ f16 1 143"/>
                <a:gd name="f21" fmla="*/ 0 f17 1"/>
                <a:gd name="f22" fmla="*/ 48 f16 1"/>
                <a:gd name="f23" fmla="*/ 462 f17 1"/>
                <a:gd name="f24" fmla="*/ 95 f16 1"/>
                <a:gd name="f25" fmla="*/ 438 f17 1"/>
                <a:gd name="f26" fmla="*/ 0 f16 1"/>
                <a:gd name="f27" fmla="*/ 581 f17 1"/>
                <a:gd name="f28" fmla="*/ 71 f16 1"/>
                <a:gd name="f29" fmla="*/ 143 f16 1"/>
                <a:gd name="f30" fmla="*/ f18 1 f2"/>
                <a:gd name="f31" fmla="*/ f21 1 581"/>
                <a:gd name="f32" fmla="*/ f22 1 143"/>
                <a:gd name="f33" fmla="*/ f23 1 581"/>
                <a:gd name="f34" fmla="*/ f24 1 143"/>
                <a:gd name="f35" fmla="*/ f25 1 581"/>
                <a:gd name="f36" fmla="*/ f26 1 143"/>
                <a:gd name="f37" fmla="*/ f27 1 581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1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" name="Rectangle 32"/>
            <p:cNvSpPr/>
            <p:nvPr/>
          </p:nvSpPr>
          <p:spPr>
            <a:xfrm>
              <a:off x="496884" y="5151436"/>
              <a:ext cx="1377945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LOCAL_COST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" name="Rectangle 33"/>
            <p:cNvSpPr/>
            <p:nvPr/>
          </p:nvSpPr>
          <p:spPr>
            <a:xfrm>
              <a:off x="1851029" y="5151436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[7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" name="Rectangle 34"/>
            <p:cNvSpPr/>
            <p:nvPr/>
          </p:nvSpPr>
          <p:spPr>
            <a:xfrm>
              <a:off x="2120895" y="5151436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Rectangle 35"/>
            <p:cNvSpPr/>
            <p:nvPr/>
          </p:nvSpPr>
          <p:spPr>
            <a:xfrm>
              <a:off x="2257425" y="5151436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.0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Rectangle 36"/>
            <p:cNvSpPr/>
            <p:nvPr/>
          </p:nvSpPr>
          <p:spPr>
            <a:xfrm>
              <a:off x="2527301" y="5151436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]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29" name="Group 40"/>
            <p:cNvGrpSpPr/>
            <p:nvPr/>
          </p:nvGrpSpPr>
          <p:grpSpPr>
            <a:xfrm>
              <a:off x="2689222" y="4059241"/>
              <a:ext cx="919164" cy="760405"/>
              <a:chOff x="2689222" y="4059241"/>
              <a:chExt cx="919164" cy="760405"/>
            </a:xfrm>
          </p:grpSpPr>
          <p:sp>
            <p:nvSpPr>
              <p:cNvPr id="30" name="Freeform 37"/>
              <p:cNvSpPr/>
              <p:nvPr/>
            </p:nvSpPr>
            <p:spPr>
              <a:xfrm>
                <a:off x="2689222" y="4119564"/>
                <a:ext cx="919164" cy="368302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79"/>
                  <a:gd name="f7" fmla="val 232"/>
                  <a:gd name="f8" fmla="val 77"/>
                  <a:gd name="f9" fmla="val 385"/>
                  <a:gd name="f10" fmla="val 154"/>
                  <a:gd name="f11" fmla="val 347"/>
                  <a:gd name="f12" fmla="val 116"/>
                  <a:gd name="f13" fmla="+- 0 0 -90"/>
                  <a:gd name="f14" fmla="*/ f3 1 579"/>
                  <a:gd name="f15" fmla="*/ f4 1 232"/>
                  <a:gd name="f16" fmla="+- f7 0 f5"/>
                  <a:gd name="f17" fmla="+- f6 0 f5"/>
                  <a:gd name="f18" fmla="*/ f13 f0 1"/>
                  <a:gd name="f19" fmla="*/ f17 1 579"/>
                  <a:gd name="f20" fmla="*/ f16 1 232"/>
                  <a:gd name="f21" fmla="*/ 0 f17 1"/>
                  <a:gd name="f22" fmla="*/ 77 f16 1"/>
                  <a:gd name="f23" fmla="*/ 385 f17 1"/>
                  <a:gd name="f24" fmla="*/ 154 f16 1"/>
                  <a:gd name="f25" fmla="*/ 347 f17 1"/>
                  <a:gd name="f26" fmla="*/ 0 f16 1"/>
                  <a:gd name="f27" fmla="*/ 579 f17 1"/>
                  <a:gd name="f28" fmla="*/ 116 f16 1"/>
                  <a:gd name="f29" fmla="*/ 232 f16 1"/>
                  <a:gd name="f30" fmla="*/ f18 1 f2"/>
                  <a:gd name="f31" fmla="*/ f21 1 579"/>
                  <a:gd name="f32" fmla="*/ f22 1 232"/>
                  <a:gd name="f33" fmla="*/ f23 1 579"/>
                  <a:gd name="f34" fmla="*/ f24 1 232"/>
                  <a:gd name="f35" fmla="*/ f25 1 579"/>
                  <a:gd name="f36" fmla="*/ f26 1 232"/>
                  <a:gd name="f37" fmla="*/ f27 1 579"/>
                  <a:gd name="f38" fmla="*/ f28 1 232"/>
                  <a:gd name="f39" fmla="*/ f29 1 232"/>
                  <a:gd name="f40" fmla="*/ 0 1 f19"/>
                  <a:gd name="f41" fmla="*/ f6 1 f19"/>
                  <a:gd name="f42" fmla="*/ 0 1 f20"/>
                  <a:gd name="f43" fmla="*/ f7 1 f20"/>
                  <a:gd name="f44" fmla="+- f30 0 f1"/>
                  <a:gd name="f45" fmla="*/ f31 1 f19"/>
                  <a:gd name="f46" fmla="*/ f32 1 f20"/>
                  <a:gd name="f47" fmla="*/ f33 1 f19"/>
                  <a:gd name="f48" fmla="*/ f34 1 f20"/>
                  <a:gd name="f49" fmla="*/ f35 1 f19"/>
                  <a:gd name="f50" fmla="*/ f36 1 f20"/>
                  <a:gd name="f51" fmla="*/ f37 1 f19"/>
                  <a:gd name="f52" fmla="*/ f38 1 f20"/>
                  <a:gd name="f53" fmla="*/ f39 1 f20"/>
                  <a:gd name="f54" fmla="*/ f40 f14 1"/>
                  <a:gd name="f55" fmla="*/ f41 f14 1"/>
                  <a:gd name="f56" fmla="*/ f43 f15 1"/>
                  <a:gd name="f57" fmla="*/ f42 f15 1"/>
                  <a:gd name="f58" fmla="*/ f45 f14 1"/>
                  <a:gd name="f59" fmla="*/ f46 f15 1"/>
                  <a:gd name="f60" fmla="*/ f47 f14 1"/>
                  <a:gd name="f61" fmla="*/ f48 f15 1"/>
                  <a:gd name="f62" fmla="*/ f49 f14 1"/>
                  <a:gd name="f63" fmla="*/ f50 f15 1"/>
                  <a:gd name="f64" fmla="*/ f51 f14 1"/>
                  <a:gd name="f65" fmla="*/ f52 f15 1"/>
                  <a:gd name="f66" fmla="*/ f53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4">
                    <a:pos x="f58" y="f59"/>
                  </a:cxn>
                  <a:cxn ang="f44">
                    <a:pos x="f60" y="f59"/>
                  </a:cxn>
                  <a:cxn ang="f44">
                    <a:pos x="f60" y="f61"/>
                  </a:cxn>
                  <a:cxn ang="f44">
                    <a:pos x="f58" y="f61"/>
                  </a:cxn>
                  <a:cxn ang="f44">
                    <a:pos x="f58" y="f59"/>
                  </a:cxn>
                  <a:cxn ang="f44">
                    <a:pos x="f62" y="f63"/>
                  </a:cxn>
                  <a:cxn ang="f44">
                    <a:pos x="f64" y="f65"/>
                  </a:cxn>
                  <a:cxn ang="f44">
                    <a:pos x="f62" y="f66"/>
                  </a:cxn>
                  <a:cxn ang="f44">
                    <a:pos x="f62" y="f63"/>
                  </a:cxn>
                </a:cxnLst>
                <a:rect l="f54" t="f57" r="f55" b="f56"/>
                <a:pathLst>
                  <a:path w="579" h="232">
                    <a:moveTo>
                      <a:pt x="f5" y="f8"/>
                    </a:moveTo>
                    <a:lnTo>
                      <a:pt x="f9" y="f8"/>
                    </a:lnTo>
                    <a:lnTo>
                      <a:pt x="f9" y="f10"/>
                    </a:lnTo>
                    <a:lnTo>
                      <a:pt x="f5" y="f10"/>
                    </a:lnTo>
                    <a:lnTo>
                      <a:pt x="f5" y="f8"/>
                    </a:lnTo>
                    <a:close/>
                    <a:moveTo>
                      <a:pt x="f11" y="f5"/>
                    </a:moveTo>
                    <a:lnTo>
                      <a:pt x="f6" y="f12"/>
                    </a:lnTo>
                    <a:lnTo>
                      <a:pt x="f11" y="f7"/>
                    </a:lnTo>
                    <a:lnTo>
                      <a:pt x="f11" y="f5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FF"/>
                </a:solidFill>
                <a:prstDash val="solid"/>
                <a:bevel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1" name="Line 38"/>
              <p:cNvSpPr/>
              <p:nvPr/>
            </p:nvSpPr>
            <p:spPr>
              <a:xfrm>
                <a:off x="2840034" y="4059241"/>
                <a:ext cx="214317" cy="498476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32" name="Rectangle 39"/>
              <p:cNvSpPr/>
              <p:nvPr/>
            </p:nvSpPr>
            <p:spPr>
              <a:xfrm>
                <a:off x="2789240" y="4543425"/>
                <a:ext cx="0" cy="276221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33" name="Rectangle 41"/>
            <p:cNvSpPr/>
            <p:nvPr/>
          </p:nvSpPr>
          <p:spPr>
            <a:xfrm>
              <a:off x="727076" y="3835405"/>
              <a:ext cx="1930398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FRAME_VALID_IN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" name="Freeform 42"/>
            <p:cNvSpPr/>
            <p:nvPr/>
          </p:nvSpPr>
          <p:spPr>
            <a:xfrm>
              <a:off x="2698751" y="3881435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4"/>
                <a:gd name="f9" fmla="val 507"/>
                <a:gd name="f10" fmla="val 45"/>
                <a:gd name="f11" fmla="val 499"/>
                <a:gd name="f12" fmla="val 39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4 f16 1"/>
                <a:gd name="f23" fmla="*/ 507 f17 1"/>
                <a:gd name="f24" fmla="*/ 45 f16 1"/>
                <a:gd name="f25" fmla="*/ 499 f17 1"/>
                <a:gd name="f26" fmla="*/ 0 f16 1"/>
                <a:gd name="f27" fmla="*/ 579 f17 1"/>
                <a:gd name="f28" fmla="*/ 39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35" name="Group 45"/>
            <p:cNvGrpSpPr/>
            <p:nvPr/>
          </p:nvGrpSpPr>
          <p:grpSpPr>
            <a:xfrm>
              <a:off x="3617915" y="3386142"/>
              <a:ext cx="1784351" cy="2857500"/>
              <a:chOff x="3617915" y="3386142"/>
              <a:chExt cx="1784351" cy="2857500"/>
            </a:xfrm>
          </p:grpSpPr>
          <p:sp>
            <p:nvSpPr>
              <p:cNvPr id="36" name="Rectangle 43"/>
              <p:cNvSpPr/>
              <p:nvPr/>
            </p:nvSpPr>
            <p:spPr>
              <a:xfrm>
                <a:off x="3617915" y="3386142"/>
                <a:ext cx="1784351" cy="28575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0" i="0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</a:rPr>
                  <a:t>K</a:t>
                </a:r>
              </a:p>
            </p:txBody>
          </p:sp>
          <p:sp>
            <p:nvSpPr>
              <p:cNvPr id="37" name="Rectangle 44"/>
              <p:cNvSpPr/>
              <p:nvPr/>
            </p:nvSpPr>
            <p:spPr>
              <a:xfrm>
                <a:off x="3617915" y="3386142"/>
                <a:ext cx="1784351" cy="2857500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38" name="Rectangle 46"/>
            <p:cNvSpPr/>
            <p:nvPr/>
          </p:nvSpPr>
          <p:spPr>
            <a:xfrm>
              <a:off x="3697284" y="4646615"/>
              <a:ext cx="1658941" cy="369883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Global_EX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Freeform 47"/>
            <p:cNvSpPr/>
            <p:nvPr/>
          </p:nvSpPr>
          <p:spPr>
            <a:xfrm>
              <a:off x="2698751" y="5551486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4"/>
                <a:gd name="f9" fmla="val 507"/>
                <a:gd name="f10" fmla="val 46"/>
                <a:gd name="f11" fmla="val 499"/>
                <a:gd name="f12" fmla="val 40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4 f16 1"/>
                <a:gd name="f23" fmla="*/ 507 f17 1"/>
                <a:gd name="f24" fmla="*/ 46 f16 1"/>
                <a:gd name="f25" fmla="*/ 499 f17 1"/>
                <a:gd name="f26" fmla="*/ 0 f16 1"/>
                <a:gd name="f27" fmla="*/ 579 f17 1"/>
                <a:gd name="f28" fmla="*/ 40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Freeform 48"/>
            <p:cNvSpPr/>
            <p:nvPr/>
          </p:nvSpPr>
          <p:spPr>
            <a:xfrm>
              <a:off x="2698751" y="5929317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4"/>
                <a:gd name="f9" fmla="val 507"/>
                <a:gd name="f10" fmla="val 46"/>
                <a:gd name="f11" fmla="val 499"/>
                <a:gd name="f12" fmla="val 40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4 f16 1"/>
                <a:gd name="f23" fmla="*/ 507 f17 1"/>
                <a:gd name="f24" fmla="*/ 46 f16 1"/>
                <a:gd name="f25" fmla="*/ 499 f17 1"/>
                <a:gd name="f26" fmla="*/ 0 f16 1"/>
                <a:gd name="f27" fmla="*/ 579 f17 1"/>
                <a:gd name="f28" fmla="*/ 40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Rectangle 49"/>
            <p:cNvSpPr/>
            <p:nvPr/>
          </p:nvSpPr>
          <p:spPr>
            <a:xfrm>
              <a:off x="1868484" y="5449888"/>
              <a:ext cx="688972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Rectangle 50"/>
            <p:cNvSpPr/>
            <p:nvPr/>
          </p:nvSpPr>
          <p:spPr>
            <a:xfrm>
              <a:off x="654052" y="5864230"/>
              <a:ext cx="1930398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Rectangle 51"/>
            <p:cNvSpPr/>
            <p:nvPr/>
          </p:nvSpPr>
          <p:spPr>
            <a:xfrm>
              <a:off x="425452" y="4184651"/>
              <a:ext cx="2205039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GLOBAL_COST_PREV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Freeform 52"/>
            <p:cNvSpPr/>
            <p:nvPr/>
          </p:nvSpPr>
          <p:spPr>
            <a:xfrm>
              <a:off x="2695578" y="4716466"/>
              <a:ext cx="919164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143"/>
                <a:gd name="f8" fmla="val 48"/>
                <a:gd name="f9" fmla="val 460"/>
                <a:gd name="f10" fmla="val 96"/>
                <a:gd name="f11" fmla="val 436"/>
                <a:gd name="f12" fmla="val 72"/>
                <a:gd name="f13" fmla="+- 0 0 -90"/>
                <a:gd name="f14" fmla="*/ f3 1 579"/>
                <a:gd name="f15" fmla="*/ f4 1 143"/>
                <a:gd name="f16" fmla="+- f7 0 f5"/>
                <a:gd name="f17" fmla="+- f6 0 f5"/>
                <a:gd name="f18" fmla="*/ f13 f0 1"/>
                <a:gd name="f19" fmla="*/ f17 1 579"/>
                <a:gd name="f20" fmla="*/ f16 1 143"/>
                <a:gd name="f21" fmla="*/ 0 f17 1"/>
                <a:gd name="f22" fmla="*/ 48 f16 1"/>
                <a:gd name="f23" fmla="*/ 460 f17 1"/>
                <a:gd name="f24" fmla="*/ 96 f16 1"/>
                <a:gd name="f25" fmla="*/ 436 f17 1"/>
                <a:gd name="f26" fmla="*/ 0 f16 1"/>
                <a:gd name="f27" fmla="*/ 579 f17 1"/>
                <a:gd name="f28" fmla="*/ 72 f16 1"/>
                <a:gd name="f29" fmla="*/ 143 f16 1"/>
                <a:gd name="f30" fmla="*/ f18 1 f2"/>
                <a:gd name="f31" fmla="*/ f21 1 579"/>
                <a:gd name="f32" fmla="*/ f22 1 143"/>
                <a:gd name="f33" fmla="*/ f23 1 579"/>
                <a:gd name="f34" fmla="*/ f24 1 143"/>
                <a:gd name="f35" fmla="*/ f25 1 579"/>
                <a:gd name="f36" fmla="*/ f26 1 143"/>
                <a:gd name="f37" fmla="*/ f27 1 579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Rectangle 53"/>
            <p:cNvSpPr/>
            <p:nvPr/>
          </p:nvSpPr>
          <p:spPr>
            <a:xfrm>
              <a:off x="1587498" y="4708529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dd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Rectangle 54"/>
            <p:cNvSpPr/>
            <p:nvPr/>
          </p:nvSpPr>
          <p:spPr>
            <a:xfrm>
              <a:off x="1858966" y="4708529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[5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Rectangle 55"/>
            <p:cNvSpPr/>
            <p:nvPr/>
          </p:nvSpPr>
          <p:spPr>
            <a:xfrm>
              <a:off x="2130423" y="4708529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Rectangle 56"/>
            <p:cNvSpPr/>
            <p:nvPr/>
          </p:nvSpPr>
          <p:spPr>
            <a:xfrm>
              <a:off x="2263770" y="4708529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.0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Rectangle 57"/>
            <p:cNvSpPr/>
            <p:nvPr/>
          </p:nvSpPr>
          <p:spPr>
            <a:xfrm>
              <a:off x="2536829" y="4708529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]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Rectangle 59"/>
            <p:cNvSpPr/>
            <p:nvPr/>
          </p:nvSpPr>
          <p:spPr>
            <a:xfrm>
              <a:off x="6011859" y="4392613"/>
              <a:ext cx="274320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GLOBAL_COST(k)[7..0]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Freeform 64"/>
            <p:cNvSpPr/>
            <p:nvPr/>
          </p:nvSpPr>
          <p:spPr>
            <a:xfrm>
              <a:off x="2700342" y="3524253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3"/>
                <a:gd name="f9" fmla="val 507"/>
                <a:gd name="f10" fmla="val 45"/>
                <a:gd name="f11" fmla="val 499"/>
                <a:gd name="f12" fmla="val 39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3 f16 1"/>
                <a:gd name="f23" fmla="*/ 507 f17 1"/>
                <a:gd name="f24" fmla="*/ 45 f16 1"/>
                <a:gd name="f25" fmla="*/ 499 f17 1"/>
                <a:gd name="f26" fmla="*/ 0 f16 1"/>
                <a:gd name="f27" fmla="*/ 579 f17 1"/>
                <a:gd name="f28" fmla="*/ 39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Rectangle 65"/>
            <p:cNvSpPr/>
            <p:nvPr/>
          </p:nvSpPr>
          <p:spPr>
            <a:xfrm>
              <a:off x="790571" y="3470276"/>
              <a:ext cx="1792288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" name="Freeform 66"/>
            <p:cNvSpPr/>
            <p:nvPr/>
          </p:nvSpPr>
          <p:spPr>
            <a:xfrm>
              <a:off x="2689222" y="5159373"/>
              <a:ext cx="922336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1"/>
                <a:gd name="f7" fmla="val 143"/>
                <a:gd name="f8" fmla="val 48"/>
                <a:gd name="f9" fmla="val 462"/>
                <a:gd name="f10" fmla="val 95"/>
                <a:gd name="f11" fmla="val 438"/>
                <a:gd name="f12" fmla="val 71"/>
                <a:gd name="f13" fmla="+- 0 0 -90"/>
                <a:gd name="f14" fmla="*/ f3 1 581"/>
                <a:gd name="f15" fmla="*/ f4 1 143"/>
                <a:gd name="f16" fmla="+- f7 0 f5"/>
                <a:gd name="f17" fmla="+- f6 0 f5"/>
                <a:gd name="f18" fmla="*/ f13 f0 1"/>
                <a:gd name="f19" fmla="*/ f17 1 581"/>
                <a:gd name="f20" fmla="*/ f16 1 143"/>
                <a:gd name="f21" fmla="*/ 0 f17 1"/>
                <a:gd name="f22" fmla="*/ 48 f16 1"/>
                <a:gd name="f23" fmla="*/ 462 f17 1"/>
                <a:gd name="f24" fmla="*/ 95 f16 1"/>
                <a:gd name="f25" fmla="*/ 438 f17 1"/>
                <a:gd name="f26" fmla="*/ 0 f16 1"/>
                <a:gd name="f27" fmla="*/ 581 f17 1"/>
                <a:gd name="f28" fmla="*/ 71 f16 1"/>
                <a:gd name="f29" fmla="*/ 143 f16 1"/>
                <a:gd name="f30" fmla="*/ f18 1 f2"/>
                <a:gd name="f31" fmla="*/ f21 1 581"/>
                <a:gd name="f32" fmla="*/ f22 1 143"/>
                <a:gd name="f33" fmla="*/ f23 1 581"/>
                <a:gd name="f34" fmla="*/ f24 1 143"/>
                <a:gd name="f35" fmla="*/ f25 1 581"/>
                <a:gd name="f36" fmla="*/ f26 1 143"/>
                <a:gd name="f37" fmla="*/ f27 1 581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1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4" name="Rectangle 67"/>
            <p:cNvSpPr/>
            <p:nvPr/>
          </p:nvSpPr>
          <p:spPr>
            <a:xfrm>
              <a:off x="496884" y="5151436"/>
              <a:ext cx="1377945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LOCAL_COST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" name="Rectangle 68"/>
            <p:cNvSpPr/>
            <p:nvPr/>
          </p:nvSpPr>
          <p:spPr>
            <a:xfrm>
              <a:off x="1851029" y="5151436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[7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" name="Rectangle 69"/>
            <p:cNvSpPr/>
            <p:nvPr/>
          </p:nvSpPr>
          <p:spPr>
            <a:xfrm>
              <a:off x="2120895" y="5151436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7" name="Rectangle 70"/>
            <p:cNvSpPr/>
            <p:nvPr/>
          </p:nvSpPr>
          <p:spPr>
            <a:xfrm>
              <a:off x="2257425" y="5151436"/>
              <a:ext cx="27622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.0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8" name="Rectangle 71"/>
            <p:cNvSpPr/>
            <p:nvPr/>
          </p:nvSpPr>
          <p:spPr>
            <a:xfrm>
              <a:off x="2527301" y="5151436"/>
              <a:ext cx="13811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CC"/>
                  </a:solidFill>
                  <a:uFillTx/>
                  <a:latin typeface="Courier New" pitchFamily="49"/>
                </a:rPr>
                <a:t>]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" name="Freeform 72"/>
            <p:cNvSpPr/>
            <p:nvPr/>
          </p:nvSpPr>
          <p:spPr>
            <a:xfrm>
              <a:off x="2689222" y="4119564"/>
              <a:ext cx="919164" cy="3683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232"/>
                <a:gd name="f8" fmla="val 77"/>
                <a:gd name="f9" fmla="val 385"/>
                <a:gd name="f10" fmla="val 154"/>
                <a:gd name="f11" fmla="val 347"/>
                <a:gd name="f12" fmla="val 116"/>
                <a:gd name="f13" fmla="+- 0 0 -90"/>
                <a:gd name="f14" fmla="*/ f3 1 579"/>
                <a:gd name="f15" fmla="*/ f4 1 232"/>
                <a:gd name="f16" fmla="+- f7 0 f5"/>
                <a:gd name="f17" fmla="+- f6 0 f5"/>
                <a:gd name="f18" fmla="*/ f13 f0 1"/>
                <a:gd name="f19" fmla="*/ f17 1 579"/>
                <a:gd name="f20" fmla="*/ f16 1 232"/>
                <a:gd name="f21" fmla="*/ 0 f17 1"/>
                <a:gd name="f22" fmla="*/ 77 f16 1"/>
                <a:gd name="f23" fmla="*/ 385 f17 1"/>
                <a:gd name="f24" fmla="*/ 154 f16 1"/>
                <a:gd name="f25" fmla="*/ 347 f17 1"/>
                <a:gd name="f26" fmla="*/ 0 f16 1"/>
                <a:gd name="f27" fmla="*/ 579 f17 1"/>
                <a:gd name="f28" fmla="*/ 116 f16 1"/>
                <a:gd name="f29" fmla="*/ 232 f16 1"/>
                <a:gd name="f30" fmla="*/ f18 1 f2"/>
                <a:gd name="f31" fmla="*/ f21 1 579"/>
                <a:gd name="f32" fmla="*/ f22 1 232"/>
                <a:gd name="f33" fmla="*/ f23 1 579"/>
                <a:gd name="f34" fmla="*/ f24 1 232"/>
                <a:gd name="f35" fmla="*/ f25 1 579"/>
                <a:gd name="f36" fmla="*/ f26 1 232"/>
                <a:gd name="f37" fmla="*/ f27 1 579"/>
                <a:gd name="f38" fmla="*/ f28 1 232"/>
                <a:gd name="f39" fmla="*/ f29 1 232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232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0" name="Line 73"/>
            <p:cNvSpPr/>
            <p:nvPr/>
          </p:nvSpPr>
          <p:spPr>
            <a:xfrm>
              <a:off x="2840034" y="4059241"/>
              <a:ext cx="214317" cy="49847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1" name="Rectangle 74"/>
            <p:cNvSpPr/>
            <p:nvPr/>
          </p:nvSpPr>
          <p:spPr>
            <a:xfrm>
              <a:off x="2851154" y="4440234"/>
              <a:ext cx="123828" cy="2460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6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4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2" name="Freeform 75"/>
            <p:cNvSpPr/>
            <p:nvPr/>
          </p:nvSpPr>
          <p:spPr>
            <a:xfrm>
              <a:off x="2689222" y="4119564"/>
              <a:ext cx="919164" cy="3683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232"/>
                <a:gd name="f8" fmla="val 77"/>
                <a:gd name="f9" fmla="val 385"/>
                <a:gd name="f10" fmla="val 154"/>
                <a:gd name="f11" fmla="val 347"/>
                <a:gd name="f12" fmla="val 116"/>
                <a:gd name="f13" fmla="+- 0 0 -90"/>
                <a:gd name="f14" fmla="*/ f3 1 579"/>
                <a:gd name="f15" fmla="*/ f4 1 232"/>
                <a:gd name="f16" fmla="+- f7 0 f5"/>
                <a:gd name="f17" fmla="+- f6 0 f5"/>
                <a:gd name="f18" fmla="*/ f13 f0 1"/>
                <a:gd name="f19" fmla="*/ f17 1 579"/>
                <a:gd name="f20" fmla="*/ f16 1 232"/>
                <a:gd name="f21" fmla="*/ 0 f17 1"/>
                <a:gd name="f22" fmla="*/ 77 f16 1"/>
                <a:gd name="f23" fmla="*/ 385 f17 1"/>
                <a:gd name="f24" fmla="*/ 154 f16 1"/>
                <a:gd name="f25" fmla="*/ 347 f17 1"/>
                <a:gd name="f26" fmla="*/ 0 f16 1"/>
                <a:gd name="f27" fmla="*/ 579 f17 1"/>
                <a:gd name="f28" fmla="*/ 116 f16 1"/>
                <a:gd name="f29" fmla="*/ 232 f16 1"/>
                <a:gd name="f30" fmla="*/ f18 1 f2"/>
                <a:gd name="f31" fmla="*/ f21 1 579"/>
                <a:gd name="f32" fmla="*/ f22 1 232"/>
                <a:gd name="f33" fmla="*/ f23 1 579"/>
                <a:gd name="f34" fmla="*/ f24 1 232"/>
                <a:gd name="f35" fmla="*/ f25 1 579"/>
                <a:gd name="f36" fmla="*/ f26 1 232"/>
                <a:gd name="f37" fmla="*/ f27 1 579"/>
                <a:gd name="f38" fmla="*/ f28 1 232"/>
                <a:gd name="f39" fmla="*/ f29 1 232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232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3" name="Rectangle 78"/>
            <p:cNvSpPr/>
            <p:nvPr/>
          </p:nvSpPr>
          <p:spPr>
            <a:xfrm>
              <a:off x="727076" y="3835405"/>
              <a:ext cx="1930398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FRAME_VALID_IN</a:t>
              </a:r>
              <a:endPara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4" name="Freeform 79"/>
            <p:cNvSpPr/>
            <p:nvPr/>
          </p:nvSpPr>
          <p:spPr>
            <a:xfrm>
              <a:off x="2698751" y="3881435"/>
              <a:ext cx="919164" cy="1254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9"/>
                <a:gd name="f7" fmla="val 79"/>
                <a:gd name="f8" fmla="val 34"/>
                <a:gd name="f9" fmla="val 507"/>
                <a:gd name="f10" fmla="val 45"/>
                <a:gd name="f11" fmla="val 499"/>
                <a:gd name="f12" fmla="val 39"/>
                <a:gd name="f13" fmla="+- 0 0 -90"/>
                <a:gd name="f14" fmla="*/ f3 1 579"/>
                <a:gd name="f15" fmla="*/ f4 1 79"/>
                <a:gd name="f16" fmla="+- f7 0 f5"/>
                <a:gd name="f17" fmla="+- f6 0 f5"/>
                <a:gd name="f18" fmla="*/ f13 f0 1"/>
                <a:gd name="f19" fmla="*/ f17 1 579"/>
                <a:gd name="f20" fmla="*/ f16 1 79"/>
                <a:gd name="f21" fmla="*/ 0 f17 1"/>
                <a:gd name="f22" fmla="*/ 34 f16 1"/>
                <a:gd name="f23" fmla="*/ 507 f17 1"/>
                <a:gd name="f24" fmla="*/ 45 f16 1"/>
                <a:gd name="f25" fmla="*/ 499 f17 1"/>
                <a:gd name="f26" fmla="*/ 0 f16 1"/>
                <a:gd name="f27" fmla="*/ 579 f17 1"/>
                <a:gd name="f28" fmla="*/ 39 f16 1"/>
                <a:gd name="f29" fmla="*/ 79 f16 1"/>
                <a:gd name="f30" fmla="*/ f18 1 f2"/>
                <a:gd name="f31" fmla="*/ f21 1 579"/>
                <a:gd name="f32" fmla="*/ f22 1 79"/>
                <a:gd name="f33" fmla="*/ f23 1 579"/>
                <a:gd name="f34" fmla="*/ f24 1 79"/>
                <a:gd name="f35" fmla="*/ f25 1 579"/>
                <a:gd name="f36" fmla="*/ f26 1 79"/>
                <a:gd name="f37" fmla="*/ f27 1 579"/>
                <a:gd name="f38" fmla="*/ f28 1 79"/>
                <a:gd name="f39" fmla="*/ f29 1 79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79" h="79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250704" cy="1027584"/>
          </a:xfrm>
        </p:spPr>
        <p:txBody>
          <a:bodyPr/>
          <a:lstStyle/>
          <a:p>
            <a:r>
              <a:rPr lang="en-US" dirty="0" err="1" smtClean="0"/>
              <a:t>Confronto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A;B;C;D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59832" y="2068513"/>
            <a:ext cx="55349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068513"/>
            <a:ext cx="2098576" cy="379889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R1:=A</a:t>
            </a:r>
          </a:p>
          <a:p>
            <a:pPr marL="0" indent="0"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(A &gt; B) </a:t>
            </a:r>
            <a:r>
              <a:rPr lang="en-US" sz="1800" b="1" dirty="0" smtClean="0"/>
              <a:t>then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R1 := B;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end if;</a:t>
            </a:r>
          </a:p>
          <a:p>
            <a:pPr marL="0" indent="0"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(R1 &gt; C) </a:t>
            </a:r>
            <a:r>
              <a:rPr lang="en-US" sz="1800" b="1" dirty="0" smtClean="0"/>
              <a:t>then</a:t>
            </a:r>
          </a:p>
          <a:p>
            <a:pPr marL="0" indent="0">
              <a:buNone/>
            </a:pPr>
            <a:r>
              <a:rPr lang="en-US" sz="1800" dirty="0" smtClean="0"/>
              <a:t>	R2 := C;</a:t>
            </a:r>
          </a:p>
          <a:p>
            <a:pPr marL="0" indent="0">
              <a:buNone/>
            </a:pPr>
            <a:r>
              <a:rPr lang="en-US" sz="1800" b="1" dirty="0" smtClean="0"/>
              <a:t>end if;</a:t>
            </a:r>
          </a:p>
          <a:p>
            <a:pPr marL="0" indent="0"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(R2 &gt; D) </a:t>
            </a:r>
            <a:r>
              <a:rPr lang="en-US" sz="1800" b="1" dirty="0" smtClean="0"/>
              <a:t>then</a:t>
            </a:r>
          </a:p>
          <a:p>
            <a:pPr marL="0" indent="0">
              <a:buNone/>
            </a:pPr>
            <a:r>
              <a:rPr lang="en-US" sz="1800" dirty="0" smtClean="0"/>
              <a:t>	R3:=D;</a:t>
            </a:r>
          </a:p>
          <a:p>
            <a:pPr marL="0" indent="0">
              <a:buNone/>
            </a:pPr>
            <a:r>
              <a:rPr lang="en-US" sz="1800" b="1" dirty="0" smtClean="0"/>
              <a:t>end if;</a:t>
            </a:r>
          </a:p>
          <a:p>
            <a:pPr marL="0" indent="0">
              <a:buNone/>
            </a:pPr>
            <a:r>
              <a:rPr lang="en-US" sz="1800" dirty="0" smtClean="0"/>
              <a:t>&lt;SOMMA&gt;;</a:t>
            </a:r>
            <a:endParaRPr lang="en-US" sz="1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211960" y="620688"/>
            <a:ext cx="4104456" cy="6120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342900" marR="0" lvl="0" indent="-342900" algn="l" defTabSz="914400" rtl="0" fontAlgn="auto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7D"/>
              </a:buClr>
              <a:buSzPct val="75000"/>
              <a:buFont typeface="Wingdings" pitchFamily="2"/>
              <a:buChar char="n"/>
              <a:tabLst/>
              <a:defRPr lang="en-US" sz="3200" b="0" i="0" u="none" strike="noStrike" kern="0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742950" marR="0" lvl="1" indent="-285750" algn="l" defTabSz="914400" rtl="0" fontAlgn="auto" hangingPunct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CC"/>
              </a:buClr>
              <a:buSzPct val="80000"/>
              <a:buFont typeface="Wingdings" pitchFamily="2"/>
              <a:buChar char="¨"/>
              <a:tabLst/>
              <a:defRPr lang="en-US" sz="2800" b="0" i="0" u="none" strike="noStrike" kern="0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1143000" marR="0" lvl="2" indent="-228600" algn="l" defTabSz="914400" rtl="0" fontAlgn="auto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7D"/>
              </a:buClr>
              <a:buSzPct val="65000"/>
              <a:buFont typeface="Wingdings" pitchFamily="2"/>
              <a:buChar char="n"/>
              <a:tabLst/>
              <a:defRPr lang="en-US" sz="2400" b="0" i="0" u="none" strike="noStrike" kern="0" cap="none" spc="0" baseline="0">
                <a:solidFill>
                  <a:srgbClr val="000000"/>
                </a:solidFill>
                <a:uFillTx/>
                <a:latin typeface="Arial"/>
              </a:defRPr>
            </a:lvl3pPr>
            <a:lvl4pPr marL="1600200" marR="0" lvl="3" indent="-22860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99CC"/>
              </a:buClr>
              <a:buSzPct val="70000"/>
              <a:buFont typeface="Wingdings" pitchFamily="2"/>
              <a:buChar char="¨"/>
              <a:tabLst/>
              <a:def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/>
              </a:defRPr>
            </a:lvl4pPr>
            <a:lvl5pPr marL="2057400" marR="0" lvl="4" indent="-228600" algn="l" defTabSz="914400" rtl="0" fontAlgn="auto" hangingPunct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7D"/>
              </a:buClr>
              <a:buSzPct val="100000"/>
              <a:buFont typeface="Wingdings" pitchFamily="2"/>
              <a:buChar char="§"/>
              <a:tabLst/>
              <a:defRPr lang="en-US" sz="2000" b="0" i="0" u="none" strike="noStrike" kern="0" cap="none" spc="0" baseline="0">
                <a:solidFill>
                  <a:srgbClr val="000000"/>
                </a:solidFill>
                <a:uFillTx/>
                <a:latin typeface="Arial"/>
              </a:defRPr>
            </a:lvl5pPr>
          </a:lstStyle>
          <a:p>
            <a:pPr marL="0" indent="0">
              <a:buFont typeface="Wingdings" pitchFamily="2"/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(A&gt;B) </a:t>
            </a:r>
            <a:r>
              <a:rPr lang="en-US" sz="1800" b="1" dirty="0" smtClean="0"/>
              <a:t>then</a:t>
            </a:r>
          </a:p>
          <a:p>
            <a:pPr marL="0" indent="0">
              <a:buNone/>
            </a:pPr>
            <a:r>
              <a:rPr lang="en-US" sz="1800" dirty="0" smtClean="0"/>
              <a:t>	R1:=B</a:t>
            </a:r>
            <a:r>
              <a:rPr lang="en-US" sz="1800" dirty="0" smtClean="0"/>
              <a:t>;</a:t>
            </a:r>
          </a:p>
          <a:p>
            <a:pPr marL="0" indent="0">
              <a:buFont typeface="Wingdings" pitchFamily="2"/>
              <a:buNone/>
            </a:pPr>
            <a:r>
              <a:rPr lang="en-US" sz="1800" b="1" dirty="0" smtClean="0"/>
              <a:t>end if;</a:t>
            </a:r>
          </a:p>
          <a:p>
            <a:pPr marL="0" indent="0">
              <a:buFont typeface="Wingdings" pitchFamily="2"/>
              <a:buNone/>
            </a:pPr>
            <a:r>
              <a:rPr lang="en-US" sz="1800" b="1" dirty="0" smtClean="0"/>
              <a:t>If</a:t>
            </a:r>
            <a:r>
              <a:rPr lang="en-US" sz="1800" dirty="0" smtClean="0"/>
              <a:t>(R1 &gt; C) </a:t>
            </a:r>
            <a:r>
              <a:rPr lang="en-US" sz="1800" b="1" dirty="0" smtClean="0"/>
              <a:t>then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smtClean="0"/>
              <a:t>If</a:t>
            </a:r>
            <a:r>
              <a:rPr lang="en-US" sz="1800" dirty="0" smtClean="0"/>
              <a:t>(C &gt; D) </a:t>
            </a:r>
            <a:r>
              <a:rPr lang="en-US" sz="1800" b="1" dirty="0" smtClean="0"/>
              <a:t>then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/>
              <a:t> &lt;SOMMA&gt;;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smtClean="0"/>
              <a:t>else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en-US" sz="1800" dirty="0" smtClean="0"/>
              <a:t> &lt;SOMMA&gt;;</a:t>
            </a:r>
          </a:p>
          <a:p>
            <a:pPr marL="0" indent="0">
              <a:buNone/>
            </a:pPr>
            <a:r>
              <a:rPr lang="en-US" sz="1800" b="1" dirty="0" smtClean="0"/>
              <a:t>	end if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r>
              <a:rPr lang="en-US" sz="1800" b="1" dirty="0"/>
              <a:t>e</a:t>
            </a:r>
            <a:r>
              <a:rPr lang="en-US" sz="1800" b="1" dirty="0" smtClean="0"/>
              <a:t>lse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If</a:t>
            </a:r>
            <a:r>
              <a:rPr lang="en-US" sz="1800" dirty="0" smtClean="0"/>
              <a:t>(R1 &gt; D) </a:t>
            </a:r>
            <a:r>
              <a:rPr lang="en-US" sz="1800" b="1" dirty="0" smtClean="0"/>
              <a:t>then</a:t>
            </a:r>
          </a:p>
          <a:p>
            <a:pPr marL="0" indent="0">
              <a:buNone/>
            </a:pPr>
            <a:r>
              <a:rPr lang="en-US" sz="1800" dirty="0" smtClean="0"/>
              <a:t>		 &lt;SOMMA&gt;;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else</a:t>
            </a:r>
          </a:p>
          <a:p>
            <a:pPr marL="0" indent="0">
              <a:buNone/>
            </a:pPr>
            <a:r>
              <a:rPr lang="en-US" sz="1800" dirty="0" smtClean="0"/>
              <a:t>		&lt;SOMMA&gt;;</a:t>
            </a:r>
          </a:p>
          <a:p>
            <a:pPr marL="0" indent="0">
              <a:buNone/>
            </a:pPr>
            <a:r>
              <a:rPr lang="en-US" sz="1800" dirty="0" smtClean="0"/>
              <a:t>	</a:t>
            </a:r>
            <a:r>
              <a:rPr lang="en-US" sz="1800" b="1" dirty="0" smtClean="0"/>
              <a:t>end if;</a:t>
            </a:r>
            <a:endParaRPr lang="en-US" sz="1800" b="1" dirty="0" smtClean="0"/>
          </a:p>
          <a:p>
            <a:pPr marL="0" indent="0">
              <a:buFont typeface="Wingdings" pitchFamily="2"/>
              <a:buNone/>
            </a:pPr>
            <a:r>
              <a:rPr lang="en-US" sz="1800" b="1" dirty="0" smtClean="0"/>
              <a:t>end if;</a:t>
            </a:r>
          </a:p>
        </p:txBody>
      </p:sp>
    </p:spTree>
    <p:extLst>
      <p:ext uri="{BB962C8B-B14F-4D97-AF65-F5344CB8AC3E}">
        <p14:creationId xmlns:p14="http://schemas.microsoft.com/office/powerpoint/2010/main" val="2424741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 dirty="0"/>
              <a:t>Stereo Vision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 dirty="0"/>
              <a:t>L’analisi stereo è il processo di misurazione della distanza di un oggetto attraverso il confronto di due o più immagini provenienti da due o più telecamere che inquadrano una scena da differenti posizioni.</a:t>
            </a:r>
          </a:p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 dirty="0"/>
              <a:t>La </a:t>
            </a:r>
            <a:r>
              <a:rPr lang="it-IT" sz="2000" i="1" dirty="0"/>
              <a:t>triangolazione</a:t>
            </a:r>
            <a:r>
              <a:rPr lang="it-IT" sz="2000" dirty="0"/>
              <a:t>, alla base della stereo vision, mette in relazione i punti (detti </a:t>
            </a:r>
            <a:r>
              <a:rPr lang="it-IT" sz="2000" i="1" dirty="0"/>
              <a:t>omologhi</a:t>
            </a:r>
            <a:r>
              <a:rPr lang="it-IT" sz="2000" dirty="0"/>
              <a:t>) ottenuti dalla proiezione, su due o più piani immagine, di un punto specifico della scena.</a:t>
            </a:r>
          </a:p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 dirty="0"/>
              <a:t>L’individuazione dei punti omologhi (</a:t>
            </a:r>
            <a:r>
              <a:rPr lang="it-IT" sz="2000" i="1" dirty="0"/>
              <a:t>problema delle corrispondenze</a:t>
            </a:r>
            <a:r>
              <a:rPr lang="it-IT" sz="2000" dirty="0"/>
              <a:t>) determina la </a:t>
            </a:r>
            <a:r>
              <a:rPr lang="it-IT" sz="2000" i="1" dirty="0"/>
              <a:t>disparità</a:t>
            </a:r>
            <a:r>
              <a:rPr lang="it-IT" sz="2000" dirty="0"/>
              <a:t> da cui, noti la posizione reciproca delle telecamere ed altri parametri del sistema stereo (</a:t>
            </a:r>
            <a:r>
              <a:rPr lang="it-IT" sz="2000" i="1" dirty="0"/>
              <a:t>calibrazione</a:t>
            </a:r>
            <a:r>
              <a:rPr lang="it-IT" sz="2000" dirty="0"/>
              <a:t>), è possibile ricostruire la posizione tridimensionale del punto nella scena.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– process GCP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700217"/>
            <a:ext cx="8229600" cy="1231897"/>
          </a:xfrm>
        </p:spPr>
        <p:txBody>
          <a:bodyPr/>
          <a:lstStyle/>
          <a:p>
            <a:pPr lvl="0" hangingPunct="1">
              <a:spcBef>
                <a:spcPts val="600"/>
              </a:spcBef>
            </a:pPr>
            <a:r>
              <a:rPr lang="it-IT" sz="2400"/>
              <a:t>Somma tra loro i costi globali delle singole direzioni e invia il costo globale del pixel precedente al blocco </a:t>
            </a:r>
            <a:r>
              <a:rPr lang="it-IT" sz="2400" i="1"/>
              <a:t>GLOBAL_EX</a:t>
            </a:r>
            <a:r>
              <a:rPr lang="it-IT" sz="2400"/>
              <a:t>  o direttamente al DPL00.</a:t>
            </a:r>
          </a:p>
        </p:txBody>
      </p:sp>
      <p:pic>
        <p:nvPicPr>
          <p:cNvPr id="4" name="Picture 5" descr="GC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20720" y="3221038"/>
            <a:ext cx="8099426" cy="283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27584"/>
          </a:xfrm>
        </p:spPr>
        <p:txBody>
          <a:bodyPr/>
          <a:lstStyle/>
          <a:p>
            <a:r>
              <a:rPr lang="en-US" sz="3200" b="1" dirty="0" err="1" smtClean="0"/>
              <a:t>Somma</a:t>
            </a:r>
            <a:r>
              <a:rPr lang="en-US" sz="3200" b="1" dirty="0" smtClean="0"/>
              <a:t> di 3 </a:t>
            </a:r>
            <a:r>
              <a:rPr lang="en-US" sz="3200" b="1" dirty="0" err="1" smtClean="0"/>
              <a:t>vettori</a:t>
            </a:r>
            <a:r>
              <a:rPr lang="en-US" sz="3200" b="1" dirty="0" smtClean="0"/>
              <a:t> di 64 </a:t>
            </a:r>
            <a:r>
              <a:rPr lang="en-US" sz="3200" b="1" dirty="0" err="1" smtClean="0"/>
              <a:t>numeri</a:t>
            </a:r>
            <a:r>
              <a:rPr lang="en-US" sz="3200" b="1" dirty="0" smtClean="0"/>
              <a:t> a 8 bit;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 k </a:t>
            </a:r>
            <a:r>
              <a:rPr lang="en-US" sz="1800" b="1" dirty="0" smtClean="0"/>
              <a:t>in</a:t>
            </a:r>
            <a:r>
              <a:rPr lang="en-US" sz="1800" dirty="0" smtClean="0"/>
              <a:t> 0 </a:t>
            </a:r>
            <a:r>
              <a:rPr lang="en-US" sz="1800" b="1" dirty="0" smtClean="0"/>
              <a:t>to</a:t>
            </a:r>
            <a:r>
              <a:rPr lang="en-US" sz="1800" dirty="0" smtClean="0"/>
              <a:t> </a:t>
            </a:r>
            <a:r>
              <a:rPr lang="en-US" sz="1800" dirty="0" err="1" smtClean="0"/>
              <a:t>dmax</a:t>
            </a:r>
            <a:r>
              <a:rPr lang="en-US" sz="1800" dirty="0" smtClean="0"/>
              <a:t> - 1 </a:t>
            </a:r>
            <a:r>
              <a:rPr lang="en-US" sz="1800" b="1" dirty="0" smtClean="0"/>
              <a:t>loop </a:t>
            </a: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 smtClean="0"/>
              <a:t>	GC_TRE(k) := GC_TRE(k) + </a:t>
            </a:r>
            <a:r>
              <a:rPr lang="en-US" sz="1800" dirty="0" err="1" smtClean="0"/>
              <a:t>GlobalCostUD</a:t>
            </a:r>
            <a:r>
              <a:rPr lang="en-US" sz="1800" dirty="0" smtClean="0"/>
              <a:t>(k)(7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2);</a:t>
            </a:r>
          </a:p>
          <a:p>
            <a:pPr marL="0" indent="0">
              <a:buNone/>
            </a:pPr>
            <a:r>
              <a:rPr lang="en-US" sz="1800" b="1" dirty="0" smtClean="0"/>
              <a:t>end loop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 k </a:t>
            </a:r>
            <a:r>
              <a:rPr lang="en-US" sz="1800" b="1" dirty="0" smtClean="0"/>
              <a:t>in</a:t>
            </a:r>
            <a:r>
              <a:rPr lang="en-US" sz="1800" dirty="0" smtClean="0"/>
              <a:t> 0 </a:t>
            </a:r>
            <a:r>
              <a:rPr lang="en-US" sz="1800" b="1" dirty="0" smtClean="0"/>
              <a:t>to</a:t>
            </a:r>
            <a:r>
              <a:rPr lang="en-US" sz="1800" dirty="0" smtClean="0"/>
              <a:t> </a:t>
            </a:r>
            <a:r>
              <a:rPr lang="en-US" sz="1800" dirty="0" err="1" smtClean="0"/>
              <a:t>dmax</a:t>
            </a:r>
            <a:r>
              <a:rPr lang="en-US" sz="1800" dirty="0" smtClean="0"/>
              <a:t> - 1 </a:t>
            </a:r>
            <a:r>
              <a:rPr lang="en-US" sz="1800" b="1" dirty="0" smtClean="0"/>
              <a:t>loop </a:t>
            </a: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 smtClean="0"/>
              <a:t>	GC_TRE(k) := GC_TRE(k) + </a:t>
            </a:r>
            <a:r>
              <a:rPr lang="en-US" sz="1800" dirty="0" err="1" smtClean="0"/>
              <a:t>GlobalCostLR</a:t>
            </a:r>
            <a:r>
              <a:rPr lang="en-US" sz="1800" dirty="0" smtClean="0"/>
              <a:t>(k)(7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2);</a:t>
            </a:r>
          </a:p>
          <a:p>
            <a:pPr marL="0" indent="0">
              <a:buNone/>
            </a:pPr>
            <a:r>
              <a:rPr lang="en-US" sz="1800" b="1" dirty="0" smtClean="0"/>
              <a:t>end loop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for</a:t>
            </a:r>
            <a:r>
              <a:rPr lang="en-US" sz="1800" dirty="0" smtClean="0"/>
              <a:t> k </a:t>
            </a:r>
            <a:r>
              <a:rPr lang="en-US" sz="1800" b="1" dirty="0" smtClean="0"/>
              <a:t>in</a:t>
            </a:r>
            <a:r>
              <a:rPr lang="en-US" sz="1800" dirty="0" smtClean="0"/>
              <a:t> 0 </a:t>
            </a:r>
            <a:r>
              <a:rPr lang="en-US" sz="1800" b="1" dirty="0" smtClean="0"/>
              <a:t>to</a:t>
            </a:r>
            <a:r>
              <a:rPr lang="en-US" sz="1800" dirty="0" smtClean="0"/>
              <a:t> </a:t>
            </a:r>
            <a:r>
              <a:rPr lang="en-US" sz="1800" dirty="0" err="1" smtClean="0"/>
              <a:t>dmax</a:t>
            </a:r>
            <a:r>
              <a:rPr lang="en-US" sz="1800" dirty="0" smtClean="0"/>
              <a:t> - 1 </a:t>
            </a:r>
            <a:r>
              <a:rPr lang="en-US" sz="1800" b="1" dirty="0" smtClean="0"/>
              <a:t>loop </a:t>
            </a:r>
            <a:r>
              <a:rPr lang="en-US" sz="1800" dirty="0" smtClean="0"/>
              <a:t>	</a:t>
            </a:r>
          </a:p>
          <a:p>
            <a:pPr marL="0" indent="0">
              <a:buNone/>
            </a:pPr>
            <a:r>
              <a:rPr lang="en-US" sz="1800" dirty="0" smtClean="0"/>
              <a:t>	GC_TRE(k) := GC_TRE(k) + </a:t>
            </a:r>
            <a:r>
              <a:rPr lang="en-US" sz="1800" dirty="0" err="1" smtClean="0"/>
              <a:t>GlobalCostRL</a:t>
            </a:r>
            <a:r>
              <a:rPr lang="en-US" sz="1800" dirty="0" smtClean="0"/>
              <a:t>(k)(7 </a:t>
            </a:r>
            <a:r>
              <a:rPr lang="en-US" sz="1800" dirty="0" err="1" smtClean="0"/>
              <a:t>downto</a:t>
            </a:r>
            <a:r>
              <a:rPr lang="en-US" sz="1800" dirty="0" smtClean="0"/>
              <a:t> 2);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end loop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368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– process DPL00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20688" y="1557342"/>
            <a:ext cx="8229600" cy="1295403"/>
          </a:xfrm>
        </p:spPr>
        <p:txBody>
          <a:bodyPr/>
          <a:lstStyle/>
          <a:p>
            <a:pPr lvl="0" hangingPunct="1">
              <a:spcBef>
                <a:spcPts val="500"/>
              </a:spcBef>
            </a:pPr>
            <a:r>
              <a:rPr lang="it-IT" sz="2000"/>
              <a:t>dmax / 4 processi. Restituisce il primo livello di costi globali minimi. Vettore di GC viene diviso in gruppi di 4, per ogni gruppo viene calcolato il minimo. GC0 – minimi, dp0 – indice di minimo in ogni gruppo.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969958" y="2994029"/>
            <a:ext cx="7491414" cy="3046404"/>
            <a:chOff x="969958" y="2994029"/>
            <a:chExt cx="7491414" cy="3046404"/>
          </a:xfrm>
        </p:grpSpPr>
        <p:grpSp>
          <p:nvGrpSpPr>
            <p:cNvPr id="5" name="Group 11"/>
            <p:cNvGrpSpPr/>
            <p:nvPr/>
          </p:nvGrpSpPr>
          <p:grpSpPr>
            <a:xfrm>
              <a:off x="3849688" y="2994029"/>
              <a:ext cx="1892295" cy="3027358"/>
              <a:chOff x="3849688" y="2994029"/>
              <a:chExt cx="1892295" cy="3027358"/>
            </a:xfrm>
          </p:grpSpPr>
          <p:sp>
            <p:nvSpPr>
              <p:cNvPr id="6" name="Rectangle 9"/>
              <p:cNvSpPr/>
              <p:nvPr/>
            </p:nvSpPr>
            <p:spPr>
              <a:xfrm>
                <a:off x="3849688" y="2994029"/>
                <a:ext cx="1892295" cy="302735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7" name="Rectangle 10"/>
              <p:cNvSpPr/>
              <p:nvPr/>
            </p:nvSpPr>
            <p:spPr>
              <a:xfrm>
                <a:off x="3849688" y="2994029"/>
                <a:ext cx="1892295" cy="3027358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8" name="Rectangle 12"/>
            <p:cNvSpPr/>
            <p:nvPr/>
          </p:nvSpPr>
          <p:spPr>
            <a:xfrm>
              <a:off x="4367210" y="4351336"/>
              <a:ext cx="1047746" cy="41751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" name="Freeform 13"/>
            <p:cNvSpPr/>
            <p:nvPr/>
          </p:nvSpPr>
          <p:spPr>
            <a:xfrm>
              <a:off x="2987673" y="5416548"/>
              <a:ext cx="869951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8"/>
                <a:gd name="f7" fmla="val 75"/>
                <a:gd name="f8" fmla="val 32"/>
                <a:gd name="f9" fmla="val 480"/>
                <a:gd name="f10" fmla="val 44"/>
                <a:gd name="f11" fmla="val 473"/>
                <a:gd name="f12" fmla="val 38"/>
                <a:gd name="f13" fmla="+- 0 0 -90"/>
                <a:gd name="f14" fmla="*/ f3 1 548"/>
                <a:gd name="f15" fmla="*/ f4 1 75"/>
                <a:gd name="f16" fmla="+- f7 0 f5"/>
                <a:gd name="f17" fmla="+- f6 0 f5"/>
                <a:gd name="f18" fmla="*/ f13 f0 1"/>
                <a:gd name="f19" fmla="*/ f17 1 548"/>
                <a:gd name="f20" fmla="*/ f16 1 75"/>
                <a:gd name="f21" fmla="*/ 0 f17 1"/>
                <a:gd name="f22" fmla="*/ 32 f16 1"/>
                <a:gd name="f23" fmla="*/ 480 f17 1"/>
                <a:gd name="f24" fmla="*/ 44 f16 1"/>
                <a:gd name="f25" fmla="*/ 473 f17 1"/>
                <a:gd name="f26" fmla="*/ 0 f16 1"/>
                <a:gd name="f27" fmla="*/ 548 f17 1"/>
                <a:gd name="f28" fmla="*/ 38 f16 1"/>
                <a:gd name="f29" fmla="*/ 75 f16 1"/>
                <a:gd name="f30" fmla="*/ f18 1 f2"/>
                <a:gd name="f31" fmla="*/ f21 1 548"/>
                <a:gd name="f32" fmla="*/ f22 1 75"/>
                <a:gd name="f33" fmla="*/ f23 1 548"/>
                <a:gd name="f34" fmla="*/ f24 1 75"/>
                <a:gd name="f35" fmla="*/ f25 1 548"/>
                <a:gd name="f36" fmla="*/ f26 1 75"/>
                <a:gd name="f37" fmla="*/ f27 1 548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8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" name="Freeform 14"/>
            <p:cNvSpPr/>
            <p:nvPr/>
          </p:nvSpPr>
          <p:spPr>
            <a:xfrm>
              <a:off x="2974972" y="5773741"/>
              <a:ext cx="868359" cy="1174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4"/>
                <a:gd name="f8" fmla="val 32"/>
                <a:gd name="f9" fmla="val 480"/>
                <a:gd name="f10" fmla="val 43"/>
                <a:gd name="f11" fmla="val 472"/>
                <a:gd name="f12" fmla="val 37"/>
                <a:gd name="f13" fmla="+- 0 0 -90"/>
                <a:gd name="f14" fmla="*/ f3 1 547"/>
                <a:gd name="f15" fmla="*/ f4 1 74"/>
                <a:gd name="f16" fmla="+- f7 0 f5"/>
                <a:gd name="f17" fmla="+- f6 0 f5"/>
                <a:gd name="f18" fmla="*/ f13 f0 1"/>
                <a:gd name="f19" fmla="*/ f17 1 547"/>
                <a:gd name="f20" fmla="*/ f16 1 74"/>
                <a:gd name="f21" fmla="*/ 0 f17 1"/>
                <a:gd name="f22" fmla="*/ 32 f16 1"/>
                <a:gd name="f23" fmla="*/ 480 f17 1"/>
                <a:gd name="f24" fmla="*/ 43 f16 1"/>
                <a:gd name="f25" fmla="*/ 472 f17 1"/>
                <a:gd name="f26" fmla="*/ 0 f16 1"/>
                <a:gd name="f27" fmla="*/ 547 f17 1"/>
                <a:gd name="f28" fmla="*/ 37 f16 1"/>
                <a:gd name="f29" fmla="*/ 74 f16 1"/>
                <a:gd name="f30" fmla="*/ f18 1 f2"/>
                <a:gd name="f31" fmla="*/ f21 1 547"/>
                <a:gd name="f32" fmla="*/ f22 1 74"/>
                <a:gd name="f33" fmla="*/ f23 1 547"/>
                <a:gd name="f34" fmla="*/ f24 1 74"/>
                <a:gd name="f35" fmla="*/ f25 1 547"/>
                <a:gd name="f36" fmla="*/ f26 1 74"/>
                <a:gd name="f37" fmla="*/ f27 1 547"/>
                <a:gd name="f38" fmla="*/ f28 1 74"/>
                <a:gd name="f39" fmla="*/ f29 1 74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4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Rectangle 15"/>
            <p:cNvSpPr/>
            <p:nvPr/>
          </p:nvSpPr>
          <p:spPr>
            <a:xfrm>
              <a:off x="2265361" y="5340352"/>
              <a:ext cx="781053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" name="Rectangle 16"/>
            <p:cNvSpPr/>
            <p:nvPr/>
          </p:nvSpPr>
          <p:spPr>
            <a:xfrm>
              <a:off x="1119189" y="5730873"/>
              <a:ext cx="195103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Rectangle 17"/>
            <p:cNvSpPr/>
            <p:nvPr/>
          </p:nvSpPr>
          <p:spPr>
            <a:xfrm>
              <a:off x="1481135" y="4257675"/>
              <a:ext cx="156209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GLOBAL_COST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Freeform 18"/>
            <p:cNvSpPr/>
            <p:nvPr/>
          </p:nvSpPr>
          <p:spPr>
            <a:xfrm>
              <a:off x="2970208" y="3122611"/>
              <a:ext cx="868359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5"/>
                <a:gd name="f8" fmla="val 32"/>
                <a:gd name="f9" fmla="val 480"/>
                <a:gd name="f10" fmla="val 43"/>
                <a:gd name="f11" fmla="val 472"/>
                <a:gd name="f12" fmla="val 38"/>
                <a:gd name="f13" fmla="+- 0 0 -90"/>
                <a:gd name="f14" fmla="*/ f3 1 547"/>
                <a:gd name="f15" fmla="*/ f4 1 75"/>
                <a:gd name="f16" fmla="+- f7 0 f5"/>
                <a:gd name="f17" fmla="+- f6 0 f5"/>
                <a:gd name="f18" fmla="*/ f13 f0 1"/>
                <a:gd name="f19" fmla="*/ f17 1 547"/>
                <a:gd name="f20" fmla="*/ f16 1 75"/>
                <a:gd name="f21" fmla="*/ 0 f17 1"/>
                <a:gd name="f22" fmla="*/ 32 f16 1"/>
                <a:gd name="f23" fmla="*/ 480 f17 1"/>
                <a:gd name="f24" fmla="*/ 43 f16 1"/>
                <a:gd name="f25" fmla="*/ 472 f17 1"/>
                <a:gd name="f26" fmla="*/ 0 f16 1"/>
                <a:gd name="f27" fmla="*/ 547 f17 1"/>
                <a:gd name="f28" fmla="*/ 38 f16 1"/>
                <a:gd name="f29" fmla="*/ 75 f16 1"/>
                <a:gd name="f30" fmla="*/ f18 1 f2"/>
                <a:gd name="f31" fmla="*/ f21 1 547"/>
                <a:gd name="f32" fmla="*/ f22 1 75"/>
                <a:gd name="f33" fmla="*/ f23 1 547"/>
                <a:gd name="f34" fmla="*/ f24 1 75"/>
                <a:gd name="f35" fmla="*/ f25 1 547"/>
                <a:gd name="f36" fmla="*/ f26 1 75"/>
                <a:gd name="f37" fmla="*/ f27 1 547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1241426" y="3071817"/>
              <a:ext cx="1820863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Freeform 20"/>
            <p:cNvSpPr/>
            <p:nvPr/>
          </p:nvSpPr>
          <p:spPr>
            <a:xfrm>
              <a:off x="2994029" y="3498851"/>
              <a:ext cx="868359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5"/>
                <a:gd name="f8" fmla="val 32"/>
                <a:gd name="f9" fmla="val 480"/>
                <a:gd name="f10" fmla="val 43"/>
                <a:gd name="f11" fmla="val 472"/>
                <a:gd name="f12" fmla="val 38"/>
                <a:gd name="f13" fmla="+- 0 0 -90"/>
                <a:gd name="f14" fmla="*/ f3 1 547"/>
                <a:gd name="f15" fmla="*/ f4 1 75"/>
                <a:gd name="f16" fmla="+- f7 0 f5"/>
                <a:gd name="f17" fmla="+- f6 0 f5"/>
                <a:gd name="f18" fmla="*/ f13 f0 1"/>
                <a:gd name="f19" fmla="*/ f17 1 547"/>
                <a:gd name="f20" fmla="*/ f16 1 75"/>
                <a:gd name="f21" fmla="*/ 0 f17 1"/>
                <a:gd name="f22" fmla="*/ 32 f16 1"/>
                <a:gd name="f23" fmla="*/ 480 f17 1"/>
                <a:gd name="f24" fmla="*/ 43 f16 1"/>
                <a:gd name="f25" fmla="*/ 472 f17 1"/>
                <a:gd name="f26" fmla="*/ 0 f16 1"/>
                <a:gd name="f27" fmla="*/ 547 f17 1"/>
                <a:gd name="f28" fmla="*/ 38 f16 1"/>
                <a:gd name="f29" fmla="*/ 75 f16 1"/>
                <a:gd name="f30" fmla="*/ f18 1 f2"/>
                <a:gd name="f31" fmla="*/ f21 1 547"/>
                <a:gd name="f32" fmla="*/ f22 1 75"/>
                <a:gd name="f33" fmla="*/ f23 1 547"/>
                <a:gd name="f34" fmla="*/ f24 1 75"/>
                <a:gd name="f35" fmla="*/ f25 1 547"/>
                <a:gd name="f36" fmla="*/ f26 1 75"/>
                <a:gd name="f37" fmla="*/ f27 1 547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2776539" y="3449638"/>
              <a:ext cx="25876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i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Freeform 22"/>
            <p:cNvSpPr/>
            <p:nvPr/>
          </p:nvSpPr>
          <p:spPr>
            <a:xfrm>
              <a:off x="5753103" y="4071942"/>
              <a:ext cx="868359" cy="2143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135"/>
                <a:gd name="f8" fmla="val 45"/>
                <a:gd name="f9" fmla="val 434"/>
                <a:gd name="f10" fmla="val 90"/>
                <a:gd name="f11" fmla="val 412"/>
                <a:gd name="f12" fmla="val 67"/>
                <a:gd name="f13" fmla="+- 0 0 -90"/>
                <a:gd name="f14" fmla="*/ f3 1 547"/>
                <a:gd name="f15" fmla="*/ f4 1 135"/>
                <a:gd name="f16" fmla="+- f7 0 f5"/>
                <a:gd name="f17" fmla="+- f6 0 f5"/>
                <a:gd name="f18" fmla="*/ f13 f0 1"/>
                <a:gd name="f19" fmla="*/ f17 1 547"/>
                <a:gd name="f20" fmla="*/ f16 1 135"/>
                <a:gd name="f21" fmla="*/ 0 f17 1"/>
                <a:gd name="f22" fmla="*/ 45 f16 1"/>
                <a:gd name="f23" fmla="*/ 434 f17 1"/>
                <a:gd name="f24" fmla="*/ 90 f16 1"/>
                <a:gd name="f25" fmla="*/ 412 f17 1"/>
                <a:gd name="f26" fmla="*/ 0 f16 1"/>
                <a:gd name="f27" fmla="*/ 547 f17 1"/>
                <a:gd name="f28" fmla="*/ 67 f16 1"/>
                <a:gd name="f29" fmla="*/ 135 f16 1"/>
                <a:gd name="f30" fmla="*/ f18 1 f2"/>
                <a:gd name="f31" fmla="*/ f21 1 547"/>
                <a:gd name="f32" fmla="*/ f22 1 135"/>
                <a:gd name="f33" fmla="*/ f23 1 547"/>
                <a:gd name="f34" fmla="*/ f24 1 135"/>
                <a:gd name="f35" fmla="*/ f25 1 547"/>
                <a:gd name="f36" fmla="*/ f26 1 135"/>
                <a:gd name="f37" fmla="*/ f27 1 547"/>
                <a:gd name="f38" fmla="*/ f28 1 135"/>
                <a:gd name="f39" fmla="*/ f29 1 13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13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Rectangle 23"/>
            <p:cNvSpPr/>
            <p:nvPr/>
          </p:nvSpPr>
          <p:spPr>
            <a:xfrm>
              <a:off x="6645273" y="4033839"/>
              <a:ext cx="1671632" cy="26193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GC0(M)[7..0]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" name="Rectangle 27"/>
            <p:cNvSpPr/>
            <p:nvPr/>
          </p:nvSpPr>
          <p:spPr>
            <a:xfrm>
              <a:off x="969958" y="4816473"/>
              <a:ext cx="2081210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GLOBAL_COST_TRE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" name="Freeform 28"/>
            <p:cNvSpPr/>
            <p:nvPr/>
          </p:nvSpPr>
          <p:spPr>
            <a:xfrm>
              <a:off x="2984501" y="4194179"/>
              <a:ext cx="868359" cy="3460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218"/>
                <a:gd name="f8" fmla="val 73"/>
                <a:gd name="f9" fmla="val 364"/>
                <a:gd name="f10" fmla="val 145"/>
                <a:gd name="f11" fmla="val 328"/>
                <a:gd name="f12" fmla="val 109"/>
                <a:gd name="f13" fmla="+- 0 0 -90"/>
                <a:gd name="f14" fmla="*/ f3 1 547"/>
                <a:gd name="f15" fmla="*/ f4 1 218"/>
                <a:gd name="f16" fmla="+- f7 0 f5"/>
                <a:gd name="f17" fmla="+- f6 0 f5"/>
                <a:gd name="f18" fmla="*/ f13 f0 1"/>
                <a:gd name="f19" fmla="*/ f17 1 547"/>
                <a:gd name="f20" fmla="*/ f16 1 218"/>
                <a:gd name="f21" fmla="*/ 0 f17 1"/>
                <a:gd name="f22" fmla="*/ 73 f16 1"/>
                <a:gd name="f23" fmla="*/ 364 f17 1"/>
                <a:gd name="f24" fmla="*/ 145 f16 1"/>
                <a:gd name="f25" fmla="*/ 328 f17 1"/>
                <a:gd name="f26" fmla="*/ 0 f16 1"/>
                <a:gd name="f27" fmla="*/ 547 f17 1"/>
                <a:gd name="f28" fmla="*/ 109 f16 1"/>
                <a:gd name="f29" fmla="*/ 218 f16 1"/>
                <a:gd name="f30" fmla="*/ f18 1 f2"/>
                <a:gd name="f31" fmla="*/ f21 1 547"/>
                <a:gd name="f32" fmla="*/ f22 1 218"/>
                <a:gd name="f33" fmla="*/ f23 1 547"/>
                <a:gd name="f34" fmla="*/ f24 1 218"/>
                <a:gd name="f35" fmla="*/ f25 1 547"/>
                <a:gd name="f36" fmla="*/ f26 1 218"/>
                <a:gd name="f37" fmla="*/ f27 1 547"/>
                <a:gd name="f38" fmla="*/ f28 1 218"/>
                <a:gd name="f39" fmla="*/ f29 1 218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218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Freeform 32"/>
            <p:cNvSpPr/>
            <p:nvPr/>
          </p:nvSpPr>
          <p:spPr>
            <a:xfrm>
              <a:off x="2974972" y="4756151"/>
              <a:ext cx="868359" cy="3460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218"/>
                <a:gd name="f8" fmla="val 73"/>
                <a:gd name="f9" fmla="val 364"/>
                <a:gd name="f10" fmla="val 146"/>
                <a:gd name="f11" fmla="val 328"/>
                <a:gd name="f12" fmla="val 109"/>
                <a:gd name="f13" fmla="+- 0 0 -90"/>
                <a:gd name="f14" fmla="*/ f3 1 547"/>
                <a:gd name="f15" fmla="*/ f4 1 218"/>
                <a:gd name="f16" fmla="+- f7 0 f5"/>
                <a:gd name="f17" fmla="+- f6 0 f5"/>
                <a:gd name="f18" fmla="*/ f13 f0 1"/>
                <a:gd name="f19" fmla="*/ f17 1 547"/>
                <a:gd name="f20" fmla="*/ f16 1 218"/>
                <a:gd name="f21" fmla="*/ 0 f17 1"/>
                <a:gd name="f22" fmla="*/ 73 f16 1"/>
                <a:gd name="f23" fmla="*/ 364 f17 1"/>
                <a:gd name="f24" fmla="*/ 146 f16 1"/>
                <a:gd name="f25" fmla="*/ 328 f17 1"/>
                <a:gd name="f26" fmla="*/ 0 f16 1"/>
                <a:gd name="f27" fmla="*/ 547 f17 1"/>
                <a:gd name="f28" fmla="*/ 109 f16 1"/>
                <a:gd name="f29" fmla="*/ 218 f16 1"/>
                <a:gd name="f30" fmla="*/ f18 1 f2"/>
                <a:gd name="f31" fmla="*/ f21 1 547"/>
                <a:gd name="f32" fmla="*/ f22 1 218"/>
                <a:gd name="f33" fmla="*/ f23 1 547"/>
                <a:gd name="f34" fmla="*/ f24 1 218"/>
                <a:gd name="f35" fmla="*/ f25 1 547"/>
                <a:gd name="f36" fmla="*/ f26 1 218"/>
                <a:gd name="f37" fmla="*/ f27 1 547"/>
                <a:gd name="f38" fmla="*/ f28 1 218"/>
                <a:gd name="f39" fmla="*/ f29 1 218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218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5741983" y="4443417"/>
              <a:ext cx="868359" cy="2127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134"/>
                <a:gd name="f8" fmla="val 44"/>
                <a:gd name="f9" fmla="val 435"/>
                <a:gd name="f10" fmla="val 89"/>
                <a:gd name="f11" fmla="val 412"/>
                <a:gd name="f12" fmla="val 67"/>
                <a:gd name="f13" fmla="+- 0 0 -90"/>
                <a:gd name="f14" fmla="*/ f3 1 547"/>
                <a:gd name="f15" fmla="*/ f4 1 134"/>
                <a:gd name="f16" fmla="+- f7 0 f5"/>
                <a:gd name="f17" fmla="+- f6 0 f5"/>
                <a:gd name="f18" fmla="*/ f13 f0 1"/>
                <a:gd name="f19" fmla="*/ f17 1 547"/>
                <a:gd name="f20" fmla="*/ f16 1 134"/>
                <a:gd name="f21" fmla="*/ 0 f17 1"/>
                <a:gd name="f22" fmla="*/ 44 f16 1"/>
                <a:gd name="f23" fmla="*/ 435 f17 1"/>
                <a:gd name="f24" fmla="*/ 89 f16 1"/>
                <a:gd name="f25" fmla="*/ 412 f17 1"/>
                <a:gd name="f26" fmla="*/ 0 f16 1"/>
                <a:gd name="f27" fmla="*/ 547 f17 1"/>
                <a:gd name="f28" fmla="*/ 67 f16 1"/>
                <a:gd name="f29" fmla="*/ 134 f16 1"/>
                <a:gd name="f30" fmla="*/ f18 1 f2"/>
                <a:gd name="f31" fmla="*/ f21 1 547"/>
                <a:gd name="f32" fmla="*/ f22 1 134"/>
                <a:gd name="f33" fmla="*/ f23 1 547"/>
                <a:gd name="f34" fmla="*/ f24 1 134"/>
                <a:gd name="f35" fmla="*/ f25 1 547"/>
                <a:gd name="f36" fmla="*/ f26 1 134"/>
                <a:gd name="f37" fmla="*/ f27 1 547"/>
                <a:gd name="f38" fmla="*/ f28 1 134"/>
                <a:gd name="f39" fmla="*/ f29 1 134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134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" name="Rectangle 41"/>
            <p:cNvSpPr/>
            <p:nvPr/>
          </p:nvSpPr>
          <p:spPr>
            <a:xfrm>
              <a:off x="1119189" y="3779836"/>
              <a:ext cx="195103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FRAME_VALID_IN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" name="Freeform 42"/>
            <p:cNvSpPr/>
            <p:nvPr/>
          </p:nvSpPr>
          <p:spPr>
            <a:xfrm>
              <a:off x="2984501" y="3822704"/>
              <a:ext cx="868359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5"/>
                <a:gd name="f8" fmla="val 32"/>
                <a:gd name="f9" fmla="val 479"/>
                <a:gd name="f10" fmla="val 43"/>
                <a:gd name="f11" fmla="val 472"/>
                <a:gd name="f12" fmla="val 37"/>
                <a:gd name="f13" fmla="+- 0 0 -90"/>
                <a:gd name="f14" fmla="*/ f3 1 547"/>
                <a:gd name="f15" fmla="*/ f4 1 75"/>
                <a:gd name="f16" fmla="+- f7 0 f5"/>
                <a:gd name="f17" fmla="+- f6 0 f5"/>
                <a:gd name="f18" fmla="*/ f13 f0 1"/>
                <a:gd name="f19" fmla="*/ f17 1 547"/>
                <a:gd name="f20" fmla="*/ f16 1 75"/>
                <a:gd name="f21" fmla="*/ 0 f17 1"/>
                <a:gd name="f22" fmla="*/ 32 f16 1"/>
                <a:gd name="f23" fmla="*/ 479 f17 1"/>
                <a:gd name="f24" fmla="*/ 43 f16 1"/>
                <a:gd name="f25" fmla="*/ 472 f17 1"/>
                <a:gd name="f26" fmla="*/ 0 f16 1"/>
                <a:gd name="f27" fmla="*/ 547 f17 1"/>
                <a:gd name="f28" fmla="*/ 37 f16 1"/>
                <a:gd name="f29" fmla="*/ 75 f16 1"/>
                <a:gd name="f30" fmla="*/ f18 1 f2"/>
                <a:gd name="f31" fmla="*/ f21 1 547"/>
                <a:gd name="f32" fmla="*/ f22 1 75"/>
                <a:gd name="f33" fmla="*/ f23 1 547"/>
                <a:gd name="f34" fmla="*/ f24 1 75"/>
                <a:gd name="f35" fmla="*/ f25 1 547"/>
                <a:gd name="f36" fmla="*/ f26 1 75"/>
                <a:gd name="f37" fmla="*/ f27 1 547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26" name="Group 45"/>
            <p:cNvGrpSpPr/>
            <p:nvPr/>
          </p:nvGrpSpPr>
          <p:grpSpPr>
            <a:xfrm>
              <a:off x="3849688" y="2994029"/>
              <a:ext cx="1892295" cy="3027358"/>
              <a:chOff x="3849688" y="2994029"/>
              <a:chExt cx="1892295" cy="3027358"/>
            </a:xfrm>
          </p:grpSpPr>
          <p:sp>
            <p:nvSpPr>
              <p:cNvPr id="27" name="Rectangle 43"/>
              <p:cNvSpPr/>
              <p:nvPr/>
            </p:nvSpPr>
            <p:spPr>
              <a:xfrm>
                <a:off x="3849688" y="2994029"/>
                <a:ext cx="1892295" cy="302735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1" i="1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</a:rPr>
                  <a:t>M</a:t>
                </a:r>
              </a:p>
            </p:txBody>
          </p:sp>
          <p:sp>
            <p:nvSpPr>
              <p:cNvPr id="28" name="Rectangle 44"/>
              <p:cNvSpPr/>
              <p:nvPr/>
            </p:nvSpPr>
            <p:spPr>
              <a:xfrm>
                <a:off x="3849688" y="2994029"/>
                <a:ext cx="1892295" cy="3027358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29" name="Rectangle 46"/>
            <p:cNvSpPr/>
            <p:nvPr/>
          </p:nvSpPr>
          <p:spPr>
            <a:xfrm>
              <a:off x="4367210" y="4351336"/>
              <a:ext cx="1047746" cy="41751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2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DPL00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" name="Freeform 47"/>
            <p:cNvSpPr/>
            <p:nvPr/>
          </p:nvSpPr>
          <p:spPr>
            <a:xfrm>
              <a:off x="2987673" y="5416548"/>
              <a:ext cx="869951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8"/>
                <a:gd name="f7" fmla="val 75"/>
                <a:gd name="f8" fmla="val 32"/>
                <a:gd name="f9" fmla="val 480"/>
                <a:gd name="f10" fmla="val 44"/>
                <a:gd name="f11" fmla="val 473"/>
                <a:gd name="f12" fmla="val 38"/>
                <a:gd name="f13" fmla="+- 0 0 -90"/>
                <a:gd name="f14" fmla="*/ f3 1 548"/>
                <a:gd name="f15" fmla="*/ f4 1 75"/>
                <a:gd name="f16" fmla="+- f7 0 f5"/>
                <a:gd name="f17" fmla="+- f6 0 f5"/>
                <a:gd name="f18" fmla="*/ f13 f0 1"/>
                <a:gd name="f19" fmla="*/ f17 1 548"/>
                <a:gd name="f20" fmla="*/ f16 1 75"/>
                <a:gd name="f21" fmla="*/ 0 f17 1"/>
                <a:gd name="f22" fmla="*/ 32 f16 1"/>
                <a:gd name="f23" fmla="*/ 480 f17 1"/>
                <a:gd name="f24" fmla="*/ 44 f16 1"/>
                <a:gd name="f25" fmla="*/ 473 f17 1"/>
                <a:gd name="f26" fmla="*/ 0 f16 1"/>
                <a:gd name="f27" fmla="*/ 548 f17 1"/>
                <a:gd name="f28" fmla="*/ 38 f16 1"/>
                <a:gd name="f29" fmla="*/ 75 f16 1"/>
                <a:gd name="f30" fmla="*/ f18 1 f2"/>
                <a:gd name="f31" fmla="*/ f21 1 548"/>
                <a:gd name="f32" fmla="*/ f22 1 75"/>
                <a:gd name="f33" fmla="*/ f23 1 548"/>
                <a:gd name="f34" fmla="*/ f24 1 75"/>
                <a:gd name="f35" fmla="*/ f25 1 548"/>
                <a:gd name="f36" fmla="*/ f26 1 75"/>
                <a:gd name="f37" fmla="*/ f27 1 548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8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" name="Freeform 48"/>
            <p:cNvSpPr/>
            <p:nvPr/>
          </p:nvSpPr>
          <p:spPr>
            <a:xfrm>
              <a:off x="2974972" y="5773741"/>
              <a:ext cx="868359" cy="1174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4"/>
                <a:gd name="f8" fmla="val 32"/>
                <a:gd name="f9" fmla="val 480"/>
                <a:gd name="f10" fmla="val 43"/>
                <a:gd name="f11" fmla="val 472"/>
                <a:gd name="f12" fmla="val 37"/>
                <a:gd name="f13" fmla="+- 0 0 -90"/>
                <a:gd name="f14" fmla="*/ f3 1 547"/>
                <a:gd name="f15" fmla="*/ f4 1 74"/>
                <a:gd name="f16" fmla="+- f7 0 f5"/>
                <a:gd name="f17" fmla="+- f6 0 f5"/>
                <a:gd name="f18" fmla="*/ f13 f0 1"/>
                <a:gd name="f19" fmla="*/ f17 1 547"/>
                <a:gd name="f20" fmla="*/ f16 1 74"/>
                <a:gd name="f21" fmla="*/ 0 f17 1"/>
                <a:gd name="f22" fmla="*/ 32 f16 1"/>
                <a:gd name="f23" fmla="*/ 480 f17 1"/>
                <a:gd name="f24" fmla="*/ 43 f16 1"/>
                <a:gd name="f25" fmla="*/ 472 f17 1"/>
                <a:gd name="f26" fmla="*/ 0 f16 1"/>
                <a:gd name="f27" fmla="*/ 547 f17 1"/>
                <a:gd name="f28" fmla="*/ 37 f16 1"/>
                <a:gd name="f29" fmla="*/ 74 f16 1"/>
                <a:gd name="f30" fmla="*/ f18 1 f2"/>
                <a:gd name="f31" fmla="*/ f21 1 547"/>
                <a:gd name="f32" fmla="*/ f22 1 74"/>
                <a:gd name="f33" fmla="*/ f23 1 547"/>
                <a:gd name="f34" fmla="*/ f24 1 74"/>
                <a:gd name="f35" fmla="*/ f25 1 547"/>
                <a:gd name="f36" fmla="*/ f26 1 74"/>
                <a:gd name="f37" fmla="*/ f27 1 547"/>
                <a:gd name="f38" fmla="*/ f28 1 74"/>
                <a:gd name="f39" fmla="*/ f29 1 74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4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" name="Rectangle 49"/>
            <p:cNvSpPr/>
            <p:nvPr/>
          </p:nvSpPr>
          <p:spPr>
            <a:xfrm>
              <a:off x="2265361" y="5340352"/>
              <a:ext cx="781053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Rectangle 50"/>
            <p:cNvSpPr/>
            <p:nvPr/>
          </p:nvSpPr>
          <p:spPr>
            <a:xfrm>
              <a:off x="1119189" y="5730873"/>
              <a:ext cx="195103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" name="Rectangle 51"/>
            <p:cNvSpPr/>
            <p:nvPr/>
          </p:nvSpPr>
          <p:spPr>
            <a:xfrm>
              <a:off x="1481135" y="4257675"/>
              <a:ext cx="156209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GLOBAL_COST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" name="Freeform 52"/>
            <p:cNvSpPr/>
            <p:nvPr/>
          </p:nvSpPr>
          <p:spPr>
            <a:xfrm>
              <a:off x="2970208" y="3122611"/>
              <a:ext cx="868359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5"/>
                <a:gd name="f8" fmla="val 32"/>
                <a:gd name="f9" fmla="val 480"/>
                <a:gd name="f10" fmla="val 43"/>
                <a:gd name="f11" fmla="val 472"/>
                <a:gd name="f12" fmla="val 38"/>
                <a:gd name="f13" fmla="+- 0 0 -90"/>
                <a:gd name="f14" fmla="*/ f3 1 547"/>
                <a:gd name="f15" fmla="*/ f4 1 75"/>
                <a:gd name="f16" fmla="+- f7 0 f5"/>
                <a:gd name="f17" fmla="+- f6 0 f5"/>
                <a:gd name="f18" fmla="*/ f13 f0 1"/>
                <a:gd name="f19" fmla="*/ f17 1 547"/>
                <a:gd name="f20" fmla="*/ f16 1 75"/>
                <a:gd name="f21" fmla="*/ 0 f17 1"/>
                <a:gd name="f22" fmla="*/ 32 f16 1"/>
                <a:gd name="f23" fmla="*/ 480 f17 1"/>
                <a:gd name="f24" fmla="*/ 43 f16 1"/>
                <a:gd name="f25" fmla="*/ 472 f17 1"/>
                <a:gd name="f26" fmla="*/ 0 f16 1"/>
                <a:gd name="f27" fmla="*/ 547 f17 1"/>
                <a:gd name="f28" fmla="*/ 38 f16 1"/>
                <a:gd name="f29" fmla="*/ 75 f16 1"/>
                <a:gd name="f30" fmla="*/ f18 1 f2"/>
                <a:gd name="f31" fmla="*/ f21 1 547"/>
                <a:gd name="f32" fmla="*/ f22 1 75"/>
                <a:gd name="f33" fmla="*/ f23 1 547"/>
                <a:gd name="f34" fmla="*/ f24 1 75"/>
                <a:gd name="f35" fmla="*/ f25 1 547"/>
                <a:gd name="f36" fmla="*/ f26 1 75"/>
                <a:gd name="f37" fmla="*/ f27 1 547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Rectangle 53"/>
            <p:cNvSpPr/>
            <p:nvPr/>
          </p:nvSpPr>
          <p:spPr>
            <a:xfrm>
              <a:off x="1241426" y="3071817"/>
              <a:ext cx="1820863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Freeform 54"/>
            <p:cNvSpPr/>
            <p:nvPr/>
          </p:nvSpPr>
          <p:spPr>
            <a:xfrm>
              <a:off x="2994029" y="3498851"/>
              <a:ext cx="868359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5"/>
                <a:gd name="f8" fmla="val 32"/>
                <a:gd name="f9" fmla="val 480"/>
                <a:gd name="f10" fmla="val 43"/>
                <a:gd name="f11" fmla="val 472"/>
                <a:gd name="f12" fmla="val 38"/>
                <a:gd name="f13" fmla="+- 0 0 -90"/>
                <a:gd name="f14" fmla="*/ f3 1 547"/>
                <a:gd name="f15" fmla="*/ f4 1 75"/>
                <a:gd name="f16" fmla="+- f7 0 f5"/>
                <a:gd name="f17" fmla="+- f6 0 f5"/>
                <a:gd name="f18" fmla="*/ f13 f0 1"/>
                <a:gd name="f19" fmla="*/ f17 1 547"/>
                <a:gd name="f20" fmla="*/ f16 1 75"/>
                <a:gd name="f21" fmla="*/ 0 f17 1"/>
                <a:gd name="f22" fmla="*/ 32 f16 1"/>
                <a:gd name="f23" fmla="*/ 480 f17 1"/>
                <a:gd name="f24" fmla="*/ 43 f16 1"/>
                <a:gd name="f25" fmla="*/ 472 f17 1"/>
                <a:gd name="f26" fmla="*/ 0 f16 1"/>
                <a:gd name="f27" fmla="*/ 547 f17 1"/>
                <a:gd name="f28" fmla="*/ 38 f16 1"/>
                <a:gd name="f29" fmla="*/ 75 f16 1"/>
                <a:gd name="f30" fmla="*/ f18 1 f2"/>
                <a:gd name="f31" fmla="*/ f21 1 547"/>
                <a:gd name="f32" fmla="*/ f22 1 75"/>
                <a:gd name="f33" fmla="*/ f23 1 547"/>
                <a:gd name="f34" fmla="*/ f24 1 75"/>
                <a:gd name="f35" fmla="*/ f25 1 547"/>
                <a:gd name="f36" fmla="*/ f26 1 75"/>
                <a:gd name="f37" fmla="*/ f27 1 547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" name="Rectangle 55"/>
            <p:cNvSpPr/>
            <p:nvPr/>
          </p:nvSpPr>
          <p:spPr>
            <a:xfrm>
              <a:off x="2776539" y="3449638"/>
              <a:ext cx="25876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i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Freeform 56"/>
            <p:cNvSpPr/>
            <p:nvPr/>
          </p:nvSpPr>
          <p:spPr>
            <a:xfrm>
              <a:off x="5753103" y="4071942"/>
              <a:ext cx="868359" cy="2143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135"/>
                <a:gd name="f8" fmla="val 45"/>
                <a:gd name="f9" fmla="val 434"/>
                <a:gd name="f10" fmla="val 90"/>
                <a:gd name="f11" fmla="val 412"/>
                <a:gd name="f12" fmla="val 67"/>
                <a:gd name="f13" fmla="+- 0 0 -90"/>
                <a:gd name="f14" fmla="*/ f3 1 547"/>
                <a:gd name="f15" fmla="*/ f4 1 135"/>
                <a:gd name="f16" fmla="+- f7 0 f5"/>
                <a:gd name="f17" fmla="+- f6 0 f5"/>
                <a:gd name="f18" fmla="*/ f13 f0 1"/>
                <a:gd name="f19" fmla="*/ f17 1 547"/>
                <a:gd name="f20" fmla="*/ f16 1 135"/>
                <a:gd name="f21" fmla="*/ 0 f17 1"/>
                <a:gd name="f22" fmla="*/ 45 f16 1"/>
                <a:gd name="f23" fmla="*/ 434 f17 1"/>
                <a:gd name="f24" fmla="*/ 90 f16 1"/>
                <a:gd name="f25" fmla="*/ 412 f17 1"/>
                <a:gd name="f26" fmla="*/ 0 f16 1"/>
                <a:gd name="f27" fmla="*/ 547 f17 1"/>
                <a:gd name="f28" fmla="*/ 67 f16 1"/>
                <a:gd name="f29" fmla="*/ 135 f16 1"/>
                <a:gd name="f30" fmla="*/ f18 1 f2"/>
                <a:gd name="f31" fmla="*/ f21 1 547"/>
                <a:gd name="f32" fmla="*/ f22 1 135"/>
                <a:gd name="f33" fmla="*/ f23 1 547"/>
                <a:gd name="f34" fmla="*/ f24 1 135"/>
                <a:gd name="f35" fmla="*/ f25 1 547"/>
                <a:gd name="f36" fmla="*/ f26 1 135"/>
                <a:gd name="f37" fmla="*/ f27 1 547"/>
                <a:gd name="f38" fmla="*/ f28 1 135"/>
                <a:gd name="f39" fmla="*/ f29 1 13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13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Rectangle 61"/>
            <p:cNvSpPr/>
            <p:nvPr/>
          </p:nvSpPr>
          <p:spPr>
            <a:xfrm>
              <a:off x="969958" y="4816473"/>
              <a:ext cx="2081210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GLOBAL_COST_TRE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Freeform 62"/>
            <p:cNvSpPr/>
            <p:nvPr/>
          </p:nvSpPr>
          <p:spPr>
            <a:xfrm>
              <a:off x="2984501" y="4194179"/>
              <a:ext cx="868359" cy="3460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218"/>
                <a:gd name="f8" fmla="val 73"/>
                <a:gd name="f9" fmla="val 364"/>
                <a:gd name="f10" fmla="val 145"/>
                <a:gd name="f11" fmla="val 328"/>
                <a:gd name="f12" fmla="val 109"/>
                <a:gd name="f13" fmla="+- 0 0 -90"/>
                <a:gd name="f14" fmla="*/ f3 1 547"/>
                <a:gd name="f15" fmla="*/ f4 1 218"/>
                <a:gd name="f16" fmla="+- f7 0 f5"/>
                <a:gd name="f17" fmla="+- f6 0 f5"/>
                <a:gd name="f18" fmla="*/ f13 f0 1"/>
                <a:gd name="f19" fmla="*/ f17 1 547"/>
                <a:gd name="f20" fmla="*/ f16 1 218"/>
                <a:gd name="f21" fmla="*/ 0 f17 1"/>
                <a:gd name="f22" fmla="*/ 73 f16 1"/>
                <a:gd name="f23" fmla="*/ 364 f17 1"/>
                <a:gd name="f24" fmla="*/ 145 f16 1"/>
                <a:gd name="f25" fmla="*/ 328 f17 1"/>
                <a:gd name="f26" fmla="*/ 0 f16 1"/>
                <a:gd name="f27" fmla="*/ 547 f17 1"/>
                <a:gd name="f28" fmla="*/ 109 f16 1"/>
                <a:gd name="f29" fmla="*/ 218 f16 1"/>
                <a:gd name="f30" fmla="*/ f18 1 f2"/>
                <a:gd name="f31" fmla="*/ f21 1 547"/>
                <a:gd name="f32" fmla="*/ f22 1 218"/>
                <a:gd name="f33" fmla="*/ f23 1 547"/>
                <a:gd name="f34" fmla="*/ f24 1 218"/>
                <a:gd name="f35" fmla="*/ f25 1 547"/>
                <a:gd name="f36" fmla="*/ f26 1 218"/>
                <a:gd name="f37" fmla="*/ f27 1 547"/>
                <a:gd name="f38" fmla="*/ f28 1 218"/>
                <a:gd name="f39" fmla="*/ f29 1 218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218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Rectangle 64"/>
            <p:cNvSpPr/>
            <p:nvPr/>
          </p:nvSpPr>
          <p:spPr>
            <a:xfrm>
              <a:off x="3078163" y="4416423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Freeform 65"/>
            <p:cNvSpPr/>
            <p:nvPr/>
          </p:nvSpPr>
          <p:spPr>
            <a:xfrm>
              <a:off x="2984501" y="4194179"/>
              <a:ext cx="868359" cy="3460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218"/>
                <a:gd name="f8" fmla="val 73"/>
                <a:gd name="f9" fmla="val 364"/>
                <a:gd name="f10" fmla="val 145"/>
                <a:gd name="f11" fmla="val 328"/>
                <a:gd name="f12" fmla="val 109"/>
                <a:gd name="f13" fmla="+- 0 0 -90"/>
                <a:gd name="f14" fmla="*/ f3 1 547"/>
                <a:gd name="f15" fmla="*/ f4 1 218"/>
                <a:gd name="f16" fmla="+- f7 0 f5"/>
                <a:gd name="f17" fmla="+- f6 0 f5"/>
                <a:gd name="f18" fmla="*/ f13 f0 1"/>
                <a:gd name="f19" fmla="*/ f17 1 547"/>
                <a:gd name="f20" fmla="*/ f16 1 218"/>
                <a:gd name="f21" fmla="*/ 0 f17 1"/>
                <a:gd name="f22" fmla="*/ 73 f16 1"/>
                <a:gd name="f23" fmla="*/ 364 f17 1"/>
                <a:gd name="f24" fmla="*/ 145 f16 1"/>
                <a:gd name="f25" fmla="*/ 328 f17 1"/>
                <a:gd name="f26" fmla="*/ 0 f16 1"/>
                <a:gd name="f27" fmla="*/ 547 f17 1"/>
                <a:gd name="f28" fmla="*/ 109 f16 1"/>
                <a:gd name="f29" fmla="*/ 218 f16 1"/>
                <a:gd name="f30" fmla="*/ f18 1 f2"/>
                <a:gd name="f31" fmla="*/ f21 1 547"/>
                <a:gd name="f32" fmla="*/ f22 1 218"/>
                <a:gd name="f33" fmla="*/ f23 1 547"/>
                <a:gd name="f34" fmla="*/ f24 1 218"/>
                <a:gd name="f35" fmla="*/ f25 1 547"/>
                <a:gd name="f36" fmla="*/ f26 1 218"/>
                <a:gd name="f37" fmla="*/ f27 1 547"/>
                <a:gd name="f38" fmla="*/ f28 1 218"/>
                <a:gd name="f39" fmla="*/ f29 1 218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218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Rectangle 67"/>
            <p:cNvSpPr/>
            <p:nvPr/>
          </p:nvSpPr>
          <p:spPr>
            <a:xfrm>
              <a:off x="3078163" y="4416423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Freeform 68"/>
            <p:cNvSpPr/>
            <p:nvPr/>
          </p:nvSpPr>
          <p:spPr>
            <a:xfrm>
              <a:off x="2974972" y="4756151"/>
              <a:ext cx="868359" cy="3460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218"/>
                <a:gd name="f8" fmla="val 73"/>
                <a:gd name="f9" fmla="val 364"/>
                <a:gd name="f10" fmla="val 146"/>
                <a:gd name="f11" fmla="val 328"/>
                <a:gd name="f12" fmla="val 109"/>
                <a:gd name="f13" fmla="+- 0 0 -90"/>
                <a:gd name="f14" fmla="*/ f3 1 547"/>
                <a:gd name="f15" fmla="*/ f4 1 218"/>
                <a:gd name="f16" fmla="+- f7 0 f5"/>
                <a:gd name="f17" fmla="+- f6 0 f5"/>
                <a:gd name="f18" fmla="*/ f13 f0 1"/>
                <a:gd name="f19" fmla="*/ f17 1 547"/>
                <a:gd name="f20" fmla="*/ f16 1 218"/>
                <a:gd name="f21" fmla="*/ 0 f17 1"/>
                <a:gd name="f22" fmla="*/ 73 f16 1"/>
                <a:gd name="f23" fmla="*/ 364 f17 1"/>
                <a:gd name="f24" fmla="*/ 146 f16 1"/>
                <a:gd name="f25" fmla="*/ 328 f17 1"/>
                <a:gd name="f26" fmla="*/ 0 f16 1"/>
                <a:gd name="f27" fmla="*/ 547 f17 1"/>
                <a:gd name="f28" fmla="*/ 109 f16 1"/>
                <a:gd name="f29" fmla="*/ 218 f16 1"/>
                <a:gd name="f30" fmla="*/ f18 1 f2"/>
                <a:gd name="f31" fmla="*/ f21 1 547"/>
                <a:gd name="f32" fmla="*/ f22 1 218"/>
                <a:gd name="f33" fmla="*/ f23 1 547"/>
                <a:gd name="f34" fmla="*/ f24 1 218"/>
                <a:gd name="f35" fmla="*/ f25 1 547"/>
                <a:gd name="f36" fmla="*/ f26 1 218"/>
                <a:gd name="f37" fmla="*/ f27 1 547"/>
                <a:gd name="f38" fmla="*/ f28 1 218"/>
                <a:gd name="f39" fmla="*/ f29 1 218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218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Freeform 71"/>
            <p:cNvSpPr/>
            <p:nvPr/>
          </p:nvSpPr>
          <p:spPr>
            <a:xfrm>
              <a:off x="2974972" y="4756151"/>
              <a:ext cx="868359" cy="3460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218"/>
                <a:gd name="f8" fmla="val 73"/>
                <a:gd name="f9" fmla="val 364"/>
                <a:gd name="f10" fmla="val 146"/>
                <a:gd name="f11" fmla="val 328"/>
                <a:gd name="f12" fmla="val 109"/>
                <a:gd name="f13" fmla="+- 0 0 -90"/>
                <a:gd name="f14" fmla="*/ f3 1 547"/>
                <a:gd name="f15" fmla="*/ f4 1 218"/>
                <a:gd name="f16" fmla="+- f7 0 f5"/>
                <a:gd name="f17" fmla="+- f6 0 f5"/>
                <a:gd name="f18" fmla="*/ f13 f0 1"/>
                <a:gd name="f19" fmla="*/ f17 1 547"/>
                <a:gd name="f20" fmla="*/ f16 1 218"/>
                <a:gd name="f21" fmla="*/ 0 f17 1"/>
                <a:gd name="f22" fmla="*/ 73 f16 1"/>
                <a:gd name="f23" fmla="*/ 364 f17 1"/>
                <a:gd name="f24" fmla="*/ 146 f16 1"/>
                <a:gd name="f25" fmla="*/ 328 f17 1"/>
                <a:gd name="f26" fmla="*/ 0 f16 1"/>
                <a:gd name="f27" fmla="*/ 547 f17 1"/>
                <a:gd name="f28" fmla="*/ 109 f16 1"/>
                <a:gd name="f29" fmla="*/ 218 f16 1"/>
                <a:gd name="f30" fmla="*/ f18 1 f2"/>
                <a:gd name="f31" fmla="*/ f21 1 547"/>
                <a:gd name="f32" fmla="*/ f22 1 218"/>
                <a:gd name="f33" fmla="*/ f23 1 547"/>
                <a:gd name="f34" fmla="*/ f24 1 218"/>
                <a:gd name="f35" fmla="*/ f25 1 547"/>
                <a:gd name="f36" fmla="*/ f26 1 218"/>
                <a:gd name="f37" fmla="*/ f27 1 547"/>
                <a:gd name="f38" fmla="*/ f28 1 218"/>
                <a:gd name="f39" fmla="*/ f29 1 218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218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Freeform 74"/>
            <p:cNvSpPr/>
            <p:nvPr/>
          </p:nvSpPr>
          <p:spPr>
            <a:xfrm>
              <a:off x="5741983" y="4443417"/>
              <a:ext cx="868359" cy="2127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134"/>
                <a:gd name="f8" fmla="val 44"/>
                <a:gd name="f9" fmla="val 435"/>
                <a:gd name="f10" fmla="val 89"/>
                <a:gd name="f11" fmla="val 412"/>
                <a:gd name="f12" fmla="val 67"/>
                <a:gd name="f13" fmla="+- 0 0 -90"/>
                <a:gd name="f14" fmla="*/ f3 1 547"/>
                <a:gd name="f15" fmla="*/ f4 1 134"/>
                <a:gd name="f16" fmla="+- f7 0 f5"/>
                <a:gd name="f17" fmla="+- f6 0 f5"/>
                <a:gd name="f18" fmla="*/ f13 f0 1"/>
                <a:gd name="f19" fmla="*/ f17 1 547"/>
                <a:gd name="f20" fmla="*/ f16 1 134"/>
                <a:gd name="f21" fmla="*/ 0 f17 1"/>
                <a:gd name="f22" fmla="*/ 44 f16 1"/>
                <a:gd name="f23" fmla="*/ 435 f17 1"/>
                <a:gd name="f24" fmla="*/ 89 f16 1"/>
                <a:gd name="f25" fmla="*/ 412 f17 1"/>
                <a:gd name="f26" fmla="*/ 0 f16 1"/>
                <a:gd name="f27" fmla="*/ 547 f17 1"/>
                <a:gd name="f28" fmla="*/ 67 f16 1"/>
                <a:gd name="f29" fmla="*/ 134 f16 1"/>
                <a:gd name="f30" fmla="*/ f18 1 f2"/>
                <a:gd name="f31" fmla="*/ f21 1 547"/>
                <a:gd name="f32" fmla="*/ f22 1 134"/>
                <a:gd name="f33" fmla="*/ f23 1 547"/>
                <a:gd name="f34" fmla="*/ f24 1 134"/>
                <a:gd name="f35" fmla="*/ f25 1 547"/>
                <a:gd name="f36" fmla="*/ f26 1 134"/>
                <a:gd name="f37" fmla="*/ f27 1 547"/>
                <a:gd name="f38" fmla="*/ f28 1 134"/>
                <a:gd name="f39" fmla="*/ f29 1 134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134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Rectangle 75"/>
            <p:cNvSpPr/>
            <p:nvPr/>
          </p:nvSpPr>
          <p:spPr>
            <a:xfrm>
              <a:off x="6621463" y="4371975"/>
              <a:ext cx="1839909" cy="307979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dpl0</a:t>
              </a: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(M)[1..0]</a:t>
              </a:r>
              <a:endPara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Rectangle 79"/>
            <p:cNvSpPr/>
            <p:nvPr/>
          </p:nvSpPr>
          <p:spPr>
            <a:xfrm>
              <a:off x="1119189" y="3779836"/>
              <a:ext cx="1951036" cy="309560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7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FRAME_VALID_IN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Freeform 80"/>
            <p:cNvSpPr/>
            <p:nvPr/>
          </p:nvSpPr>
          <p:spPr>
            <a:xfrm>
              <a:off x="2984501" y="3822704"/>
              <a:ext cx="868359" cy="11906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7"/>
                <a:gd name="f7" fmla="val 75"/>
                <a:gd name="f8" fmla="val 32"/>
                <a:gd name="f9" fmla="val 479"/>
                <a:gd name="f10" fmla="val 43"/>
                <a:gd name="f11" fmla="val 472"/>
                <a:gd name="f12" fmla="val 37"/>
                <a:gd name="f13" fmla="+- 0 0 -90"/>
                <a:gd name="f14" fmla="*/ f3 1 547"/>
                <a:gd name="f15" fmla="*/ f4 1 75"/>
                <a:gd name="f16" fmla="+- f7 0 f5"/>
                <a:gd name="f17" fmla="+- f6 0 f5"/>
                <a:gd name="f18" fmla="*/ f13 f0 1"/>
                <a:gd name="f19" fmla="*/ f17 1 547"/>
                <a:gd name="f20" fmla="*/ f16 1 75"/>
                <a:gd name="f21" fmla="*/ 0 f17 1"/>
                <a:gd name="f22" fmla="*/ 32 f16 1"/>
                <a:gd name="f23" fmla="*/ 479 f17 1"/>
                <a:gd name="f24" fmla="*/ 43 f16 1"/>
                <a:gd name="f25" fmla="*/ 472 f17 1"/>
                <a:gd name="f26" fmla="*/ 0 f16 1"/>
                <a:gd name="f27" fmla="*/ 547 f17 1"/>
                <a:gd name="f28" fmla="*/ 37 f16 1"/>
                <a:gd name="f29" fmla="*/ 75 f16 1"/>
                <a:gd name="f30" fmla="*/ f18 1 f2"/>
                <a:gd name="f31" fmla="*/ f21 1 547"/>
                <a:gd name="f32" fmla="*/ f22 1 75"/>
                <a:gd name="f33" fmla="*/ f23 1 547"/>
                <a:gd name="f34" fmla="*/ f24 1 75"/>
                <a:gd name="f35" fmla="*/ f25 1 547"/>
                <a:gd name="f36" fmla="*/ f26 1 75"/>
                <a:gd name="f37" fmla="*/ f27 1 547"/>
                <a:gd name="f38" fmla="*/ f28 1 75"/>
                <a:gd name="f39" fmla="*/ f29 1 75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47" h="75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1" name="Line 66"/>
          <p:cNvSpPr/>
          <p:nvPr/>
        </p:nvSpPr>
        <p:spPr>
          <a:xfrm>
            <a:off x="3108329" y="4130673"/>
            <a:ext cx="201616" cy="4699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Rectangle 67"/>
          <p:cNvSpPr/>
          <p:nvPr/>
        </p:nvSpPr>
        <p:spPr>
          <a:xfrm>
            <a:off x="3124203" y="4029075"/>
            <a:ext cx="114300" cy="23019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</a:rPr>
              <a:t>4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Line 66"/>
          <p:cNvSpPr/>
          <p:nvPr/>
        </p:nvSpPr>
        <p:spPr>
          <a:xfrm>
            <a:off x="3163888" y="4656133"/>
            <a:ext cx="201616" cy="4699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*/ f7 f0 1"/>
              <a:gd name="f13" fmla="*/ f8 f0 1"/>
              <a:gd name="f14" fmla="?: f9 f3 1"/>
              <a:gd name="f15" fmla="?: f10 f4 1"/>
              <a:gd name="f16" fmla="?: f11 f5 1"/>
              <a:gd name="f17" fmla="*/ f12 1 f2"/>
              <a:gd name="f18" fmla="*/ f13 1 f2"/>
              <a:gd name="f19" fmla="*/ f14 1 21600"/>
              <a:gd name="f20" fmla="*/ f15 1 21600"/>
              <a:gd name="f21" fmla="*/ 21600 f14 1"/>
              <a:gd name="f22" fmla="*/ 21600 f15 1"/>
              <a:gd name="f23" fmla="+- f17 0 f1"/>
              <a:gd name="f24" fmla="+- f18 0 f1"/>
              <a:gd name="f25" fmla="min f20 f19"/>
              <a:gd name="f26" fmla="*/ f21 1 f16"/>
              <a:gd name="f27" fmla="*/ f22 1 f16"/>
              <a:gd name="f28" fmla="val f26"/>
              <a:gd name="f29" fmla="val f27"/>
              <a:gd name="f30" fmla="*/ f6 f25 1"/>
              <a:gd name="f31" fmla="*/ f28 f25 1"/>
              <a:gd name="f32" fmla="*/ f29 f2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3">
                <a:pos x="f30" y="f30"/>
              </a:cxn>
              <a:cxn ang="f24">
                <a:pos x="f31" y="f32"/>
              </a:cxn>
            </a:cxnLst>
            <a:rect l="f30" t="f30" r="f31" b="f32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9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0" compatLnSpc="1"/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Rectangle 67"/>
          <p:cNvSpPr/>
          <p:nvPr/>
        </p:nvSpPr>
        <p:spPr>
          <a:xfrm>
            <a:off x="3211509" y="4594229"/>
            <a:ext cx="115891" cy="23019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</a:rPr>
              <a:t>4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55" name="Object 45104"/>
          <p:cNvGraphicFramePr/>
          <p:nvPr/>
        </p:nvGraphicFramePr>
        <p:xfrm>
          <a:off x="6019796" y="3054352"/>
          <a:ext cx="2063745" cy="32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796" y="3054352"/>
                        <a:ext cx="2063745" cy="32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– process DPL10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700217"/>
            <a:ext cx="8229600" cy="1152528"/>
          </a:xfrm>
        </p:spPr>
        <p:txBody>
          <a:bodyPr/>
          <a:lstStyle/>
          <a:p>
            <a:pPr lvl="0" hangingPunct="1">
              <a:lnSpc>
                <a:spcPct val="90000"/>
              </a:lnSpc>
              <a:spcBef>
                <a:spcPts val="500"/>
              </a:spcBef>
            </a:pPr>
            <a:r>
              <a:rPr lang="it-IT" sz="2000"/>
              <a:t>dmax/16 processi. Dai risultati ottenuti da </a:t>
            </a:r>
            <a:r>
              <a:rPr lang="it-IT" sz="2000" i="1"/>
              <a:t>DPL00</a:t>
            </a:r>
            <a:r>
              <a:rPr lang="it-IT" sz="2000"/>
              <a:t>, fornisce il secondo livello di costi globali minimi (e relative disparità). Alla fine di questo stadio abbiomo i minimi di gruppi a 16 (GC1) e costi indici di minimi. </a:t>
            </a:r>
          </a:p>
        </p:txBody>
      </p:sp>
      <p:grpSp>
        <p:nvGrpSpPr>
          <p:cNvPr id="4" name="Group 8"/>
          <p:cNvGrpSpPr/>
          <p:nvPr/>
        </p:nvGrpSpPr>
        <p:grpSpPr>
          <a:xfrm>
            <a:off x="839784" y="3086099"/>
            <a:ext cx="7359659" cy="2892431"/>
            <a:chOff x="839784" y="3086099"/>
            <a:chExt cx="7359659" cy="2892431"/>
          </a:xfrm>
        </p:grpSpPr>
        <p:grpSp>
          <p:nvGrpSpPr>
            <p:cNvPr id="5" name="Group 11"/>
            <p:cNvGrpSpPr/>
            <p:nvPr/>
          </p:nvGrpSpPr>
          <p:grpSpPr>
            <a:xfrm>
              <a:off x="3721105" y="3086099"/>
              <a:ext cx="2019296" cy="2798758"/>
              <a:chOff x="3721105" y="3086099"/>
              <a:chExt cx="2019296" cy="2798758"/>
            </a:xfrm>
          </p:grpSpPr>
          <p:sp>
            <p:nvSpPr>
              <p:cNvPr id="6" name="Rectangle 9"/>
              <p:cNvSpPr/>
              <p:nvPr/>
            </p:nvSpPr>
            <p:spPr>
              <a:xfrm>
                <a:off x="3721105" y="3086099"/>
                <a:ext cx="2019296" cy="279875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7" name="Rectangle 10"/>
              <p:cNvSpPr/>
              <p:nvPr/>
            </p:nvSpPr>
            <p:spPr>
              <a:xfrm>
                <a:off x="3721105" y="3086099"/>
                <a:ext cx="2019296" cy="2798758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8" name="Rectangle 12"/>
            <p:cNvSpPr/>
            <p:nvPr/>
          </p:nvSpPr>
          <p:spPr>
            <a:xfrm>
              <a:off x="4273548" y="4317997"/>
              <a:ext cx="1103315" cy="43973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DPL01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" name="Freeform 13"/>
            <p:cNvSpPr/>
            <p:nvPr/>
          </p:nvSpPr>
          <p:spPr>
            <a:xfrm>
              <a:off x="2835280" y="5313358"/>
              <a:ext cx="927101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80"/>
                <a:gd name="f8" fmla="val 34"/>
                <a:gd name="f9" fmla="val 512"/>
                <a:gd name="f10" fmla="val 46"/>
                <a:gd name="f11" fmla="val 504"/>
                <a:gd name="f12" fmla="val 40"/>
                <a:gd name="f13" fmla="+- 0 0 -90"/>
                <a:gd name="f14" fmla="*/ f3 1 584"/>
                <a:gd name="f15" fmla="*/ f4 1 80"/>
                <a:gd name="f16" fmla="+- f7 0 f5"/>
                <a:gd name="f17" fmla="+- f6 0 f5"/>
                <a:gd name="f18" fmla="*/ f13 f0 1"/>
                <a:gd name="f19" fmla="*/ f17 1 584"/>
                <a:gd name="f20" fmla="*/ f16 1 80"/>
                <a:gd name="f21" fmla="*/ 0 f17 1"/>
                <a:gd name="f22" fmla="*/ 34 f16 1"/>
                <a:gd name="f23" fmla="*/ 512 f17 1"/>
                <a:gd name="f24" fmla="*/ 46 f16 1"/>
                <a:gd name="f25" fmla="*/ 504 f17 1"/>
                <a:gd name="f26" fmla="*/ 0 f16 1"/>
                <a:gd name="f27" fmla="*/ 584 f17 1"/>
                <a:gd name="f28" fmla="*/ 40 f16 1"/>
                <a:gd name="f29" fmla="*/ 80 f16 1"/>
                <a:gd name="f30" fmla="*/ f18 1 f2"/>
                <a:gd name="f31" fmla="*/ f21 1 584"/>
                <a:gd name="f32" fmla="*/ f22 1 80"/>
                <a:gd name="f33" fmla="*/ f23 1 584"/>
                <a:gd name="f34" fmla="*/ f24 1 80"/>
                <a:gd name="f35" fmla="*/ f25 1 584"/>
                <a:gd name="f36" fmla="*/ f26 1 80"/>
                <a:gd name="f37" fmla="*/ f27 1 584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" name="Freeform 14"/>
            <p:cNvSpPr/>
            <p:nvPr/>
          </p:nvSpPr>
          <p:spPr>
            <a:xfrm>
              <a:off x="2820988" y="5692770"/>
              <a:ext cx="927101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80"/>
                <a:gd name="f8" fmla="val 34"/>
                <a:gd name="f9" fmla="val 512"/>
                <a:gd name="f10" fmla="val 46"/>
                <a:gd name="f11" fmla="val 504"/>
                <a:gd name="f12" fmla="val 40"/>
                <a:gd name="f13" fmla="+- 0 0 -90"/>
                <a:gd name="f14" fmla="*/ f3 1 584"/>
                <a:gd name="f15" fmla="*/ f4 1 80"/>
                <a:gd name="f16" fmla="+- f7 0 f5"/>
                <a:gd name="f17" fmla="+- f6 0 f5"/>
                <a:gd name="f18" fmla="*/ f13 f0 1"/>
                <a:gd name="f19" fmla="*/ f17 1 584"/>
                <a:gd name="f20" fmla="*/ f16 1 80"/>
                <a:gd name="f21" fmla="*/ 0 f17 1"/>
                <a:gd name="f22" fmla="*/ 34 f16 1"/>
                <a:gd name="f23" fmla="*/ 512 f17 1"/>
                <a:gd name="f24" fmla="*/ 46 f16 1"/>
                <a:gd name="f25" fmla="*/ 504 f17 1"/>
                <a:gd name="f26" fmla="*/ 0 f16 1"/>
                <a:gd name="f27" fmla="*/ 584 f17 1"/>
                <a:gd name="f28" fmla="*/ 40 f16 1"/>
                <a:gd name="f29" fmla="*/ 80 f16 1"/>
                <a:gd name="f30" fmla="*/ f18 1 f2"/>
                <a:gd name="f31" fmla="*/ f21 1 584"/>
                <a:gd name="f32" fmla="*/ f22 1 80"/>
                <a:gd name="f33" fmla="*/ f23 1 584"/>
                <a:gd name="f34" fmla="*/ f24 1 80"/>
                <a:gd name="f35" fmla="*/ f25 1 584"/>
                <a:gd name="f36" fmla="*/ f26 1 80"/>
                <a:gd name="f37" fmla="*/ f27 1 584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Rectangle 15"/>
            <p:cNvSpPr/>
            <p:nvPr/>
          </p:nvSpPr>
          <p:spPr>
            <a:xfrm>
              <a:off x="2063755" y="5235570"/>
              <a:ext cx="827083" cy="32702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" name="Rectangle 16"/>
            <p:cNvSpPr/>
            <p:nvPr/>
          </p:nvSpPr>
          <p:spPr>
            <a:xfrm>
              <a:off x="839784" y="5651504"/>
              <a:ext cx="2070101" cy="32702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" name="Rectangle 17"/>
            <p:cNvSpPr/>
            <p:nvPr/>
          </p:nvSpPr>
          <p:spPr>
            <a:xfrm>
              <a:off x="1943100" y="3862389"/>
              <a:ext cx="91440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GC0(M)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" name="Freeform 18"/>
            <p:cNvSpPr/>
            <p:nvPr/>
          </p:nvSpPr>
          <p:spPr>
            <a:xfrm>
              <a:off x="2820988" y="3224210"/>
              <a:ext cx="928692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5"/>
                <a:gd name="f7" fmla="val 80"/>
                <a:gd name="f8" fmla="val 34"/>
                <a:gd name="f9" fmla="val 513"/>
                <a:gd name="f10" fmla="val 46"/>
                <a:gd name="f11" fmla="val 505"/>
                <a:gd name="f12" fmla="val 40"/>
                <a:gd name="f13" fmla="+- 0 0 -90"/>
                <a:gd name="f14" fmla="*/ f3 1 585"/>
                <a:gd name="f15" fmla="*/ f4 1 80"/>
                <a:gd name="f16" fmla="+- f7 0 f5"/>
                <a:gd name="f17" fmla="+- f6 0 f5"/>
                <a:gd name="f18" fmla="*/ f13 f0 1"/>
                <a:gd name="f19" fmla="*/ f17 1 585"/>
                <a:gd name="f20" fmla="*/ f16 1 80"/>
                <a:gd name="f21" fmla="*/ 0 f17 1"/>
                <a:gd name="f22" fmla="*/ 34 f16 1"/>
                <a:gd name="f23" fmla="*/ 513 f17 1"/>
                <a:gd name="f24" fmla="*/ 46 f16 1"/>
                <a:gd name="f25" fmla="*/ 505 f17 1"/>
                <a:gd name="f26" fmla="*/ 0 f16 1"/>
                <a:gd name="f27" fmla="*/ 585 f17 1"/>
                <a:gd name="f28" fmla="*/ 40 f16 1"/>
                <a:gd name="f29" fmla="*/ 80 f16 1"/>
                <a:gd name="f30" fmla="*/ f18 1 f2"/>
                <a:gd name="f31" fmla="*/ f21 1 585"/>
                <a:gd name="f32" fmla="*/ f22 1 80"/>
                <a:gd name="f33" fmla="*/ f23 1 585"/>
                <a:gd name="f34" fmla="*/ f24 1 80"/>
                <a:gd name="f35" fmla="*/ f25 1 585"/>
                <a:gd name="f36" fmla="*/ f26 1 80"/>
                <a:gd name="f37" fmla="*/ f27 1 585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5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Rectangle 19"/>
            <p:cNvSpPr/>
            <p:nvPr/>
          </p:nvSpPr>
          <p:spPr>
            <a:xfrm>
              <a:off x="976314" y="3173416"/>
              <a:ext cx="1931990" cy="32702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Freeform 20"/>
            <p:cNvSpPr/>
            <p:nvPr/>
          </p:nvSpPr>
          <p:spPr>
            <a:xfrm>
              <a:off x="5751511" y="4237036"/>
              <a:ext cx="549270" cy="2270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143"/>
                <a:gd name="f8" fmla="val 48"/>
                <a:gd name="f9" fmla="val 464"/>
                <a:gd name="f10" fmla="val 96"/>
                <a:gd name="f11" fmla="val 440"/>
                <a:gd name="f12" fmla="val 72"/>
                <a:gd name="f13" fmla="+- 0 0 -90"/>
                <a:gd name="f14" fmla="*/ f3 1 584"/>
                <a:gd name="f15" fmla="*/ f4 1 143"/>
                <a:gd name="f16" fmla="+- f7 0 f5"/>
                <a:gd name="f17" fmla="+- f6 0 f5"/>
                <a:gd name="f18" fmla="*/ f13 f0 1"/>
                <a:gd name="f19" fmla="*/ f17 1 584"/>
                <a:gd name="f20" fmla="*/ f16 1 143"/>
                <a:gd name="f21" fmla="*/ 0 f17 1"/>
                <a:gd name="f22" fmla="*/ 48 f16 1"/>
                <a:gd name="f23" fmla="*/ 275 f17 1"/>
                <a:gd name="f24" fmla="*/ 96 f16 1"/>
                <a:gd name="f25" fmla="*/ 261 f17 1"/>
                <a:gd name="f26" fmla="*/ 0 f16 1"/>
                <a:gd name="f27" fmla="*/ 346 f17 1"/>
                <a:gd name="f28" fmla="*/ 72 f16 1"/>
                <a:gd name="f29" fmla="*/ 143 f16 1"/>
                <a:gd name="f30" fmla="*/ f18 1 f2"/>
                <a:gd name="f31" fmla="*/ f21 1 584"/>
                <a:gd name="f32" fmla="*/ f22 1 143"/>
                <a:gd name="f33" fmla="*/ f23 1 584"/>
                <a:gd name="f34" fmla="*/ f24 1 143"/>
                <a:gd name="f35" fmla="*/ f25 1 584"/>
                <a:gd name="f36" fmla="*/ f26 1 143"/>
                <a:gd name="f37" fmla="*/ f27 1 584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" name="Rectangle 21"/>
            <p:cNvSpPr/>
            <p:nvPr/>
          </p:nvSpPr>
          <p:spPr>
            <a:xfrm>
              <a:off x="6300792" y="4222754"/>
              <a:ext cx="1898651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GC1(N)[7..0]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Rectangle 25"/>
            <p:cNvSpPr/>
            <p:nvPr/>
          </p:nvSpPr>
          <p:spPr>
            <a:xfrm>
              <a:off x="1773241" y="4586292"/>
              <a:ext cx="974722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dpl0(M)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19" name="Group 29"/>
            <p:cNvGrpSpPr/>
            <p:nvPr/>
          </p:nvGrpSpPr>
          <p:grpSpPr>
            <a:xfrm>
              <a:off x="2797177" y="3732215"/>
              <a:ext cx="927101" cy="573081"/>
              <a:chOff x="2797177" y="3732215"/>
              <a:chExt cx="927101" cy="573081"/>
            </a:xfrm>
          </p:grpSpPr>
          <p:sp>
            <p:nvSpPr>
              <p:cNvPr id="20" name="Freeform 26"/>
              <p:cNvSpPr/>
              <p:nvPr/>
            </p:nvSpPr>
            <p:spPr>
              <a:xfrm>
                <a:off x="2797177" y="3792538"/>
                <a:ext cx="927101" cy="3698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84"/>
                  <a:gd name="f7" fmla="val 233"/>
                  <a:gd name="f8" fmla="val 77"/>
                  <a:gd name="f9" fmla="val 389"/>
                  <a:gd name="f10" fmla="val 155"/>
                  <a:gd name="f11" fmla="val 350"/>
                  <a:gd name="f12" fmla="val 116"/>
                  <a:gd name="f13" fmla="+- 0 0 -90"/>
                  <a:gd name="f14" fmla="*/ f3 1 584"/>
                  <a:gd name="f15" fmla="*/ f4 1 233"/>
                  <a:gd name="f16" fmla="+- f7 0 f5"/>
                  <a:gd name="f17" fmla="+- f6 0 f5"/>
                  <a:gd name="f18" fmla="*/ f13 f0 1"/>
                  <a:gd name="f19" fmla="*/ f17 1 584"/>
                  <a:gd name="f20" fmla="*/ f16 1 233"/>
                  <a:gd name="f21" fmla="*/ 0 f17 1"/>
                  <a:gd name="f22" fmla="*/ 77 f16 1"/>
                  <a:gd name="f23" fmla="*/ 389 f17 1"/>
                  <a:gd name="f24" fmla="*/ 155 f16 1"/>
                  <a:gd name="f25" fmla="*/ 350 f17 1"/>
                  <a:gd name="f26" fmla="*/ 0 f16 1"/>
                  <a:gd name="f27" fmla="*/ 584 f17 1"/>
                  <a:gd name="f28" fmla="*/ 116 f16 1"/>
                  <a:gd name="f29" fmla="*/ 233 f16 1"/>
                  <a:gd name="f30" fmla="*/ f18 1 f2"/>
                  <a:gd name="f31" fmla="*/ f21 1 584"/>
                  <a:gd name="f32" fmla="*/ f22 1 233"/>
                  <a:gd name="f33" fmla="*/ f23 1 584"/>
                  <a:gd name="f34" fmla="*/ f24 1 233"/>
                  <a:gd name="f35" fmla="*/ f25 1 584"/>
                  <a:gd name="f36" fmla="*/ f26 1 233"/>
                  <a:gd name="f37" fmla="*/ f27 1 584"/>
                  <a:gd name="f38" fmla="*/ f28 1 233"/>
                  <a:gd name="f39" fmla="*/ f29 1 233"/>
                  <a:gd name="f40" fmla="*/ 0 1 f19"/>
                  <a:gd name="f41" fmla="*/ f6 1 f19"/>
                  <a:gd name="f42" fmla="*/ 0 1 f20"/>
                  <a:gd name="f43" fmla="*/ f7 1 f20"/>
                  <a:gd name="f44" fmla="+- f30 0 f1"/>
                  <a:gd name="f45" fmla="*/ f31 1 f19"/>
                  <a:gd name="f46" fmla="*/ f32 1 f20"/>
                  <a:gd name="f47" fmla="*/ f33 1 f19"/>
                  <a:gd name="f48" fmla="*/ f34 1 f20"/>
                  <a:gd name="f49" fmla="*/ f35 1 f19"/>
                  <a:gd name="f50" fmla="*/ f36 1 f20"/>
                  <a:gd name="f51" fmla="*/ f37 1 f19"/>
                  <a:gd name="f52" fmla="*/ f38 1 f20"/>
                  <a:gd name="f53" fmla="*/ f39 1 f20"/>
                  <a:gd name="f54" fmla="*/ f40 f14 1"/>
                  <a:gd name="f55" fmla="*/ f41 f14 1"/>
                  <a:gd name="f56" fmla="*/ f43 f15 1"/>
                  <a:gd name="f57" fmla="*/ f42 f15 1"/>
                  <a:gd name="f58" fmla="*/ f45 f14 1"/>
                  <a:gd name="f59" fmla="*/ f46 f15 1"/>
                  <a:gd name="f60" fmla="*/ f47 f14 1"/>
                  <a:gd name="f61" fmla="*/ f48 f15 1"/>
                  <a:gd name="f62" fmla="*/ f49 f14 1"/>
                  <a:gd name="f63" fmla="*/ f50 f15 1"/>
                  <a:gd name="f64" fmla="*/ f51 f14 1"/>
                  <a:gd name="f65" fmla="*/ f52 f15 1"/>
                  <a:gd name="f66" fmla="*/ f53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4">
                    <a:pos x="f58" y="f59"/>
                  </a:cxn>
                  <a:cxn ang="f44">
                    <a:pos x="f60" y="f59"/>
                  </a:cxn>
                  <a:cxn ang="f44">
                    <a:pos x="f60" y="f61"/>
                  </a:cxn>
                  <a:cxn ang="f44">
                    <a:pos x="f58" y="f61"/>
                  </a:cxn>
                  <a:cxn ang="f44">
                    <a:pos x="f58" y="f59"/>
                  </a:cxn>
                  <a:cxn ang="f44">
                    <a:pos x="f62" y="f63"/>
                  </a:cxn>
                  <a:cxn ang="f44">
                    <a:pos x="f64" y="f65"/>
                  </a:cxn>
                  <a:cxn ang="f44">
                    <a:pos x="f62" y="f66"/>
                  </a:cxn>
                  <a:cxn ang="f44">
                    <a:pos x="f62" y="f63"/>
                  </a:cxn>
                </a:cxnLst>
                <a:rect l="f54" t="f57" r="f55" b="f56"/>
                <a:pathLst>
                  <a:path w="584" h="233">
                    <a:moveTo>
                      <a:pt x="f5" y="f8"/>
                    </a:moveTo>
                    <a:lnTo>
                      <a:pt x="f9" y="f8"/>
                    </a:lnTo>
                    <a:lnTo>
                      <a:pt x="f9" y="f10"/>
                    </a:lnTo>
                    <a:lnTo>
                      <a:pt x="f5" y="f10"/>
                    </a:lnTo>
                    <a:lnTo>
                      <a:pt x="f5" y="f8"/>
                    </a:lnTo>
                    <a:close/>
                    <a:moveTo>
                      <a:pt x="f11" y="f5"/>
                    </a:moveTo>
                    <a:lnTo>
                      <a:pt x="f6" y="f12"/>
                    </a:lnTo>
                    <a:lnTo>
                      <a:pt x="f11" y="f7"/>
                    </a:lnTo>
                    <a:lnTo>
                      <a:pt x="f11" y="f5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FF"/>
                </a:solidFill>
                <a:prstDash val="solid"/>
                <a:bevel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1" name="Line 27"/>
              <p:cNvSpPr/>
              <p:nvPr/>
            </p:nvSpPr>
            <p:spPr>
              <a:xfrm>
                <a:off x="2949580" y="3732215"/>
                <a:ext cx="215898" cy="501648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2" name="Rectangle 28"/>
              <p:cNvSpPr/>
              <p:nvPr/>
            </p:nvSpPr>
            <p:spPr>
              <a:xfrm>
                <a:off x="2897184" y="4029075"/>
                <a:ext cx="0" cy="276221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vert="horz" wrap="none" lIns="0" tIns="0" rIns="0" bIns="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grpSp>
          <p:nvGrpSpPr>
            <p:cNvPr id="23" name="Group 33"/>
            <p:cNvGrpSpPr/>
            <p:nvPr/>
          </p:nvGrpSpPr>
          <p:grpSpPr>
            <a:xfrm>
              <a:off x="2787648" y="4473573"/>
              <a:ext cx="927101" cy="501648"/>
              <a:chOff x="2787648" y="4473573"/>
              <a:chExt cx="927101" cy="501648"/>
            </a:xfrm>
          </p:grpSpPr>
          <p:sp>
            <p:nvSpPr>
              <p:cNvPr id="24" name="Freeform 30"/>
              <p:cNvSpPr/>
              <p:nvPr/>
            </p:nvSpPr>
            <p:spPr>
              <a:xfrm>
                <a:off x="2787648" y="4533896"/>
                <a:ext cx="927101" cy="369883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584"/>
                  <a:gd name="f7" fmla="val 233"/>
                  <a:gd name="f8" fmla="val 78"/>
                  <a:gd name="f9" fmla="val 389"/>
                  <a:gd name="f10" fmla="val 156"/>
                  <a:gd name="f11" fmla="val 350"/>
                  <a:gd name="f12" fmla="val 117"/>
                  <a:gd name="f13" fmla="+- 0 0 -90"/>
                  <a:gd name="f14" fmla="*/ f3 1 584"/>
                  <a:gd name="f15" fmla="*/ f4 1 233"/>
                  <a:gd name="f16" fmla="+- f7 0 f5"/>
                  <a:gd name="f17" fmla="+- f6 0 f5"/>
                  <a:gd name="f18" fmla="*/ f13 f0 1"/>
                  <a:gd name="f19" fmla="*/ f17 1 584"/>
                  <a:gd name="f20" fmla="*/ f16 1 233"/>
                  <a:gd name="f21" fmla="*/ 0 f17 1"/>
                  <a:gd name="f22" fmla="*/ 78 f16 1"/>
                  <a:gd name="f23" fmla="*/ 389 f17 1"/>
                  <a:gd name="f24" fmla="*/ 156 f16 1"/>
                  <a:gd name="f25" fmla="*/ 350 f17 1"/>
                  <a:gd name="f26" fmla="*/ 0 f16 1"/>
                  <a:gd name="f27" fmla="*/ 584 f17 1"/>
                  <a:gd name="f28" fmla="*/ 117 f16 1"/>
                  <a:gd name="f29" fmla="*/ 233 f16 1"/>
                  <a:gd name="f30" fmla="*/ f18 1 f2"/>
                  <a:gd name="f31" fmla="*/ f21 1 584"/>
                  <a:gd name="f32" fmla="*/ f22 1 233"/>
                  <a:gd name="f33" fmla="*/ f23 1 584"/>
                  <a:gd name="f34" fmla="*/ f24 1 233"/>
                  <a:gd name="f35" fmla="*/ f25 1 584"/>
                  <a:gd name="f36" fmla="*/ f26 1 233"/>
                  <a:gd name="f37" fmla="*/ f27 1 584"/>
                  <a:gd name="f38" fmla="*/ f28 1 233"/>
                  <a:gd name="f39" fmla="*/ f29 1 233"/>
                  <a:gd name="f40" fmla="*/ 0 1 f19"/>
                  <a:gd name="f41" fmla="*/ f6 1 f19"/>
                  <a:gd name="f42" fmla="*/ 0 1 f20"/>
                  <a:gd name="f43" fmla="*/ f7 1 f20"/>
                  <a:gd name="f44" fmla="+- f30 0 f1"/>
                  <a:gd name="f45" fmla="*/ f31 1 f19"/>
                  <a:gd name="f46" fmla="*/ f32 1 f20"/>
                  <a:gd name="f47" fmla="*/ f33 1 f19"/>
                  <a:gd name="f48" fmla="*/ f34 1 f20"/>
                  <a:gd name="f49" fmla="*/ f35 1 f19"/>
                  <a:gd name="f50" fmla="*/ f36 1 f20"/>
                  <a:gd name="f51" fmla="*/ f37 1 f19"/>
                  <a:gd name="f52" fmla="*/ f38 1 f20"/>
                  <a:gd name="f53" fmla="*/ f39 1 f20"/>
                  <a:gd name="f54" fmla="*/ f40 f14 1"/>
                  <a:gd name="f55" fmla="*/ f41 f14 1"/>
                  <a:gd name="f56" fmla="*/ f43 f15 1"/>
                  <a:gd name="f57" fmla="*/ f42 f15 1"/>
                  <a:gd name="f58" fmla="*/ f45 f14 1"/>
                  <a:gd name="f59" fmla="*/ f46 f15 1"/>
                  <a:gd name="f60" fmla="*/ f47 f14 1"/>
                  <a:gd name="f61" fmla="*/ f48 f15 1"/>
                  <a:gd name="f62" fmla="*/ f49 f14 1"/>
                  <a:gd name="f63" fmla="*/ f50 f15 1"/>
                  <a:gd name="f64" fmla="*/ f51 f14 1"/>
                  <a:gd name="f65" fmla="*/ f52 f15 1"/>
                  <a:gd name="f66" fmla="*/ f53 f1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4">
                    <a:pos x="f58" y="f59"/>
                  </a:cxn>
                  <a:cxn ang="f44">
                    <a:pos x="f60" y="f59"/>
                  </a:cxn>
                  <a:cxn ang="f44">
                    <a:pos x="f60" y="f61"/>
                  </a:cxn>
                  <a:cxn ang="f44">
                    <a:pos x="f58" y="f61"/>
                  </a:cxn>
                  <a:cxn ang="f44">
                    <a:pos x="f58" y="f59"/>
                  </a:cxn>
                  <a:cxn ang="f44">
                    <a:pos x="f62" y="f63"/>
                  </a:cxn>
                  <a:cxn ang="f44">
                    <a:pos x="f64" y="f65"/>
                  </a:cxn>
                  <a:cxn ang="f44">
                    <a:pos x="f62" y="f66"/>
                  </a:cxn>
                  <a:cxn ang="f44">
                    <a:pos x="f62" y="f63"/>
                  </a:cxn>
                </a:cxnLst>
                <a:rect l="f54" t="f57" r="f55" b="f56"/>
                <a:pathLst>
                  <a:path w="584" h="233">
                    <a:moveTo>
                      <a:pt x="f5" y="f8"/>
                    </a:moveTo>
                    <a:lnTo>
                      <a:pt x="f9" y="f8"/>
                    </a:lnTo>
                    <a:lnTo>
                      <a:pt x="f9" y="f10"/>
                    </a:lnTo>
                    <a:lnTo>
                      <a:pt x="f5" y="f10"/>
                    </a:lnTo>
                    <a:lnTo>
                      <a:pt x="f5" y="f8"/>
                    </a:lnTo>
                    <a:close/>
                    <a:moveTo>
                      <a:pt x="f11" y="f5"/>
                    </a:moveTo>
                    <a:lnTo>
                      <a:pt x="f6" y="f12"/>
                    </a:lnTo>
                    <a:lnTo>
                      <a:pt x="f11" y="f7"/>
                    </a:lnTo>
                    <a:lnTo>
                      <a:pt x="f11" y="f5"/>
                    </a:lnTo>
                    <a:close/>
                  </a:path>
                </a:pathLst>
              </a:custGeom>
              <a:solidFill>
                <a:srgbClr val="0000FF"/>
              </a:solidFill>
              <a:ln w="0">
                <a:solidFill>
                  <a:srgbClr val="0000FF"/>
                </a:solidFill>
                <a:prstDash val="solid"/>
                <a:bevel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  <p:sp>
            <p:nvSpPr>
              <p:cNvPr id="25" name="Line 31"/>
              <p:cNvSpPr/>
              <p:nvPr/>
            </p:nvSpPr>
            <p:spPr>
              <a:xfrm>
                <a:off x="2940052" y="4473573"/>
                <a:ext cx="215898" cy="501648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ss"/>
                  <a:gd name="f6" fmla="val 0"/>
                  <a:gd name="f7" fmla="+- 0 0 -180"/>
                  <a:gd name="f8" fmla="+- 0 0 -360"/>
                  <a:gd name="f9" fmla="abs f3"/>
                  <a:gd name="f10" fmla="abs f4"/>
                  <a:gd name="f11" fmla="abs f5"/>
                  <a:gd name="f12" fmla="*/ f7 f0 1"/>
                  <a:gd name="f13" fmla="*/ f8 f0 1"/>
                  <a:gd name="f14" fmla="?: f9 f3 1"/>
                  <a:gd name="f15" fmla="?: f10 f4 1"/>
                  <a:gd name="f16" fmla="?: f11 f5 1"/>
                  <a:gd name="f17" fmla="*/ f12 1 f2"/>
                  <a:gd name="f18" fmla="*/ f13 1 f2"/>
                  <a:gd name="f19" fmla="*/ f14 1 21600"/>
                  <a:gd name="f20" fmla="*/ f15 1 21600"/>
                  <a:gd name="f21" fmla="*/ 21600 f14 1"/>
                  <a:gd name="f22" fmla="*/ 21600 f15 1"/>
                  <a:gd name="f23" fmla="+- f17 0 f1"/>
                  <a:gd name="f24" fmla="+- f18 0 f1"/>
                  <a:gd name="f25" fmla="min f20 f19"/>
                  <a:gd name="f26" fmla="*/ f21 1 f16"/>
                  <a:gd name="f27" fmla="*/ f22 1 f16"/>
                  <a:gd name="f28" fmla="val f26"/>
                  <a:gd name="f29" fmla="val f27"/>
                  <a:gd name="f30" fmla="*/ f6 f25 1"/>
                  <a:gd name="f31" fmla="*/ f28 f25 1"/>
                  <a:gd name="f32" fmla="*/ f29 f25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3">
                    <a:pos x="f30" y="f30"/>
                  </a:cxn>
                  <a:cxn ang="f24">
                    <a:pos x="f31" y="f32"/>
                  </a:cxn>
                </a:cxnLst>
                <a:rect l="f30" t="f30" r="f31" b="f32"/>
                <a:pathLst>
                  <a:path>
                    <a:moveTo>
                      <a:pt x="f30" y="f30"/>
                    </a:moveTo>
                    <a:lnTo>
                      <a:pt x="f31" y="f32"/>
                    </a:lnTo>
                  </a:path>
                </a:pathLst>
              </a:custGeom>
              <a:noFill/>
              <a:ln w="9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26" name="Freeform 34"/>
            <p:cNvSpPr/>
            <p:nvPr/>
          </p:nvSpPr>
          <p:spPr>
            <a:xfrm>
              <a:off x="5740402" y="4632322"/>
              <a:ext cx="560390" cy="2619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143"/>
                <a:gd name="f8" fmla="val 48"/>
                <a:gd name="f9" fmla="val 464"/>
                <a:gd name="f10" fmla="val 95"/>
                <a:gd name="f11" fmla="val 440"/>
                <a:gd name="f12" fmla="val 72"/>
                <a:gd name="f13" fmla="+- 0 0 -90"/>
                <a:gd name="f14" fmla="*/ f3 1 584"/>
                <a:gd name="f15" fmla="*/ f4 1 143"/>
                <a:gd name="f16" fmla="+- f7 0 f5"/>
                <a:gd name="f17" fmla="+- f6 0 f5"/>
                <a:gd name="f18" fmla="*/ f13 f0 1"/>
                <a:gd name="f19" fmla="*/ f17 1 584"/>
                <a:gd name="f20" fmla="*/ f16 1 143"/>
                <a:gd name="f21" fmla="*/ 0 f17 1"/>
                <a:gd name="f22" fmla="*/ 55 f16 1"/>
                <a:gd name="f23" fmla="*/ 280 f17 1"/>
                <a:gd name="f24" fmla="*/ 110 f16 1"/>
                <a:gd name="f25" fmla="*/ 266 f17 1"/>
                <a:gd name="f26" fmla="*/ 0 f16 1"/>
                <a:gd name="f27" fmla="*/ 353 f17 1"/>
                <a:gd name="f28" fmla="*/ 83 f16 1"/>
                <a:gd name="f29" fmla="*/ 165 f16 1"/>
                <a:gd name="f30" fmla="*/ f18 1 f2"/>
                <a:gd name="f31" fmla="*/ f21 1 584"/>
                <a:gd name="f32" fmla="*/ f22 1 143"/>
                <a:gd name="f33" fmla="*/ f23 1 584"/>
                <a:gd name="f34" fmla="*/ f24 1 143"/>
                <a:gd name="f35" fmla="*/ f25 1 584"/>
                <a:gd name="f36" fmla="*/ f26 1 143"/>
                <a:gd name="f37" fmla="*/ f27 1 584"/>
                <a:gd name="f38" fmla="*/ f28 1 143"/>
                <a:gd name="f39" fmla="*/ f29 1 14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14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Rectangle 35"/>
            <p:cNvSpPr/>
            <p:nvPr/>
          </p:nvSpPr>
          <p:spPr>
            <a:xfrm>
              <a:off x="6275390" y="4613276"/>
              <a:ext cx="1924053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squar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33CC"/>
                  </a:solidFill>
                  <a:uFillTx/>
                  <a:latin typeface="Courier New" pitchFamily="49"/>
                </a:rPr>
                <a:t>dpl1(N)[3..0]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Rectangle 36"/>
            <p:cNvSpPr/>
            <p:nvPr/>
          </p:nvSpPr>
          <p:spPr>
            <a:xfrm>
              <a:off x="7515224" y="4618040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" name="Rectangle 37"/>
            <p:cNvSpPr/>
            <p:nvPr/>
          </p:nvSpPr>
          <p:spPr>
            <a:xfrm>
              <a:off x="7651754" y="4618040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" name="Rectangle 38"/>
            <p:cNvSpPr/>
            <p:nvPr/>
          </p:nvSpPr>
          <p:spPr>
            <a:xfrm>
              <a:off x="7924803" y="4618040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grpSp>
          <p:nvGrpSpPr>
            <p:cNvPr id="31" name="Group 41"/>
            <p:cNvGrpSpPr/>
            <p:nvPr/>
          </p:nvGrpSpPr>
          <p:grpSpPr>
            <a:xfrm>
              <a:off x="3721105" y="3086099"/>
              <a:ext cx="2019296" cy="2798758"/>
              <a:chOff x="3721105" y="3086099"/>
              <a:chExt cx="2019296" cy="2798758"/>
            </a:xfrm>
          </p:grpSpPr>
          <p:sp>
            <p:nvSpPr>
              <p:cNvPr id="32" name="Rectangle 39"/>
              <p:cNvSpPr/>
              <p:nvPr/>
            </p:nvSpPr>
            <p:spPr>
              <a:xfrm>
                <a:off x="3721105" y="3086099"/>
                <a:ext cx="2019296" cy="279875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1800" b="1" i="1" u="none" strike="noStrike" kern="1200" cap="none" spc="0" baseline="0">
                    <a:solidFill>
                      <a:srgbClr val="000000"/>
                    </a:solidFill>
                    <a:uFillTx/>
                    <a:latin typeface="Arial"/>
                  </a:rPr>
                  <a:t>N</a:t>
                </a:r>
              </a:p>
            </p:txBody>
          </p:sp>
          <p:sp>
            <p:nvSpPr>
              <p:cNvPr id="33" name="Rectangle 40"/>
              <p:cNvSpPr/>
              <p:nvPr/>
            </p:nvSpPr>
            <p:spPr>
              <a:xfrm>
                <a:off x="3721105" y="3086099"/>
                <a:ext cx="2019296" cy="2798758"/>
              </a:xfrm>
              <a:prstGeom prst="rect">
                <a:avLst/>
              </a:prstGeom>
              <a:noFill/>
              <a:ln w="18">
                <a:solidFill>
                  <a:srgbClr val="808080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t" anchorCtr="0" compatLnSpc="1"/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800" b="0" i="0" u="none" strike="noStrike" kern="1200" cap="none" spc="0" baseline="0">
                  <a:solidFill>
                    <a:srgbClr val="000000"/>
                  </a:solidFill>
                  <a:uFillTx/>
                  <a:latin typeface="Arial"/>
                </a:endParaRPr>
              </a:p>
            </p:txBody>
          </p:sp>
        </p:grpSp>
        <p:sp>
          <p:nvSpPr>
            <p:cNvPr id="34" name="Rectangle 42"/>
            <p:cNvSpPr/>
            <p:nvPr/>
          </p:nvSpPr>
          <p:spPr>
            <a:xfrm>
              <a:off x="4273548" y="4317997"/>
              <a:ext cx="1103315" cy="43973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24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DPL01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" name="Freeform 43"/>
            <p:cNvSpPr/>
            <p:nvPr/>
          </p:nvSpPr>
          <p:spPr>
            <a:xfrm>
              <a:off x="2835280" y="5313358"/>
              <a:ext cx="927101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80"/>
                <a:gd name="f8" fmla="val 34"/>
                <a:gd name="f9" fmla="val 512"/>
                <a:gd name="f10" fmla="val 46"/>
                <a:gd name="f11" fmla="val 504"/>
                <a:gd name="f12" fmla="val 40"/>
                <a:gd name="f13" fmla="+- 0 0 -90"/>
                <a:gd name="f14" fmla="*/ f3 1 584"/>
                <a:gd name="f15" fmla="*/ f4 1 80"/>
                <a:gd name="f16" fmla="+- f7 0 f5"/>
                <a:gd name="f17" fmla="+- f6 0 f5"/>
                <a:gd name="f18" fmla="*/ f13 f0 1"/>
                <a:gd name="f19" fmla="*/ f17 1 584"/>
                <a:gd name="f20" fmla="*/ f16 1 80"/>
                <a:gd name="f21" fmla="*/ 0 f17 1"/>
                <a:gd name="f22" fmla="*/ 34 f16 1"/>
                <a:gd name="f23" fmla="*/ 512 f17 1"/>
                <a:gd name="f24" fmla="*/ 46 f16 1"/>
                <a:gd name="f25" fmla="*/ 504 f17 1"/>
                <a:gd name="f26" fmla="*/ 0 f16 1"/>
                <a:gd name="f27" fmla="*/ 584 f17 1"/>
                <a:gd name="f28" fmla="*/ 40 f16 1"/>
                <a:gd name="f29" fmla="*/ 80 f16 1"/>
                <a:gd name="f30" fmla="*/ f18 1 f2"/>
                <a:gd name="f31" fmla="*/ f21 1 584"/>
                <a:gd name="f32" fmla="*/ f22 1 80"/>
                <a:gd name="f33" fmla="*/ f23 1 584"/>
                <a:gd name="f34" fmla="*/ f24 1 80"/>
                <a:gd name="f35" fmla="*/ f25 1 584"/>
                <a:gd name="f36" fmla="*/ f26 1 80"/>
                <a:gd name="f37" fmla="*/ f27 1 584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" name="Freeform 44"/>
            <p:cNvSpPr/>
            <p:nvPr/>
          </p:nvSpPr>
          <p:spPr>
            <a:xfrm>
              <a:off x="2820988" y="5692770"/>
              <a:ext cx="927101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80"/>
                <a:gd name="f8" fmla="val 34"/>
                <a:gd name="f9" fmla="val 512"/>
                <a:gd name="f10" fmla="val 46"/>
                <a:gd name="f11" fmla="val 504"/>
                <a:gd name="f12" fmla="val 40"/>
                <a:gd name="f13" fmla="+- 0 0 -90"/>
                <a:gd name="f14" fmla="*/ f3 1 584"/>
                <a:gd name="f15" fmla="*/ f4 1 80"/>
                <a:gd name="f16" fmla="+- f7 0 f5"/>
                <a:gd name="f17" fmla="+- f6 0 f5"/>
                <a:gd name="f18" fmla="*/ f13 f0 1"/>
                <a:gd name="f19" fmla="*/ f17 1 584"/>
                <a:gd name="f20" fmla="*/ f16 1 80"/>
                <a:gd name="f21" fmla="*/ 0 f17 1"/>
                <a:gd name="f22" fmla="*/ 34 f16 1"/>
                <a:gd name="f23" fmla="*/ 512 f17 1"/>
                <a:gd name="f24" fmla="*/ 46 f16 1"/>
                <a:gd name="f25" fmla="*/ 504 f17 1"/>
                <a:gd name="f26" fmla="*/ 0 f16 1"/>
                <a:gd name="f27" fmla="*/ 584 f17 1"/>
                <a:gd name="f28" fmla="*/ 40 f16 1"/>
                <a:gd name="f29" fmla="*/ 80 f16 1"/>
                <a:gd name="f30" fmla="*/ f18 1 f2"/>
                <a:gd name="f31" fmla="*/ f21 1 584"/>
                <a:gd name="f32" fmla="*/ f22 1 80"/>
                <a:gd name="f33" fmla="*/ f23 1 584"/>
                <a:gd name="f34" fmla="*/ f24 1 80"/>
                <a:gd name="f35" fmla="*/ f25 1 584"/>
                <a:gd name="f36" fmla="*/ f26 1 80"/>
                <a:gd name="f37" fmla="*/ f27 1 584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800080"/>
            </a:solidFill>
            <a:ln w="0">
              <a:solidFill>
                <a:srgbClr val="80008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" name="Rectangle 45"/>
            <p:cNvSpPr/>
            <p:nvPr/>
          </p:nvSpPr>
          <p:spPr>
            <a:xfrm>
              <a:off x="2063755" y="5235570"/>
              <a:ext cx="827083" cy="32702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RESET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8" name="Rectangle 46"/>
            <p:cNvSpPr/>
            <p:nvPr/>
          </p:nvSpPr>
          <p:spPr>
            <a:xfrm>
              <a:off x="839784" y="5651504"/>
              <a:ext cx="2070101" cy="32702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PIPELINE_CLOCK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Freeform 48"/>
            <p:cNvSpPr/>
            <p:nvPr/>
          </p:nvSpPr>
          <p:spPr>
            <a:xfrm>
              <a:off x="2820988" y="3224210"/>
              <a:ext cx="928692" cy="127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5"/>
                <a:gd name="f7" fmla="val 80"/>
                <a:gd name="f8" fmla="val 34"/>
                <a:gd name="f9" fmla="val 513"/>
                <a:gd name="f10" fmla="val 46"/>
                <a:gd name="f11" fmla="val 505"/>
                <a:gd name="f12" fmla="val 40"/>
                <a:gd name="f13" fmla="+- 0 0 -90"/>
                <a:gd name="f14" fmla="*/ f3 1 585"/>
                <a:gd name="f15" fmla="*/ f4 1 80"/>
                <a:gd name="f16" fmla="+- f7 0 f5"/>
                <a:gd name="f17" fmla="+- f6 0 f5"/>
                <a:gd name="f18" fmla="*/ f13 f0 1"/>
                <a:gd name="f19" fmla="*/ f17 1 585"/>
                <a:gd name="f20" fmla="*/ f16 1 80"/>
                <a:gd name="f21" fmla="*/ 0 f17 1"/>
                <a:gd name="f22" fmla="*/ 34 f16 1"/>
                <a:gd name="f23" fmla="*/ 513 f17 1"/>
                <a:gd name="f24" fmla="*/ 46 f16 1"/>
                <a:gd name="f25" fmla="*/ 505 f17 1"/>
                <a:gd name="f26" fmla="*/ 0 f16 1"/>
                <a:gd name="f27" fmla="*/ 585 f17 1"/>
                <a:gd name="f28" fmla="*/ 40 f16 1"/>
                <a:gd name="f29" fmla="*/ 80 f16 1"/>
                <a:gd name="f30" fmla="*/ f18 1 f2"/>
                <a:gd name="f31" fmla="*/ f21 1 585"/>
                <a:gd name="f32" fmla="*/ f22 1 80"/>
                <a:gd name="f33" fmla="*/ f23 1 585"/>
                <a:gd name="f34" fmla="*/ f24 1 80"/>
                <a:gd name="f35" fmla="*/ f25 1 585"/>
                <a:gd name="f36" fmla="*/ f26 1 80"/>
                <a:gd name="f37" fmla="*/ f27 1 585"/>
                <a:gd name="f38" fmla="*/ f28 1 80"/>
                <a:gd name="f39" fmla="*/ f29 1 80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5" h="80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8000"/>
            </a:solidFill>
            <a:ln w="0">
              <a:solidFill>
                <a:srgbClr val="008000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Rectangle 49"/>
            <p:cNvSpPr/>
            <p:nvPr/>
          </p:nvSpPr>
          <p:spPr>
            <a:xfrm>
              <a:off x="976314" y="3173416"/>
              <a:ext cx="1931990" cy="32702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800" b="1" i="0" u="none" strike="noStrike" kern="1200" cap="none" spc="0" baseline="0">
                  <a:solidFill>
                    <a:srgbClr val="000000"/>
                  </a:solidFill>
                  <a:uFillTx/>
                  <a:latin typeface="Courier New" pitchFamily="49"/>
                </a:rPr>
                <a:t>LINE_VALID_IN</a:t>
              </a: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1" name="Freeform 56"/>
            <p:cNvSpPr/>
            <p:nvPr/>
          </p:nvSpPr>
          <p:spPr>
            <a:xfrm>
              <a:off x="2797177" y="3792538"/>
              <a:ext cx="927101" cy="3698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233"/>
                <a:gd name="f8" fmla="val 77"/>
                <a:gd name="f9" fmla="val 389"/>
                <a:gd name="f10" fmla="val 155"/>
                <a:gd name="f11" fmla="val 350"/>
                <a:gd name="f12" fmla="val 116"/>
                <a:gd name="f13" fmla="+- 0 0 -90"/>
                <a:gd name="f14" fmla="*/ f3 1 584"/>
                <a:gd name="f15" fmla="*/ f4 1 233"/>
                <a:gd name="f16" fmla="+- f7 0 f5"/>
                <a:gd name="f17" fmla="+- f6 0 f5"/>
                <a:gd name="f18" fmla="*/ f13 f0 1"/>
                <a:gd name="f19" fmla="*/ f17 1 584"/>
                <a:gd name="f20" fmla="*/ f16 1 233"/>
                <a:gd name="f21" fmla="*/ 0 f17 1"/>
                <a:gd name="f22" fmla="*/ 77 f16 1"/>
                <a:gd name="f23" fmla="*/ 389 f17 1"/>
                <a:gd name="f24" fmla="*/ 155 f16 1"/>
                <a:gd name="f25" fmla="*/ 350 f17 1"/>
                <a:gd name="f26" fmla="*/ 0 f16 1"/>
                <a:gd name="f27" fmla="*/ 584 f17 1"/>
                <a:gd name="f28" fmla="*/ 116 f16 1"/>
                <a:gd name="f29" fmla="*/ 233 f16 1"/>
                <a:gd name="f30" fmla="*/ f18 1 f2"/>
                <a:gd name="f31" fmla="*/ f21 1 584"/>
                <a:gd name="f32" fmla="*/ f22 1 233"/>
                <a:gd name="f33" fmla="*/ f23 1 584"/>
                <a:gd name="f34" fmla="*/ f24 1 233"/>
                <a:gd name="f35" fmla="*/ f25 1 584"/>
                <a:gd name="f36" fmla="*/ f26 1 233"/>
                <a:gd name="f37" fmla="*/ f27 1 584"/>
                <a:gd name="f38" fmla="*/ f28 1 233"/>
                <a:gd name="f39" fmla="*/ f29 1 23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23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Line 57"/>
            <p:cNvSpPr/>
            <p:nvPr/>
          </p:nvSpPr>
          <p:spPr>
            <a:xfrm>
              <a:off x="2949580" y="3732215"/>
              <a:ext cx="215898" cy="5016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Rectangle 58"/>
            <p:cNvSpPr/>
            <p:nvPr/>
          </p:nvSpPr>
          <p:spPr>
            <a:xfrm>
              <a:off x="2897184" y="4029075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Freeform 59"/>
            <p:cNvSpPr/>
            <p:nvPr/>
          </p:nvSpPr>
          <p:spPr>
            <a:xfrm>
              <a:off x="2797177" y="3792538"/>
              <a:ext cx="927101" cy="3698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233"/>
                <a:gd name="f8" fmla="val 77"/>
                <a:gd name="f9" fmla="val 389"/>
                <a:gd name="f10" fmla="val 155"/>
                <a:gd name="f11" fmla="val 350"/>
                <a:gd name="f12" fmla="val 116"/>
                <a:gd name="f13" fmla="+- 0 0 -90"/>
                <a:gd name="f14" fmla="*/ f3 1 584"/>
                <a:gd name="f15" fmla="*/ f4 1 233"/>
                <a:gd name="f16" fmla="+- f7 0 f5"/>
                <a:gd name="f17" fmla="+- f6 0 f5"/>
                <a:gd name="f18" fmla="*/ f13 f0 1"/>
                <a:gd name="f19" fmla="*/ f17 1 584"/>
                <a:gd name="f20" fmla="*/ f16 1 233"/>
                <a:gd name="f21" fmla="*/ 0 f17 1"/>
                <a:gd name="f22" fmla="*/ 77 f16 1"/>
                <a:gd name="f23" fmla="*/ 389 f17 1"/>
                <a:gd name="f24" fmla="*/ 155 f16 1"/>
                <a:gd name="f25" fmla="*/ 350 f17 1"/>
                <a:gd name="f26" fmla="*/ 0 f16 1"/>
                <a:gd name="f27" fmla="*/ 584 f17 1"/>
                <a:gd name="f28" fmla="*/ 116 f16 1"/>
                <a:gd name="f29" fmla="*/ 233 f16 1"/>
                <a:gd name="f30" fmla="*/ f18 1 f2"/>
                <a:gd name="f31" fmla="*/ f21 1 584"/>
                <a:gd name="f32" fmla="*/ f22 1 233"/>
                <a:gd name="f33" fmla="*/ f23 1 584"/>
                <a:gd name="f34" fmla="*/ f24 1 233"/>
                <a:gd name="f35" fmla="*/ f25 1 584"/>
                <a:gd name="f36" fmla="*/ f26 1 233"/>
                <a:gd name="f37" fmla="*/ f27 1 584"/>
                <a:gd name="f38" fmla="*/ f28 1 233"/>
                <a:gd name="f39" fmla="*/ f29 1 23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23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" name="Line 60"/>
            <p:cNvSpPr/>
            <p:nvPr/>
          </p:nvSpPr>
          <p:spPr>
            <a:xfrm>
              <a:off x="2949580" y="3732215"/>
              <a:ext cx="215898" cy="5016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" name="Rectangle 61"/>
            <p:cNvSpPr/>
            <p:nvPr/>
          </p:nvSpPr>
          <p:spPr>
            <a:xfrm>
              <a:off x="2897184" y="4029075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" name="Freeform 62"/>
            <p:cNvSpPr/>
            <p:nvPr/>
          </p:nvSpPr>
          <p:spPr>
            <a:xfrm>
              <a:off x="2787648" y="4533896"/>
              <a:ext cx="927101" cy="3698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233"/>
                <a:gd name="f8" fmla="val 78"/>
                <a:gd name="f9" fmla="val 389"/>
                <a:gd name="f10" fmla="val 156"/>
                <a:gd name="f11" fmla="val 350"/>
                <a:gd name="f12" fmla="val 117"/>
                <a:gd name="f13" fmla="+- 0 0 -90"/>
                <a:gd name="f14" fmla="*/ f3 1 584"/>
                <a:gd name="f15" fmla="*/ f4 1 233"/>
                <a:gd name="f16" fmla="+- f7 0 f5"/>
                <a:gd name="f17" fmla="+- f6 0 f5"/>
                <a:gd name="f18" fmla="*/ f13 f0 1"/>
                <a:gd name="f19" fmla="*/ f17 1 584"/>
                <a:gd name="f20" fmla="*/ f16 1 233"/>
                <a:gd name="f21" fmla="*/ 0 f17 1"/>
                <a:gd name="f22" fmla="*/ 78 f16 1"/>
                <a:gd name="f23" fmla="*/ 389 f17 1"/>
                <a:gd name="f24" fmla="*/ 156 f16 1"/>
                <a:gd name="f25" fmla="*/ 350 f17 1"/>
                <a:gd name="f26" fmla="*/ 0 f16 1"/>
                <a:gd name="f27" fmla="*/ 584 f17 1"/>
                <a:gd name="f28" fmla="*/ 117 f16 1"/>
                <a:gd name="f29" fmla="*/ 233 f16 1"/>
                <a:gd name="f30" fmla="*/ f18 1 f2"/>
                <a:gd name="f31" fmla="*/ f21 1 584"/>
                <a:gd name="f32" fmla="*/ f22 1 233"/>
                <a:gd name="f33" fmla="*/ f23 1 584"/>
                <a:gd name="f34" fmla="*/ f24 1 233"/>
                <a:gd name="f35" fmla="*/ f25 1 584"/>
                <a:gd name="f36" fmla="*/ f26 1 233"/>
                <a:gd name="f37" fmla="*/ f27 1 584"/>
                <a:gd name="f38" fmla="*/ f28 1 233"/>
                <a:gd name="f39" fmla="*/ f29 1 23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23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" name="Line 63"/>
            <p:cNvSpPr/>
            <p:nvPr/>
          </p:nvSpPr>
          <p:spPr>
            <a:xfrm>
              <a:off x="2940052" y="4473573"/>
              <a:ext cx="215898" cy="5016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Freeform 65"/>
            <p:cNvSpPr/>
            <p:nvPr/>
          </p:nvSpPr>
          <p:spPr>
            <a:xfrm>
              <a:off x="2787648" y="4533896"/>
              <a:ext cx="927101" cy="3698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4"/>
                <a:gd name="f7" fmla="val 233"/>
                <a:gd name="f8" fmla="val 78"/>
                <a:gd name="f9" fmla="val 389"/>
                <a:gd name="f10" fmla="val 156"/>
                <a:gd name="f11" fmla="val 350"/>
                <a:gd name="f12" fmla="val 117"/>
                <a:gd name="f13" fmla="+- 0 0 -90"/>
                <a:gd name="f14" fmla="*/ f3 1 584"/>
                <a:gd name="f15" fmla="*/ f4 1 233"/>
                <a:gd name="f16" fmla="+- f7 0 f5"/>
                <a:gd name="f17" fmla="+- f6 0 f5"/>
                <a:gd name="f18" fmla="*/ f13 f0 1"/>
                <a:gd name="f19" fmla="*/ f17 1 584"/>
                <a:gd name="f20" fmla="*/ f16 1 233"/>
                <a:gd name="f21" fmla="*/ 0 f17 1"/>
                <a:gd name="f22" fmla="*/ 78 f16 1"/>
                <a:gd name="f23" fmla="*/ 389 f17 1"/>
                <a:gd name="f24" fmla="*/ 156 f16 1"/>
                <a:gd name="f25" fmla="*/ 350 f17 1"/>
                <a:gd name="f26" fmla="*/ 0 f16 1"/>
                <a:gd name="f27" fmla="*/ 584 f17 1"/>
                <a:gd name="f28" fmla="*/ 117 f16 1"/>
                <a:gd name="f29" fmla="*/ 233 f16 1"/>
                <a:gd name="f30" fmla="*/ f18 1 f2"/>
                <a:gd name="f31" fmla="*/ f21 1 584"/>
                <a:gd name="f32" fmla="*/ f22 1 233"/>
                <a:gd name="f33" fmla="*/ f23 1 584"/>
                <a:gd name="f34" fmla="*/ f24 1 233"/>
                <a:gd name="f35" fmla="*/ f25 1 584"/>
                <a:gd name="f36" fmla="*/ f26 1 233"/>
                <a:gd name="f37" fmla="*/ f27 1 584"/>
                <a:gd name="f38" fmla="*/ f28 1 233"/>
                <a:gd name="f39" fmla="*/ f29 1 233"/>
                <a:gd name="f40" fmla="*/ 0 1 f19"/>
                <a:gd name="f41" fmla="*/ f6 1 f19"/>
                <a:gd name="f42" fmla="*/ 0 1 f20"/>
                <a:gd name="f43" fmla="*/ f7 1 f20"/>
                <a:gd name="f44" fmla="+- f30 0 f1"/>
                <a:gd name="f45" fmla="*/ f31 1 f19"/>
                <a:gd name="f46" fmla="*/ f32 1 f20"/>
                <a:gd name="f47" fmla="*/ f33 1 f19"/>
                <a:gd name="f48" fmla="*/ f34 1 f20"/>
                <a:gd name="f49" fmla="*/ f35 1 f19"/>
                <a:gd name="f50" fmla="*/ f36 1 f20"/>
                <a:gd name="f51" fmla="*/ f37 1 f19"/>
                <a:gd name="f52" fmla="*/ f38 1 f20"/>
                <a:gd name="f53" fmla="*/ f39 1 f20"/>
                <a:gd name="f54" fmla="*/ f40 f14 1"/>
                <a:gd name="f55" fmla="*/ f41 f14 1"/>
                <a:gd name="f56" fmla="*/ f43 f15 1"/>
                <a:gd name="f57" fmla="*/ f42 f15 1"/>
                <a:gd name="f58" fmla="*/ f45 f14 1"/>
                <a:gd name="f59" fmla="*/ f46 f15 1"/>
                <a:gd name="f60" fmla="*/ f47 f14 1"/>
                <a:gd name="f61" fmla="*/ f48 f15 1"/>
                <a:gd name="f62" fmla="*/ f49 f14 1"/>
                <a:gd name="f63" fmla="*/ f50 f15 1"/>
                <a:gd name="f64" fmla="*/ f51 f14 1"/>
                <a:gd name="f65" fmla="*/ f52 f15 1"/>
                <a:gd name="f66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58" y="f59"/>
                </a:cxn>
                <a:cxn ang="f44">
                  <a:pos x="f60" y="f59"/>
                </a:cxn>
                <a:cxn ang="f44">
                  <a:pos x="f60" y="f61"/>
                </a:cxn>
                <a:cxn ang="f44">
                  <a:pos x="f58" y="f61"/>
                </a:cxn>
                <a:cxn ang="f44">
                  <a:pos x="f58" y="f59"/>
                </a:cxn>
                <a:cxn ang="f44">
                  <a:pos x="f62" y="f63"/>
                </a:cxn>
                <a:cxn ang="f44">
                  <a:pos x="f64" y="f65"/>
                </a:cxn>
                <a:cxn ang="f44">
                  <a:pos x="f62" y="f66"/>
                </a:cxn>
                <a:cxn ang="f44">
                  <a:pos x="f62" y="f63"/>
                </a:cxn>
              </a:cxnLst>
              <a:rect l="f54" t="f57" r="f55" b="f56"/>
              <a:pathLst>
                <a:path w="584" h="233">
                  <a:moveTo>
                    <a:pt x="f5" y="f8"/>
                  </a:moveTo>
                  <a:lnTo>
                    <a:pt x="f9" y="f8"/>
                  </a:lnTo>
                  <a:lnTo>
                    <a:pt x="f9" y="f10"/>
                  </a:lnTo>
                  <a:lnTo>
                    <a:pt x="f5" y="f10"/>
                  </a:lnTo>
                  <a:lnTo>
                    <a:pt x="f5" y="f8"/>
                  </a:lnTo>
                  <a:close/>
                  <a:moveTo>
                    <a:pt x="f11" y="f5"/>
                  </a:moveTo>
                  <a:lnTo>
                    <a:pt x="f6" y="f12"/>
                  </a:lnTo>
                  <a:lnTo>
                    <a:pt x="f11" y="f7"/>
                  </a:lnTo>
                  <a:lnTo>
                    <a:pt x="f11" y="f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FF"/>
              </a:solidFill>
              <a:prstDash val="solid"/>
              <a:bevel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Line 66"/>
            <p:cNvSpPr/>
            <p:nvPr/>
          </p:nvSpPr>
          <p:spPr>
            <a:xfrm>
              <a:off x="2940052" y="4473573"/>
              <a:ext cx="215898" cy="5016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180"/>
                <a:gd name="f8" fmla="+- 0 0 -360"/>
                <a:gd name="f9" fmla="abs f3"/>
                <a:gd name="f10" fmla="abs f4"/>
                <a:gd name="f11" fmla="abs f5"/>
                <a:gd name="f12" fmla="*/ f7 f0 1"/>
                <a:gd name="f13" fmla="*/ f8 f0 1"/>
                <a:gd name="f14" fmla="?: f9 f3 1"/>
                <a:gd name="f15" fmla="?: f10 f4 1"/>
                <a:gd name="f16" fmla="?: f11 f5 1"/>
                <a:gd name="f17" fmla="*/ f12 1 f2"/>
                <a:gd name="f18" fmla="*/ f13 1 f2"/>
                <a:gd name="f19" fmla="*/ f14 1 21600"/>
                <a:gd name="f20" fmla="*/ f15 1 21600"/>
                <a:gd name="f21" fmla="*/ 21600 f14 1"/>
                <a:gd name="f22" fmla="*/ 21600 f15 1"/>
                <a:gd name="f23" fmla="+- f17 0 f1"/>
                <a:gd name="f24" fmla="+- f18 0 f1"/>
                <a:gd name="f25" fmla="min f20 f19"/>
                <a:gd name="f26" fmla="*/ f21 1 f16"/>
                <a:gd name="f27" fmla="*/ f22 1 f16"/>
                <a:gd name="f28" fmla="val f26"/>
                <a:gd name="f29" fmla="val f27"/>
                <a:gd name="f30" fmla="*/ f6 f25 1"/>
                <a:gd name="f31" fmla="*/ f28 f25 1"/>
                <a:gd name="f32" fmla="*/ f29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0" y="f30"/>
                </a:cxn>
                <a:cxn ang="f24">
                  <a:pos x="f31" y="f32"/>
                </a:cxn>
              </a:cxnLst>
              <a:rect l="f30" t="f30" r="f31" b="f32"/>
              <a:pathLst>
                <a:path>
                  <a:moveTo>
                    <a:pt x="f30" y="f30"/>
                  </a:moveTo>
                  <a:lnTo>
                    <a:pt x="f31" y="f32"/>
                  </a:lnTo>
                </a:path>
              </a:pathLst>
            </a:custGeom>
            <a:noFill/>
            <a:ln w="9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anchor="t" anchorCtr="0" compatLnSpc="1"/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Rectangle 71"/>
            <p:cNvSpPr/>
            <p:nvPr/>
          </p:nvSpPr>
          <p:spPr>
            <a:xfrm>
              <a:off x="7651754" y="4618040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Rectangle 72"/>
            <p:cNvSpPr/>
            <p:nvPr/>
          </p:nvSpPr>
          <p:spPr>
            <a:xfrm>
              <a:off x="7924803" y="4618040"/>
              <a:ext cx="0" cy="276221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vert="horz" wrap="none" lIns="0" tIns="0" rIns="0" bIns="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3" name="Rectangle 67"/>
          <p:cNvSpPr/>
          <p:nvPr/>
        </p:nvSpPr>
        <p:spPr>
          <a:xfrm>
            <a:off x="2941633" y="4075115"/>
            <a:ext cx="115891" cy="23019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</a:rPr>
              <a:t>4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Rectangle 67"/>
          <p:cNvSpPr/>
          <p:nvPr/>
        </p:nvSpPr>
        <p:spPr>
          <a:xfrm>
            <a:off x="2908304" y="4837111"/>
            <a:ext cx="115891" cy="23019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b="1" i="0" u="none" strike="noStrike" kern="1200" cap="none" spc="0" baseline="0">
                <a:solidFill>
                  <a:srgbClr val="000000"/>
                </a:solidFill>
                <a:uFillTx/>
                <a:latin typeface="Courier New" pitchFamily="49"/>
              </a:rPr>
              <a:t>4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55" name="Object 47144"/>
          <p:cNvGraphicFramePr/>
          <p:nvPr/>
        </p:nvGraphicFramePr>
        <p:xfrm>
          <a:off x="5999158" y="3054352"/>
          <a:ext cx="2105021" cy="32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3" imgW="1307532" imgH="203112" progId="Equation.3">
                  <p:embed/>
                </p:oleObj>
              </mc:Choice>
              <mc:Fallback>
                <p:oleObj name="Equation" r:id="rId3" imgW="1307532" imgH="203112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9158" y="3054352"/>
                        <a:ext cx="2105021" cy="32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– process DISP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700217"/>
            <a:ext cx="8229600" cy="865186"/>
          </a:xfrm>
        </p:spPr>
        <p:txBody>
          <a:bodyPr/>
          <a:lstStyle/>
          <a:p>
            <a:pPr lvl="0" hangingPunct="1">
              <a:lnSpc>
                <a:spcPct val="80000"/>
              </a:lnSpc>
              <a:spcBef>
                <a:spcPts val="600"/>
              </a:spcBef>
            </a:pPr>
            <a:r>
              <a:rPr lang="it-IT" sz="2400"/>
              <a:t>Determina il valore di disparità associato ai costi globali minimi di ogni direzione e al minimo della loro somma (costo globale totale). Di quest’ultimo, il valore minimo di disparità viene fornito in uscita dal modulo </a:t>
            </a:r>
            <a:r>
              <a:rPr lang="it-IT" sz="2400" i="1"/>
              <a:t>Scanline</a:t>
            </a:r>
          </a:p>
        </p:txBody>
      </p:sp>
      <p:pic>
        <p:nvPicPr>
          <p:cNvPr id="4" name="Picture 5" descr="DIS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87448" y="3138485"/>
            <a:ext cx="7056433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 sz="4000" dirty="0" smtClean="0"/>
              <a:t>Progetto LR RL UD </a:t>
            </a:r>
            <a:r>
              <a:rPr lang="it-IT" sz="4000" dirty="0"/>
              <a:t>– Block RAM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/>
              <a:t>Per la memorizzazione di alcuni dati sono state utilizzate 132 </a:t>
            </a:r>
            <a:r>
              <a:rPr lang="it-IT" sz="2000" b="1" i="1"/>
              <a:t>Block RAM</a:t>
            </a:r>
            <a:r>
              <a:rPr lang="it-IT" sz="2000" b="1"/>
              <a:t> </a:t>
            </a:r>
            <a:r>
              <a:rPr lang="it-IT" sz="2000"/>
              <a:t>da 9 Kb:</a:t>
            </a:r>
          </a:p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 i="1"/>
              <a:t>Block RAM Write First</a:t>
            </a:r>
            <a:r>
              <a:rPr lang="it-IT" sz="2000"/>
              <a:t>: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/>
              <a:t>64 BRAM</a:t>
            </a:r>
            <a:r>
              <a:rPr lang="it-IT" sz="1800"/>
              <a:t>  in cui memorizzare il costo globale di UD su un’intera riga. 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/>
              <a:t>1 BRAM </a:t>
            </a:r>
            <a:r>
              <a:rPr lang="it-IT" sz="1800"/>
              <a:t> in cui memorizzare le disparità minime di UD di un’intera riga. 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/>
              <a:t>1</a:t>
            </a:r>
            <a:r>
              <a:rPr lang="it-IT" sz="1800"/>
              <a:t> </a:t>
            </a:r>
            <a:r>
              <a:rPr lang="it-IT" sz="1800" i="1"/>
              <a:t>BRAM </a:t>
            </a:r>
            <a:r>
              <a:rPr lang="it-IT" sz="1800"/>
              <a:t> per mantenere i pixel di un’intera riga dell’immagine target.</a:t>
            </a:r>
          </a:p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 i="1"/>
              <a:t>Block RAM Read First</a:t>
            </a:r>
            <a:r>
              <a:rPr lang="it-IT" sz="2000"/>
              <a:t>: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/>
              <a:t>64 BRAM</a:t>
            </a:r>
            <a:r>
              <a:rPr lang="it-IT" sz="1800"/>
              <a:t> in cui memorizzare la somma dei costi globali di LR e UD su un’intera riga.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/>
              <a:t>1 BRAM </a:t>
            </a:r>
            <a:r>
              <a:rPr lang="it-IT" sz="1800"/>
              <a:t> che memorizza, su un’intera riga di un’immagine, le disparità minime relative alla somma dei costi globali delle tre direzione UD, LR e RL.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/>
              <a:t>1</a:t>
            </a:r>
            <a:r>
              <a:rPr lang="it-IT" sz="1800"/>
              <a:t> </a:t>
            </a:r>
            <a:r>
              <a:rPr lang="it-IT" sz="1800" i="1"/>
              <a:t>BRAM </a:t>
            </a:r>
            <a:r>
              <a:rPr lang="it-IT" sz="1800"/>
              <a:t> per mantenere i pixel di un’intera riga dell’immagine reference.</a:t>
            </a:r>
          </a:p>
          <a:p>
            <a:pPr lvl="0" hangingPunct="1">
              <a:lnSpc>
                <a:spcPct val="80000"/>
              </a:lnSpc>
              <a:spcBef>
                <a:spcPts val="500"/>
              </a:spcBef>
            </a:pPr>
            <a:endParaRPr lang="it-IT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lvl="0" hangingPunct="1"/>
            <a:r>
              <a:rPr lang="it-IT" sz="4000" dirty="0"/>
              <a:t>Progetto </a:t>
            </a:r>
            <a:r>
              <a:rPr lang="it-IT" sz="4000" dirty="0" smtClean="0"/>
              <a:t>LR UD RD – </a:t>
            </a:r>
            <a:r>
              <a:rPr lang="it-IT" sz="4000" dirty="0"/>
              <a:t>Block RAM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idx="1"/>
          </p:nvPr>
        </p:nvSpPr>
        <p:spPr>
          <a:xfrm>
            <a:off x="457200" y="1981203"/>
            <a:ext cx="8229600" cy="3886200"/>
          </a:xfrm>
        </p:spPr>
        <p:txBody>
          <a:bodyPr/>
          <a:lstStyle/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 dirty="0"/>
              <a:t>Per la memorizzazione di alcuni dati sono state utilizzate </a:t>
            </a:r>
            <a:r>
              <a:rPr lang="it-IT" sz="2000" dirty="0" smtClean="0"/>
              <a:t>130 </a:t>
            </a:r>
            <a:r>
              <a:rPr lang="it-IT" sz="2000" b="1" i="1" dirty="0"/>
              <a:t>Block RAM</a:t>
            </a:r>
            <a:r>
              <a:rPr lang="it-IT" sz="2000" b="1" dirty="0"/>
              <a:t> </a:t>
            </a:r>
            <a:r>
              <a:rPr lang="it-IT" sz="2000" dirty="0"/>
              <a:t>da 9 Kb:</a:t>
            </a:r>
          </a:p>
          <a:p>
            <a:pPr lvl="0" hangingPunct="1">
              <a:lnSpc>
                <a:spcPct val="80000"/>
              </a:lnSpc>
              <a:spcBef>
                <a:spcPts val="500"/>
              </a:spcBef>
            </a:pPr>
            <a:r>
              <a:rPr lang="it-IT" sz="2000" i="1" dirty="0"/>
              <a:t>Block RAM Write First</a:t>
            </a:r>
            <a:r>
              <a:rPr lang="it-IT" sz="2000" dirty="0"/>
              <a:t>: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 dirty="0"/>
              <a:t>64 BRAM</a:t>
            </a:r>
            <a:r>
              <a:rPr lang="it-IT" sz="1800" dirty="0"/>
              <a:t>  in cui memorizzare il costo globale di UD su un’intera riga. 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 dirty="0" smtClean="0"/>
              <a:t>1 </a:t>
            </a:r>
            <a:r>
              <a:rPr lang="it-IT" sz="1800" i="1" dirty="0"/>
              <a:t>BRAM </a:t>
            </a:r>
            <a:r>
              <a:rPr lang="it-IT" sz="1800" dirty="0"/>
              <a:t> in cui memorizzare le disparità minime di UD di un’intera riga. </a:t>
            </a:r>
            <a:endParaRPr lang="it-IT" sz="1800" dirty="0" smtClean="0"/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 dirty="0" smtClean="0"/>
              <a:t>64 BRAM</a:t>
            </a:r>
            <a:r>
              <a:rPr lang="it-IT" sz="1800" dirty="0" smtClean="0"/>
              <a:t>  in cui memorizzare il costo globale di RD su un’intera riga. </a:t>
            </a:r>
          </a:p>
          <a:p>
            <a:pPr lvl="1" hangingPunct="1">
              <a:lnSpc>
                <a:spcPct val="80000"/>
              </a:lnSpc>
              <a:spcBef>
                <a:spcPts val="400"/>
              </a:spcBef>
            </a:pPr>
            <a:r>
              <a:rPr lang="it-IT" sz="1800" i="1" dirty="0" smtClean="0"/>
              <a:t>1 BRAM </a:t>
            </a:r>
            <a:r>
              <a:rPr lang="it-IT" sz="1800" dirty="0" smtClean="0"/>
              <a:t> in cui memorizzare le disparità minime di RD di un’intera riga. </a:t>
            </a:r>
          </a:p>
          <a:p>
            <a:pPr marL="0" lvl="0" indent="0" hangingPunct="1">
              <a:lnSpc>
                <a:spcPct val="80000"/>
              </a:lnSpc>
              <a:spcBef>
                <a:spcPts val="500"/>
              </a:spcBef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71732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67541" y="404667"/>
            <a:ext cx="8229600" cy="1371600"/>
          </a:xfrm>
        </p:spPr>
        <p:txBody>
          <a:bodyPr/>
          <a:lstStyle/>
          <a:p>
            <a:pPr lvl="0"/>
            <a:r>
              <a:rPr lang="en-US" sz="3600"/>
              <a:t>Differenze UD LR RL e UD RD LR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2518" y="1700811"/>
            <a:ext cx="8229600" cy="4824538"/>
          </a:xfrm>
        </p:spPr>
        <p:txBody>
          <a:bodyPr/>
          <a:lstStyle/>
          <a:p>
            <a:pPr lvl="0"/>
            <a:r>
              <a:rPr lang="en-US"/>
              <a:t>Non serve stadio F(complessità minore)</a:t>
            </a:r>
          </a:p>
          <a:p>
            <a:pPr lvl="0"/>
            <a:r>
              <a:rPr lang="en-US"/>
              <a:t>Meno memoria utilizata </a:t>
            </a:r>
          </a:p>
          <a:p>
            <a:pPr lvl="0"/>
            <a:r>
              <a:rPr lang="en-US"/>
              <a:t>Ritardo di output minore.</a:t>
            </a:r>
          </a:p>
          <a:p>
            <a:pPr marL="0" lvl="0" indent="0">
              <a:buNone/>
            </a:pPr>
            <a:r>
              <a:rPr lang="en-US"/>
              <a:t>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541" y="3417131"/>
            <a:ext cx="36576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6017" y="3429000"/>
            <a:ext cx="3657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– Testbench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557342"/>
            <a:ext cx="8229600" cy="2239959"/>
          </a:xfrm>
        </p:spPr>
        <p:txBody>
          <a:bodyPr/>
          <a:lstStyle/>
          <a:p>
            <a:pPr lvl="0" hangingPunct="1">
              <a:lnSpc>
                <a:spcPct val="90000"/>
              </a:lnSpc>
              <a:spcBef>
                <a:spcPts val="600"/>
              </a:spcBef>
            </a:pPr>
            <a:r>
              <a:rPr lang="it-IT" sz="2400"/>
              <a:t>I test di simulazione e di sintesi sono stati eseguiti per immagini a 640x480 pixel, con disparità massima di</a:t>
            </a:r>
            <a:r>
              <a:rPr lang="it-IT" sz="2400" i="1"/>
              <a:t> 64</a:t>
            </a:r>
            <a:r>
              <a:rPr lang="it-IT" sz="2400"/>
              <a:t> e penalità </a:t>
            </a:r>
            <a:r>
              <a:rPr lang="it-IT" sz="2400" i="1"/>
              <a:t>P1 = 10 </a:t>
            </a:r>
            <a:r>
              <a:rPr lang="it-IT" sz="2400"/>
              <a:t>e </a:t>
            </a:r>
            <a:r>
              <a:rPr lang="it-IT" sz="2400" i="1"/>
              <a:t>P2 = 40</a:t>
            </a:r>
            <a:r>
              <a:rPr lang="it-IT" sz="2400"/>
              <a:t>.</a:t>
            </a:r>
          </a:p>
          <a:p>
            <a:pPr lvl="0" hangingPunct="1">
              <a:lnSpc>
                <a:spcPct val="90000"/>
              </a:lnSpc>
              <a:spcBef>
                <a:spcPts val="600"/>
              </a:spcBef>
            </a:pPr>
            <a:r>
              <a:rPr lang="it-IT" sz="2400" i="1"/>
              <a:t>PIXEL_CLOCK </a:t>
            </a:r>
            <a:r>
              <a:rPr lang="it-IT" sz="2400"/>
              <a:t>a 40 nsec. </a:t>
            </a:r>
          </a:p>
          <a:p>
            <a:pPr lvl="0" hangingPunct="1">
              <a:lnSpc>
                <a:spcPct val="90000"/>
              </a:lnSpc>
              <a:spcBef>
                <a:spcPts val="600"/>
              </a:spcBef>
            </a:pPr>
            <a:r>
              <a:rPr lang="it-IT" sz="2400" i="1"/>
              <a:t>PIPELINE_CLOCK</a:t>
            </a:r>
            <a:r>
              <a:rPr lang="it-IT" sz="2400"/>
              <a:t> a 10 nsec (ritaro da </a:t>
            </a:r>
            <a:r>
              <a:rPr lang="it-IT" sz="2400" i="1"/>
              <a:t>PIXEL_CLOCK </a:t>
            </a:r>
            <a:r>
              <a:rPr lang="it-IT" sz="2400"/>
              <a:t>di 1 nsec).</a:t>
            </a:r>
          </a:p>
        </p:txBody>
      </p:sp>
      <p:pic>
        <p:nvPicPr>
          <p:cNvPr id="4" name="Picture 4" descr="waveform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7895" y="3973516"/>
            <a:ext cx="7194554" cy="226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Conclusioni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981203"/>
            <a:ext cx="8229600" cy="2600325"/>
          </a:xfrm>
        </p:spPr>
        <p:txBody>
          <a:bodyPr/>
          <a:lstStyle/>
          <a:p>
            <a:pPr lvl="0" hangingPunct="1">
              <a:lnSpc>
                <a:spcPct val="80000"/>
              </a:lnSpc>
              <a:spcBef>
                <a:spcPts val="600"/>
              </a:spcBef>
            </a:pPr>
            <a:r>
              <a:rPr lang="it-IT" sz="2400" dirty="0"/>
              <a:t>Sostituendo ad </a:t>
            </a:r>
            <a:r>
              <a:rPr lang="it-IT" sz="2400" i="1" dirty="0"/>
              <a:t>RL</a:t>
            </a:r>
            <a:r>
              <a:rPr lang="it-IT" sz="2400" dirty="0"/>
              <a:t> la direzione </a:t>
            </a:r>
            <a:r>
              <a:rPr lang="it-IT" sz="2400" i="1" dirty="0"/>
              <a:t>RD</a:t>
            </a:r>
            <a:r>
              <a:rPr lang="it-IT" sz="2400" dirty="0"/>
              <a:t> (</a:t>
            </a:r>
            <a:r>
              <a:rPr lang="it-IT" sz="2400" i="1" dirty="0"/>
              <a:t>Right -&gt; Down</a:t>
            </a:r>
            <a:r>
              <a:rPr lang="it-IT" sz="2400" dirty="0"/>
              <a:t>) si possono ottenere risultati non molto dissimili con qualche miglioramento in termini di risorse utilizzate.</a:t>
            </a:r>
          </a:p>
          <a:p>
            <a:pPr lvl="0" hangingPunct="1">
              <a:lnSpc>
                <a:spcPct val="80000"/>
              </a:lnSpc>
              <a:spcBef>
                <a:spcPts val="600"/>
              </a:spcBef>
            </a:pPr>
            <a:r>
              <a:rPr lang="it-IT" sz="2400" dirty="0"/>
              <a:t>In futuro si potrebbe pensare di ottimizare e aggiungere al modulo </a:t>
            </a:r>
            <a:r>
              <a:rPr lang="it-IT" sz="2400" i="1" dirty="0"/>
              <a:t>Scanline</a:t>
            </a:r>
            <a:r>
              <a:rPr lang="it-IT" sz="2400" dirty="0"/>
              <a:t> un’ulteriore direzione, a quelle attualmente presenti.</a:t>
            </a:r>
          </a:p>
          <a:p>
            <a:pPr lvl="0" hangingPunct="1">
              <a:lnSpc>
                <a:spcPct val="80000"/>
              </a:lnSpc>
              <a:spcBef>
                <a:spcPts val="600"/>
              </a:spcBef>
            </a:pPr>
            <a:r>
              <a:rPr lang="it-IT" sz="2400" dirty="0"/>
              <a:t>Sono in corso tentativi d’integrazione del modulo </a:t>
            </a:r>
            <a:r>
              <a:rPr lang="it-IT" sz="2400" i="1" dirty="0"/>
              <a:t>Scanline </a:t>
            </a:r>
            <a:r>
              <a:rPr lang="it-IT" sz="2400" dirty="0"/>
              <a:t>nel progetto </a:t>
            </a:r>
            <a:r>
              <a:rPr lang="it-IT" sz="2400" i="1" dirty="0"/>
              <a:t>Stereo Vision</a:t>
            </a:r>
            <a:r>
              <a:rPr lang="it-IT" sz="2400" dirty="0"/>
              <a:t> del Prof. Mattoccia. </a:t>
            </a:r>
          </a:p>
          <a:p>
            <a:pPr lvl="0" hangingPunct="1">
              <a:lnSpc>
                <a:spcPct val="80000"/>
              </a:lnSpc>
              <a:spcBef>
                <a:spcPts val="600"/>
              </a:spcBef>
              <a:buNone/>
            </a:pPr>
            <a:endParaRPr lang="it-IT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Sistema stereo vision - 1</a:t>
            </a:r>
          </a:p>
        </p:txBody>
      </p:sp>
      <p:sp>
        <p:nvSpPr>
          <p:cNvPr id="3" name="Rectangle 5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1">
              <a:lnSpc>
                <a:spcPct val="90000"/>
              </a:lnSpc>
              <a:spcBef>
                <a:spcPts val="600"/>
              </a:spcBef>
            </a:pPr>
            <a:r>
              <a:rPr lang="it-IT" sz="2400"/>
              <a:t>Ricostruzione struttura tridimensionale attraverso quattro fasi:</a:t>
            </a:r>
          </a:p>
          <a:p>
            <a:pPr lvl="1" hangingPunct="1">
              <a:lnSpc>
                <a:spcPct val="90000"/>
              </a:lnSpc>
              <a:spcBef>
                <a:spcPts val="500"/>
              </a:spcBef>
            </a:pPr>
            <a:r>
              <a:rPr lang="it-IT" sz="2000" b="1" i="1"/>
              <a:t>calibrazione:</a:t>
            </a:r>
            <a:r>
              <a:rPr lang="it-IT" sz="2000"/>
              <a:t> stima parametri intrinseci (es. orientazione telecamere) ed estrinseci (es. distorsione lenti).</a:t>
            </a:r>
          </a:p>
          <a:p>
            <a:pPr lvl="1" hangingPunct="1">
              <a:lnSpc>
                <a:spcPct val="90000"/>
              </a:lnSpc>
              <a:spcBef>
                <a:spcPts val="500"/>
              </a:spcBef>
            </a:pPr>
            <a:r>
              <a:rPr lang="it-IT" sz="2000" b="1" i="1"/>
              <a:t>rettificazione:</a:t>
            </a:r>
            <a:r>
              <a:rPr lang="it-IT" sz="2000" i="1"/>
              <a:t> </a:t>
            </a:r>
            <a:r>
              <a:rPr lang="it-IT" sz="2000"/>
              <a:t>elimina distorsioni dovute alle lenti delle telecamere </a:t>
            </a:r>
            <a:r>
              <a:rPr lang="it-IT" sz="2000" i="1"/>
              <a:t>(forma standard).</a:t>
            </a:r>
            <a:r>
              <a:rPr lang="it-IT" sz="2000"/>
              <a:t> </a:t>
            </a:r>
          </a:p>
          <a:p>
            <a:pPr lvl="1" hangingPunct="1">
              <a:lnSpc>
                <a:spcPct val="90000"/>
              </a:lnSpc>
              <a:spcBef>
                <a:spcPts val="500"/>
              </a:spcBef>
            </a:pPr>
            <a:r>
              <a:rPr lang="it-IT" sz="2000" b="1" i="1"/>
              <a:t>problema delle corrispondenze:</a:t>
            </a:r>
            <a:r>
              <a:rPr lang="it-IT" sz="2000" i="1"/>
              <a:t> </a:t>
            </a:r>
            <a:r>
              <a:rPr lang="it-IT" sz="2000"/>
              <a:t>calcola disparità tra ogni punto di un immagine reference e il corrispondente dell’immagine target.</a:t>
            </a:r>
          </a:p>
          <a:p>
            <a:pPr lvl="1" hangingPunct="1">
              <a:lnSpc>
                <a:spcPct val="90000"/>
              </a:lnSpc>
              <a:spcBef>
                <a:spcPts val="500"/>
              </a:spcBef>
            </a:pPr>
            <a:r>
              <a:rPr lang="it-IT" sz="2000" b="1" i="1"/>
              <a:t>triangolazione: </a:t>
            </a:r>
            <a:r>
              <a:rPr lang="it-IT" sz="2000"/>
              <a:t>ricostruisce la struttura tridimensionale della scena dai parametri di calibrazione e dalla mappa di disparità.</a:t>
            </a:r>
            <a:endParaRPr lang="it-IT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Sistema stereo vision - 2</a:t>
            </a:r>
          </a:p>
        </p:txBody>
      </p:sp>
      <p:pic>
        <p:nvPicPr>
          <p:cNvPr id="3" name="Picture 4" descr="StereoVisio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54059" y="1844673"/>
            <a:ext cx="6913558" cy="4594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Scanline Optimization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1">
              <a:lnSpc>
                <a:spcPct val="90000"/>
              </a:lnSpc>
              <a:spcBef>
                <a:spcPts val="700"/>
              </a:spcBef>
            </a:pPr>
            <a:r>
              <a:rPr lang="it-IT" sz="2800"/>
              <a:t>metodo semi-globale in cui il problema delle corrispondenze si riduce ad un sottoinsieme di punti dell’immagine (es. righe di un’immagine, </a:t>
            </a:r>
            <a:r>
              <a:rPr lang="it-IT" sz="2800" i="1"/>
              <a:t>scanline</a:t>
            </a:r>
            <a:r>
              <a:rPr lang="it-IT" sz="2800"/>
              <a:t>).</a:t>
            </a:r>
          </a:p>
          <a:p>
            <a:pPr lvl="0" hangingPunct="1">
              <a:lnSpc>
                <a:spcPct val="90000"/>
              </a:lnSpc>
              <a:spcBef>
                <a:spcPts val="700"/>
              </a:spcBef>
            </a:pPr>
            <a:r>
              <a:rPr lang="it-IT" sz="2800"/>
              <a:t>per ogni punto di questo sottoinsieme minimizza una funzione energia.</a:t>
            </a:r>
          </a:p>
          <a:p>
            <a:pPr lvl="0" hangingPunct="1">
              <a:lnSpc>
                <a:spcPct val="90000"/>
              </a:lnSpc>
              <a:spcBef>
                <a:spcPts val="700"/>
              </a:spcBef>
            </a:pPr>
            <a:r>
              <a:rPr lang="it-IT" sz="2800"/>
              <a:t>buon compromesso tra accuratezza e velocità.</a:t>
            </a:r>
          </a:p>
          <a:p>
            <a:pPr lvl="0" hangingPunct="1">
              <a:lnSpc>
                <a:spcPct val="90000"/>
              </a:lnSpc>
              <a:spcBef>
                <a:spcPts val="700"/>
              </a:spcBef>
            </a:pPr>
            <a:r>
              <a:rPr lang="it-IT" sz="2800"/>
              <a:t>tecnica pronta a soddisfare anche specifiche real-time.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 sz="4000"/>
              <a:t>Scanline Optimization – funzione energia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25046"/>
              </p:ext>
            </p:extLst>
          </p:nvPr>
        </p:nvGraphicFramePr>
        <p:xfrm>
          <a:off x="114300" y="1957388"/>
          <a:ext cx="902970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3" imgW="4622760" imgH="1498320" progId="Equation.3">
                  <p:embed/>
                </p:oleObj>
              </mc:Choice>
              <mc:Fallback>
                <p:oleObj name="Equation" r:id="rId3" imgW="4622760" imgH="1498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" y="1957388"/>
                        <a:ext cx="9029700" cy="292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>
            <p:extLst>
              <p:ext uri="{D42A27DB-BD31-4B8C-83A1-F6EECF244321}">
                <p14:modId xmlns:p14="http://schemas.microsoft.com/office/powerpoint/2010/main" val="3165062977"/>
              </p:ext>
            </p:extLst>
          </p:nvPr>
        </p:nvGraphicFramePr>
        <p:xfrm>
          <a:off x="3347864" y="5229200"/>
          <a:ext cx="2089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5" imgW="901440" imgH="457200" progId="Equation.3">
                  <p:embed/>
                </p:oleObj>
              </mc:Choice>
              <mc:Fallback>
                <p:oleObj name="Equation" r:id="rId5" imgW="9014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7864" y="5229200"/>
                        <a:ext cx="20891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 sz="4000"/>
              <a:t>Scanline Optimization – algoritmo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>
          <a:xfrm>
            <a:off x="457200" y="1981203"/>
            <a:ext cx="8291514" cy="3032122"/>
          </a:xfrm>
        </p:spPr>
        <p:txBody>
          <a:bodyPr/>
          <a:lstStyle/>
          <a:p>
            <a:pPr lvl="0" hangingPunct="1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it-IT" sz="1800"/>
              <a:t>Per un punto </a:t>
            </a:r>
            <a:r>
              <a:rPr lang="it-IT" sz="1800" i="1"/>
              <a:t>p</a:t>
            </a:r>
            <a:r>
              <a:rPr lang="it-IT" sz="1800"/>
              <a:t> dell’immagine reference e per ogni                      :</a:t>
            </a:r>
          </a:p>
          <a:p>
            <a:pPr lvl="0" hangingPunct="1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it-IT" sz="1800"/>
          </a:p>
          <a:p>
            <a:pPr marL="761996" lvl="1" indent="-304796" hangingPunct="1">
              <a:lnSpc>
                <a:spcPct val="80000"/>
              </a:lnSpc>
              <a:spcBef>
                <a:spcPts val="400"/>
              </a:spcBef>
              <a:buAutoNum type="arabicPeriod"/>
              <a:tabLst>
                <a:tab pos="0" algn="l"/>
              </a:tabLst>
            </a:pPr>
            <a:r>
              <a:rPr lang="it-IT" sz="1800"/>
              <a:t>Calcolo del </a:t>
            </a:r>
            <a:r>
              <a:rPr lang="it-IT" sz="1800" b="1" i="1"/>
              <a:t>costo locale</a:t>
            </a:r>
            <a:r>
              <a:rPr lang="it-IT" sz="1800" b="1"/>
              <a:t> </a:t>
            </a:r>
            <a:r>
              <a:rPr lang="it-IT" sz="1800" b="1" i="1"/>
              <a:t>C</a:t>
            </a:r>
            <a:r>
              <a:rPr lang="it-IT" sz="1800" i="1"/>
              <a:t> </a:t>
            </a:r>
            <a:r>
              <a:rPr lang="it-IT" sz="1800"/>
              <a:t>come valore assoluto della differenza tra i valori d’intensità del pixel reference e del pixel target a distanza </a:t>
            </a:r>
            <a:r>
              <a:rPr lang="it-IT" sz="1800" i="1"/>
              <a:t>d’</a:t>
            </a:r>
            <a:r>
              <a:rPr lang="it-IT" sz="1800"/>
              <a:t>.</a:t>
            </a:r>
          </a:p>
          <a:p>
            <a:pPr marL="761996" lvl="1" indent="-304796" hangingPunct="1">
              <a:lnSpc>
                <a:spcPct val="80000"/>
              </a:lnSpc>
              <a:spcBef>
                <a:spcPts val="400"/>
              </a:spcBef>
              <a:buAutoNum type="arabicPeriod"/>
              <a:tabLst>
                <a:tab pos="0" algn="l"/>
              </a:tabLst>
            </a:pPr>
            <a:r>
              <a:rPr lang="it-IT" sz="1800"/>
              <a:t>Calcolo del </a:t>
            </a:r>
            <a:r>
              <a:rPr lang="it-IT" sz="1800" b="1" i="1"/>
              <a:t>costo globale</a:t>
            </a:r>
            <a:r>
              <a:rPr lang="it-IT" sz="1800" b="1"/>
              <a:t> </a:t>
            </a:r>
            <a:r>
              <a:rPr lang="it-IT" sz="1800" b="1" i="1"/>
              <a:t>L</a:t>
            </a:r>
            <a:r>
              <a:rPr lang="it-IT" sz="1800"/>
              <a:t> come somma del </a:t>
            </a:r>
            <a:r>
              <a:rPr lang="it-IT" sz="1800" i="1"/>
              <a:t>costo locale C </a:t>
            </a:r>
            <a:r>
              <a:rPr lang="it-IT" sz="1800"/>
              <a:t>e del minimo </a:t>
            </a:r>
            <a:r>
              <a:rPr lang="it-IT" sz="1800" i="1"/>
              <a:t>costo globale L </a:t>
            </a:r>
            <a:r>
              <a:rPr lang="it-IT" sz="1800"/>
              <a:t>del punto precedente con penalità:</a:t>
            </a:r>
          </a:p>
          <a:p>
            <a:pPr marL="1181103" lvl="2" indent="-266703" hangingPunct="1">
              <a:lnSpc>
                <a:spcPct val="8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it-IT" sz="1800" i="1"/>
              <a:t>P1	</a:t>
            </a:r>
            <a:r>
              <a:rPr lang="it-IT" sz="1800"/>
              <a:t>per </a:t>
            </a:r>
            <a:r>
              <a:rPr lang="it-IT" sz="1800" i="1"/>
              <a:t>|d - d’| = </a:t>
            </a:r>
            <a:r>
              <a:rPr lang="en-US" sz="1800" i="1">
                <a:cs typeface="Arial"/>
              </a:rPr>
              <a:t>1</a:t>
            </a:r>
          </a:p>
          <a:p>
            <a:pPr marL="1181103" lvl="2" indent="-266703" hangingPunct="1">
              <a:lnSpc>
                <a:spcPct val="8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it-IT" sz="1800" i="1"/>
              <a:t>P2</a:t>
            </a:r>
            <a:r>
              <a:rPr lang="it-IT" sz="1800"/>
              <a:t>	per </a:t>
            </a:r>
            <a:r>
              <a:rPr lang="it-IT" sz="1800" i="1"/>
              <a:t>|d - d’| &gt; </a:t>
            </a:r>
            <a:r>
              <a:rPr lang="en-US" sz="1800" i="1">
                <a:cs typeface="Arial"/>
              </a:rPr>
              <a:t>1, (P2 &gt; P1)</a:t>
            </a:r>
            <a:endParaRPr lang="it-IT" sz="1800"/>
          </a:p>
          <a:p>
            <a:pPr marL="1181103" lvl="2" indent="-266703" hangingPunct="1">
              <a:lnSpc>
                <a:spcPct val="8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it-IT" sz="1800"/>
              <a:t>0	per </a:t>
            </a:r>
            <a:r>
              <a:rPr lang="it-IT" sz="1800" i="1"/>
              <a:t>d = d’</a:t>
            </a:r>
          </a:p>
          <a:p>
            <a:pPr marL="761996" lvl="1" indent="-304796" hangingPunct="1">
              <a:lnSpc>
                <a:spcPct val="80000"/>
              </a:lnSpc>
              <a:spcBef>
                <a:spcPts val="400"/>
              </a:spcBef>
              <a:buAutoNum type="arabicPeriod"/>
              <a:tabLst>
                <a:tab pos="0" algn="l"/>
              </a:tabLst>
            </a:pPr>
            <a:r>
              <a:rPr lang="it-IT" sz="1800"/>
              <a:t>Si sottrae a </a:t>
            </a:r>
            <a:r>
              <a:rPr lang="it-IT" sz="1800" i="1"/>
              <a:t>L </a:t>
            </a:r>
            <a:r>
              <a:rPr lang="it-IT" sz="1800"/>
              <a:t>il minimo costo globale del punto precedente, senza</a:t>
            </a:r>
            <a:r>
              <a:rPr lang="it-IT" sz="1800" i="1"/>
              <a:t> </a:t>
            </a:r>
            <a:r>
              <a:rPr lang="it-IT" sz="1800"/>
              <a:t>penalità,</a:t>
            </a:r>
            <a:r>
              <a:rPr lang="it-IT" sz="1800" i="1"/>
              <a:t> </a:t>
            </a:r>
            <a:r>
              <a:rPr lang="it-IT" sz="1800"/>
              <a:t>evitando possibili casi di overflow.</a:t>
            </a:r>
          </a:p>
          <a:p>
            <a:pPr marL="761996" lvl="1" indent="-304796" hangingPunct="1">
              <a:lnSpc>
                <a:spcPct val="8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it-IT" sz="1800"/>
              <a:t>	</a:t>
            </a:r>
          </a:p>
        </p:txBody>
      </p:sp>
      <p:sp>
        <p:nvSpPr>
          <p:cNvPr id="4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5" name="Object 4"/>
          <p:cNvGraphicFramePr/>
          <p:nvPr/>
        </p:nvGraphicFramePr>
        <p:xfrm>
          <a:off x="0" y="0"/>
          <a:ext cx="571500" cy="19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3" imgW="672808" imgH="228501" progId="Equation.3">
                  <p:embed/>
                </p:oleObj>
              </mc:Choice>
              <mc:Fallback>
                <p:oleObj name="Equation" r:id="rId3" imgW="672808" imgH="228501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571500" cy="190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7" name="Object 6"/>
          <p:cNvGraphicFramePr/>
          <p:nvPr/>
        </p:nvGraphicFramePr>
        <p:xfrm>
          <a:off x="0" y="0"/>
          <a:ext cx="571500" cy="190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5" imgW="672808" imgH="228501" progId="Equation.3">
                  <p:embed/>
                </p:oleObj>
              </mc:Choice>
              <mc:Fallback>
                <p:oleObj name="Equation" r:id="rId5" imgW="672808" imgH="228501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571500" cy="190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/>
          <p:nvPr/>
        </p:nvSpPr>
        <p:spPr>
          <a:xfrm>
            <a:off x="0" y="3333746"/>
            <a:ext cx="9144000" cy="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Rectangle 11"/>
          <p:cNvSpPr/>
          <p:nvPr/>
        </p:nvSpPr>
        <p:spPr>
          <a:xfrm>
            <a:off x="0" y="3333746"/>
            <a:ext cx="9144000" cy="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0" name="Object 12"/>
          <p:cNvGraphicFramePr/>
          <p:nvPr/>
        </p:nvGraphicFramePr>
        <p:xfrm>
          <a:off x="5651504" y="1966910"/>
          <a:ext cx="1282702" cy="32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Equation" r:id="rId6" imgW="952087" imgH="241195" progId="Equation.3">
                  <p:embed/>
                </p:oleObj>
              </mc:Choice>
              <mc:Fallback>
                <p:oleObj name="Equation" r:id="rId6" imgW="952087" imgH="241195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51504" y="1966910"/>
                        <a:ext cx="1282702" cy="32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/>
          <p:cNvSpPr txBox="1"/>
          <p:nvPr/>
        </p:nvSpPr>
        <p:spPr>
          <a:xfrm>
            <a:off x="395285" y="5019671"/>
            <a:ext cx="8424860" cy="64135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Dal vettore dei costi globali </a:t>
            </a:r>
            <a:r>
              <a:rPr lang="it-IT" sz="1800" b="0" i="1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L 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del punto </a:t>
            </a:r>
            <a:r>
              <a:rPr lang="it-IT" sz="1800" b="0" i="1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p,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 si determina il valore di disparità da assegnare alla mappa di disparità alle medesime coordinate di </a:t>
            </a:r>
            <a:r>
              <a:rPr lang="it-IT" sz="1800" b="0" i="1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p</a:t>
            </a:r>
            <a:r>
              <a: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:</a:t>
            </a:r>
          </a:p>
        </p:txBody>
      </p:sp>
      <p:sp>
        <p:nvSpPr>
          <p:cNvPr id="12" name="Rectangle 16"/>
          <p:cNvSpPr/>
          <p:nvPr/>
        </p:nvSpPr>
        <p:spPr>
          <a:xfrm>
            <a:off x="0" y="3276596"/>
            <a:ext cx="9144000" cy="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" name="Object 15"/>
          <p:cNvGraphicFramePr/>
          <p:nvPr/>
        </p:nvGraphicFramePr>
        <p:xfrm>
          <a:off x="3408361" y="5734046"/>
          <a:ext cx="2459041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Equation" r:id="rId8" imgW="1663700" imgH="304800" progId="Equation.3">
                  <p:embed/>
                </p:oleObj>
              </mc:Choice>
              <mc:Fallback>
                <p:oleObj name="Equation" r:id="rId8" imgW="16637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08361" y="5734046"/>
                        <a:ext cx="2459041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 sz="4000"/>
              <a:t>Scanline Optimization – algoritmo</a:t>
            </a:r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9246" y="1844673"/>
            <a:ext cx="6191246" cy="4410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 hangingPunct="1"/>
            <a:r>
              <a:rPr lang="it-IT"/>
              <a:t>Progetto - Obiettivo</a:t>
            </a:r>
          </a:p>
        </p:txBody>
      </p:sp>
      <p:sp>
        <p:nvSpPr>
          <p:cNvPr id="3" name="Rectangle 3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hangingPunct="1"/>
            <a:r>
              <a:rPr lang="it-IT"/>
              <a:t>Realizzazione modulo </a:t>
            </a:r>
            <a:r>
              <a:rPr lang="it-IT" b="1" i="1"/>
              <a:t>VHDL</a:t>
            </a:r>
            <a:r>
              <a:rPr lang="it-IT"/>
              <a:t> dell’algoritmo </a:t>
            </a:r>
            <a:r>
              <a:rPr lang="it-IT" i="1"/>
              <a:t>Scanline Optimization</a:t>
            </a:r>
            <a:r>
              <a:rPr lang="it-IT"/>
              <a:t> per FPGA </a:t>
            </a:r>
            <a:r>
              <a:rPr lang="en-US" i="1"/>
              <a:t>xilinx spartan 3</a:t>
            </a:r>
            <a:r>
              <a:rPr lang="it-IT"/>
              <a:t>.</a:t>
            </a:r>
          </a:p>
          <a:p>
            <a:pPr lvl="0" hangingPunct="1"/>
            <a:endParaRPr lang="it-IT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1709</TotalTime>
  <Words>1603</Words>
  <Application>Microsoft Office PowerPoint</Application>
  <PresentationFormat>On-screen Show (4:3)</PresentationFormat>
  <Paragraphs>564</Paragraphs>
  <Slides>29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Pixel</vt:lpstr>
      <vt:lpstr>Microsoft Equation 3.0</vt:lpstr>
      <vt:lpstr>Equation</vt:lpstr>
      <vt:lpstr>Implementazione VHDL dell’algoritmo Scanline </vt:lpstr>
      <vt:lpstr>Stereo Vision</vt:lpstr>
      <vt:lpstr>Sistema stereo vision - 1</vt:lpstr>
      <vt:lpstr>Sistema stereo vision - 2</vt:lpstr>
      <vt:lpstr>Scanline Optimization</vt:lpstr>
      <vt:lpstr>Scanline Optimization – funzione energia</vt:lpstr>
      <vt:lpstr>Scanline Optimization – algoritmo</vt:lpstr>
      <vt:lpstr>Scanline Optimization – algoritmo</vt:lpstr>
      <vt:lpstr>Progetto - Obiettivo</vt:lpstr>
      <vt:lpstr>Fasi Di Realizzazione</vt:lpstr>
      <vt:lpstr>Fasi Di Realizzazione</vt:lpstr>
      <vt:lpstr>Progetto – Interfaccia modulo Scanline</vt:lpstr>
      <vt:lpstr>Progetto – Implementazione modulo Scanline UD LR RL</vt:lpstr>
      <vt:lpstr>Progetto – Implementazione modulo Scanline UD RD LR</vt:lpstr>
      <vt:lpstr>Progetto – process ID</vt:lpstr>
      <vt:lpstr>Progetto – process F</vt:lpstr>
      <vt:lpstr>Progetto – process Local_EX</vt:lpstr>
      <vt:lpstr>Progetto – process Global_EX</vt:lpstr>
      <vt:lpstr>Confronto A;B;C;D</vt:lpstr>
      <vt:lpstr>Progetto – process GCP</vt:lpstr>
      <vt:lpstr>Somma di 3 vettori di 64 numeri a 8 bit;</vt:lpstr>
      <vt:lpstr>Progetto – process DPL00</vt:lpstr>
      <vt:lpstr>Progetto – process DPL10</vt:lpstr>
      <vt:lpstr>Progetto – process DISP</vt:lpstr>
      <vt:lpstr>Progetto LR RL UD – Block RAM</vt:lpstr>
      <vt:lpstr>Progetto LR UD RD – Block RAM</vt:lpstr>
      <vt:lpstr>Differenze UD LR RL e UD RD LR</vt:lpstr>
      <vt:lpstr>Progetto – Testbench</vt:lpstr>
      <vt:lpstr>Conclusioni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Implementazione VHDL dell’algoritmo Scanline</dc:title>
  <dc:creator>t61</dc:creator>
  <cp:lastModifiedBy>x</cp:lastModifiedBy>
  <cp:revision>112</cp:revision>
  <dcterms:created xsi:type="dcterms:W3CDTF">2012-04-20T17:47:24Z</dcterms:created>
  <dcterms:modified xsi:type="dcterms:W3CDTF">2012-06-27T16:44:10Z</dcterms:modified>
</cp:coreProperties>
</file>