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  <p:sldMasterId id="2147483894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60" r:id="rId5"/>
    <p:sldId id="261" r:id="rId6"/>
    <p:sldId id="264" r:id="rId7"/>
    <p:sldId id="262" r:id="rId8"/>
    <p:sldId id="265" r:id="rId9"/>
    <p:sldId id="266" r:id="rId10"/>
    <p:sldId id="263" r:id="rId11"/>
    <p:sldId id="267" r:id="rId12"/>
    <p:sldId id="259" r:id="rId13"/>
    <p:sldId id="269" r:id="rId14"/>
    <p:sldId id="270" r:id="rId15"/>
    <p:sldId id="271" r:id="rId16"/>
    <p:sldId id="272" r:id="rId17"/>
    <p:sldId id="273" r:id="rId18"/>
    <p:sldId id="27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8D8"/>
    <a:srgbClr val="D9BDE3"/>
    <a:srgbClr val="DBE1E1"/>
    <a:srgbClr val="ACDED5"/>
    <a:srgbClr val="B8BFC7"/>
    <a:srgbClr val="DDC5E7"/>
    <a:srgbClr val="ACE8DC"/>
    <a:srgbClr val="F8C1BA"/>
    <a:srgbClr val="B7DBF3"/>
    <a:srgbClr val="FCD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4651" autoAdjust="0"/>
  </p:normalViewPr>
  <p:slideViewPr>
    <p:cSldViewPr snapToGrid="0">
      <p:cViewPr varScale="1">
        <p:scale>
          <a:sx n="96" d="100"/>
          <a:sy n="96" d="100"/>
        </p:scale>
        <p:origin x="90" y="3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A3E51-4258-4A37-BC0D-ECC542D9E11C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83433-FCA3-412C-A711-A1DF303E2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6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AE636-1D0E-457C-9D97-CB73BF377CAA}" type="datetimeFigureOut">
              <a:rPr lang="en-US" smtClean="0"/>
              <a:t>28-May-18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12D7E-699B-41B8-9BC5-FE811B65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14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12D7E-699B-41B8-9BC5-FE811B65C2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0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12D7E-699B-41B8-9BC5-FE811B65C2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A7373F3-1733-45DE-A91E-2BA5B4102509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2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AED7-1A9C-4DD4-A4DF-20765EAFDC83}" type="datetime1">
              <a:rPr lang="en-US" smtClean="0"/>
              <a:t>28-May-18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3686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AED7-1A9C-4DD4-A4DF-20765EAFDC83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8194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AED7-1A9C-4DD4-A4DF-20765EAFDC83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9526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AED7-1A9C-4DD4-A4DF-20765EAFDC83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923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AED7-1A9C-4DD4-A4DF-20765EAFDC83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2105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AED7-1A9C-4DD4-A4DF-20765EAFDC83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1876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BF2-17CB-4027-850B-177C8EC6698E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46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C6C5-D07C-492C-A779-8C63863CEFE5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38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7373F3-1733-45DE-A91E-2BA5B4102509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4241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EDC8-FEBA-4C1C-876E-A81ACC7CE05B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6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EDC8-FEBA-4C1C-876E-A81ACC7CE05B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21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1D0DD7-926A-4064-AB79-41CAC7A18E02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1453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E604-5903-486D-87B3-4461698ABB59}" type="datetime1">
              <a:rPr lang="en-US" smtClean="0"/>
              <a:t>28-May-18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9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7C78-88C0-4842-8F3F-BC47113D6888}" type="datetime1">
              <a:rPr lang="en-US" smtClean="0"/>
              <a:t>28-May-18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0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E32-233B-439E-BE9E-C39669BE6B4A}" type="datetime1">
              <a:rPr lang="en-US" smtClean="0"/>
              <a:t>28-May-18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0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07CE-1FDC-4989-8415-8336D3C295E9}" type="datetime1">
              <a:rPr lang="en-US" smtClean="0"/>
              <a:t>28-May-18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69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63C371-CB1B-4090-9A99-1F1B95CC654D}" type="datetime1">
              <a:rPr lang="en-US" smtClean="0"/>
              <a:t>28-May-18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947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AD0F20-A870-40D3-A752-E00291B548FE}" type="datetime1">
              <a:rPr lang="en-US" smtClean="0"/>
              <a:t>28-May-18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85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BF2-17CB-4027-850B-177C8EC6698E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73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C6C5-D07C-492C-A779-8C63863CEFE5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3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0DD7-926A-4064-AB79-41CAC7A18E02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3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E604-5903-486D-87B3-4461698ABB59}" type="datetime1">
              <a:rPr lang="en-US" smtClean="0"/>
              <a:t>28-May-18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7C78-88C0-4842-8F3F-BC47113D6888}" type="datetime1">
              <a:rPr lang="en-US" smtClean="0"/>
              <a:t>28-May-18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1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E32-233B-439E-BE9E-C39669BE6B4A}" type="datetime1">
              <a:rPr lang="en-US" smtClean="0"/>
              <a:t>28-May-18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6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07CE-1FDC-4989-8415-8336D3C295E9}" type="datetime1">
              <a:rPr lang="en-US" smtClean="0"/>
              <a:t>28-May-18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C371-CB1B-4090-9A99-1F1B95CC654D}" type="datetime1">
              <a:rPr lang="en-US" smtClean="0"/>
              <a:t>28-May-18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0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0F20-A870-40D3-A752-E00291B548FE}" type="datetime1">
              <a:rPr lang="en-US" smtClean="0"/>
              <a:t>28-May-18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7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D0AED7-1A9C-4DD4-A4DF-20765EAFDC83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3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AD0AED7-1A9C-4DD4-A4DF-20765EAFDC83}" type="datetime1">
              <a:rPr lang="en-US" smtClean="0"/>
              <a:t>28-May-18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8893DE6-338B-4E36-87D1-49879B44DD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698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99385" y="5486399"/>
            <a:ext cx="424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35519" y="2360744"/>
            <a:ext cx="632096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3810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CR A Extended" panose="02010509020102010303" pitchFamily="50" charset="0"/>
              </a:rPr>
              <a:t>Segmentation</a:t>
            </a:r>
            <a:endParaRPr lang="en-US" sz="5400" b="0" cap="none" spc="0" dirty="0">
              <a:ln w="3810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CR A Extended" panose="02010509020102010303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5260" y="3594823"/>
            <a:ext cx="44614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>
                <a:latin typeface="OCR A Extended" panose="02010509020102010303" pitchFamily="50" charset="0"/>
              </a:rPr>
              <a:t>CSS225:OPERATING </a:t>
            </a:r>
            <a:r>
              <a:rPr lang="en-US" sz="2400" b="1" dirty="0" smtClean="0">
                <a:latin typeface="OCR A Extended" panose="02010509020102010303" pitchFamily="50" charset="0"/>
              </a:rPr>
              <a:t>SYSTEM</a:t>
            </a:r>
            <a:endParaRPr lang="en-US" sz="6600" dirty="0">
              <a:latin typeface="OCR A Extended" panose="02010509020102010303" pitchFamily="50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64" b="90000" l="0" r="99545">
                        <a14:foregroundMark x1="34545" y1="77364" x2="73545" y2="77818"/>
                        <a14:foregroundMark x1="50182" y1="66000" x2="53273" y2="66000"/>
                        <a14:foregroundMark x1="33818" y1="69818" x2="33818" y2="69818"/>
                        <a14:foregroundMark x1="28727" y1="69727" x2="34545" y2="69727"/>
                        <a14:foregroundMark x1="35091" y1="69818" x2="81636" y2="69818"/>
                        <a14:foregroundMark x1="92364" y1="74182" x2="91000" y2="73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3844207"/>
            <a:ext cx="1584908" cy="15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02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919719" y="4309239"/>
            <a:ext cx="4352561" cy="2144147"/>
            <a:chOff x="3611963" y="4391789"/>
            <a:chExt cx="4352561" cy="214414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963" y="4391789"/>
              <a:ext cx="3355175" cy="214414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7138" y="4391789"/>
              <a:ext cx="997386" cy="21441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OCR A Extended" panose="02010509020102010303" pitchFamily="50" charset="0"/>
              </a:rPr>
              <a:t>Example</a:t>
            </a:r>
            <a:r>
              <a:rPr lang="en-US" sz="4600" dirty="0">
                <a:latin typeface="OCR A Extended" panose="02010509020102010303" pitchFamily="50" charset="0"/>
              </a:rPr>
              <a:t> </a:t>
            </a:r>
            <a:r>
              <a:rPr lang="en-US" sz="5400" dirty="0">
                <a:latin typeface="OCR A Extended" panose="02010509020102010303" pitchFamily="50" charset="0"/>
              </a:rPr>
              <a:t>of</a:t>
            </a:r>
            <a:r>
              <a:rPr lang="en-US" sz="4600" dirty="0">
                <a:latin typeface="OCR A Extended" panose="02010509020102010303" pitchFamily="50" charset="0"/>
              </a:rPr>
              <a:t> </a:t>
            </a:r>
            <a:r>
              <a:rPr lang="en-US" sz="5400" dirty="0">
                <a:latin typeface="OCR A Extended" panose="02010509020102010303" pitchFamily="50" charset="0"/>
              </a:rPr>
              <a:t>Segmentation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10099964" cy="42140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From Table</a:t>
            </a:r>
          </a:p>
          <a:p>
            <a:pPr lvl="1"/>
            <a:r>
              <a:rPr lang="en-US" sz="2800" i="0" dirty="0" smtClean="0">
                <a:latin typeface="Agency FB" panose="020B0503020202020204" pitchFamily="34" charset="0"/>
              </a:rPr>
              <a:t>Logical address &lt;2,53&gt; is mapped onto location 4353</a:t>
            </a:r>
            <a:br>
              <a:rPr lang="en-US" sz="2800" i="0" dirty="0" smtClean="0">
                <a:latin typeface="Agency FB" panose="020B0503020202020204" pitchFamily="34" charset="0"/>
              </a:rPr>
            </a:br>
            <a:r>
              <a:rPr lang="en-US" sz="2800" b="1" i="0" u="sng" dirty="0" smtClean="0">
                <a:latin typeface="Agency FB" panose="020B0503020202020204" pitchFamily="34" charset="0"/>
              </a:rPr>
              <a:t>How to do?</a:t>
            </a:r>
            <a:r>
              <a:rPr lang="en-US" sz="2800" i="0" dirty="0" smtClean="0">
                <a:latin typeface="Agency FB" panose="020B0503020202020204" pitchFamily="34" charset="0"/>
              </a:rPr>
              <a:t/>
            </a:r>
            <a:br>
              <a:rPr lang="en-US" sz="2800" i="0" dirty="0" smtClean="0">
                <a:latin typeface="Agency FB" panose="020B0503020202020204" pitchFamily="34" charset="0"/>
              </a:rPr>
            </a:br>
            <a:r>
              <a:rPr lang="en-US" sz="2800" i="0" dirty="0" smtClean="0">
                <a:latin typeface="Agency FB" panose="020B0503020202020204" pitchFamily="34" charset="0"/>
              </a:rPr>
              <a:t>Segment 2 ,Offset 53Segment 2 base is 4300 and limit is 400</a:t>
            </a:r>
            <a:br>
              <a:rPr lang="en-US" sz="2800" i="0" dirty="0" smtClean="0">
                <a:latin typeface="Agency FB" panose="020B0503020202020204" pitchFamily="34" charset="0"/>
              </a:rPr>
            </a:br>
            <a:r>
              <a:rPr lang="en-US" sz="2800" i="0" dirty="0" smtClean="0">
                <a:latin typeface="Agency FB" panose="020B0503020202020204" pitchFamily="34" charset="0"/>
              </a:rPr>
              <a:t>Offset is 53 it is less than limit which is 400 so it can be added </a:t>
            </a:r>
            <a:br>
              <a:rPr lang="en-US" sz="2800" i="0" dirty="0" smtClean="0">
                <a:latin typeface="Agency FB" panose="020B0503020202020204" pitchFamily="34" charset="0"/>
              </a:rPr>
            </a:br>
            <a:r>
              <a:rPr lang="en-US" sz="2800" i="0" dirty="0" smtClean="0">
                <a:latin typeface="Agency FB" panose="020B0503020202020204" pitchFamily="34" charset="0"/>
              </a:rPr>
              <a:t>Finally Physical address = (Base of The Segment)+(Offset) = 4300+53 = 4353</a:t>
            </a:r>
            <a:endParaRPr lang="en-US" sz="2800" i="0" dirty="0">
              <a:latin typeface="Agency FB" panose="020B0503020202020204" pitchFamily="34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8" t="36868" r="28398" b="37208"/>
          <a:stretch/>
        </p:blipFill>
        <p:spPr>
          <a:xfrm>
            <a:off x="9472736" y="1653309"/>
            <a:ext cx="1799732" cy="16688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05051" y="4632387"/>
            <a:ext cx="448061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80669" y="4632387"/>
            <a:ext cx="517090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4300</a:t>
            </a:r>
            <a:endParaRPr 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2230" y="5433906"/>
            <a:ext cx="379031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9429" y="5434753"/>
            <a:ext cx="31000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Logical</a:t>
            </a:r>
            <a:r>
              <a:rPr lang="en-US" sz="2000" dirty="0" smtClean="0">
                <a:latin typeface="OCR A Extended" panose="02010509020102010303" pitchFamily="50" charset="0"/>
              </a:rPr>
              <a:t> </a:t>
            </a:r>
            <a:r>
              <a:rPr lang="en-US" sz="2200" dirty="0" smtClean="0">
                <a:latin typeface="OCR A Extended" panose="02010509020102010303" pitchFamily="50" charset="0"/>
              </a:rPr>
              <a:t>vs.</a:t>
            </a:r>
            <a:r>
              <a:rPr lang="en-US" sz="2000" dirty="0" smtClean="0">
                <a:latin typeface="OCR A Extended" panose="02010509020102010303" pitchFamily="50" charset="0"/>
              </a:rPr>
              <a:t> </a:t>
            </a:r>
            <a:r>
              <a:rPr lang="en-US" sz="5400" dirty="0" smtClean="0">
                <a:latin typeface="OCR A Extended" panose="02010509020102010303" pitchFamily="50" charset="0"/>
              </a:rPr>
              <a:t>Physical Address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9601200" cy="421409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Logical address </a:t>
            </a:r>
            <a:r>
              <a:rPr lang="en-US" sz="2400" dirty="0">
                <a:latin typeface="Agency FB" panose="020B0503020202020204" pitchFamily="34" charset="0"/>
              </a:rPr>
              <a:t>– generated by the </a:t>
            </a:r>
            <a:r>
              <a:rPr lang="en-US" sz="2400" dirty="0" smtClean="0">
                <a:latin typeface="Agency FB" panose="020B0503020202020204" pitchFamily="34" charset="0"/>
              </a:rPr>
              <a:t>CPU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  <a:latin typeface="Agency FB" panose="020B0503020202020204" pitchFamily="34" charset="0"/>
              </a:rPr>
              <a:t>It is an address at which a memory location appears to reside from the perspective of an executing program</a:t>
            </a:r>
            <a:r>
              <a:rPr lang="en-US" sz="2400" i="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</a:t>
            </a:r>
            <a:endParaRPr lang="en-US" sz="2400" i="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Physical address </a:t>
            </a:r>
            <a:r>
              <a:rPr lang="en-US" sz="2400" dirty="0">
                <a:solidFill>
                  <a:schemeClr val="tx1"/>
                </a:solidFill>
                <a:latin typeface="Agency FB" panose="020B0503020202020204" pitchFamily="34" charset="0"/>
              </a:rPr>
              <a:t>– address seen by the memory unit</a:t>
            </a:r>
            <a:r>
              <a:rPr lang="en-US" sz="2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</a:t>
            </a:r>
          </a:p>
          <a:p>
            <a:pPr lvl="1"/>
            <a:r>
              <a:rPr lang="en-US" sz="2400" i="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It </a:t>
            </a:r>
            <a:r>
              <a:rPr lang="en-US" sz="2400" i="0" dirty="0">
                <a:solidFill>
                  <a:schemeClr val="tx1"/>
                </a:solidFill>
                <a:latin typeface="Agency FB" panose="020B0503020202020204" pitchFamily="34" charset="0"/>
              </a:rPr>
              <a:t>is the address loaded into the memory-address register and is used to access a particular storage cell of main memory.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  <a:latin typeface="Agency FB" panose="020B0503020202020204" pitchFamily="34" charset="0"/>
              </a:rPr>
              <a:t>Essentially, the location of this data in 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40417" y1="90719" x2="40417" y2="90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67" y="4674316"/>
            <a:ext cx="2191266" cy="1556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2836">
            <a:off x="5983878" y="5242085"/>
            <a:ext cx="269457" cy="201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3025">
            <a:off x="5979891" y="5082628"/>
            <a:ext cx="269457" cy="2018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89208">
            <a:off x="6756135" y="5817765"/>
            <a:ext cx="439552" cy="329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0401">
            <a:off x="6852468" y="5897567"/>
            <a:ext cx="439552" cy="329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444">
            <a:off x="6952747" y="5843148"/>
            <a:ext cx="439552" cy="329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64418" y="5664723"/>
            <a:ext cx="439552" cy="329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9879">
            <a:off x="6897819" y="5685355"/>
            <a:ext cx="439552" cy="329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9912">
            <a:off x="7070355" y="5728655"/>
            <a:ext cx="439552" cy="3292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08923">
            <a:off x="7062777" y="5851269"/>
            <a:ext cx="439552" cy="3292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9391">
            <a:off x="7180385" y="5736776"/>
            <a:ext cx="439552" cy="3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Group Program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10099964" cy="42140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We use Python to create a program that can </a:t>
            </a:r>
            <a:br>
              <a:rPr lang="en-US" sz="2800" dirty="0" smtClean="0">
                <a:latin typeface="Agency FB" panose="020B0503020202020204" pitchFamily="34" charset="0"/>
              </a:rPr>
            </a:br>
            <a:r>
              <a:rPr lang="en-US" sz="2800" dirty="0" smtClean="0">
                <a:latin typeface="Agency FB" panose="020B0503020202020204" pitchFamily="34" charset="0"/>
              </a:rPr>
              <a:t>Add and Remove segment manually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It can translate Logical Address to </a:t>
            </a:r>
            <a:br>
              <a:rPr lang="en-US" sz="2800" dirty="0" smtClean="0">
                <a:latin typeface="Agency FB" panose="020B0503020202020204" pitchFamily="34" charset="0"/>
              </a:rPr>
            </a:br>
            <a:r>
              <a:rPr lang="en-US" sz="2800" dirty="0" smtClean="0">
                <a:latin typeface="Agency FB" panose="020B0503020202020204" pitchFamily="34" charset="0"/>
              </a:rPr>
              <a:t>Physical Address </a:t>
            </a:r>
            <a:endParaRPr lang="en-US" sz="2800" i="0" dirty="0"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08" y="889462"/>
            <a:ext cx="5045055" cy="5386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8" t="19636" r="39108" b="15031"/>
          <a:stretch/>
        </p:blipFill>
        <p:spPr>
          <a:xfrm>
            <a:off x="9738358" y="1900705"/>
            <a:ext cx="1995055" cy="37192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58314" y="1229128"/>
            <a:ext cx="1628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Output</a:t>
            </a:r>
            <a:endParaRPr lang="en-US" sz="5400" b="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29000"/>
            <a:ext cx="4962700" cy="24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Group Program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10099964" cy="493212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How to use it?</a:t>
            </a:r>
          </a:p>
          <a:p>
            <a:pPr lvl="1"/>
            <a:r>
              <a:rPr lang="en-US" sz="2800" i="0" dirty="0" smtClean="0">
                <a:latin typeface="Agency FB" panose="020B0503020202020204" pitchFamily="34" charset="0"/>
              </a:rPr>
              <a:t>Step 1 : </a:t>
            </a:r>
            <a:r>
              <a:rPr lang="en-US" sz="2800" i="0" dirty="0">
                <a:latin typeface="Agency FB" panose="020B0503020202020204" pitchFamily="34" charset="0"/>
              </a:rPr>
              <a:t/>
            </a:r>
            <a:br>
              <a:rPr lang="en-US" sz="2800" i="0" dirty="0">
                <a:latin typeface="Agency FB" panose="020B0503020202020204" pitchFamily="34" charset="0"/>
              </a:rPr>
            </a:br>
            <a:r>
              <a:rPr lang="en-US" sz="2800" i="0" dirty="0" smtClean="0">
                <a:latin typeface="Agency FB" panose="020B0503020202020204" pitchFamily="34" charset="0"/>
              </a:rPr>
              <a:t>Input any number for physical memory size in unit of BYTES and turtle in python will draw a memory with “input” size</a:t>
            </a:r>
          </a:p>
          <a:p>
            <a:pPr lvl="1"/>
            <a:r>
              <a:rPr lang="en-US" sz="2800" i="0" dirty="0" smtClean="0">
                <a:latin typeface="Agency FB" panose="020B0503020202020204" pitchFamily="34" charset="0"/>
              </a:rPr>
              <a:t>Step 2 : </a:t>
            </a:r>
            <a:r>
              <a:rPr lang="en-US" sz="2800" i="0" dirty="0">
                <a:latin typeface="Agency FB" panose="020B0503020202020204" pitchFamily="34" charset="0"/>
              </a:rPr>
              <a:t/>
            </a:r>
            <a:br>
              <a:rPr lang="en-US" sz="2800" i="0" dirty="0">
                <a:latin typeface="Agency FB" panose="020B0503020202020204" pitchFamily="34" charset="0"/>
              </a:rPr>
            </a:br>
            <a:r>
              <a:rPr lang="en-US" sz="2800" i="0" dirty="0" smtClean="0">
                <a:latin typeface="Agency FB" panose="020B0503020202020204" pitchFamily="34" charset="0"/>
              </a:rPr>
              <a:t>Select the function : There are 3 main functions in this program</a:t>
            </a:r>
            <a:br>
              <a:rPr lang="en-US" sz="2800" i="0" dirty="0" smtClean="0">
                <a:latin typeface="Agency FB" panose="020B0503020202020204" pitchFamily="34" charset="0"/>
              </a:rPr>
            </a:br>
            <a:r>
              <a:rPr lang="en-US" sz="2800" i="0" dirty="0" smtClean="0">
                <a:latin typeface="Agency FB" panose="020B0503020202020204" pitchFamily="34" charset="0"/>
              </a:rPr>
              <a:t> 1)Add or Remove Segment</a:t>
            </a:r>
            <a:br>
              <a:rPr lang="en-US" sz="2800" i="0" dirty="0" smtClean="0">
                <a:latin typeface="Agency FB" panose="020B0503020202020204" pitchFamily="34" charset="0"/>
              </a:rPr>
            </a:br>
            <a:r>
              <a:rPr lang="en-US" sz="2800" i="0" dirty="0" smtClean="0">
                <a:latin typeface="Agency FB" panose="020B0503020202020204" pitchFamily="34" charset="0"/>
              </a:rPr>
              <a:t>2)Translate Logical Address to Physical Address</a:t>
            </a:r>
            <a:br>
              <a:rPr lang="en-US" sz="2800" i="0" dirty="0" smtClean="0">
                <a:latin typeface="Agency FB" panose="020B0503020202020204" pitchFamily="34" charset="0"/>
              </a:rPr>
            </a:br>
            <a:r>
              <a:rPr lang="en-US" sz="2800" i="0" dirty="0" smtClean="0">
                <a:latin typeface="Agency FB" panose="020B0503020202020204" pitchFamily="34" charset="0"/>
              </a:rPr>
              <a:t>3)Exit</a:t>
            </a:r>
          </a:p>
          <a:p>
            <a:pPr lvl="1"/>
            <a:r>
              <a:rPr lang="en-US" sz="2800" i="0" dirty="0" smtClean="0">
                <a:latin typeface="Agency FB" panose="020B0503020202020204" pitchFamily="34" charset="0"/>
              </a:rPr>
              <a:t>Step 3 : Repeat Step 2 until you finish work and exit program via input 3</a:t>
            </a:r>
            <a:r>
              <a:rPr lang="en-US" sz="2800" i="0" baseline="30000" dirty="0" smtClean="0">
                <a:latin typeface="Agency FB" panose="020B0503020202020204" pitchFamily="34" charset="0"/>
              </a:rPr>
              <a:t>rd</a:t>
            </a:r>
            <a:r>
              <a:rPr lang="en-US" sz="2800" i="0" dirty="0" smtClean="0">
                <a:latin typeface="Agency FB" panose="020B0503020202020204" pitchFamily="34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6517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Group Program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10099964" cy="493212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Adding</a:t>
            </a:r>
            <a:br>
              <a:rPr lang="en-US" sz="2800" dirty="0" smtClean="0">
                <a:latin typeface="Agency FB" panose="020B0503020202020204" pitchFamily="34" charset="0"/>
              </a:rPr>
            </a:br>
            <a:r>
              <a:rPr lang="en-US" sz="2800" dirty="0" smtClean="0">
                <a:latin typeface="Agency FB" panose="020B0503020202020204" pitchFamily="34" charset="0"/>
              </a:rPr>
              <a:t>we need to input 4 arguments which are “add  Segment#  Limit  Base”</a:t>
            </a:r>
            <a:br>
              <a:rPr lang="en-US" sz="2800" dirty="0" smtClean="0">
                <a:latin typeface="Agency FB" panose="020B0503020202020204" pitchFamily="34" charset="0"/>
              </a:rPr>
            </a:br>
            <a:r>
              <a:rPr lang="en-US" sz="2800" dirty="0" smtClean="0">
                <a:latin typeface="Agency FB" panose="020B0503020202020204" pitchFamily="34" charset="0"/>
              </a:rPr>
              <a:t>for Example add 0 100 20 mean add Segment#0 which limit is 100 and start from 20  </a:t>
            </a:r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018" y="2972561"/>
            <a:ext cx="4424928" cy="3516781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69" y="2972061"/>
            <a:ext cx="5260949" cy="36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Group Program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10099964" cy="493212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Removing</a:t>
            </a:r>
            <a:br>
              <a:rPr lang="en-US" sz="2800" dirty="0" smtClean="0">
                <a:latin typeface="Agency FB" panose="020B0503020202020204" pitchFamily="34" charset="0"/>
              </a:rPr>
            </a:br>
            <a:r>
              <a:rPr lang="en-US" sz="2800" dirty="0" smtClean="0">
                <a:latin typeface="Agency FB" panose="020B0503020202020204" pitchFamily="34" charset="0"/>
              </a:rPr>
              <a:t>we need to input 4 arguments which are “remove  Segment#  0  0”</a:t>
            </a:r>
            <a:br>
              <a:rPr lang="en-US" sz="2800" dirty="0" smtClean="0">
                <a:latin typeface="Agency FB" panose="020B0503020202020204" pitchFamily="34" charset="0"/>
              </a:rPr>
            </a:br>
            <a:r>
              <a:rPr lang="en-US" sz="2800" dirty="0" smtClean="0">
                <a:latin typeface="Agency FB" panose="020B0503020202020204" pitchFamily="34" charset="0"/>
              </a:rPr>
              <a:t>for Example remove 0 0 0 mean remove Segment#0   </a:t>
            </a:r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2" y="2971800"/>
            <a:ext cx="4398878" cy="3529314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1" y="2971800"/>
            <a:ext cx="5257800" cy="36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Group Program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10099964" cy="493212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Translate</a:t>
            </a:r>
            <a:br>
              <a:rPr lang="en-US" sz="2800" dirty="0" smtClean="0">
                <a:latin typeface="Agency FB" panose="020B0503020202020204" pitchFamily="34" charset="0"/>
              </a:rPr>
            </a:br>
            <a:r>
              <a:rPr lang="en-US" sz="2800" dirty="0" smtClean="0">
                <a:latin typeface="Agency FB" panose="020B0503020202020204" pitchFamily="34" charset="0"/>
              </a:rPr>
              <a:t>we need to input 1 arguments which in form of &lt; Segment# , Offset &gt;</a:t>
            </a:r>
            <a:br>
              <a:rPr lang="en-US" sz="2800" dirty="0" smtClean="0">
                <a:latin typeface="Agency FB" panose="020B0503020202020204" pitchFamily="34" charset="0"/>
              </a:rPr>
            </a:br>
            <a:r>
              <a:rPr lang="en-US" sz="2800" dirty="0" smtClean="0">
                <a:latin typeface="Agency FB" panose="020B0503020202020204" pitchFamily="34" charset="0"/>
              </a:rPr>
              <a:t>for  mean remove Segment#0   </a:t>
            </a:r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2" y="2971800"/>
            <a:ext cx="4443983" cy="3529584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2" y="2971800"/>
            <a:ext cx="5257800" cy="36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Group Program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10099964" cy="493212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Example Testing Program</a:t>
            </a:r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45" y="1428750"/>
            <a:ext cx="4738312" cy="5048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8" t="19636" r="39108" b="15031"/>
          <a:stretch/>
        </p:blipFill>
        <p:spPr>
          <a:xfrm>
            <a:off x="3283002" y="2266812"/>
            <a:ext cx="2357583" cy="408101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47152" y="3491346"/>
            <a:ext cx="16330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Output</a:t>
            </a:r>
            <a:endParaRPr lang="en-US" sz="5400" b="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31959" y="3657708"/>
            <a:ext cx="19221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Console</a:t>
            </a:r>
            <a:endParaRPr lang="en-US" sz="5400" b="0" cap="none" spc="0" dirty="0">
              <a:ln w="0"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Group Members: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9601200" cy="4214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Sitthan</a:t>
            </a:r>
            <a:r>
              <a:rPr lang="en-US" sz="5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Agency FB" panose="020B0503020202020204" pitchFamily="34" charset="0"/>
              </a:rPr>
              <a:t>J</a:t>
            </a:r>
            <a:r>
              <a:rPr lang="en-US" sz="54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anetunyalux</a:t>
            </a:r>
            <a:r>
              <a:rPr lang="en-US" sz="5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5922770524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Chanon Haruenpon 5922782487</a:t>
            </a:r>
          </a:p>
          <a:p>
            <a:pPr marL="0" indent="0">
              <a:buNone/>
            </a:pPr>
            <a:r>
              <a:rPr lang="en-US" sz="5400" dirty="0" err="1" smtClean="0">
                <a:latin typeface="Agency FB" panose="020B0503020202020204" pitchFamily="34" charset="0"/>
              </a:rPr>
              <a:t>Peeranon</a:t>
            </a:r>
            <a:r>
              <a:rPr lang="en-US" sz="5400" dirty="0" smtClean="0">
                <a:latin typeface="Agency FB" panose="020B0503020202020204" pitchFamily="34" charset="0"/>
              </a:rPr>
              <a:t> </a:t>
            </a:r>
            <a:r>
              <a:rPr lang="en-US" sz="5400" dirty="0" err="1" smtClean="0">
                <a:latin typeface="Agency FB" panose="020B0503020202020204" pitchFamily="34" charset="0"/>
              </a:rPr>
              <a:t>Posawang</a:t>
            </a:r>
            <a:r>
              <a:rPr lang="en-US" sz="5400" dirty="0" smtClean="0">
                <a:latin typeface="Agency FB" panose="020B0503020202020204" pitchFamily="34" charset="0"/>
              </a:rPr>
              <a:t> 5922783261</a:t>
            </a:r>
          </a:p>
          <a:p>
            <a:pPr marL="0" indent="0">
              <a:buNone/>
            </a:pPr>
            <a:r>
              <a:rPr lang="en-US" sz="54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Peerapat</a:t>
            </a:r>
            <a:r>
              <a:rPr lang="en-US" sz="5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54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Chanawanno</a:t>
            </a:r>
            <a:r>
              <a:rPr lang="en-US" sz="54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5922783873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Background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9601200" cy="42140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Memory management is the functionality of an operating system which handles or manages primary memory and moves processes back and forth between main memory and disk</a:t>
            </a:r>
            <a:endParaRPr lang="en-US" sz="2800" dirty="0" smtClean="0">
              <a:latin typeface="Agency FB" panose="020B0503020202020204" pitchFamily="34" charset="0"/>
            </a:endParaRPr>
          </a:p>
          <a:p>
            <a:r>
              <a:rPr lang="en-US" sz="2800" dirty="0" smtClean="0">
                <a:latin typeface="Agency FB" panose="020B0503020202020204" pitchFamily="34" charset="0"/>
              </a:rPr>
              <a:t>Main </a:t>
            </a:r>
            <a:r>
              <a:rPr lang="en-US" sz="2800" dirty="0">
                <a:latin typeface="Agency FB" panose="020B0503020202020204" pitchFamily="34" charset="0"/>
              </a:rPr>
              <a:t>memory and registers are the only storage that the CPU can access </a:t>
            </a:r>
            <a:r>
              <a:rPr lang="en-US" sz="2800" dirty="0" smtClean="0">
                <a:latin typeface="Agency FB" panose="020B0503020202020204" pitchFamily="34" charset="0"/>
              </a:rPr>
              <a:t>directly</a:t>
            </a:r>
            <a:endParaRPr lang="en-US" sz="2800" dirty="0">
              <a:latin typeface="Agency FB" panose="020B0503020202020204" pitchFamily="34" charset="0"/>
            </a:endParaRPr>
          </a:p>
          <a:p>
            <a:r>
              <a:rPr lang="en-US" sz="2800" dirty="0" smtClean="0">
                <a:latin typeface="Agency FB" panose="020B0503020202020204" pitchFamily="34" charset="0"/>
              </a:rPr>
              <a:t>CPU </a:t>
            </a:r>
            <a:r>
              <a:rPr lang="en-US" sz="2800" dirty="0">
                <a:latin typeface="Agency FB" panose="020B0503020202020204" pitchFamily="34" charset="0"/>
              </a:rPr>
              <a:t>can’t access data stored in a disk </a:t>
            </a:r>
            <a:r>
              <a:rPr lang="en-US" sz="2800" dirty="0" smtClean="0">
                <a:latin typeface="Agency FB" panose="020B0503020202020204" pitchFamily="34" charset="0"/>
              </a:rPr>
              <a:t>directly</a:t>
            </a:r>
            <a:endParaRPr lang="en-US" sz="2800" dirty="0">
              <a:latin typeface="Agency FB" panose="020B0503020202020204" pitchFamily="34" charset="0"/>
            </a:endParaRPr>
          </a:p>
          <a:p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00" b="100000" l="176" r="100000">
                        <a14:foregroundMark x1="22603" y1="60233" x2="22603" y2="34276"/>
                        <a14:foregroundMark x1="9980" y1="61231" x2="10763" y2="62895"/>
                        <a14:foregroundMark x1="76223" y1="64559" x2="75636" y2="35607"/>
                        <a14:foregroundMark x1="78963" y1="42928" x2="77691" y2="43095"/>
                        <a14:foregroundMark x1="79159" y1="22629" x2="79648" y2="22629"/>
                        <a14:foregroundMark x1="86693" y1="25790" x2="86693" y2="25790"/>
                        <a14:foregroundMark x1="95108" y1="44759" x2="95108" y2="44759"/>
                        <a14:foregroundMark x1="89237" y1="68053" x2="92857" y2="49418"/>
                        <a14:foregroundMark x1="95108" y1="46423" x2="94814" y2="43594"/>
                        <a14:foregroundMark x1="67319" y1="70549" x2="74658" y2="69218"/>
                        <a14:foregroundMark x1="3523" y1="70715" x2="95988" y2="70715"/>
                        <a14:foregroundMark x1="21918" y1="74210" x2="13503" y2="96339"/>
                        <a14:foregroundMark x1="22211" y1="74709" x2="30626" y2="96506"/>
                        <a14:foregroundMark x1="77691" y1="73544" x2="68689" y2="97504"/>
                        <a14:foregroundMark x1="78376" y1="74043" x2="87965" y2="99501"/>
                        <a14:backgroundMark x1="39000" y1="96400" x2="62176" y2="97100"/>
                        <a14:backgroundMark x1="7339" y1="62063" x2="7339" y2="62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71" y="3832739"/>
            <a:ext cx="4252653" cy="250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OCR A Extended" panose="02010509020102010303" pitchFamily="50" charset="0"/>
              </a:rPr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9601200" cy="42140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There are two ways to manage memory</a:t>
            </a:r>
          </a:p>
          <a:p>
            <a:pPr lvl="1"/>
            <a:r>
              <a:rPr lang="en-US" sz="2800" b="1" i="0" dirty="0" smtClean="0">
                <a:latin typeface="Agency FB" panose="020B0503020202020204" pitchFamily="34" charset="0"/>
              </a:rPr>
              <a:t>Paging</a:t>
            </a:r>
            <a:r>
              <a:rPr lang="en-US" sz="2800" i="0" dirty="0" smtClean="0">
                <a:latin typeface="Agency FB" panose="020B0503020202020204" pitchFamily="34" charset="0"/>
              </a:rPr>
              <a:t> - technique </a:t>
            </a:r>
            <a:r>
              <a:rPr lang="en-US" sz="2800" i="0" dirty="0">
                <a:latin typeface="Agency FB" panose="020B0503020202020204" pitchFamily="34" charset="0"/>
              </a:rPr>
              <a:t>in which process address space is broken into blocks of the same size called pages</a:t>
            </a:r>
            <a:endParaRPr lang="en-US" sz="2800" i="0" dirty="0" smtClean="0">
              <a:latin typeface="Agency FB" panose="020B0503020202020204" pitchFamily="34" charset="0"/>
            </a:endParaRPr>
          </a:p>
          <a:p>
            <a:pPr lvl="1"/>
            <a:r>
              <a:rPr lang="en-US" sz="2800" b="1" i="0" dirty="0" smtClean="0">
                <a:latin typeface="Agency FB" panose="020B0503020202020204" pitchFamily="34" charset="0"/>
              </a:rPr>
              <a:t>Segmentation </a:t>
            </a:r>
            <a:r>
              <a:rPr lang="en-US" sz="2800" i="0" dirty="0" smtClean="0">
                <a:latin typeface="Agency FB" panose="020B0503020202020204" pitchFamily="34" charset="0"/>
              </a:rPr>
              <a:t>-technique </a:t>
            </a:r>
            <a:r>
              <a:rPr lang="en-US" sz="2800" i="0" dirty="0">
                <a:latin typeface="Agency FB" panose="020B0503020202020204" pitchFamily="34" charset="0"/>
              </a:rPr>
              <a:t>in which each job is divided into several segments of different </a:t>
            </a:r>
            <a:r>
              <a:rPr lang="en-US" sz="2800" i="0" dirty="0" smtClean="0">
                <a:latin typeface="Agency FB" panose="020B0503020202020204" pitchFamily="34" charset="0"/>
              </a:rPr>
              <a:t>sizes, Each segment is actually a different logical address space of the program.</a:t>
            </a:r>
            <a:endParaRPr lang="en-US" sz="2800" i="0" dirty="0">
              <a:latin typeface="Agency FB" panose="020B05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Paging</a:t>
            </a:r>
            <a:r>
              <a:rPr lang="en-US" dirty="0" smtClean="0">
                <a:latin typeface="OCR A Extended" panose="02010509020102010303" pitchFamily="50" charset="0"/>
              </a:rPr>
              <a:t> </a:t>
            </a:r>
            <a:r>
              <a:rPr lang="en-US" sz="5400" dirty="0" smtClean="0">
                <a:latin typeface="OCR A Extended" panose="02010509020102010303" pitchFamily="50" charset="0"/>
              </a:rPr>
              <a:t>vs.</a:t>
            </a:r>
            <a:r>
              <a:rPr lang="en-US" dirty="0" smtClean="0">
                <a:latin typeface="OCR A Extended" panose="02010509020102010303" pitchFamily="50" charset="0"/>
              </a:rPr>
              <a:t> </a:t>
            </a:r>
            <a:r>
              <a:rPr lang="en-US" sz="5400" dirty="0" smtClean="0">
                <a:latin typeface="OCR A Extended" panose="02010509020102010303" pitchFamily="50" charset="0"/>
              </a:rPr>
              <a:t>Segmentation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268150"/>
              </p:ext>
            </p:extLst>
          </p:nvPr>
        </p:nvGraphicFramePr>
        <p:xfrm>
          <a:off x="1485900" y="1568735"/>
          <a:ext cx="94869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236476595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3790951515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854229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Consideration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Paging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Segmentation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Need</a:t>
                      </a:r>
                      <a:r>
                        <a:rPr lang="en-US" sz="1800" baseline="0" dirty="0" smtClean="0">
                          <a:latin typeface="Agency FB" panose="020B0503020202020204" pitchFamily="34" charset="0"/>
                        </a:rPr>
                        <a:t> the program be aware of technique?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No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Yes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6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How many per-process virtual address spaces?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1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Many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2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Can</a:t>
                      </a:r>
                      <a:r>
                        <a:rPr lang="en-US" sz="1800" baseline="0" dirty="0" smtClean="0">
                          <a:latin typeface="Agency FB" panose="020B0503020202020204" pitchFamily="34" charset="0"/>
                        </a:rPr>
                        <a:t> the total address space exceed physical memory?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Yes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No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9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Can</a:t>
                      </a:r>
                      <a:r>
                        <a:rPr lang="en-US" sz="1800" baseline="0" dirty="0" smtClean="0">
                          <a:latin typeface="Agency FB" panose="020B0503020202020204" pitchFamily="34" charset="0"/>
                        </a:rPr>
                        <a:t> procedures and data be distinguished?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No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Yes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5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Sharing</a:t>
                      </a:r>
                      <a:r>
                        <a:rPr lang="en-US" sz="1800" baseline="0" dirty="0" smtClean="0">
                          <a:latin typeface="Agency FB" panose="020B0503020202020204" pitchFamily="34" charset="0"/>
                        </a:rPr>
                        <a:t> of procedures among users facilitated?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No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Yes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2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Motivation</a:t>
                      </a:r>
                      <a:r>
                        <a:rPr lang="en-US" sz="1800" baseline="0" dirty="0" smtClean="0">
                          <a:latin typeface="Agency FB" panose="020B0503020202020204" pitchFamily="34" charset="0"/>
                        </a:rPr>
                        <a:t> for the technique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Get larger linear space,</a:t>
                      </a:r>
                      <a:r>
                        <a:rPr lang="en-US" sz="1800" baseline="0" dirty="0" smtClean="0">
                          <a:latin typeface="Agency FB" panose="020B0503020202020204" pitchFamily="34" charset="0"/>
                        </a:rPr>
                        <a:t> eliminate external fragmentation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Agency FB" panose="020B0503020202020204" pitchFamily="34" charset="0"/>
                        </a:rPr>
                        <a:t>Programs and data in logical independent address spaces, sharing and protection</a:t>
                      </a:r>
                      <a:r>
                        <a:rPr lang="en-US" sz="1800" baseline="0" dirty="0" smtClean="0">
                          <a:latin typeface="Agency FB" panose="020B0503020202020204" pitchFamily="34" charset="0"/>
                        </a:rPr>
                        <a:t> made simpler</a:t>
                      </a:r>
                      <a:endParaRPr lang="en-US" sz="1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57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5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Segmentation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9601200" cy="42140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A logical address space is a collection of segments.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Each segment has a name and a length.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Different segments do not necessarily have the same length.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The logical addresses specify both the segment name and the offset within the segment.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Segmentation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9601200" cy="42140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>
                <a:latin typeface="Agency FB" panose="020B0503020202020204" pitchFamily="34" charset="0"/>
              </a:rPr>
              <a:t>Logical address consists of an ordered pair:</a:t>
            </a:r>
          </a:p>
          <a:p>
            <a:pPr marL="0" indent="0" algn="ctr">
              <a:buNone/>
              <a:defRPr/>
            </a:pPr>
            <a:r>
              <a:rPr lang="en-US" sz="2800" dirty="0" smtClean="0">
                <a:latin typeface="Agency FB" panose="020B0503020202020204" pitchFamily="34" charset="0"/>
              </a:rPr>
              <a:t>&lt;segment-number , offset&gt;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The user therefore specifies each address by two quantities: a segment name and an </a:t>
            </a:r>
            <a:r>
              <a:rPr lang="en-US" sz="2800" dirty="0" smtClean="0">
                <a:latin typeface="Agency FB" panose="020B0503020202020204" pitchFamily="34" charset="0"/>
              </a:rPr>
              <a:t>offset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Segments </a:t>
            </a:r>
            <a:r>
              <a:rPr lang="en-US" sz="2800" dirty="0">
                <a:latin typeface="Agency FB" panose="020B0503020202020204" pitchFamily="34" charset="0"/>
              </a:rPr>
              <a:t>are numbered and referred to by a segment number rather than by a segment </a:t>
            </a:r>
            <a:r>
              <a:rPr lang="en-US" sz="2800" dirty="0" smtClean="0">
                <a:latin typeface="Agency FB" panose="020B0503020202020204" pitchFamily="34" charset="0"/>
              </a:rPr>
              <a:t>name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Ex &lt;1,140&gt; mean Segment 1 , Offset 140</a:t>
            </a:r>
            <a:endParaRPr lang="en-US" sz="2800" dirty="0">
              <a:latin typeface="Agency FB" panose="020B05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Segmentation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3309"/>
            <a:ext cx="9601200" cy="42140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To 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map logical addresses to physical addresses 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can be done 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by a 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segment table</a:t>
            </a: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Agency FB" panose="020B0503020202020204" pitchFamily="34" charset="0"/>
              </a:rPr>
              <a:t>Segment table 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– maps two-dimensional physical addresses; each table entry has: </a:t>
            </a:r>
          </a:p>
          <a:p>
            <a:pPr lvl="1">
              <a:defRPr/>
            </a:pPr>
            <a:r>
              <a:rPr lang="en-US" sz="2800" b="1" i="0" dirty="0">
                <a:solidFill>
                  <a:schemeClr val="tx1"/>
                </a:solidFill>
                <a:latin typeface="Agency FB" panose="020B0503020202020204" pitchFamily="34" charset="0"/>
              </a:rPr>
              <a:t>Base</a:t>
            </a:r>
            <a:r>
              <a:rPr lang="en-US" sz="2800" i="0" dirty="0">
                <a:solidFill>
                  <a:schemeClr val="tx1"/>
                </a:solidFill>
                <a:latin typeface="Agency FB" panose="020B0503020202020204" pitchFamily="34" charset="0"/>
              </a:rPr>
              <a:t> – contains the starting physical address where the segments reside in memory</a:t>
            </a:r>
          </a:p>
          <a:p>
            <a:pPr lvl="1">
              <a:defRPr/>
            </a:pPr>
            <a:r>
              <a:rPr lang="en-US" sz="2800" b="1" i="0" dirty="0">
                <a:solidFill>
                  <a:schemeClr val="tx1"/>
                </a:solidFill>
                <a:latin typeface="Agency FB" panose="020B0503020202020204" pitchFamily="34" charset="0"/>
              </a:rPr>
              <a:t>Limit</a:t>
            </a:r>
            <a:r>
              <a:rPr lang="en-US" sz="2800" i="0" dirty="0">
                <a:solidFill>
                  <a:schemeClr val="tx1"/>
                </a:solidFill>
                <a:latin typeface="Agency FB" panose="020B0503020202020204" pitchFamily="34" charset="0"/>
              </a:rPr>
              <a:t> – speciﬁes the length of the segment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O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ffset 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must be between 0 and the segment </a:t>
            </a:r>
            <a:r>
              <a:rPr 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limit, if “YES” added to the segment base to produce the physical address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Segment Access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96" y="1547330"/>
            <a:ext cx="7886008" cy="49060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OCR A Extended" panose="02010509020102010303" pitchFamily="50" charset="0"/>
              </a:rPr>
              <a:t>Example</a:t>
            </a:r>
            <a:r>
              <a:rPr lang="en-US" sz="4600" dirty="0" smtClean="0">
                <a:latin typeface="OCR A Extended" panose="02010509020102010303" pitchFamily="50" charset="0"/>
              </a:rPr>
              <a:t> </a:t>
            </a:r>
            <a:r>
              <a:rPr lang="en-US" sz="5400" dirty="0" smtClean="0">
                <a:latin typeface="OCR A Extended" panose="02010509020102010303" pitchFamily="50" charset="0"/>
              </a:rPr>
              <a:t>of</a:t>
            </a:r>
            <a:r>
              <a:rPr lang="en-US" sz="4600" dirty="0" smtClean="0">
                <a:latin typeface="OCR A Extended" panose="02010509020102010303" pitchFamily="50" charset="0"/>
              </a:rPr>
              <a:t> </a:t>
            </a:r>
            <a:r>
              <a:rPr lang="en-US" sz="5400" dirty="0" smtClean="0">
                <a:latin typeface="OCR A Extended" panose="02010509020102010303" pitchFamily="50" charset="0"/>
              </a:rPr>
              <a:t>Segmentation</a:t>
            </a:r>
            <a:endParaRPr lang="en-US" sz="5400" dirty="0">
              <a:latin typeface="OCR A Extended" panose="02010509020102010303" pitchFamily="50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545336"/>
            <a:ext cx="7882128" cy="483903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3DE6-338B-4E36-87D1-49879B44D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526</TotalTime>
  <Words>473</Words>
  <Application>Microsoft Office PowerPoint</Application>
  <PresentationFormat>Widescreen</PresentationFormat>
  <Paragraphs>107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Agency FB</vt:lpstr>
      <vt:lpstr>Arial</vt:lpstr>
      <vt:lpstr>Calibri</vt:lpstr>
      <vt:lpstr>Franklin Gothic Book</vt:lpstr>
      <vt:lpstr>Garamond</vt:lpstr>
      <vt:lpstr>OCR A Extended</vt:lpstr>
      <vt:lpstr>1_Organic</vt:lpstr>
      <vt:lpstr>Crop</vt:lpstr>
      <vt:lpstr>PowerPoint Presentation</vt:lpstr>
      <vt:lpstr>Background</vt:lpstr>
      <vt:lpstr>Memory management</vt:lpstr>
      <vt:lpstr>Paging vs. Segmentation</vt:lpstr>
      <vt:lpstr>Segmentation</vt:lpstr>
      <vt:lpstr>Segmentation</vt:lpstr>
      <vt:lpstr>Segmentation</vt:lpstr>
      <vt:lpstr>Segment Access</vt:lpstr>
      <vt:lpstr>Example of Segmentation</vt:lpstr>
      <vt:lpstr>Example of Segmentation</vt:lpstr>
      <vt:lpstr>Logical vs. Physical Address</vt:lpstr>
      <vt:lpstr>Group Program</vt:lpstr>
      <vt:lpstr>Group Program</vt:lpstr>
      <vt:lpstr>Group Program</vt:lpstr>
      <vt:lpstr>Group Program</vt:lpstr>
      <vt:lpstr>Group Program</vt:lpstr>
      <vt:lpstr>Group Program</vt:lpstr>
      <vt:lpstr>Group Members: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Chanon Haruenpon</dc:creator>
  <cp:lastModifiedBy>Chanon Haruenpon</cp:lastModifiedBy>
  <cp:revision>31</cp:revision>
  <dcterms:created xsi:type="dcterms:W3CDTF">2018-05-27T07:52:07Z</dcterms:created>
  <dcterms:modified xsi:type="dcterms:W3CDTF">2018-05-28T13:15:44Z</dcterms:modified>
</cp:coreProperties>
</file>