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45" r:id="rId6"/>
    <p:sldId id="326" r:id="rId7"/>
    <p:sldId id="328" r:id="rId8"/>
    <p:sldId id="329" r:id="rId9"/>
    <p:sldId id="343" r:id="rId10"/>
    <p:sldId id="327" r:id="rId11"/>
    <p:sldId id="300" r:id="rId12"/>
    <p:sldId id="335" r:id="rId13"/>
    <p:sldId id="336" r:id="rId14"/>
    <p:sldId id="337" r:id="rId15"/>
    <p:sldId id="338" r:id="rId16"/>
    <p:sldId id="339" r:id="rId17"/>
    <p:sldId id="340" r:id="rId18"/>
    <p:sldId id="344" r:id="rId19"/>
    <p:sldId id="341" r:id="rId20"/>
    <p:sldId id="331" r:id="rId21"/>
    <p:sldId id="330" r:id="rId22"/>
    <p:sldId id="332" r:id="rId23"/>
    <p:sldId id="342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C7B6BD34-B27F-4B70-88F5-73AB601BB1D3}">
          <p14:sldIdLst>
            <p14:sldId id="292"/>
            <p14:sldId id="345"/>
          </p14:sldIdLst>
        </p14:section>
        <p14:section name="business" id="{3E1066EE-6202-4FB4-85B8-6407052829F0}">
          <p14:sldIdLst>
            <p14:sldId id="326"/>
            <p14:sldId id="328"/>
            <p14:sldId id="329"/>
            <p14:sldId id="343"/>
            <p14:sldId id="327"/>
            <p14:sldId id="300"/>
          </p14:sldIdLst>
        </p14:section>
        <p14:section name="Untitled Section" id="{554F4BBB-E55F-43D3-8083-2AB1905DE1E6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</p14:sldIdLst>
        </p14:section>
        <p14:section name="Untitled Section" id="{A56521DA-51AB-4FE6-BABB-8E20FF491DF4}">
          <p14:sldIdLst>
            <p14:sldId id="331"/>
            <p14:sldId id="330"/>
            <p14:sldId id="332"/>
          </p14:sldIdLst>
        </p14:section>
        <p14:section name="appendix" id="{1E73A14D-274E-4206-A438-0C8230FB69B7}">
          <p14:sldIdLst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9A346"/>
    <a:srgbClr val="FFFAF7"/>
    <a:srgbClr val="F8F6F5"/>
    <a:srgbClr val="0F253E"/>
    <a:srgbClr val="446992"/>
    <a:srgbClr val="AEC2D8"/>
    <a:srgbClr val="98432A"/>
    <a:srgbClr val="D84400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11" d="100"/>
          <a:sy n="111" d="100"/>
        </p:scale>
        <p:origin x="756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3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jpg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8" y="2437335"/>
            <a:ext cx="10601663" cy="1772728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rgbClr val="1F1F1F"/>
                </a:solidFill>
                <a:latin typeface="+mn-lt"/>
              </a:rPr>
              <a:t>TELCO CHURN PREDICTION</a:t>
            </a:r>
            <a:br>
              <a:rPr lang="en-US" altLang="zh-CN" sz="6600" dirty="0">
                <a:solidFill>
                  <a:srgbClr val="1F1F1F"/>
                </a:solidFill>
                <a:latin typeface="+mn-lt"/>
              </a:rPr>
            </a:br>
            <a:r>
              <a:rPr lang="en-US" altLang="zh-CN" sz="3200" b="0" dirty="0">
                <a:solidFill>
                  <a:srgbClr val="1F1F1F"/>
                </a:solidFill>
                <a:latin typeface="+mn-lt"/>
              </a:rPr>
              <a:t>A Model for Predicting Customer Retention in Telecom</a:t>
            </a:r>
            <a:endParaRPr lang="en-US" sz="6600" b="0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3682" y="4210063"/>
            <a:ext cx="6663746" cy="672464"/>
          </a:xfrm>
        </p:spPr>
        <p:txBody>
          <a:bodyPr/>
          <a:lstStyle/>
          <a:p>
            <a:r>
              <a:rPr lang="en-US" sz="2000" b="1" dirty="0">
                <a:solidFill>
                  <a:srgbClr val="1F1F1F"/>
                </a:solidFill>
              </a:rPr>
              <a:t>Peerapat.t</a:t>
            </a:r>
            <a:br>
              <a:rPr lang="en-US" sz="2000" b="1" dirty="0">
                <a:solidFill>
                  <a:srgbClr val="1F1F1F"/>
                </a:solidFill>
              </a:rPr>
            </a:br>
            <a:r>
              <a:rPr lang="en-US" sz="1600" dirty="0">
                <a:solidFill>
                  <a:srgbClr val="1F1F1F"/>
                </a:solidFill>
              </a:rPr>
              <a:t>github.com/peerapat-t</a:t>
            </a:r>
            <a:endParaRPr lang="en-US" sz="240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 (Body)"/>
              </a:rPr>
              <a:pPr/>
              <a:t>15</a:t>
            </a:fld>
            <a:endParaRPr lang="en-US" altLang="zh-CN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 (Body)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 selection with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72" y="2301232"/>
            <a:ext cx="4955293" cy="367030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05743"/>
              </p:ext>
            </p:extLst>
          </p:nvPr>
        </p:nvGraphicFramePr>
        <p:xfrm>
          <a:off x="692458" y="1968495"/>
          <a:ext cx="5260668" cy="433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526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492272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3606870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05165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>
                <a:solidFill>
                  <a:srgbClr val="1F1F1F"/>
                </a:solidFill>
                <a:latin typeface="+mn-lt"/>
              </a:rPr>
              <a:t>EXECUTIVE SUMMARY</a:t>
            </a:r>
            <a:endParaRPr lang="en-US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" panose="020B0604020104020204" pitchFamily="34" charset="0"/>
              </a:rPr>
              <a:pPr/>
              <a:t>2</a:t>
            </a:fld>
            <a:endParaRPr lang="en-US" altLang="zh-CN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" panose="020B0604020104020204" pitchFamily="34" charset="0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5B13-0900-42E0-A975-51E7083C50E9}"/>
              </a:ext>
            </a:extLst>
          </p:cNvPr>
          <p:cNvSpPr txBox="1"/>
          <p:nvPr/>
        </p:nvSpPr>
        <p:spPr>
          <a:xfrm>
            <a:off x="581709" y="1390243"/>
            <a:ext cx="10485981" cy="46474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Assume we are a telecommunications company dealing with customer churn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Retaining current customers is typically more cost-effective than acquiring new ones; studies show it can be 5 to 7 times more expensive to attract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We focus on identifying signals and encouraging them to continue their relationship with our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</a:rPr>
              <a:t>Develop a churn prediction model with an optimized threshold based on a cost-benefit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1F1F1F"/>
              </a:solidFill>
              <a:latin typeface="Abadi (Body)"/>
            </a:endParaRP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</a:rPr>
              <a:t>Impact</a:t>
            </a:r>
            <a:endParaRPr lang="th-TH" sz="2000" b="1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 </a:t>
            </a: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'do nothing' program and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800" b="0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  <a:ea typeface="微软雅黑"/>
              <a:cs typeface="Posterama" panose="020B0504020200020000" pitchFamily="34" charset="0"/>
            </a:endParaRP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</a:rPr>
              <a:t>Challenges</a:t>
            </a:r>
            <a:endParaRPr lang="th-TH" sz="2000" b="1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selection</a:t>
            </a:r>
            <a:endParaRPr lang="en-US" sz="1800" b="0" dirty="0">
              <a:solidFill>
                <a:srgbClr val="1F1F1F"/>
              </a:solidFill>
              <a:latin typeface="Abadi (Body)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3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693197" cy="1422664"/>
          </a:xfrm>
        </p:spPr>
        <p:txBody>
          <a:bodyPr/>
          <a:lstStyle/>
          <a:p>
            <a:r>
              <a:rPr lang="en-US" sz="2000" dirty="0">
                <a:solidFill>
                  <a:srgbClr val="1F1F1F"/>
                </a:solidFill>
              </a:rPr>
              <a:t>Peerapat Tancharoen holds a Bachelor's degree in Economics from </a:t>
            </a:r>
            <a:r>
              <a:rPr lang="en-US" sz="2000" dirty="0" err="1">
                <a:solidFill>
                  <a:srgbClr val="1F1F1F"/>
                </a:solidFill>
              </a:rPr>
              <a:t>Srinakharinwirot</a:t>
            </a:r>
            <a:r>
              <a:rPr lang="en-US" sz="2000" dirty="0">
                <a:solidFill>
                  <a:srgbClr val="1F1F1F"/>
                </a:solidFill>
              </a:rPr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</a:rPr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>
                <a:solidFill>
                  <a:srgbClr val="1F1F1F"/>
                </a:solidFill>
              </a:rPr>
              <a:t>linkedin.com/in/peerapat-tancharoen-664759220</a:t>
            </a:r>
            <a:r>
              <a:rPr lang="th-TH" sz="1400" dirty="0">
                <a:solidFill>
                  <a:srgbClr val="1F1F1F"/>
                </a:solidFill>
              </a:rPr>
              <a:t>/</a:t>
            </a:r>
            <a:endParaRPr lang="en-US" sz="1400" dirty="0">
              <a:solidFill>
                <a:srgbClr val="1F1F1F"/>
              </a:solidFill>
            </a:endParaRPr>
          </a:p>
          <a:p>
            <a:r>
              <a:rPr lang="en-US" dirty="0">
                <a:solidFill>
                  <a:srgbClr val="1F1F1F"/>
                </a:solidFill>
              </a:rPr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pic>
        <p:nvPicPr>
          <p:cNvPr id="2" name="Picture Placeholder 23">
            <a:extLst>
              <a:ext uri="{FF2B5EF4-FFF2-40B4-BE49-F238E27FC236}">
                <a16:creationId xmlns:a16="http://schemas.microsoft.com/office/drawing/2014/main" id="{AE5F5960-E15A-6BB8-ACD6-DB3082533E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946931" y="1626817"/>
            <a:ext cx="5162709" cy="59752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493794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1. BUSINESS PROBLEM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09" y="1390243"/>
            <a:ext cx="9166139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1F1F"/>
                </a:solidFill>
                <a:latin typeface="Abadi (Body)"/>
              </a:rPr>
              <a:t>Lower Costs for Retention: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 Retaining a customer is significantly cheaper than acquiring a new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1F1F"/>
                </a:solidFill>
                <a:latin typeface="Abadi (Body)"/>
              </a:rPr>
              <a:t>Cost Discrepancy: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 According to a study by Bain &amp; Company, it can cost 5 to 7 times more to acquire a new customer compared to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1F1F"/>
                </a:solidFill>
                <a:latin typeface="Abadi (Body)"/>
              </a:rPr>
              <a:t>Customer Familiarity: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 Existing customers are already familiar with our products or services, which makes them more likely to continue their patronage.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1F1F"/>
                </a:solidFill>
                <a:latin typeface="Abadi (Body)"/>
              </a:rPr>
              <a:t>Business Continuity: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 Retained customers provide a stable revenue stream because they continue to do business with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1F1F"/>
                </a:solidFill>
                <a:latin typeface="Abadi (Body)"/>
              </a:rPr>
              <a:t>Importance of Retention: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 The substantial cost difference underscores the importance of focusing on customer retention strategies to enhance our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2.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23779"/>
              </p:ext>
            </p:extLst>
          </p:nvPr>
        </p:nvGraphicFramePr>
        <p:xfrm>
          <a:off x="6285391" y="1588302"/>
          <a:ext cx="5367372" cy="383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46992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0488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1018168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64473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2.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390243"/>
            <a:ext cx="5438090" cy="42780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13FB4B-7812-8DA7-7586-BC43ED5F26AD}"/>
              </a:ext>
            </a:extLst>
          </p:cNvPr>
          <p:cNvGrpSpPr/>
          <p:nvPr/>
        </p:nvGrpSpPr>
        <p:grpSpPr>
          <a:xfrm>
            <a:off x="810883" y="3340268"/>
            <a:ext cx="4822166" cy="2223770"/>
            <a:chOff x="810883" y="3340268"/>
            <a:chExt cx="4822166" cy="22237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64E842-0AA4-9A6D-0E88-D0E908F31776}"/>
                </a:ext>
              </a:extLst>
            </p:cNvPr>
            <p:cNvSpPr/>
            <p:nvPr/>
          </p:nvSpPr>
          <p:spPr>
            <a:xfrm>
              <a:off x="810883" y="3340268"/>
              <a:ext cx="4822166" cy="2223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8C6136-A392-4239-810A-B23F3E56EA49}"/>
                </a:ext>
              </a:extLst>
            </p:cNvPr>
            <p:cNvSpPr/>
            <p:nvPr/>
          </p:nvSpPr>
          <p:spPr>
            <a:xfrm>
              <a:off x="1036858" y="3961231"/>
              <a:ext cx="1790700" cy="785005"/>
            </a:xfrm>
            <a:prstGeom prst="rect">
              <a:avLst/>
            </a:prstGeom>
            <a:solidFill>
              <a:srgbClr val="FFFAF7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Universe: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7,032 customers who still active in this month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0FAEC0-7467-42A2-85C4-C672BBDCE921}"/>
                </a:ext>
              </a:extLst>
            </p:cNvPr>
            <p:cNvSpPr/>
            <p:nvPr/>
          </p:nvSpPr>
          <p:spPr>
            <a:xfrm>
              <a:off x="3510649" y="3758313"/>
              <a:ext cx="1790700" cy="485883"/>
            </a:xfrm>
            <a:prstGeom prst="rect">
              <a:avLst/>
            </a:prstGeom>
            <a:solidFill>
              <a:srgbClr val="FFFAF7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Unsubscribe (target 1)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FB607A-71F8-43BE-BAE8-C3C1506A760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827558" y="4353734"/>
              <a:ext cx="682222" cy="241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BB3C804-C41C-4859-BAD8-8B02EB5BEFC7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2827558" y="4001255"/>
              <a:ext cx="683091" cy="3524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C57FE1-53F9-4362-9938-44340A2DB61D}"/>
                </a:ext>
              </a:extLst>
            </p:cNvPr>
            <p:cNvSpPr txBox="1"/>
            <p:nvPr/>
          </p:nvSpPr>
          <p:spPr>
            <a:xfrm>
              <a:off x="1036858" y="5108955"/>
              <a:ext cx="1790700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100" i="1" dirty="0">
                  <a:latin typeface="Abadi (Body)"/>
                  <a:ea typeface="微软雅黑"/>
                  <a:cs typeface="Posterama" panose="020B0504020200020000" pitchFamily="34" charset="0"/>
                </a:rPr>
                <a:t>This month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4887FB-2FE1-4F6C-86C0-7E82CBEE0085}"/>
                </a:ext>
              </a:extLst>
            </p:cNvPr>
            <p:cNvSpPr txBox="1"/>
            <p:nvPr/>
          </p:nvSpPr>
          <p:spPr>
            <a:xfrm>
              <a:off x="3509780" y="5108740"/>
              <a:ext cx="1790700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100" i="1" dirty="0">
                  <a:latin typeface="Abadi (Body)"/>
                  <a:ea typeface="微软雅黑"/>
                  <a:cs typeface="Posterama" panose="020B0504020200020000" pitchFamily="34" charset="0"/>
                </a:rPr>
                <a:t>Next month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EBF36D-D68D-C2F4-1DF2-CDC3E3242678}"/>
                </a:ext>
              </a:extLst>
            </p:cNvPr>
            <p:cNvSpPr/>
            <p:nvPr/>
          </p:nvSpPr>
          <p:spPr>
            <a:xfrm>
              <a:off x="3509780" y="4463271"/>
              <a:ext cx="1790700" cy="485883"/>
            </a:xfrm>
            <a:prstGeom prst="rect">
              <a:avLst/>
            </a:prstGeom>
            <a:solidFill>
              <a:srgbClr val="FFFAF7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Not unsubscribe (target 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24931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3F81A0-2709-D948-4013-6A776D2A4FD7}"/>
              </a:ext>
            </a:extLst>
          </p:cNvPr>
          <p:cNvSpPr/>
          <p:nvPr/>
        </p:nvSpPr>
        <p:spPr>
          <a:xfrm>
            <a:off x="2815523" y="2749852"/>
            <a:ext cx="1975449" cy="897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8038509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8AC3D-0E74-F1BF-E212-F6C6F502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01" y="2884007"/>
            <a:ext cx="628835" cy="6288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2A5EC-AEC6-83A9-A2F5-687BC29628EC}"/>
              </a:ext>
            </a:extLst>
          </p:cNvPr>
          <p:cNvSpPr txBox="1"/>
          <p:nvPr/>
        </p:nvSpPr>
        <p:spPr>
          <a:xfrm>
            <a:off x="3579921" y="3013759"/>
            <a:ext cx="116792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1F1F"/>
                </a:solidFill>
                <a:latin typeface="Abadi (Body)"/>
              </a:rPr>
              <a:t>Database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981409-A1A7-5177-28DF-38F6A509A741}"/>
              </a:ext>
            </a:extLst>
          </p:cNvPr>
          <p:cNvSpPr/>
          <p:nvPr/>
        </p:nvSpPr>
        <p:spPr>
          <a:xfrm>
            <a:off x="693842" y="3338680"/>
            <a:ext cx="1837426" cy="892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A04769-CBAF-7C77-6EB4-0DB7D665D23E}"/>
              </a:ext>
            </a:extLst>
          </p:cNvPr>
          <p:cNvSpPr txBox="1"/>
          <p:nvPr/>
        </p:nvSpPr>
        <p:spPr>
          <a:xfrm>
            <a:off x="1458239" y="3464086"/>
            <a:ext cx="10730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1F1F"/>
                </a:solidFill>
                <a:latin typeface="Abadi (Body)"/>
              </a:rPr>
              <a:t>Data scientist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D8E249-A772-F778-6E7A-5B9FB839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19" y="3471784"/>
            <a:ext cx="630936" cy="6309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454104A-04BB-6C8F-0439-390C76EBC0FA}"/>
              </a:ext>
            </a:extLst>
          </p:cNvPr>
          <p:cNvSpPr/>
          <p:nvPr/>
        </p:nvSpPr>
        <p:spPr>
          <a:xfrm>
            <a:off x="2815523" y="3929472"/>
            <a:ext cx="1975449" cy="897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244DB-AA14-444B-B8C5-C5E652118CA0}"/>
              </a:ext>
            </a:extLst>
          </p:cNvPr>
          <p:cNvSpPr txBox="1"/>
          <p:nvPr/>
        </p:nvSpPr>
        <p:spPr>
          <a:xfrm>
            <a:off x="3579921" y="4193379"/>
            <a:ext cx="116792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1F1F"/>
                </a:solidFill>
                <a:latin typeface="Abadi (Body)"/>
              </a:rPr>
              <a:t>Model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7BA922-01F5-AFFC-A31A-E13BFB26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72" y="4071204"/>
            <a:ext cx="630936" cy="630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F54AC11-79AA-988B-EB64-FD24484620A6}"/>
              </a:ext>
            </a:extLst>
          </p:cNvPr>
          <p:cNvSpPr/>
          <p:nvPr/>
        </p:nvSpPr>
        <p:spPr>
          <a:xfrm>
            <a:off x="5066464" y="3333750"/>
            <a:ext cx="1629612" cy="89714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3C72176-F005-016F-381E-79686DCB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49" y="3483100"/>
            <a:ext cx="628835" cy="6288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1983EC-0814-CF35-69ED-E9D5DD36F163}"/>
              </a:ext>
            </a:extLst>
          </p:cNvPr>
          <p:cNvSpPr txBox="1"/>
          <p:nvPr/>
        </p:nvSpPr>
        <p:spPr>
          <a:xfrm>
            <a:off x="5838169" y="3612852"/>
            <a:ext cx="85790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1F1F"/>
                </a:solidFill>
                <a:latin typeface="Abadi (Body)"/>
              </a:rPr>
              <a:t>Lead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97C525-E31A-B8EF-01D6-C317E6C2333A}"/>
              </a:ext>
            </a:extLst>
          </p:cNvPr>
          <p:cNvSpPr/>
          <p:nvPr/>
        </p:nvSpPr>
        <p:spPr>
          <a:xfrm>
            <a:off x="6971568" y="3333751"/>
            <a:ext cx="1975449" cy="8971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81366-0923-A58F-F907-92B71165E9D4}"/>
              </a:ext>
            </a:extLst>
          </p:cNvPr>
          <p:cNvSpPr txBox="1"/>
          <p:nvPr/>
        </p:nvSpPr>
        <p:spPr>
          <a:xfrm>
            <a:off x="7735966" y="3483100"/>
            <a:ext cx="116792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1F1F"/>
                </a:solidFill>
                <a:latin typeface="Abadi (Body)"/>
              </a:rPr>
              <a:t>Marketing team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395E71-ABDB-2B89-EAA0-212E2E75F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874" y="3466881"/>
            <a:ext cx="630936" cy="63093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1900AA6-F04A-EC6D-2E15-564BF74EEB98}"/>
              </a:ext>
            </a:extLst>
          </p:cNvPr>
          <p:cNvSpPr/>
          <p:nvPr/>
        </p:nvSpPr>
        <p:spPr>
          <a:xfrm>
            <a:off x="9229816" y="3333750"/>
            <a:ext cx="2166565" cy="8971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AC37C5-1FCB-13BB-7B9A-6755BB603DFC}"/>
              </a:ext>
            </a:extLst>
          </p:cNvPr>
          <p:cNvSpPr txBox="1"/>
          <p:nvPr/>
        </p:nvSpPr>
        <p:spPr>
          <a:xfrm>
            <a:off x="10051364" y="3610359"/>
            <a:ext cx="129291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1F1F"/>
                </a:solidFill>
                <a:latin typeface="Abadi (Body)"/>
              </a:rPr>
              <a:t>Promotion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7CACEA1-D239-60E7-C006-C52884F47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122" y="3464893"/>
            <a:ext cx="630936" cy="630936"/>
          </a:xfrm>
          <a:prstGeom prst="rect">
            <a:avLst/>
          </a:prstGeom>
        </p:spPr>
      </p:pic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0095A9AD-CC3E-78BB-3FE6-3B871D4E585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295A3-5A2D-C5C6-149F-2D69E31DBEB7}"/>
              </a:ext>
            </a:extLst>
          </p:cNvPr>
          <p:cNvSpPr txBox="1"/>
          <p:nvPr/>
        </p:nvSpPr>
        <p:spPr>
          <a:xfrm>
            <a:off x="341417" y="1813270"/>
            <a:ext cx="358288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scientist team build churn prediction model by data from database.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3B6011-2612-ACFB-5DFB-9DA3A3A6DAD3}"/>
              </a:ext>
            </a:extLst>
          </p:cNvPr>
          <p:cNvSpPr txBox="1"/>
          <p:nvPr/>
        </p:nvSpPr>
        <p:spPr>
          <a:xfrm>
            <a:off x="4162960" y="1813270"/>
            <a:ext cx="350347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Model predict probability to churn and send the lead to marketing team.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A184AB-6198-C5E2-1E0E-3647A9B1DC2F}"/>
              </a:ext>
            </a:extLst>
          </p:cNvPr>
          <p:cNvSpPr txBox="1"/>
          <p:nvPr/>
        </p:nvSpPr>
        <p:spPr>
          <a:xfrm>
            <a:off x="7905093" y="1813270"/>
            <a:ext cx="358557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Marketing team launch promotion only for customer who have higher probability to churn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230e9df3-be65-4c73-a93b-d1236ebd677e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purl.org/dc/dcmitype/"/>
    <ds:schemaRef ds:uri="16c05727-aa75-4e4a-9b5f-8a80a116589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3448</TotalTime>
  <Words>1832</Words>
  <Application>Microsoft Office PowerPoint</Application>
  <PresentationFormat>Widescreen</PresentationFormat>
  <Paragraphs>291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</vt:lpstr>
      <vt:lpstr>Posterama Text Black</vt:lpstr>
      <vt:lpstr>Posterama Text SemiBold</vt:lpstr>
      <vt:lpstr>Office 主题​​</vt:lpstr>
      <vt:lpstr>TELCO CHURN PREDICTION A Model for Predicting Customer Retention in Telecom</vt:lpstr>
      <vt:lpstr>EXECUTIVE SUMMARY</vt:lpstr>
      <vt:lpstr>1. BUSINESS PROBLEM</vt:lpstr>
      <vt:lpstr>2. SOLUTION</vt:lpstr>
      <vt:lpstr>2. SOLUTION</vt:lpstr>
      <vt:lpstr>3. RESULT</vt:lpstr>
      <vt:lpstr>4. APPLICATION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5. CONCLUSIONS/RECOMMENDATIONS</vt:lpstr>
      <vt:lpstr>4. RESULT</vt:lpstr>
      <vt:lpstr>6. FUTURE WORK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279</cp:revision>
  <dcterms:created xsi:type="dcterms:W3CDTF">2023-08-12T05:32:41Z</dcterms:created>
  <dcterms:modified xsi:type="dcterms:W3CDTF">2024-09-16T14:11:15Z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