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3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71" r:id="rId15"/>
    <p:sldId id="270" r:id="rId16"/>
    <p:sldId id="272" r:id="rId17"/>
    <p:sldId id="262" r:id="rId18"/>
    <p:sldId id="26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DB15-2F13-4633-AEC6-015010758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24C6-B58A-42A4-BB39-4BB446008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CEBA-C040-4C89-8C1D-F1F31D0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554C-6CD8-4CA1-A7E4-D7C082BF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EE7B-D287-4698-8F28-9BFE26E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F373-CA62-4185-9934-92EE6DF0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3A455-3078-4D1C-8633-8DEF0017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B75D-738C-495E-9A90-FB980CD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130-5E4B-4DE9-92B1-6B20E5E9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8E17-361E-45C8-B5BD-0A5DDAF4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3452D-AE3D-42AB-9678-D7466B839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EAFE3-7EB5-4D04-B958-6C2C83CA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D330-C68D-44C3-8BAA-6A646879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E458-9D62-4869-A02B-D978F0B0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CA6-F108-4AB5-B5C9-9014E742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1D33-4D44-4ED5-93D4-AF03B400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BCD8-8764-4C85-AAE6-F4F31F17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16F7-1870-4B19-AD32-E73F6523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D19B-D9FA-49BB-B281-10AC54B3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4B3F-AE4D-486B-B18E-9B08D60D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D15D-8B91-4BD2-8048-7295C822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627F-3746-47D5-9103-F6E98AE3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E0ED-80F3-42BF-82BC-F1411A1E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137A-9E05-4DEB-A9F0-CA322E96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DA7-712B-4233-B32A-9BDBE3F4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BD7-39F2-4768-BE2B-1B9820C8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DA82-C6EA-45AC-B63E-FA663333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E332-A94E-4284-BDA8-B55C5D2B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9D56-E2F3-4A0B-A6DD-FBCFF716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D270-D847-4353-AE68-1D55D37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C34F-2F5E-41C7-9667-761DB82D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A2F-BED2-4CCA-A5C6-0EAD9D9E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9881-4EE4-438A-9F4C-95747CFE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186C-0774-4B08-8AEB-9C92DCEF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B3357-F765-4FAE-93C3-87AE1870F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D75FE-974C-49B6-96BD-AFC5CD405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849F6-C710-4218-86B2-FB33C138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14517-7739-43E4-80C0-2105437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DC23-F793-4693-A679-15BA9FC8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B8CA-28A0-48C9-9778-9CB34F0E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10E4F-1E65-4408-ACA3-E6B987F2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6FA31-3032-4742-8CBB-03DFD0BF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55515-9178-4307-95A0-0241DA4B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4B282-0A89-4EE8-8341-B7A6D274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214B-053E-4673-A01A-D5AA8663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15137-C814-43D9-9D00-41008E4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6B2-5507-46C3-9BC3-3C9F921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F9C8-9B56-48F6-A558-FAFF03E0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D16C-B1FF-44F2-941A-1B73D50E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019D2-3EC7-4E24-A01E-84A886CB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AA838-5111-4BCE-8B3E-5032C8B3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4A25-8DC3-438F-B3B2-BAD09948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9AE0-9D6F-48DA-8782-2F264F8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AB5F3-49EE-4F04-B607-F8886F70B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EF55-CAD8-404A-9D5E-AE27CE56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2AAF-BCB9-45AA-9AE4-3E23B68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A2E6-31F7-49AC-9788-71732476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324F-C2DC-46D5-8853-8642DBDC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AE573-948E-4313-957C-6AEE7275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553A-7993-428D-8B3E-B0A99827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517E-DE31-4B63-BA10-2E1C5A8F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2407-07DE-4B6D-AF96-BE7C176B55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B794-6C17-45C2-89E8-5FB793DE2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76A1-6C95-4871-983F-35AE6DFF3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6F4B-9E27-46FC-9E01-19F5E9B4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neptune.ai/blog/how-to-deal-with-imbalanced-classification-and-regression-data" TargetMode="External"/><Relationship Id="rId3" Type="http://schemas.openxmlformats.org/officeDocument/2006/relationships/hyperlink" Target="https://www.kaggle.com/code/rafjaa/resampling-strategies-for-imbalanced-datasets#t1" TargetMode="External"/><Relationship Id="rId7" Type="http://schemas.openxmlformats.org/officeDocument/2006/relationships/hyperlink" Target="https://machinelearningmastery.com/tour-of-evaluation-metrics-for-imbalanced-classification/" TargetMode="External"/><Relationship Id="rId2" Type="http://schemas.openxmlformats.org/officeDocument/2006/relationships/hyperlink" Target="https://www.kdnuggets.com/2020/01/5-most-useful-techniques-handle-imbalanced-data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smote-synthetic-data-augmentation-for-tabular-data-1ce28090debc" TargetMode="External"/><Relationship Id="rId5" Type="http://schemas.openxmlformats.org/officeDocument/2006/relationships/hyperlink" Target="https://medium.com/grabngoinfo/four-oversampling-and-under-sampling-methods-for-imbalanced-classification-using-python-7304aedf9037" TargetMode="External"/><Relationship Id="rId4" Type="http://schemas.openxmlformats.org/officeDocument/2006/relationships/hyperlink" Target="https://towardsdatascience.com/is-f1-the-appropriate-criterion-to-use-what-about-f2-f3-f-beta-4bd8ef17e28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DEDD-FD04-4A70-90D4-CDE4CAFA5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8731"/>
            <a:ext cx="9144000" cy="2380537"/>
          </a:xfrm>
        </p:spPr>
        <p:txBody>
          <a:bodyPr>
            <a:normAutofit/>
          </a:bodyPr>
          <a:lstStyle/>
          <a:p>
            <a:r>
              <a:rPr lang="en-US" sz="8000" b="1" dirty="0"/>
              <a:t>Imbalance data and how to handle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FF140-31A3-4C60-AE41-EA95C5F8A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621338"/>
            <a:ext cx="9144000" cy="98901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1" dirty="0"/>
              <a:t>Data science, Machine learning &amp; AI knowledge sharing #1</a:t>
            </a:r>
          </a:p>
          <a:p>
            <a:pPr algn="l"/>
            <a:r>
              <a:rPr lang="en-US" i="1" dirty="0"/>
              <a:t>Speaker: Peerapat.t, Data analyst at </a:t>
            </a:r>
            <a:r>
              <a:rPr lang="en-US" i="1" dirty="0" err="1"/>
              <a:t>Kasikorn</a:t>
            </a:r>
            <a:r>
              <a:rPr lang="en-US" i="1" dirty="0"/>
              <a:t> asset management (</a:t>
            </a:r>
            <a:r>
              <a:rPr lang="en-US" i="1" dirty="0" err="1"/>
              <a:t>KAsset</a:t>
            </a:r>
            <a:r>
              <a:rPr lang="en-US" i="1" dirty="0"/>
              <a:t>)</a:t>
            </a:r>
          </a:p>
          <a:p>
            <a:pPr algn="l"/>
            <a:r>
              <a:rPr lang="en-US" i="1" dirty="0"/>
              <a:t>Level: Advance</a:t>
            </a:r>
          </a:p>
        </p:txBody>
      </p:sp>
    </p:spTree>
    <p:extLst>
      <p:ext uri="{BB962C8B-B14F-4D97-AF65-F5344CB8AC3E}">
        <p14:creationId xmlns:p14="http://schemas.microsoft.com/office/powerpoint/2010/main" val="105583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096E79-2DAD-4317-BB73-C2B20CF1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621046"/>
            <a:ext cx="9801225" cy="3627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6300" cy="536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Borderline-SMOTE</a:t>
            </a:r>
          </a:p>
        </p:txBody>
      </p:sp>
    </p:spTree>
    <p:extLst>
      <p:ext uri="{BB962C8B-B14F-4D97-AF65-F5344CB8AC3E}">
        <p14:creationId xmlns:p14="http://schemas.microsoft.com/office/powerpoint/2010/main" val="90412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6300" cy="536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ADASYN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08D2F-F271-42C4-921F-4E92DA4D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665170"/>
            <a:ext cx="10160000" cy="36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Algorithm-level method</a:t>
            </a:r>
          </a:p>
          <a:p>
            <a:pPr lvl="1"/>
            <a:r>
              <a:rPr lang="en-US" dirty="0"/>
              <a:t>Cost-sensitive learning (adjust class weight)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Evaluation metrics adjustment</a:t>
            </a:r>
          </a:p>
          <a:p>
            <a:pPr lvl="1"/>
            <a:r>
              <a:rPr lang="en-US" strike="sngStrike" dirty="0"/>
              <a:t>Accuracy</a:t>
            </a:r>
          </a:p>
          <a:p>
            <a:pPr lvl="1"/>
            <a:r>
              <a:rPr lang="en-US" dirty="0"/>
              <a:t>Precision and Recall</a:t>
            </a:r>
          </a:p>
          <a:p>
            <a:pPr lvl="1"/>
            <a:r>
              <a:rPr lang="en-US" dirty="0"/>
              <a:t>F-beta</a:t>
            </a:r>
          </a:p>
          <a:p>
            <a:pPr lvl="1"/>
            <a:r>
              <a:rPr lang="en-US" dirty="0"/>
              <a:t>ROC-AUC</a:t>
            </a:r>
          </a:p>
          <a:p>
            <a:pPr lvl="1"/>
            <a:r>
              <a:rPr lang="en-US" dirty="0"/>
              <a:t>PR-AUC</a:t>
            </a:r>
          </a:p>
        </p:txBody>
      </p:sp>
      <p:pic>
        <p:nvPicPr>
          <p:cNvPr id="8" name="Picture 4" descr="Data imbalance">
            <a:extLst>
              <a:ext uri="{FF2B5EF4-FFF2-40B4-BE49-F238E27FC236}">
                <a16:creationId xmlns:a16="http://schemas.microsoft.com/office/drawing/2014/main" id="{5626EB36-1508-4EC1-A0C5-F4B09DCD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12" y="1690688"/>
            <a:ext cx="3802888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3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6300" cy="56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Precision and recall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516ED-6E80-4578-BC3E-28C933719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22"/>
          <a:stretch/>
        </p:blipFill>
        <p:spPr>
          <a:xfrm>
            <a:off x="693028" y="2461590"/>
            <a:ext cx="3250322" cy="4031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D3DF8-89A2-4CEB-BB36-293C544D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2" t="68540"/>
          <a:stretch/>
        </p:blipFill>
        <p:spPr>
          <a:xfrm>
            <a:off x="3807084" y="2522537"/>
            <a:ext cx="5292465" cy="328021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FD89332-4F72-4000-B2B1-ABB32719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240" y="3156464"/>
            <a:ext cx="3250320" cy="20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6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6300" cy="56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F-beta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05281D-5C26-48F7-905C-150CFCB9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2536"/>
            <a:ext cx="5689600" cy="40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24F79F3-7F03-4F78-9BF4-1493F1FC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705683"/>
            <a:ext cx="4651375" cy="152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5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6300" cy="56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ROC-AUC and PR-AUC</a:t>
            </a:r>
          </a:p>
        </p:txBody>
      </p:sp>
      <p:pic>
        <p:nvPicPr>
          <p:cNvPr id="9222" name="Picture 6" descr="ROC-AUC">
            <a:extLst>
              <a:ext uri="{FF2B5EF4-FFF2-40B4-BE49-F238E27FC236}">
                <a16:creationId xmlns:a16="http://schemas.microsoft.com/office/drawing/2014/main" id="{F4D05C8B-2B01-4323-812A-25609C2A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6651"/>
            <a:ext cx="41275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AE75C-788A-46D4-8823-47FE1434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309812"/>
            <a:ext cx="4089729" cy="41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Hybrid method</a:t>
            </a:r>
          </a:p>
          <a:p>
            <a:pPr lvl="1"/>
            <a:r>
              <a:rPr lang="en-US" dirty="0"/>
              <a:t>Combining several techniques</a:t>
            </a:r>
          </a:p>
          <a:p>
            <a:pPr lvl="1"/>
            <a:r>
              <a:rPr lang="en-US" dirty="0"/>
              <a:t>No free lunch theorem**</a:t>
            </a:r>
          </a:p>
        </p:txBody>
      </p:sp>
      <p:pic>
        <p:nvPicPr>
          <p:cNvPr id="5122" name="Picture 2" descr="Hybrid approach">
            <a:extLst>
              <a:ext uri="{FF2B5EF4-FFF2-40B4-BE49-F238E27FC236}">
                <a16:creationId xmlns:a16="http://schemas.microsoft.com/office/drawing/2014/main" id="{86684BDF-9BB3-455D-BEEF-6FF27A53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1825625"/>
            <a:ext cx="5636510" cy="42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3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3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Telco churn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Bitcoin false signal trading system detection</a:t>
            </a:r>
          </a:p>
        </p:txBody>
      </p:sp>
    </p:spTree>
    <p:extLst>
      <p:ext uri="{BB962C8B-B14F-4D97-AF65-F5344CB8AC3E}">
        <p14:creationId xmlns:p14="http://schemas.microsoft.com/office/powerpoint/2010/main" val="154235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E6F-6267-4C5E-B4CD-A17113F3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8155C6-D682-407B-9887-760C1E68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Multi-class imbalance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Imbalance in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 under sampling</a:t>
            </a:r>
          </a:p>
        </p:txBody>
      </p:sp>
      <p:pic>
        <p:nvPicPr>
          <p:cNvPr id="10242" name="Picture 2" descr="How to Choose a Metric for Imbalanced Classification">
            <a:extLst>
              <a:ext uri="{FF2B5EF4-FFF2-40B4-BE49-F238E27FC236}">
                <a16:creationId xmlns:a16="http://schemas.microsoft.com/office/drawing/2014/main" id="{37A81B78-CDE9-44A6-8B85-04FBFE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38" y="1825625"/>
            <a:ext cx="6038725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5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E6F-6267-4C5E-B4CD-A17113F3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03BDB-3CCF-4BB0-93AB-0C07D80A72BC}"/>
              </a:ext>
            </a:extLst>
          </p:cNvPr>
          <p:cNvSpPr txBox="1"/>
          <p:nvPr/>
        </p:nvSpPr>
        <p:spPr>
          <a:xfrm>
            <a:off x="838200" y="1790729"/>
            <a:ext cx="10668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The 5 Most Useful Techniques to Handle Imbalanced Datasets – </a:t>
            </a:r>
            <a:r>
              <a:rPr lang="en-US" sz="2000" dirty="0" err="1">
                <a:hlinkClick r:id="rId2"/>
              </a:rPr>
              <a:t>Kdnuggets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Resampling strategies for imbalanced datasets (kaggle.com)</a:t>
            </a:r>
            <a:endParaRPr lang="en-US" sz="2000" dirty="0"/>
          </a:p>
          <a:p>
            <a:endParaRPr lang="en-US" sz="2000" dirty="0">
              <a:hlinkClick r:id="rId4"/>
            </a:endParaRPr>
          </a:p>
          <a:p>
            <a:r>
              <a:rPr lang="en-US" sz="2000" dirty="0">
                <a:hlinkClick r:id="rId5"/>
              </a:rPr>
              <a:t>Four Oversampling and Under-Sampling Methods for Imbalanced Classification Using Python | by Amy @GrabNGoInfo | </a:t>
            </a:r>
            <a:r>
              <a:rPr lang="en-US" sz="2000" dirty="0" err="1">
                <a:hlinkClick r:id="rId5"/>
              </a:rPr>
              <a:t>GrabNGoInfo</a:t>
            </a:r>
            <a:r>
              <a:rPr lang="en-US" sz="2000" dirty="0">
                <a:hlinkClick r:id="rId5"/>
              </a:rPr>
              <a:t> | Medium</a:t>
            </a:r>
            <a:endParaRPr lang="en-US" sz="2000" dirty="0"/>
          </a:p>
          <a:p>
            <a:endParaRPr lang="en-US" sz="2000" dirty="0">
              <a:hlinkClick r:id="rId4"/>
            </a:endParaRPr>
          </a:p>
          <a:p>
            <a:r>
              <a:rPr lang="en-US" sz="2000" dirty="0">
                <a:hlinkClick r:id="rId6"/>
              </a:rPr>
              <a:t>SMOTE: Synthetic Data Augmentation for Tabular Data | by Fernando López | Towards Data Science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7"/>
              </a:rPr>
              <a:t>Tour of Evaluation Metrics for Imbalanced Classification - MachineLearningMastery.com</a:t>
            </a:r>
            <a:endParaRPr lang="en-US" sz="2000" dirty="0"/>
          </a:p>
          <a:p>
            <a:endParaRPr lang="en-US" sz="2000" dirty="0">
              <a:hlinkClick r:id="rId4"/>
            </a:endParaRPr>
          </a:p>
          <a:p>
            <a:r>
              <a:rPr lang="en-US" sz="2000" dirty="0">
                <a:hlinkClick r:id="rId4"/>
              </a:rPr>
              <a:t>Is F1 the appropriate criterion to use? What about F2, F3,…, F beta? | by Dr Barak Or | Towards Data Science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8"/>
              </a:rPr>
              <a:t>How to Deal With Imbalanced Classification and Regression Data (neptune.ai)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62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imbalance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 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Problems of imbalance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handle imbalance data***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case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397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0000" cy="4351338"/>
          </a:xfrm>
        </p:spPr>
        <p:txBody>
          <a:bodyPr>
            <a:normAutofit/>
          </a:bodyPr>
          <a:lstStyle/>
          <a:p>
            <a:r>
              <a:rPr lang="en-US" dirty="0"/>
              <a:t>Imbalanced data refers to a situation in a dataset where the classes are not represented equally.</a:t>
            </a:r>
          </a:p>
          <a:p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Majority Class: The class with the most instances.</a:t>
            </a:r>
          </a:p>
          <a:p>
            <a:pPr lvl="1"/>
            <a:r>
              <a:rPr lang="en-US" dirty="0"/>
              <a:t>Minority Class: The class with fewer instances.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80668B-6651-4E34-A193-259693C4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825625"/>
            <a:ext cx="5924238" cy="47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10775" cy="4351338"/>
          </a:xfrm>
        </p:spPr>
        <p:txBody>
          <a:bodyPr>
            <a:normAutofit/>
          </a:bodyPr>
          <a:lstStyle/>
          <a:p>
            <a:r>
              <a:rPr lang="en-US" dirty="0"/>
              <a:t>Fraud Detection in Credit Card Transactions</a:t>
            </a:r>
          </a:p>
          <a:p>
            <a:r>
              <a:rPr lang="en-US" dirty="0"/>
              <a:t>Spam Detection in Emails</a:t>
            </a:r>
          </a:p>
          <a:p>
            <a:r>
              <a:rPr lang="en-US" dirty="0"/>
              <a:t>Detection of Rare Diseases</a:t>
            </a:r>
          </a:p>
          <a:p>
            <a:r>
              <a:rPr lang="en-US" dirty="0"/>
              <a:t>Churn prediction model</a:t>
            </a:r>
          </a:p>
          <a:p>
            <a:r>
              <a:rPr lang="en-US" dirty="0"/>
              <a:t>Propensity-to-buy model</a:t>
            </a:r>
          </a:p>
        </p:txBody>
      </p:sp>
    </p:spTree>
    <p:extLst>
      <p:ext uri="{BB962C8B-B14F-4D97-AF65-F5344CB8AC3E}">
        <p14:creationId xmlns:p14="http://schemas.microsoft.com/office/powerpoint/2010/main" val="401090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of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2500" cy="1165225"/>
          </a:xfrm>
        </p:spPr>
        <p:txBody>
          <a:bodyPr>
            <a:normAutofit/>
          </a:bodyPr>
          <a:lstStyle/>
          <a:p>
            <a:r>
              <a:rPr lang="en-US" dirty="0"/>
              <a:t>Poor Model Performance</a:t>
            </a:r>
          </a:p>
          <a:p>
            <a:r>
              <a:rPr lang="en-US" dirty="0"/>
              <a:t>Bias in Performance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FED01-C6AB-4D14-8F6D-B33CD85BD4CE}"/>
              </a:ext>
            </a:extLst>
          </p:cNvPr>
          <p:cNvSpPr txBox="1"/>
          <p:nvPr/>
        </p:nvSpPr>
        <p:spPr>
          <a:xfrm>
            <a:off x="838199" y="3555048"/>
            <a:ext cx="5073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 Scenario:</a:t>
            </a:r>
          </a:p>
          <a:p>
            <a:r>
              <a:rPr lang="en-US" dirty="0"/>
              <a:t>	Fraud Detection Consider a dataset for credit card transactions with the following distribution: Legitimate transactions (Majority class): 98,000 instances Fraudulent transactions (Minority class): 2,000 instances Total transactions: 100,000 instances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If model predict only majority class: model’s accuracy = 98%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E1EB06-BF58-483D-A908-42F662C0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68" y="1825625"/>
            <a:ext cx="5900987" cy="37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89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7475"/>
          </a:xfrm>
        </p:spPr>
        <p:txBody>
          <a:bodyPr/>
          <a:lstStyle/>
          <a:p>
            <a:r>
              <a:rPr lang="en-US" dirty="0"/>
              <a:t>Resampling technique* (prepare)</a:t>
            </a:r>
          </a:p>
          <a:p>
            <a:r>
              <a:rPr lang="en-US" dirty="0"/>
              <a:t>Evaluation metrics adjustment* (evaluate)</a:t>
            </a:r>
          </a:p>
          <a:p>
            <a:r>
              <a:rPr lang="en-US" dirty="0"/>
              <a:t>Algorithm-level method (train)</a:t>
            </a:r>
          </a:p>
          <a:p>
            <a:r>
              <a:rPr lang="en-US" dirty="0"/>
              <a:t>Hybrid methods**</a:t>
            </a:r>
          </a:p>
        </p:txBody>
      </p:sp>
      <p:pic>
        <p:nvPicPr>
          <p:cNvPr id="6146" name="Picture 2" descr="How would you handle an imbalanced dataset?">
            <a:extLst>
              <a:ext uri="{FF2B5EF4-FFF2-40B4-BE49-F238E27FC236}">
                <a16:creationId xmlns:a16="http://schemas.microsoft.com/office/drawing/2014/main" id="{1E3814E5-5E36-4977-AEAE-2F41BB59D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3"/>
          <a:stretch/>
        </p:blipFill>
        <p:spPr bwMode="auto">
          <a:xfrm>
            <a:off x="7776901" y="1690687"/>
            <a:ext cx="3576900" cy="32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8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Resampling technique</a:t>
            </a:r>
          </a:p>
          <a:p>
            <a:pPr lvl="1"/>
            <a:r>
              <a:rPr lang="en-US" dirty="0"/>
              <a:t>Under sampling</a:t>
            </a:r>
          </a:p>
          <a:p>
            <a:pPr lvl="2"/>
            <a:r>
              <a:rPr lang="en-US" dirty="0"/>
              <a:t>Random under sampling</a:t>
            </a:r>
          </a:p>
          <a:p>
            <a:pPr lvl="1"/>
            <a:r>
              <a:rPr lang="en-US" dirty="0"/>
              <a:t>Over sampling</a:t>
            </a:r>
          </a:p>
          <a:p>
            <a:pPr lvl="2"/>
            <a:r>
              <a:rPr lang="en-US" dirty="0"/>
              <a:t>SMOTE</a:t>
            </a:r>
          </a:p>
          <a:p>
            <a:pPr lvl="2"/>
            <a:r>
              <a:rPr lang="en-US" dirty="0"/>
              <a:t>Borderline-SMOTE</a:t>
            </a:r>
          </a:p>
          <a:p>
            <a:pPr lvl="2"/>
            <a:r>
              <a:rPr lang="en-US" dirty="0"/>
              <a:t>ANASYN</a:t>
            </a:r>
          </a:p>
        </p:txBody>
      </p:sp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A2C7D8EF-382C-4622-8770-E195B66F3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69"/>
          <a:stretch/>
        </p:blipFill>
        <p:spPr bwMode="auto">
          <a:xfrm>
            <a:off x="838200" y="4650404"/>
            <a:ext cx="3043137" cy="20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gure">
            <a:extLst>
              <a:ext uri="{FF2B5EF4-FFF2-40B4-BE49-F238E27FC236}">
                <a16:creationId xmlns:a16="http://schemas.microsoft.com/office/drawing/2014/main" id="{B2E7989C-6A89-46A8-AF56-9101DC149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/>
          <a:stretch/>
        </p:blipFill>
        <p:spPr bwMode="auto">
          <a:xfrm>
            <a:off x="4636120" y="4650404"/>
            <a:ext cx="3186459" cy="20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69859-64D5-47B5-89AF-B13E4E0A65D1}"/>
              </a:ext>
            </a:extLst>
          </p:cNvPr>
          <p:cNvSpPr txBox="1"/>
          <p:nvPr/>
        </p:nvSpPr>
        <p:spPr>
          <a:xfrm>
            <a:off x="6040004" y="5514109"/>
            <a:ext cx="113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Synthetic observation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DE85D4-6CFD-4FEC-80C2-C7F65E11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96" y="1576146"/>
            <a:ext cx="5134798" cy="28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under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D4DE6-28A5-4220-9B3B-9DB33F963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3"/>
          <a:stretch/>
        </p:blipFill>
        <p:spPr>
          <a:xfrm>
            <a:off x="6435725" y="2914650"/>
            <a:ext cx="5189306" cy="331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FCCF7-CC3E-4F63-811A-54C4F85E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" y="2809876"/>
            <a:ext cx="5168900" cy="34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7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36A-0829-42AC-8AFB-5BABA821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handle imbalance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9333-0EE4-4795-A1BD-1042EFD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6300" cy="56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SMOTE (Synthetic Minority Over-sampling Technique)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0FF93-A498-412D-AC04-39EAFE9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9801225" cy="37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452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Imbalance data and how to handle it</vt:lpstr>
      <vt:lpstr>Agenda</vt:lpstr>
      <vt:lpstr>What is Imbalance data</vt:lpstr>
      <vt:lpstr>Example Scenario</vt:lpstr>
      <vt:lpstr>Problems of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How to handle imbalance data</vt:lpstr>
      <vt:lpstr>Show case</vt:lpstr>
      <vt:lpstr>Further reading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 data and how to handle it</dc:title>
  <dc:creator>peerapat tancharoen</dc:creator>
  <cp:lastModifiedBy>peerapat tancharoen</cp:lastModifiedBy>
  <cp:revision>13</cp:revision>
  <dcterms:created xsi:type="dcterms:W3CDTF">2024-05-27T12:22:47Z</dcterms:created>
  <dcterms:modified xsi:type="dcterms:W3CDTF">2024-05-27T18:32:24Z</dcterms:modified>
</cp:coreProperties>
</file>