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9" r:id="rId6"/>
    <p:sldId id="296" r:id="rId7"/>
    <p:sldId id="297" r:id="rId8"/>
    <p:sldId id="309" r:id="rId9"/>
    <p:sldId id="298" r:id="rId10"/>
    <p:sldId id="299" r:id="rId11"/>
    <p:sldId id="312" r:id="rId12"/>
    <p:sldId id="300" r:id="rId13"/>
    <p:sldId id="302" r:id="rId14"/>
    <p:sldId id="303" r:id="rId15"/>
    <p:sldId id="301" r:id="rId16"/>
    <p:sldId id="304" r:id="rId17"/>
    <p:sldId id="307" r:id="rId18"/>
    <p:sldId id="308" r:id="rId19"/>
    <p:sldId id="310" r:id="rId20"/>
    <p:sldId id="314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5"/>
    <a:srgbClr val="FFFAF7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5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5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06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9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7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201378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510A3-D4C3-4B49-8614-83FF7C084DFD}"/>
              </a:ext>
            </a:extLst>
          </p:cNvPr>
          <p:cNvSpPr txBox="1"/>
          <p:nvPr/>
        </p:nvSpPr>
        <p:spPr>
          <a:xfrm>
            <a:off x="6299448" y="1859339"/>
            <a:ext cx="4894721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2222B-9D53-439D-917D-3B80DAA8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4" y="1903728"/>
            <a:ext cx="5258799" cy="2592366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E5A743-B0AD-4D2C-8665-8951783AFCA2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C5809-8FF8-43CC-BAF9-809B16841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C10A7-44B4-4B04-883A-5D9A30CFCBF2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E050-7248-482B-9F00-78A43837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64" y="1929836"/>
            <a:ext cx="3205075" cy="339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DB075-DA69-4F9D-8F29-F2371FDC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0" y="1929836"/>
            <a:ext cx="7983088" cy="332574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1BF8E4-86B5-4B23-8BA8-63AEEB1D5497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.2 Technique used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1DB15976-618F-4A27-BAFB-3E732727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39595"/>
              </p:ext>
            </p:extLst>
          </p:nvPr>
        </p:nvGraphicFramePr>
        <p:xfrm>
          <a:off x="692457" y="1971135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80478AF-13E1-4DED-B756-E7806918E27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96DB89-A4E9-437B-A2C5-316FFCA98088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4.3 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61B54-BDFA-4C1B-98EC-CC79AEAF197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C8753-F447-4218-AF8A-275DAE757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74"/>
          <a:stretch/>
        </p:blipFill>
        <p:spPr>
          <a:xfrm>
            <a:off x="670486" y="1991232"/>
            <a:ext cx="5632659" cy="2015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31F59-7FD2-4C8B-8AF2-C1861CDCD6F9}"/>
              </a:ext>
            </a:extLst>
          </p:cNvPr>
          <p:cNvSpPr/>
          <p:nvPr/>
        </p:nvSpPr>
        <p:spPr>
          <a:xfrm>
            <a:off x="617219" y="3689606"/>
            <a:ext cx="575694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78B6B-893A-43EF-8A4F-511A3096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68"/>
          <a:stretch/>
        </p:blipFill>
        <p:spPr>
          <a:xfrm>
            <a:off x="670486" y="4087495"/>
            <a:ext cx="1834307" cy="1987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40531-7E83-43AD-95A5-FD3CB1262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3"/>
          <a:stretch/>
        </p:blipFill>
        <p:spPr>
          <a:xfrm>
            <a:off x="2504793" y="4087495"/>
            <a:ext cx="2388094" cy="19890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107F78-2AFD-4B8F-8272-34EEB84F5594}"/>
              </a:ext>
            </a:extLst>
          </p:cNvPr>
          <p:cNvSpPr/>
          <p:nvPr/>
        </p:nvSpPr>
        <p:spPr>
          <a:xfrm>
            <a:off x="617220" y="5548613"/>
            <a:ext cx="434539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3F5D4-93FE-448E-BFA2-EA8DEDB9C139}"/>
              </a:ext>
            </a:extLst>
          </p:cNvPr>
          <p:cNvSpPr txBox="1"/>
          <p:nvPr/>
        </p:nvSpPr>
        <p:spPr>
          <a:xfrm>
            <a:off x="6654556" y="1859339"/>
            <a:ext cx="438926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 AUCROC and the highest Recall.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to deploy in our system."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32E0A0D-D8B5-4BDD-9627-0323306993BA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4.4 Feature importance (cont.)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1237D-3A47-4B94-BB1D-B49E754D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E9F07CC-5BF8-45EF-85C0-C5349E7A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8406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834C933-A0E3-4BBC-A65D-F8190433A8EA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6298484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E29346-5F17-4C48-96BA-E8AC4AC863CF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0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248DE5-8163-4368-AB8D-853020466810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6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9956084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C9C31D-1526-45D4-A876-3CC522CCB399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2570342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  <a:p>
            <a:endParaRPr lang="en-US" sz="1800" dirty="0"/>
          </a:p>
          <a:p>
            <a:r>
              <a:rPr lang="en-US" sz="1800" b="1" dirty="0"/>
              <a:t>This project tries to use techniques such as oversampling, </a:t>
            </a:r>
            <a:r>
              <a:rPr lang="en-US" sz="1800" b="1" dirty="0" err="1"/>
              <a:t>undersampling</a:t>
            </a:r>
            <a:r>
              <a:rPr lang="en-US" sz="1800" b="1" dirty="0"/>
              <a:t>, and cost-sensitive to handle imbalanced data, which is a challenge for most data science projects in the real world.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7. ABOUT AUTHOR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837694-7905-45C5-B08B-73C2EC65F4AA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1A871-0FA9-4E81-8DBA-E73CE3865FC2}"/>
              </a:ext>
            </a:extLst>
          </p:cNvPr>
          <p:cNvSpPr txBox="1"/>
          <p:nvPr/>
        </p:nvSpPr>
        <p:spPr>
          <a:xfrm>
            <a:off x="581710" y="1390243"/>
            <a:ext cx="494020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1. Business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Cost of acquiring a new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 How to solve this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Retain all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3.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 </a:t>
            </a:r>
            <a:r>
              <a:rPr lang="en-US" b="1" dirty="0">
                <a:solidFill>
                  <a:srgbClr val="1F1F1F"/>
                </a:solidFill>
                <a:latin typeface="Abadi (Body)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olution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model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Promotion/campaign to retain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of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25845-E3E3-4CC2-A924-0D4FBE469F07}"/>
              </a:ext>
            </a:extLst>
          </p:cNvPr>
          <p:cNvSpPr txBox="1"/>
          <p:nvPr/>
        </p:nvSpPr>
        <p:spPr>
          <a:xfrm>
            <a:off x="5632660" y="1390243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Technique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Future work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References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About author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9F45C-4660-433A-853B-14BEFAF1426F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ABD15E01-7BDF-467C-8B58-FBCC85E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1. BUSINESS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6305-45F2-48E9-BCA4-0EB7C472160C}"/>
              </a:ext>
            </a:extLst>
          </p:cNvPr>
          <p:cNvSpPr txBox="1"/>
          <p:nvPr/>
        </p:nvSpPr>
        <p:spPr>
          <a:xfrm>
            <a:off x="581709" y="1390243"/>
            <a:ext cx="76834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1.1 Cost of acquiring a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AF03E-6C33-4629-AB2B-E09FC7890FD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98DE1C-A09E-4530-91D5-3AD3AD4AAB94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21961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8260450" cy="673368"/>
          </a:xfrm>
        </p:spPr>
        <p:txBody>
          <a:bodyPr/>
          <a:lstStyle/>
          <a:p>
            <a:r>
              <a:rPr lang="en-US" dirty="0"/>
              <a:t>2. HOW TO SOLVE THIS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9F994-EFF0-4DE3-A4E9-A35DCE7FFC05}"/>
              </a:ext>
            </a:extLst>
          </p:cNvPr>
          <p:cNvSpPr txBox="1"/>
          <p:nvPr/>
        </p:nvSpPr>
        <p:spPr>
          <a:xfrm>
            <a:off x="581710" y="1390243"/>
            <a:ext cx="551429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2.2 R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2.3 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use churn prediction to predicts who are at risk of churning.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help businesses identify customers who are at risk of leaving.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This allows businesses to take action to retain those customers, such as offering them discounts or special promotions.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C17565D-5684-457C-A8AF-317FE66B12B2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3.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E5E0-D990-49EB-B46B-F536B4BA3529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3.1 Target</a:t>
            </a: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There are 7,032 customers in the dataset, including churn and not-churn customers.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F556E-8111-40F4-B72C-D13D24109C6A}"/>
              </a:ext>
            </a:extLst>
          </p:cNvPr>
          <p:cNvSpPr txBox="1"/>
          <p:nvPr/>
        </p:nvSpPr>
        <p:spPr>
          <a:xfrm>
            <a:off x="581710" y="3361918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3 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groups: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F0913-148B-439A-86C7-D3384EBB9A63}"/>
              </a:ext>
            </a:extLst>
          </p:cNvPr>
          <p:cNvSpPr txBox="1"/>
          <p:nvPr/>
        </p:nvSpPr>
        <p:spPr>
          <a:xfrm>
            <a:off x="5598112" y="1949537"/>
            <a:ext cx="471404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3254746-ECFC-4A98-8338-D280D510E210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59813"/>
              </p:ext>
            </p:extLst>
          </p:nvPr>
        </p:nvGraphicFramePr>
        <p:xfrm>
          <a:off x="677721" y="1916143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-187,000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83,700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295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110,700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4.1 Churn prediction model performance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3BF9-0D92-4029-A988-03332C9D7EAC}"/>
              </a:ext>
            </a:extLst>
          </p:cNvPr>
          <p:cNvSpPr txBox="1"/>
          <p:nvPr/>
        </p:nvSpPr>
        <p:spPr>
          <a:xfrm>
            <a:off x="581709" y="4445848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1,407 customers, the churn prediction model yielded a gain of 159.03% when compared to the 'do nothing' program, and 32.23% when compared to the 'retain all' program.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8060-3B33-4FF7-BAD6-8AB1F6316A4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06B6B-81CC-4072-A0F2-354D0A53699A}"/>
              </a:ext>
            </a:extLst>
          </p:cNvPr>
          <p:cNvSpPr txBox="1"/>
          <p:nvPr/>
        </p:nvSpPr>
        <p:spPr>
          <a:xfrm>
            <a:off x="677721" y="3957433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3E9A1C3-E739-489F-BC64-954C98D5779E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1006261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4.2 Promotion/campaign to retain customers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top-up package,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we should introduce promotions to transition them to a contract package. Additionally, provide a limited-time offer like free 10GB internet for 6 months.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they are elder,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offer a budget-friendly package accompanied by a message like "Stay connected with your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low-price package,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be presented with a comparison of our package against competitors' offerings, followed by a strategic response.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no current internet service,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introduce an affordable internet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still pay bills physically,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encourage them to explore more convenient payment options, such as automatic credit card billing.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295849-0353-4739-A2BE-0B1FC11CA5EF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805316-D36C-4F99-9AB3-DC68B8502F28}"/>
              </a:ext>
            </a:extLst>
          </p:cNvPr>
          <p:cNvSpPr/>
          <p:nvPr/>
        </p:nvSpPr>
        <p:spPr>
          <a:xfrm>
            <a:off x="892437" y="3643047"/>
            <a:ext cx="6325109" cy="1000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.3 Use </a:t>
            </a:r>
            <a:r>
              <a:rPr lang="en-US" b="1" i="0">
                <a:solidFill>
                  <a:srgbClr val="1F1F1F"/>
                </a:solidFill>
                <a:effectLst/>
                <a:latin typeface="Abadi (Body)"/>
              </a:rPr>
              <a:t>of model</a:t>
            </a:r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endParaRPr lang="en-US" b="1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badi (Body)"/>
              </a:rPr>
              <a:t>Predict customer who are at risk to churn in the next month using the model and send leads to marketing team for retention campaign.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F056A-E4BB-479B-A7F5-D45DA47B32A2}"/>
              </a:ext>
            </a:extLst>
          </p:cNvPr>
          <p:cNvSpPr/>
          <p:nvPr/>
        </p:nvSpPr>
        <p:spPr>
          <a:xfrm>
            <a:off x="1111511" y="3964306"/>
            <a:ext cx="2016247" cy="25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Train/Val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43BBB-3B06-4291-B541-6F79B69F23F4}"/>
              </a:ext>
            </a:extLst>
          </p:cNvPr>
          <p:cNvSpPr/>
          <p:nvPr/>
        </p:nvSpPr>
        <p:spPr>
          <a:xfrm>
            <a:off x="3127758" y="3964305"/>
            <a:ext cx="1459463" cy="2571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4511-D385-40B7-BD6A-DC7F77C5F5B6}"/>
              </a:ext>
            </a:extLst>
          </p:cNvPr>
          <p:cNvSpPr/>
          <p:nvPr/>
        </p:nvSpPr>
        <p:spPr>
          <a:xfrm>
            <a:off x="5031463" y="3964305"/>
            <a:ext cx="2016245" cy="257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2CEDE-AF16-4C6F-BF33-F5ED4DA2AFC6}"/>
              </a:ext>
            </a:extLst>
          </p:cNvPr>
          <p:cNvSpPr txBox="1"/>
          <p:nvPr/>
        </p:nvSpPr>
        <p:spPr>
          <a:xfrm>
            <a:off x="1106749" y="4252274"/>
            <a:ext cx="2016247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202201-202212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A327-6A6D-4008-B6EB-57E591C50D91}"/>
              </a:ext>
            </a:extLst>
          </p:cNvPr>
          <p:cNvSpPr txBox="1"/>
          <p:nvPr/>
        </p:nvSpPr>
        <p:spPr>
          <a:xfrm>
            <a:off x="3122996" y="4252274"/>
            <a:ext cx="1468974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658A1-8626-4E35-AC11-54980B99C6CD}"/>
              </a:ext>
            </a:extLst>
          </p:cNvPr>
          <p:cNvSpPr txBox="1"/>
          <p:nvPr/>
        </p:nvSpPr>
        <p:spPr>
          <a:xfrm>
            <a:off x="5031463" y="4252273"/>
            <a:ext cx="201624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202302-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2083DD-FC2A-4A29-A1B8-CED35532FB41}"/>
              </a:ext>
            </a:extLst>
          </p:cNvPr>
          <p:cNvSpPr/>
          <p:nvPr/>
        </p:nvSpPr>
        <p:spPr>
          <a:xfrm>
            <a:off x="4699128" y="4017919"/>
            <a:ext cx="233011" cy="1500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1BDE050-96B0-49B9-AD7F-53AE0739D91B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BUSINESS SESSION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B91DCC-BF10-436E-8F90-B9E89A4F2C12}"/>
              </a:ext>
            </a:extLst>
          </p:cNvPr>
          <p:cNvSpPr txBox="1">
            <a:spLocks/>
          </p:cNvSpPr>
          <p:nvPr/>
        </p:nvSpPr>
        <p:spPr>
          <a:xfrm>
            <a:off x="9231004" y="6256093"/>
            <a:ext cx="1963165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889</TotalTime>
  <Words>1485</Words>
  <Application>Microsoft Office PowerPoint</Application>
  <PresentationFormat>Widescreen</PresentationFormat>
  <Paragraphs>247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Abadi</vt:lpstr>
      <vt:lpstr>Abadi (Body)</vt:lpstr>
      <vt:lpstr>Arial</vt:lpstr>
      <vt:lpstr>Calibri</vt:lpstr>
      <vt:lpstr>Consolas</vt:lpstr>
      <vt:lpstr>Posterama</vt:lpstr>
      <vt:lpstr>Posterama Text Black</vt:lpstr>
      <vt:lpstr>Posterama Text SemiBold</vt:lpstr>
      <vt:lpstr>Office 主题​​</vt:lpstr>
      <vt:lpstr>TELCO CHURN PREDICTION MODEL</vt:lpstr>
      <vt:lpstr>TABLE OF CONTENT</vt:lpstr>
      <vt:lpstr>1. BUSINESS PROBLEM</vt:lpstr>
      <vt:lpstr>2. HOW TO SOLVE THIS PROBLEM</vt:lpstr>
      <vt:lpstr>3. DATA</vt:lpstr>
      <vt:lpstr>4. SOLUTION</vt:lpstr>
      <vt:lpstr>4. SOLUTION</vt:lpstr>
      <vt:lpstr>4. SOLUTION</vt:lpstr>
      <vt:lpstr>END OF BUSINESS SESSION</vt:lpstr>
      <vt:lpstr>4. MODEL</vt:lpstr>
      <vt:lpstr>4. MODEL</vt:lpstr>
      <vt:lpstr>4. MODEL</vt:lpstr>
      <vt:lpstr>4. MODEL</vt:lpstr>
      <vt:lpstr>4. MODEL</vt:lpstr>
      <vt:lpstr>5. FUTURE WORK</vt:lpstr>
      <vt:lpstr>END OF PRESENTATION</vt:lpstr>
      <vt:lpstr>6. REFERENCE</vt:lpstr>
      <vt:lpstr>7. ABOUT AUTHOR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141</cp:revision>
  <dcterms:created xsi:type="dcterms:W3CDTF">2023-08-12T05:32:41Z</dcterms:created>
  <dcterms:modified xsi:type="dcterms:W3CDTF">2023-09-02T18:26:37Z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