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2" r:id="rId5"/>
    <p:sldId id="323" r:id="rId6"/>
    <p:sldId id="325" r:id="rId7"/>
    <p:sldId id="326" r:id="rId8"/>
    <p:sldId id="327" r:id="rId9"/>
    <p:sldId id="328" r:id="rId10"/>
    <p:sldId id="329" r:id="rId11"/>
    <p:sldId id="343" r:id="rId12"/>
    <p:sldId id="330" r:id="rId13"/>
    <p:sldId id="331" r:id="rId14"/>
    <p:sldId id="332" r:id="rId15"/>
    <p:sldId id="300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2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6BD34-B27F-4B70-88F5-73AB601BB1D3}">
          <p14:sldIdLst>
            <p14:sldId id="292"/>
            <p14:sldId id="323"/>
            <p14:sldId id="325"/>
            <p14:sldId id="326"/>
            <p14:sldId id="327"/>
            <p14:sldId id="328"/>
            <p14:sldId id="329"/>
            <p14:sldId id="343"/>
            <p14:sldId id="330"/>
            <p14:sldId id="331"/>
            <p14:sldId id="332"/>
            <p14:sldId id="300"/>
          </p14:sldIdLst>
        </p14:section>
        <p14:section name="Untitled Section" id="{1E73A14D-274E-4206-A438-0C8230FB69B7}">
          <p14:sldIdLst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7"/>
    <a:srgbClr val="F8F6F5"/>
    <a:srgbClr val="0F253E"/>
    <a:srgbClr val="446992"/>
    <a:srgbClr val="AEC2D8"/>
    <a:srgbClr val="98432A"/>
    <a:srgbClr val="D84400"/>
    <a:srgbClr val="44678D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5634"/>
  </p:normalViewPr>
  <p:slideViewPr>
    <p:cSldViewPr snapToGrid="0" showGuides="1">
      <p:cViewPr varScale="1">
        <p:scale>
          <a:sx n="104" d="100"/>
          <a:sy n="104" d="100"/>
        </p:scale>
        <p:origin x="954" y="10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jpg"/><Relationship Id="rId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/>
              <a:t>TELCO CHURN PREDICTION MODEL</a:t>
            </a:r>
            <a:br>
              <a:rPr lang="en-US" altLang="zh-CN" sz="4000" dirty="0"/>
            </a:br>
            <a:r>
              <a:rPr lang="en-US" altLang="zh-CN" sz="2000" dirty="0"/>
              <a:t>A Model for Predicting Customer Retention in Telecom</a:t>
            </a:r>
            <a:endParaRPr lang="en-US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185751"/>
            <a:ext cx="6663746" cy="672464"/>
          </a:xfrm>
        </p:spPr>
        <p:txBody>
          <a:bodyPr/>
          <a:lstStyle/>
          <a:p>
            <a:r>
              <a:rPr lang="en-US" sz="2000" b="1" dirty="0"/>
              <a:t>Peerapat.t, Data scientist</a:t>
            </a:r>
            <a:br>
              <a:rPr lang="en-US" sz="2000" b="1" dirty="0"/>
            </a:br>
            <a:r>
              <a:rPr lang="en-US" sz="1600" dirty="0"/>
              <a:t>For project’s material please visit : github.com/peerapat-t</a:t>
            </a:r>
            <a:endParaRPr lang="en-US" sz="24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343341" cy="673368"/>
          </a:xfrm>
        </p:spPr>
        <p:txBody>
          <a:bodyPr/>
          <a:lstStyle/>
          <a:p>
            <a:r>
              <a:rPr lang="en-US" dirty="0"/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1,409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164.24%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Additionally, in comparison to the 'retain all' program, which indiscriminately attempts to retain all customers, the model still outperformed with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.51%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/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0080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0, 1, 2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9DD548-C901-48EF-9C01-BB426648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8"/>
            <a:ext cx="5596963" cy="1979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D6CE9-E949-4259-9237-0661210A3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6" y="4001217"/>
            <a:ext cx="8197289" cy="20237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6" y="3617939"/>
            <a:ext cx="5596963" cy="2876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E671EE-9C6D-4437-86A1-268227DA3233}"/>
              </a:ext>
            </a:extLst>
          </p:cNvPr>
          <p:cNvSpPr/>
          <p:nvPr/>
        </p:nvSpPr>
        <p:spPr>
          <a:xfrm>
            <a:off x="670486" y="5270259"/>
            <a:ext cx="8197289" cy="2876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48" y="1968495"/>
            <a:ext cx="5082923" cy="261599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6518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/>
              <a:t>TELCO CHURN PREDICTION MODEL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A1BD7277-E2FB-4339-AF9C-00BE7B3320F5}"/>
              </a:ext>
            </a:extLst>
          </p:cNvPr>
          <p:cNvSpPr txBox="1">
            <a:spLocks/>
          </p:cNvSpPr>
          <p:nvPr/>
        </p:nvSpPr>
        <p:spPr>
          <a:xfrm>
            <a:off x="581709" y="1108297"/>
            <a:ext cx="7908737" cy="3420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/>
              <a:t>A Model for Predicting Customer Retention in Telecom</a:t>
            </a:r>
            <a:endParaRPr lang="en-US" sz="3600" b="0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3DFA8777-DE88-45A9-A4E1-BA0D7CE585A3}"/>
              </a:ext>
            </a:extLst>
          </p:cNvPr>
          <p:cNvSpPr txBox="1">
            <a:spLocks/>
          </p:cNvSpPr>
          <p:nvPr/>
        </p:nvSpPr>
        <p:spPr>
          <a:xfrm>
            <a:off x="581709" y="1771237"/>
            <a:ext cx="7195309" cy="2246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Retaining a customer is generally more cost-effective than acquiring a new one, as demonstrated by a Bain &amp; Company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The study revealed that acquiring a new customer can be 5 to 7 times more expensive than retaining an existing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Abadi (Body)"/>
              </a:rPr>
              <a:t>Existing customers, being familiar with your product or service, tend to exhibit greater loyalty and are more inclined to maintain their business relationship with you.</a:t>
            </a:r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8586F5E1-3B7B-4FD8-BA2D-A67B058FCD8D}"/>
              </a:ext>
            </a:extLst>
          </p:cNvPr>
          <p:cNvSpPr txBox="1">
            <a:spLocks/>
          </p:cNvSpPr>
          <p:nvPr/>
        </p:nvSpPr>
        <p:spPr>
          <a:xfrm>
            <a:off x="8585679" y="1771236"/>
            <a:ext cx="2864913" cy="18006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Handling 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Selecting 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Optimizing threshold</a:t>
            </a:r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5D764239-A7DB-418A-A461-4BDFAB66E45D}"/>
              </a:ext>
            </a:extLst>
          </p:cNvPr>
          <p:cNvSpPr txBox="1">
            <a:spLocks/>
          </p:cNvSpPr>
          <p:nvPr/>
        </p:nvSpPr>
        <p:spPr>
          <a:xfrm>
            <a:off x="581710" y="4153900"/>
            <a:ext cx="1653490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Tools</a:t>
            </a:r>
            <a:endParaRPr lang="en-US" altLang="zh-CN" sz="2000" dirty="0"/>
          </a:p>
        </p:txBody>
      </p:sp>
      <p:pic>
        <p:nvPicPr>
          <p:cNvPr id="1026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3350AA5B-9BB4-42A6-80BF-51D42F704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4829148"/>
            <a:ext cx="1197101" cy="6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7924FB-1A20-41CB-94E5-DD9BC3241A8C}"/>
              </a:ext>
            </a:extLst>
          </p:cNvPr>
          <p:cNvCxnSpPr>
            <a:cxnSpLocks/>
          </p:cNvCxnSpPr>
          <p:nvPr/>
        </p:nvCxnSpPr>
        <p:spPr>
          <a:xfrm>
            <a:off x="8118764" y="1771236"/>
            <a:ext cx="0" cy="21357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FE5E60-4B56-4399-B653-371651FCC0E3}"/>
              </a:ext>
            </a:extLst>
          </p:cNvPr>
          <p:cNvCxnSpPr>
            <a:cxnSpLocks/>
          </p:cNvCxnSpPr>
          <p:nvPr/>
        </p:nvCxnSpPr>
        <p:spPr>
          <a:xfrm>
            <a:off x="1589232" y="4220532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6">
            <a:extLst>
              <a:ext uri="{FF2B5EF4-FFF2-40B4-BE49-F238E27FC236}">
                <a16:creationId xmlns:a16="http://schemas.microsoft.com/office/drawing/2014/main" id="{2546A81F-4DBF-4230-B494-CD3798E7FDC7}"/>
              </a:ext>
            </a:extLst>
          </p:cNvPr>
          <p:cNvSpPr txBox="1">
            <a:spLocks/>
          </p:cNvSpPr>
          <p:nvPr/>
        </p:nvSpPr>
        <p:spPr>
          <a:xfrm>
            <a:off x="1734453" y="4153900"/>
            <a:ext cx="1653490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Methods</a:t>
            </a:r>
            <a:endParaRPr lang="en-US" altLang="zh-CN" sz="2000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pic>
        <p:nvPicPr>
          <p:cNvPr id="1030" name="Picture 6" descr="Random Forest – TikZ.net">
            <a:extLst>
              <a:ext uri="{FF2B5EF4-FFF2-40B4-BE49-F238E27FC236}">
                <a16:creationId xmlns:a16="http://schemas.microsoft.com/office/drawing/2014/main" id="{B5B7D51E-31CA-4EAF-B071-DD5D5034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29" y="4650100"/>
            <a:ext cx="992872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 5 Open-Source XGBoost Algorithm Projects to Study in 2023 | by Mrinal  Walia | Medium">
            <a:extLst>
              <a:ext uri="{FF2B5EF4-FFF2-40B4-BE49-F238E27FC236}">
                <a16:creationId xmlns:a16="http://schemas.microsoft.com/office/drawing/2014/main" id="{61504256-2817-438D-9672-1FDB3444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76" y="5456980"/>
            <a:ext cx="152590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28C1D692-DF6C-4EBD-A709-FA938A5F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206" y="4474326"/>
            <a:ext cx="1296425" cy="6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plainable AI (XAI): Understanding the SHAP magic | by Gaurav Agarwal |  Medium">
            <a:extLst>
              <a:ext uri="{FF2B5EF4-FFF2-40B4-BE49-F238E27FC236}">
                <a16:creationId xmlns:a16="http://schemas.microsoft.com/office/drawing/2014/main" id="{BB527679-9381-4F02-84C5-8D3629807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995" y="5340606"/>
            <a:ext cx="1457255" cy="81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id Search vs Random Search. In this article, we will focus on two… | by  Deepak Senapati | Medium">
            <a:extLst>
              <a:ext uri="{FF2B5EF4-FFF2-40B4-BE49-F238E27FC236}">
                <a16:creationId xmlns:a16="http://schemas.microsoft.com/office/drawing/2014/main" id="{77383D47-C5FC-49CE-9D01-3B314CDB7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1" t="20180" r="6802" b="8564"/>
          <a:stretch/>
        </p:blipFill>
        <p:spPr bwMode="auto">
          <a:xfrm>
            <a:off x="4917386" y="5408472"/>
            <a:ext cx="696326" cy="7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7DE358-57DE-4DD4-82EF-BD19B1176E62}"/>
              </a:ext>
            </a:extLst>
          </p:cNvPr>
          <p:cNvSpPr txBox="1"/>
          <p:nvPr/>
        </p:nvSpPr>
        <p:spPr>
          <a:xfrm>
            <a:off x="1746702" y="5394831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4DEF9-40C8-4D21-BF14-AC055766E4DF}"/>
              </a:ext>
            </a:extLst>
          </p:cNvPr>
          <p:cNvSpPr txBox="1"/>
          <p:nvPr/>
        </p:nvSpPr>
        <p:spPr>
          <a:xfrm>
            <a:off x="1993165" y="604309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EFA5D1-9280-4B60-959C-2667BF4C8ED8}"/>
              </a:ext>
            </a:extLst>
          </p:cNvPr>
          <p:cNvSpPr txBox="1"/>
          <p:nvPr/>
        </p:nvSpPr>
        <p:spPr>
          <a:xfrm>
            <a:off x="3230011" y="5004025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 forest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DA36AF-C36C-459F-83DE-CD12DBA4DFD0}"/>
              </a:ext>
            </a:extLst>
          </p:cNvPr>
          <p:cNvSpPr txBox="1"/>
          <p:nvPr/>
        </p:nvSpPr>
        <p:spPr>
          <a:xfrm>
            <a:off x="3448341" y="6138026"/>
            <a:ext cx="1076326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Shapley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A2DAD-F87B-446D-AA1F-2550B0C88001}"/>
              </a:ext>
            </a:extLst>
          </p:cNvPr>
          <p:cNvSpPr txBox="1"/>
          <p:nvPr/>
        </p:nvSpPr>
        <p:spPr>
          <a:xfrm>
            <a:off x="4562130" y="6108783"/>
            <a:ext cx="14068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Randomized search</a:t>
            </a:r>
          </a:p>
        </p:txBody>
      </p:sp>
      <p:pic>
        <p:nvPicPr>
          <p:cNvPr id="1040" name="Picture 16" descr="Optimal Threshold for Imbalanced Classification | by Audhi Aprilliant |  Towards Data Science">
            <a:extLst>
              <a:ext uri="{FF2B5EF4-FFF2-40B4-BE49-F238E27FC236}">
                <a16:creationId xmlns:a16="http://schemas.microsoft.com/office/drawing/2014/main" id="{4FB49991-30FD-414F-8728-BDD3B4C9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667" y="4338680"/>
            <a:ext cx="1426435" cy="7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D04B76F-A437-4DEA-AA05-0F4FCEDACE3B}"/>
              </a:ext>
            </a:extLst>
          </p:cNvPr>
          <p:cNvSpPr txBox="1"/>
          <p:nvPr/>
        </p:nvSpPr>
        <p:spPr>
          <a:xfrm>
            <a:off x="4642117" y="5071975"/>
            <a:ext cx="1170414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Threshold tuning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E9F114-A71F-460A-BD9B-930A13E7EBBF}"/>
              </a:ext>
            </a:extLst>
          </p:cNvPr>
          <p:cNvCxnSpPr>
            <a:cxnSpLocks/>
          </p:cNvCxnSpPr>
          <p:nvPr/>
        </p:nvCxnSpPr>
        <p:spPr>
          <a:xfrm>
            <a:off x="6115953" y="4220569"/>
            <a:ext cx="0" cy="214728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6">
            <a:extLst>
              <a:ext uri="{FF2B5EF4-FFF2-40B4-BE49-F238E27FC236}">
                <a16:creationId xmlns:a16="http://schemas.microsoft.com/office/drawing/2014/main" id="{5A824FAC-E619-4932-BC76-534F2793B5FF}"/>
              </a:ext>
            </a:extLst>
          </p:cNvPr>
          <p:cNvSpPr txBox="1">
            <a:spLocks/>
          </p:cNvSpPr>
          <p:nvPr/>
        </p:nvSpPr>
        <p:spPr>
          <a:xfrm>
            <a:off x="6280804" y="4153900"/>
            <a:ext cx="1958319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Business impact</a:t>
            </a:r>
            <a:endParaRPr lang="en-US" altLang="zh-CN" sz="2000" dirty="0"/>
          </a:p>
        </p:txBody>
      </p:sp>
      <p:pic>
        <p:nvPicPr>
          <p:cNvPr id="1042" name="Picture 18" descr="10 Ways Business Systems &quot;Directly&quot; Increase Profit!">
            <a:extLst>
              <a:ext uri="{FF2B5EF4-FFF2-40B4-BE49-F238E27FC236}">
                <a16:creationId xmlns:a16="http://schemas.microsoft.com/office/drawing/2014/main" id="{5025DDFB-A86A-4133-8DDB-6EE14241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1" y="4779625"/>
            <a:ext cx="1008556" cy="102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03D71F-0451-45B0-86E8-419BB6A294CD}"/>
              </a:ext>
            </a:extLst>
          </p:cNvPr>
          <p:cNvSpPr txBox="1"/>
          <p:nvPr/>
        </p:nvSpPr>
        <p:spPr>
          <a:xfrm>
            <a:off x="7508182" y="4868714"/>
            <a:ext cx="2200837" cy="9002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 compared to the 'do nothing' program and by </a:t>
            </a:r>
            <a:r>
              <a:rPr lang="en-US" sz="105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</p:txBody>
      </p:sp>
      <p:pic>
        <p:nvPicPr>
          <p:cNvPr id="1044" name="Picture 20" descr="DIGI">
            <a:extLst>
              <a:ext uri="{FF2B5EF4-FFF2-40B4-BE49-F238E27FC236}">
                <a16:creationId xmlns:a16="http://schemas.microsoft.com/office/drawing/2014/main" id="{9A2B5B1C-E277-46E3-8292-9D917695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2" y="5776684"/>
            <a:ext cx="901812" cy="3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8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092833" cy="1422664"/>
          </a:xfrm>
        </p:spPr>
        <p:txBody>
          <a:bodyPr/>
          <a:lstStyle/>
          <a:p>
            <a:r>
              <a:rPr lang="en-US" sz="1800" dirty="0"/>
              <a:t>Peerapat Tancharoen holds a Bachelor's degree in Economics from </a:t>
            </a:r>
            <a:r>
              <a:rPr lang="en-US" sz="1800" dirty="0" err="1"/>
              <a:t>Srinakharinwirot</a:t>
            </a:r>
            <a:r>
              <a:rPr lang="en-US" sz="1800" dirty="0"/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/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/>
              <a:t>linkedin.com/in/peerapat-tancharoen-664759220</a:t>
            </a:r>
            <a:r>
              <a:rPr lang="th-TH" sz="1400" dirty="0"/>
              <a:t>/</a:t>
            </a:r>
            <a:endParaRPr lang="en-US" sz="1400" dirty="0"/>
          </a:p>
          <a:p>
            <a:r>
              <a:rPr lang="en-US" dirty="0"/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/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Business Value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Methodology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Results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Conclusions/Recommendations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Future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Appendix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1F1F1F"/>
                </a:solidFill>
                <a:latin typeface="Abadi (Body)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0317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1. 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 and they are more likely to continue doing business with you.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2. BUSINESS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A churn prediction model in a telco company provides substantial business value by forecasting which customers are likely to leave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predictive capability allows the company to take proactive measures to retain customers, such as offering personalized incentives or addressing their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By reducing churn, the company can achieve cost savings associated with customer acquisition, preserve existing revenue streams, and enhance overall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8777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7,043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CF564-4EE5-48FF-B817-5AF203C173A1}"/>
              </a:ext>
            </a:extLst>
          </p:cNvPr>
          <p:cNvSpPr txBox="1"/>
          <p:nvPr/>
        </p:nvSpPr>
        <p:spPr>
          <a:xfrm>
            <a:off x="581710" y="3114268"/>
            <a:ext cx="543809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685518"/>
            <a:ext cx="54380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C6136-A392-4239-810A-B23F3E56EA49}"/>
              </a:ext>
            </a:extLst>
          </p:cNvPr>
          <p:cNvSpPr/>
          <p:nvPr/>
        </p:nvSpPr>
        <p:spPr>
          <a:xfrm>
            <a:off x="6991350" y="4058057"/>
            <a:ext cx="1790700" cy="800100"/>
          </a:xfrm>
          <a:prstGeom prst="rect">
            <a:avLst/>
          </a:prstGeom>
          <a:solidFill>
            <a:srgbClr val="FFFAF7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Universe: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7,032 customers who still active in this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FAEC0-7467-42A2-85C4-C672BBDCE921}"/>
              </a:ext>
            </a:extLst>
          </p:cNvPr>
          <p:cNvSpPr/>
          <p:nvPr/>
        </p:nvSpPr>
        <p:spPr>
          <a:xfrm>
            <a:off x="9267825" y="4058057"/>
            <a:ext cx="1790700" cy="800100"/>
          </a:xfrm>
          <a:prstGeom prst="rect">
            <a:avLst/>
          </a:prstGeom>
          <a:solidFill>
            <a:srgbClr val="FFFAF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Unsubscribe (target 1)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Not unsubscribe (target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B607A-71F8-43BE-BAE8-C3C1506A7604}"/>
              </a:ext>
            </a:extLst>
          </p:cNvPr>
          <p:cNvCxnSpPr>
            <a:cxnSpLocks/>
          </p:cNvCxnSpPr>
          <p:nvPr/>
        </p:nvCxnSpPr>
        <p:spPr>
          <a:xfrm flipV="1">
            <a:off x="8782050" y="4219982"/>
            <a:ext cx="485775" cy="23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3C804-C41C-4859-BAD8-8B02EB5BEFC7}"/>
              </a:ext>
            </a:extLst>
          </p:cNvPr>
          <p:cNvCxnSpPr>
            <a:stCxn id="14" idx="3"/>
          </p:cNvCxnSpPr>
          <p:nvPr/>
        </p:nvCxnSpPr>
        <p:spPr>
          <a:xfrm>
            <a:off x="8782050" y="4458107"/>
            <a:ext cx="48577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57FE1-53F9-4362-9938-44340A2DB61D}"/>
              </a:ext>
            </a:extLst>
          </p:cNvPr>
          <p:cNvSpPr txBox="1"/>
          <p:nvPr/>
        </p:nvSpPr>
        <p:spPr>
          <a:xfrm>
            <a:off x="6991350" y="4872090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This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887FB-2FE1-4F6C-86C0-7E82CBEE0085}"/>
              </a:ext>
            </a:extLst>
          </p:cNvPr>
          <p:cNvSpPr txBox="1"/>
          <p:nvPr/>
        </p:nvSpPr>
        <p:spPr>
          <a:xfrm>
            <a:off x="9267825" y="4886732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0022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/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2599</TotalTime>
  <Words>1863</Words>
  <Application>Microsoft Office PowerPoint</Application>
  <PresentationFormat>Widescreen</PresentationFormat>
  <Paragraphs>286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等线</vt:lpstr>
      <vt:lpstr>Abadi</vt:lpstr>
      <vt:lpstr>Abadi (Body)</vt:lpstr>
      <vt:lpstr>Arial</vt:lpstr>
      <vt:lpstr>Calibri</vt:lpstr>
      <vt:lpstr>Consolas</vt:lpstr>
      <vt:lpstr>Posterama Text Black</vt:lpstr>
      <vt:lpstr>Posterama Text SemiBold</vt:lpstr>
      <vt:lpstr>Office 主题​​</vt:lpstr>
      <vt:lpstr>TELCO CHURN PREDICTION MODEL A Model for Predicting Customer Retention in Telecom</vt:lpstr>
      <vt:lpstr>TELCO CHURN PREDICTION MODEL</vt:lpstr>
      <vt:lpstr>TABLE OF CONTENT</vt:lpstr>
      <vt:lpstr>1. PROBLEM STATEMENT</vt:lpstr>
      <vt:lpstr>2. BUSINESS VALUE</vt:lpstr>
      <vt:lpstr>3. METHODOLOGY</vt:lpstr>
      <vt:lpstr>3. METHODOLOGY</vt:lpstr>
      <vt:lpstr>4. RESULT</vt:lpstr>
      <vt:lpstr>4. RESULT</vt:lpstr>
      <vt:lpstr>5. CONCLUSIONS/RECOMMENDATIONS</vt:lpstr>
      <vt:lpstr>6. FUTURE WORK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224</cp:revision>
  <dcterms:created xsi:type="dcterms:W3CDTF">2023-08-12T05:32:41Z</dcterms:created>
  <dcterms:modified xsi:type="dcterms:W3CDTF">2023-10-02T16:04:54Z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