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92" r:id="rId5"/>
    <p:sldId id="323" r:id="rId6"/>
    <p:sldId id="325" r:id="rId7"/>
    <p:sldId id="326" r:id="rId8"/>
    <p:sldId id="327" r:id="rId9"/>
    <p:sldId id="328" r:id="rId10"/>
    <p:sldId id="329" r:id="rId11"/>
    <p:sldId id="343" r:id="rId12"/>
    <p:sldId id="330" r:id="rId13"/>
    <p:sldId id="331" r:id="rId14"/>
    <p:sldId id="332" r:id="rId15"/>
    <p:sldId id="300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29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B6BD34-B27F-4B70-88F5-73AB601BB1D3}">
          <p14:sldIdLst>
            <p14:sldId id="292"/>
            <p14:sldId id="323"/>
            <p14:sldId id="325"/>
            <p14:sldId id="326"/>
            <p14:sldId id="327"/>
            <p14:sldId id="328"/>
            <p14:sldId id="329"/>
            <p14:sldId id="343"/>
            <p14:sldId id="330"/>
            <p14:sldId id="331"/>
            <p14:sldId id="332"/>
            <p14:sldId id="300"/>
          </p14:sldIdLst>
        </p14:section>
        <p14:section name="Untitled Section" id="{1E73A14D-274E-4206-A438-0C8230FB69B7}">
          <p14:sldIdLst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F7"/>
    <a:srgbClr val="F8F6F5"/>
    <a:srgbClr val="0F253E"/>
    <a:srgbClr val="446992"/>
    <a:srgbClr val="AEC2D8"/>
    <a:srgbClr val="98432A"/>
    <a:srgbClr val="D84400"/>
    <a:srgbClr val="44678D"/>
    <a:srgbClr val="263E5A"/>
    <a:srgbClr val="D6E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5634"/>
  </p:normalViewPr>
  <p:slideViewPr>
    <p:cSldViewPr snapToGrid="0" showGuides="1">
      <p:cViewPr>
        <p:scale>
          <a:sx n="100" d="100"/>
          <a:sy n="100" d="100"/>
        </p:scale>
        <p:origin x="1074" y="264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6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026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473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375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252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145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579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209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345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00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728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11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546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72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205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75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95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13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8.jpg"/><Relationship Id="rId4" Type="http://schemas.openxmlformats.org/officeDocument/2006/relationships/image" Target="../media/image2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933" y="3051009"/>
            <a:ext cx="7908737" cy="969338"/>
          </a:xfrm>
        </p:spPr>
        <p:txBody>
          <a:bodyPr/>
          <a:lstStyle/>
          <a:p>
            <a:r>
              <a:rPr lang="en-US" altLang="zh-CN" sz="4000" dirty="0"/>
              <a:t>TELCO CHURN PREDICTION MODEL</a:t>
            </a:r>
            <a:br>
              <a:rPr lang="en-US" altLang="zh-CN" sz="4000" dirty="0"/>
            </a:br>
            <a:r>
              <a:rPr lang="en-US" altLang="zh-CN" sz="2000" dirty="0"/>
              <a:t>A model for Predicting Customer Retention in Telecom</a:t>
            </a:r>
            <a:endParaRPr lang="en-US" sz="4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92487" y="4185751"/>
            <a:ext cx="6663746" cy="672464"/>
          </a:xfrm>
        </p:spPr>
        <p:txBody>
          <a:bodyPr/>
          <a:lstStyle/>
          <a:p>
            <a:r>
              <a:rPr lang="en-US" sz="2000" b="1" dirty="0"/>
              <a:t>Peerapat.t, Data scientist</a:t>
            </a:r>
            <a:br>
              <a:rPr lang="en-US" sz="2000" b="1" dirty="0"/>
            </a:br>
            <a:r>
              <a:rPr lang="en-US" sz="1600" dirty="0"/>
              <a:t>For project’s material please visit : github.com/peerapat-t</a:t>
            </a:r>
            <a:endParaRPr lang="en-US" sz="2400" dirty="0"/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75" r="1875"/>
          <a:stretch/>
        </p:blipFill>
        <p:spPr>
          <a:xfrm>
            <a:off x="9331489" y="2125418"/>
            <a:ext cx="2267091" cy="2607164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1276" y="2832578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12510" y="4521983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9343341" cy="673368"/>
          </a:xfrm>
        </p:spPr>
        <p:txBody>
          <a:bodyPr/>
          <a:lstStyle/>
          <a:p>
            <a:r>
              <a:rPr lang="en-US" dirty="0"/>
              <a:t>5. CONCLUSIONS/RECOMMENDATIONS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6A67B-AA83-409A-A6A4-7956ACD5A92B}"/>
              </a:ext>
            </a:extLst>
          </p:cNvPr>
          <p:cNvSpPr txBox="1"/>
          <p:nvPr/>
        </p:nvSpPr>
        <p:spPr>
          <a:xfrm>
            <a:off x="581710" y="1390243"/>
            <a:ext cx="9893940" cy="23391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Conclusion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 churn prediction model, based on the analysis of a test set comprising around 1,407 customers, has demonstrated its effectiveness in reducing customer churn significantly.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When compared to the 'do nothing' program, which involves no proactive retention efforts, the model achieved a remarkable gain of 159.03%. Additionally, in comparison to the 'retain all' program, which indiscriminately attempts to retain all customers, the model still outperformed with a gain of 32.23%. These results underscore the value of predictive modeling in identifying and mitigating customer churn.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FA7D0-2D9A-4A2C-BC72-083F443421F4}"/>
              </a:ext>
            </a:extLst>
          </p:cNvPr>
          <p:cNvSpPr txBox="1"/>
          <p:nvPr/>
        </p:nvSpPr>
        <p:spPr>
          <a:xfrm>
            <a:off x="581710" y="3961667"/>
            <a:ext cx="9893940" cy="20621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Recommendation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Implement the churn prediction model as a core part of your customer retention strategy to identify at-risk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Develop personalized retention strategies based on the model's insights to optimize resource allocation.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Regularly monitor and improve the churn prediction model to ensure its accuracy and effectiveness over time.</a:t>
            </a:r>
          </a:p>
        </p:txBody>
      </p:sp>
    </p:spTree>
    <p:extLst>
      <p:ext uri="{BB962C8B-B14F-4D97-AF65-F5344CB8AC3E}">
        <p14:creationId xmlns:p14="http://schemas.microsoft.com/office/powerpoint/2010/main" val="265733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208E990D-2C03-4B97-BBF5-94CC2AF2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6. FUTURE 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9DD5D6-D44C-486B-AC9E-5A1E4DBA8355}"/>
              </a:ext>
            </a:extLst>
          </p:cNvPr>
          <p:cNvSpPr txBox="1"/>
          <p:nvPr/>
        </p:nvSpPr>
        <p:spPr>
          <a:xfrm>
            <a:off x="581710" y="1390243"/>
            <a:ext cx="8500146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Improve model performance by creating more features and performing feature engineering.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Experiment with different machine learning models, such as SVC and deep learning.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Tune hyperparameters using sequential search techniques, such as </a:t>
            </a:r>
            <a:r>
              <a:rPr lang="en-US" sz="2000" dirty="0" err="1">
                <a:solidFill>
                  <a:srgbClr val="1F1F1F"/>
                </a:solidFill>
                <a:latin typeface="Abadi (Body)"/>
              </a:rPr>
              <a:t>Optuna</a:t>
            </a:r>
            <a:r>
              <a:rPr lang="en-US" sz="2000" dirty="0">
                <a:solidFill>
                  <a:srgbClr val="1F1F1F"/>
                </a:solidFill>
                <a:latin typeface="Abadi (Body)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Segment customers using clustering and retain them with personalized promotions.</a:t>
            </a:r>
            <a:endParaRPr lang="en-US" sz="2000" i="0" dirty="0">
              <a:solidFill>
                <a:srgbClr val="1F1F1F"/>
              </a:solidFill>
              <a:effectLst/>
              <a:latin typeface="Abad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232230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2705677"/>
            <a:ext cx="6599429" cy="1325563"/>
          </a:xfrm>
        </p:spPr>
        <p:txBody>
          <a:bodyPr/>
          <a:lstStyle/>
          <a:p>
            <a:r>
              <a:rPr lang="en-US" dirty="0"/>
              <a:t>END OF PRESENTATION</a:t>
            </a:r>
          </a:p>
        </p:txBody>
      </p:sp>
      <p:pic>
        <p:nvPicPr>
          <p:cNvPr id="26" name="图片占位符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9D1686E-B714-47B2-8194-D5E58549EF78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919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9541A1-56CF-425C-8648-9EFDB747E1C3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Technique</a:t>
            </a:r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3BB3AA0B-E604-4610-8595-5D74401F3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00080"/>
              </p:ext>
            </p:extLst>
          </p:nvPr>
        </p:nvGraphicFramePr>
        <p:xfrm>
          <a:off x="692457" y="1925668"/>
          <a:ext cx="1069642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943">
                  <a:extLst>
                    <a:ext uri="{9D8B030D-6E8A-4147-A177-3AD203B41FA5}">
                      <a16:colId xmlns:a16="http://schemas.microsoft.com/office/drawing/2014/main" val="1213167375"/>
                    </a:ext>
                  </a:extLst>
                </a:gridCol>
                <a:gridCol w="1855788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8157697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</a:tblGrid>
              <a:tr h="209122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3833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1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Dataset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Split the data into train, test, and validation sets.</a:t>
                      </a:r>
                      <a:endParaRPr lang="th-TH" sz="1200" b="0" dirty="0">
                        <a:effectLst/>
                        <a:latin typeface="Abadi (Body)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the train set to train the model, the validation set to tune the threshold, and the test set to evaluate the model.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Normalized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Min-Max scaling to normalize the data.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Resampling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Try oversampling (SMOTE) and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undersampling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 (random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undersampling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).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Try random forest,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LightGBM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, and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XGBoost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388992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5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Hyperparameter tuning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RandomizedCV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 to find the best hyperparameters for each model.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268919614"/>
                  </a:ext>
                </a:extLst>
              </a:tr>
              <a:tr h="3833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6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Threshold tuning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cost-sensitive learning to tune the threshold.</a:t>
                      </a:r>
                      <a:endParaRPr lang="th-TH" sz="1200" b="0" dirty="0">
                        <a:effectLst/>
                        <a:latin typeface="Abadi (Body)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Assign a cost of 5 times more to acquiring new customers than to retaining existing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17633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7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Interpreting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SHAP values.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527377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896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D8048-E65C-439E-8C2A-C34BFEB4D7CE}"/>
              </a:ext>
            </a:extLst>
          </p:cNvPr>
          <p:cNvSpPr txBox="1"/>
          <p:nvPr/>
        </p:nvSpPr>
        <p:spPr>
          <a:xfrm>
            <a:off x="5059341" y="1925668"/>
            <a:ext cx="6364124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If we look at the target distribution, There are only 27% of churn customers that the data is imbalanced.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Resampling method or threshold tuning should be applied to handle this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Metrics like accuracy can be misleading and ineffective. Instead, it is essential to explore alternative evaluation measures, such as precision, recall, F1-score, or AUC-ROC.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621D5-E6A5-4EA8-B9C9-F0FC18039C77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8F3A21-6BBA-4E5B-B9EC-EE56CC867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39" y="1925668"/>
            <a:ext cx="3762375" cy="46863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3DB0D58-65DB-42F2-B681-059B59E0A2AD}"/>
              </a:ext>
            </a:extLst>
          </p:cNvPr>
          <p:cNvSpPr/>
          <p:nvPr/>
        </p:nvSpPr>
        <p:spPr>
          <a:xfrm>
            <a:off x="2943226" y="4329234"/>
            <a:ext cx="1019174" cy="227704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85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A631AD-90D5-42AE-A274-D5D28A1FFE74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AFCF8-2310-48F9-9EA5-25782D77B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08" y="1925668"/>
            <a:ext cx="3699402" cy="14630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033289-67B5-4BE3-8773-C7CA5EE05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08" y="3388708"/>
            <a:ext cx="3699402" cy="14630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863FF2-1302-4766-8F0D-AB3760E18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708" y="4851748"/>
            <a:ext cx="3699402" cy="14630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870A18-80F6-48E5-B16F-B85797AA65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1861" y="1929091"/>
            <a:ext cx="3699401" cy="14630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3040EB8-6EEF-4B2B-BCF6-6D77699045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1861" y="3410540"/>
            <a:ext cx="3699401" cy="14630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ED32DE-08FF-4807-8C71-3BB734D363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1860" y="4873580"/>
            <a:ext cx="3699401" cy="14630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05276ED-012B-4087-8AAC-76A63B4465BA}"/>
              </a:ext>
            </a:extLst>
          </p:cNvPr>
          <p:cNvSpPr txBox="1"/>
          <p:nvPr/>
        </p:nvSpPr>
        <p:spPr>
          <a:xfrm>
            <a:off x="8212116" y="1925668"/>
            <a:ext cx="368929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The phrase "No internet service" appears in 6 variables, all with the same frequency of 1,526.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3DD6CD-6C53-4B80-B0AB-ABEB553AD353}"/>
              </a:ext>
            </a:extLst>
          </p:cNvPr>
          <p:cNvSpPr/>
          <p:nvPr/>
        </p:nvSpPr>
        <p:spPr>
          <a:xfrm>
            <a:off x="1876425" y="2110837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C787A1-EE8D-4576-8593-05985F56293C}"/>
              </a:ext>
            </a:extLst>
          </p:cNvPr>
          <p:cNvSpPr/>
          <p:nvPr/>
        </p:nvSpPr>
        <p:spPr>
          <a:xfrm>
            <a:off x="1876425" y="354688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DC2892-8FBC-4C9D-AF8D-9C6B866AC630}"/>
              </a:ext>
            </a:extLst>
          </p:cNvPr>
          <p:cNvSpPr/>
          <p:nvPr/>
        </p:nvSpPr>
        <p:spPr>
          <a:xfrm>
            <a:off x="1876425" y="500992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FC001A-9828-4A77-884D-7F5936CC592F}"/>
              </a:ext>
            </a:extLst>
          </p:cNvPr>
          <p:cNvSpPr/>
          <p:nvPr/>
        </p:nvSpPr>
        <p:spPr>
          <a:xfrm>
            <a:off x="5736696" y="2110837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4ECAD8-C907-4953-B3A5-D86BB5BDDDFD}"/>
              </a:ext>
            </a:extLst>
          </p:cNvPr>
          <p:cNvSpPr/>
          <p:nvPr/>
        </p:nvSpPr>
        <p:spPr>
          <a:xfrm>
            <a:off x="5736696" y="354688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9B4976-60AC-43A5-835B-1D2E26878C8C}"/>
              </a:ext>
            </a:extLst>
          </p:cNvPr>
          <p:cNvSpPr/>
          <p:nvPr/>
        </p:nvSpPr>
        <p:spPr>
          <a:xfrm>
            <a:off x="5736696" y="500992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75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BA772-2383-4A40-B621-72C09407B149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727F3-1975-478D-BBDA-02CF823FABEC}"/>
              </a:ext>
            </a:extLst>
          </p:cNvPr>
          <p:cNvSpPr txBox="1"/>
          <p:nvPr/>
        </p:nvSpPr>
        <p:spPr>
          <a:xfrm>
            <a:off x="5451501" y="1919906"/>
            <a:ext cx="368929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Can represent the "Contract" variable as an ordinal variable with values 0, 1, and 2.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0BF76A-E1DB-47F7-8F49-821B7510F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10" y="1925668"/>
            <a:ext cx="4761816" cy="18778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1D7AF4B-32ED-40AE-A783-A1E3C3DBADF5}"/>
              </a:ext>
            </a:extLst>
          </p:cNvPr>
          <p:cNvSpPr/>
          <p:nvPr/>
        </p:nvSpPr>
        <p:spPr>
          <a:xfrm>
            <a:off x="819664" y="3105150"/>
            <a:ext cx="2362200" cy="6477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50DB68-ADB3-41B4-A7AB-B43DE4D04BF2}"/>
              </a:ext>
            </a:extLst>
          </p:cNvPr>
          <p:cNvSpPr txBox="1"/>
          <p:nvPr/>
        </p:nvSpPr>
        <p:spPr>
          <a:xfrm>
            <a:off x="3419818" y="3655893"/>
            <a:ext cx="96324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1, 2, 3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42CF6F-DF73-47D2-AF8E-63139B7FA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09" y="4031457"/>
            <a:ext cx="6714441" cy="17526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2AA0BC-0EC4-4AF9-9364-BC6285D79A4F}"/>
              </a:ext>
            </a:extLst>
          </p:cNvPr>
          <p:cNvSpPr txBox="1"/>
          <p:nvPr/>
        </p:nvSpPr>
        <p:spPr>
          <a:xfrm>
            <a:off x="7403976" y="4078684"/>
            <a:ext cx="3689297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The distribution of '</a:t>
            </a:r>
            <a:r>
              <a:rPr lang="en-US" dirty="0" err="1">
                <a:latin typeface="Abadi (Body)"/>
                <a:ea typeface="微软雅黑"/>
                <a:cs typeface="Posterama" panose="020B0504020200020000" pitchFamily="34" charset="0"/>
              </a:rPr>
              <a:t>TotalCharges</a:t>
            </a: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' is right-skewed. Use the median to replace missing values instead of the mean.</a:t>
            </a:r>
          </a:p>
        </p:txBody>
      </p:sp>
    </p:spTree>
    <p:extLst>
      <p:ext uri="{BB962C8B-B14F-4D97-AF65-F5344CB8AC3E}">
        <p14:creationId xmlns:p14="http://schemas.microsoft.com/office/powerpoint/2010/main" val="2259661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1DCCFB-6695-4642-A84A-97FA702EA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86" y="1929836"/>
            <a:ext cx="7971741" cy="33210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DC91DF-EB75-4280-BC48-E720F73C0940}"/>
              </a:ext>
            </a:extLst>
          </p:cNvPr>
          <p:cNvSpPr txBox="1"/>
          <p:nvPr/>
        </p:nvSpPr>
        <p:spPr>
          <a:xfrm>
            <a:off x="581709" y="4721987"/>
            <a:ext cx="6265355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4 features, including contract, tenure, internet service, and electronic payment method, exhibit a high correlation (greater than 0.3 in absolute terms) with the target variable.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080D-E073-4F72-96E6-48D278A6B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088" y="1929836"/>
            <a:ext cx="3180292" cy="35463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C66CE7-90E9-43F5-BDFF-3C125DACD1C7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6D0A71-9D97-4474-9A10-B239C5DD3C8B}"/>
              </a:ext>
            </a:extLst>
          </p:cNvPr>
          <p:cNvSpPr/>
          <p:nvPr/>
        </p:nvSpPr>
        <p:spPr>
          <a:xfrm>
            <a:off x="8701087" y="2110837"/>
            <a:ext cx="3180291" cy="57521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89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9DD548-C901-48EF-9C01-BB4266489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87" y="1925668"/>
            <a:ext cx="5596963" cy="19798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1D1D09-357B-41B6-8BBA-71033B364FDE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Model evaluation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4D6CE9-E949-4259-9237-0661210A3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86" y="4001217"/>
            <a:ext cx="8197289" cy="202373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FBFA61-5BF5-46E7-9AB5-BB825B95E124}"/>
              </a:ext>
            </a:extLst>
          </p:cNvPr>
          <p:cNvSpPr/>
          <p:nvPr/>
        </p:nvSpPr>
        <p:spPr>
          <a:xfrm>
            <a:off x="670486" y="3617939"/>
            <a:ext cx="5596963" cy="28760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E671EE-9C6D-4437-86A1-268227DA3233}"/>
              </a:ext>
            </a:extLst>
          </p:cNvPr>
          <p:cNvSpPr/>
          <p:nvPr/>
        </p:nvSpPr>
        <p:spPr>
          <a:xfrm>
            <a:off x="670486" y="5270259"/>
            <a:ext cx="8197289" cy="28760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472FE4-F5A1-4477-9E08-88AFD0E13F30}"/>
              </a:ext>
            </a:extLst>
          </p:cNvPr>
          <p:cNvSpPr txBox="1"/>
          <p:nvPr/>
        </p:nvSpPr>
        <p:spPr>
          <a:xfrm>
            <a:off x="6406906" y="1925668"/>
            <a:ext cx="5537444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Before performing threshold tuning, </a:t>
            </a:r>
            <a:r>
              <a:rPr lang="en-US" dirty="0" err="1">
                <a:latin typeface="Abadi (Body)"/>
                <a:ea typeface="微软雅黑"/>
                <a:cs typeface="Posterama" panose="020B0504020200020000" pitchFamily="34" charset="0"/>
              </a:rPr>
              <a:t>XGBoost</a:t>
            </a: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 (RUS) seems good because it has a highest AUCROC.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However, prior to that, Random forest (RUS) is the better model as it achieves maximum gains.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Ultimately, for the final decision, we choose Random forest (RUS) to deploy.</a:t>
            </a:r>
          </a:p>
        </p:txBody>
      </p:sp>
    </p:spTree>
    <p:extLst>
      <p:ext uri="{BB962C8B-B14F-4D97-AF65-F5344CB8AC3E}">
        <p14:creationId xmlns:p14="http://schemas.microsoft.com/office/powerpoint/2010/main" val="588290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AB8D71-1269-4C6A-BA5C-E2608A61D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748" y="1968495"/>
            <a:ext cx="5082923" cy="261599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FAD913-94E4-40F6-889A-95A60EF65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806518"/>
              </p:ext>
            </p:extLst>
          </p:nvPr>
        </p:nvGraphicFramePr>
        <p:xfrm>
          <a:off x="692457" y="1968495"/>
          <a:ext cx="5877019" cy="401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613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549948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  <a:gridCol w="4029458">
                  <a:extLst>
                    <a:ext uri="{9D8B030D-6E8A-4147-A177-3AD203B41FA5}">
                      <a16:colId xmlns:a16="http://schemas.microsoft.com/office/drawing/2014/main" val="2681954238"/>
                    </a:ext>
                  </a:extLst>
                </a:gridCol>
              </a:tblGrid>
              <a:tr h="239187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badi (Body)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badi (Body)"/>
                        </a:rPr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badi (Body)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Contract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Customers on contract or top-up plans are more likely to churn, possibly due to the ease of changing numbers for top-up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59434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Tenure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Long-time customers have a higher churn probability, potentially due to elderly individuals reducing phone usage to cut expenses.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effectLst/>
                          <a:latin typeface="Abadi (Body)"/>
                        </a:rPr>
                        <a:t>Monthly charges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 paying lower charges are more likely to churn, influenced by industry trends towards appealing, low-priced packages from other operators.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0580080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effectLst/>
                          <a:latin typeface="Abadi (Body)"/>
                        </a:rPr>
                        <a:t>Internet service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Customers without internet in their package are at a higher churn risk, as competitors offer inclusive internet services, reflecting its growing importance.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40471882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Payment method</a:t>
                      </a:r>
                      <a:br>
                        <a:rPr lang="en-US" sz="1050" b="0" dirty="0">
                          <a:effectLst/>
                          <a:latin typeface="Abadi (Body)"/>
                        </a:rPr>
                      </a:br>
                      <a:r>
                        <a:rPr lang="en-US" sz="1050" b="0" dirty="0">
                          <a:effectLst/>
                          <a:latin typeface="Abadi (Body)"/>
                        </a:rPr>
                        <a:t>(electronic check)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Non-users of electronic payment for bills are more likely to churn, possibly due to the inconvenience of payment, prompting a switch to other providers.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9932791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B8B7153-38D1-45F7-A370-70E810536F2C}"/>
              </a:ext>
            </a:extLst>
          </p:cNvPr>
          <p:cNvSpPr txBox="1"/>
          <p:nvPr/>
        </p:nvSpPr>
        <p:spPr>
          <a:xfrm>
            <a:off x="581710" y="1390243"/>
            <a:ext cx="377121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SHAP</a:t>
            </a:r>
          </a:p>
        </p:txBody>
      </p:sp>
    </p:spTree>
    <p:extLst>
      <p:ext uri="{BB962C8B-B14F-4D97-AF65-F5344CB8AC3E}">
        <p14:creationId xmlns:p14="http://schemas.microsoft.com/office/powerpoint/2010/main" val="312823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4"/>
            <a:ext cx="8894800" cy="677005"/>
          </a:xfrm>
        </p:spPr>
        <p:txBody>
          <a:bodyPr/>
          <a:lstStyle/>
          <a:p>
            <a:r>
              <a:rPr lang="en-US" altLang="zh-CN" sz="4400" dirty="0"/>
              <a:t>TELCO CHURN PREDICTION MODEL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4ECE35-32BA-4639-BDC0-9F2838750170}"/>
              </a:ext>
            </a:extLst>
          </p:cNvPr>
          <p:cNvSpPr/>
          <p:nvPr/>
        </p:nvSpPr>
        <p:spPr>
          <a:xfrm>
            <a:off x="670486" y="994296"/>
            <a:ext cx="6733490" cy="75871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1BD7277-E2FB-4339-AF9C-00BE7B3320F5}"/>
              </a:ext>
            </a:extLst>
          </p:cNvPr>
          <p:cNvSpPr txBox="1">
            <a:spLocks/>
          </p:cNvSpPr>
          <p:nvPr/>
        </p:nvSpPr>
        <p:spPr>
          <a:xfrm>
            <a:off x="581709" y="1108297"/>
            <a:ext cx="7908737" cy="3420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0" dirty="0"/>
              <a:t>A model for Predicting Customer Retention in Telecom</a:t>
            </a:r>
            <a:endParaRPr lang="en-US" sz="3600" b="0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3DFA8777-DE88-45A9-A4E1-BA0D7CE585A3}"/>
              </a:ext>
            </a:extLst>
          </p:cNvPr>
          <p:cNvSpPr txBox="1">
            <a:spLocks/>
          </p:cNvSpPr>
          <p:nvPr/>
        </p:nvSpPr>
        <p:spPr>
          <a:xfrm>
            <a:off x="581709" y="1771237"/>
            <a:ext cx="7195309" cy="22465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Abadi (Body)"/>
              </a:rPr>
              <a:t>Problem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Abadi (Body)"/>
              </a:rPr>
              <a:t>Retaining a customer is generally more cost-effective than acquiring a new one, as demonstrated by a Bain &amp; Company study.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Abadi (Body)"/>
              </a:rPr>
              <a:t>The study revealed that acquiring a new customer can be 5 to 7 times more expensive than retaining an existing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Abadi (Body)"/>
              </a:rPr>
              <a:t>Existing customers, being familiar with your product or service, tend to exhibit greater loyalty and are more inclined to maintain their business relationship with you.</a:t>
            </a:r>
          </a:p>
        </p:txBody>
      </p:sp>
      <p:sp>
        <p:nvSpPr>
          <p:cNvPr id="17" name="Title 6">
            <a:extLst>
              <a:ext uri="{FF2B5EF4-FFF2-40B4-BE49-F238E27FC236}">
                <a16:creationId xmlns:a16="http://schemas.microsoft.com/office/drawing/2014/main" id="{8586F5E1-3B7B-4FD8-BA2D-A67B058FCD8D}"/>
              </a:ext>
            </a:extLst>
          </p:cNvPr>
          <p:cNvSpPr txBox="1">
            <a:spLocks/>
          </p:cNvSpPr>
          <p:nvPr/>
        </p:nvSpPr>
        <p:spPr>
          <a:xfrm>
            <a:off x="8585679" y="1771236"/>
            <a:ext cx="2864913" cy="18006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/>
              <a:t>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Handling Imbalanced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Selecting Metrics for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Optimizing threshold</a:t>
            </a:r>
          </a:p>
        </p:txBody>
      </p:sp>
      <p:sp>
        <p:nvSpPr>
          <p:cNvPr id="18" name="Title 6">
            <a:extLst>
              <a:ext uri="{FF2B5EF4-FFF2-40B4-BE49-F238E27FC236}">
                <a16:creationId xmlns:a16="http://schemas.microsoft.com/office/drawing/2014/main" id="{5D764239-A7DB-418A-A461-4BDFAB66E45D}"/>
              </a:ext>
            </a:extLst>
          </p:cNvPr>
          <p:cNvSpPr txBox="1">
            <a:spLocks/>
          </p:cNvSpPr>
          <p:nvPr/>
        </p:nvSpPr>
        <p:spPr>
          <a:xfrm>
            <a:off x="581710" y="4153900"/>
            <a:ext cx="1653490" cy="391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Tools</a:t>
            </a:r>
            <a:endParaRPr lang="en-US" altLang="zh-CN" sz="2000" dirty="0"/>
          </a:p>
        </p:txBody>
      </p:sp>
      <p:pic>
        <p:nvPicPr>
          <p:cNvPr id="1026" name="Picture 2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3350AA5B-9BB4-42A6-80BF-51D42F704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82" y="4829148"/>
            <a:ext cx="1197101" cy="67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7924FB-1A20-41CB-94E5-DD9BC3241A8C}"/>
              </a:ext>
            </a:extLst>
          </p:cNvPr>
          <p:cNvCxnSpPr>
            <a:cxnSpLocks/>
          </p:cNvCxnSpPr>
          <p:nvPr/>
        </p:nvCxnSpPr>
        <p:spPr>
          <a:xfrm>
            <a:off x="8118764" y="1771236"/>
            <a:ext cx="0" cy="213574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FE5E60-4B56-4399-B653-371651FCC0E3}"/>
              </a:ext>
            </a:extLst>
          </p:cNvPr>
          <p:cNvCxnSpPr>
            <a:cxnSpLocks/>
          </p:cNvCxnSpPr>
          <p:nvPr/>
        </p:nvCxnSpPr>
        <p:spPr>
          <a:xfrm>
            <a:off x="1589232" y="4220532"/>
            <a:ext cx="0" cy="214728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6">
            <a:extLst>
              <a:ext uri="{FF2B5EF4-FFF2-40B4-BE49-F238E27FC236}">
                <a16:creationId xmlns:a16="http://schemas.microsoft.com/office/drawing/2014/main" id="{2546A81F-4DBF-4230-B494-CD3798E7FDC7}"/>
              </a:ext>
            </a:extLst>
          </p:cNvPr>
          <p:cNvSpPr txBox="1">
            <a:spLocks/>
          </p:cNvSpPr>
          <p:nvPr/>
        </p:nvSpPr>
        <p:spPr>
          <a:xfrm>
            <a:off x="1734453" y="4153900"/>
            <a:ext cx="1653490" cy="391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Methods</a:t>
            </a:r>
            <a:endParaRPr lang="en-US" altLang="zh-CN" sz="2000" dirty="0"/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CEACC96B-4AEF-4D80-90D4-722D26A373FA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25A5F7CA-803E-4152-923B-9ED8095FF226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pic>
        <p:nvPicPr>
          <p:cNvPr id="1030" name="Picture 6" descr="Random Forest – TikZ.net">
            <a:extLst>
              <a:ext uri="{FF2B5EF4-FFF2-40B4-BE49-F238E27FC236}">
                <a16:creationId xmlns:a16="http://schemas.microsoft.com/office/drawing/2014/main" id="{B5B7D51E-31CA-4EAF-B071-DD5D50346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429" y="4650100"/>
            <a:ext cx="992872" cy="71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op 5 Open-Source XGBoost Algorithm Projects to Study in 2023 | by Mrinal  Walia | Medium">
            <a:extLst>
              <a:ext uri="{FF2B5EF4-FFF2-40B4-BE49-F238E27FC236}">
                <a16:creationId xmlns:a16="http://schemas.microsoft.com/office/drawing/2014/main" id="{61504256-2817-438D-9672-1FDB34442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376" y="5456980"/>
            <a:ext cx="152590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- microsoft/LightGBM: A fast, distributed, high performance gradient  boosting (GBT, GBDT, GBRT, GBM or MART) framework based on decision tree  algorithms, used for ranking, classification and many other machine  learning tasks.">
            <a:extLst>
              <a:ext uri="{FF2B5EF4-FFF2-40B4-BE49-F238E27FC236}">
                <a16:creationId xmlns:a16="http://schemas.microsoft.com/office/drawing/2014/main" id="{28C1D692-DF6C-4EBD-A709-FA938A5FE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206" y="4474326"/>
            <a:ext cx="1296425" cy="64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xplainable AI (XAI): Understanding the SHAP magic | by Gaurav Agarwal |  Medium">
            <a:extLst>
              <a:ext uri="{FF2B5EF4-FFF2-40B4-BE49-F238E27FC236}">
                <a16:creationId xmlns:a16="http://schemas.microsoft.com/office/drawing/2014/main" id="{BB527679-9381-4F02-84C5-8D3629807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995" y="5340606"/>
            <a:ext cx="1457255" cy="81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rid Search vs Random Search. In this article, we will focus on two… | by  Deepak Senapati | Medium">
            <a:extLst>
              <a:ext uri="{FF2B5EF4-FFF2-40B4-BE49-F238E27FC236}">
                <a16:creationId xmlns:a16="http://schemas.microsoft.com/office/drawing/2014/main" id="{77383D47-C5FC-49CE-9D01-3B314CDB74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81" t="20180" r="6802" b="8564"/>
          <a:stretch/>
        </p:blipFill>
        <p:spPr bwMode="auto">
          <a:xfrm>
            <a:off x="4917386" y="5408472"/>
            <a:ext cx="696326" cy="72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67DE358-57DE-4DD4-82EF-BD19B1176E62}"/>
              </a:ext>
            </a:extLst>
          </p:cNvPr>
          <p:cNvSpPr txBox="1"/>
          <p:nvPr/>
        </p:nvSpPr>
        <p:spPr>
          <a:xfrm>
            <a:off x="1746702" y="5394831"/>
            <a:ext cx="107632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Random forest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D4DEF9-40C8-4D21-BF14-AC055766E4DF}"/>
              </a:ext>
            </a:extLst>
          </p:cNvPr>
          <p:cNvSpPr txBox="1"/>
          <p:nvPr/>
        </p:nvSpPr>
        <p:spPr>
          <a:xfrm>
            <a:off x="1993165" y="6043095"/>
            <a:ext cx="107632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Random forest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EFA5D1-9280-4B60-959C-2667BF4C8ED8}"/>
              </a:ext>
            </a:extLst>
          </p:cNvPr>
          <p:cNvSpPr txBox="1"/>
          <p:nvPr/>
        </p:nvSpPr>
        <p:spPr>
          <a:xfrm>
            <a:off x="3230011" y="5004025"/>
            <a:ext cx="107632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Random forest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DA36AF-C36C-459F-83DE-CD12DBA4DFD0}"/>
              </a:ext>
            </a:extLst>
          </p:cNvPr>
          <p:cNvSpPr txBox="1"/>
          <p:nvPr/>
        </p:nvSpPr>
        <p:spPr>
          <a:xfrm>
            <a:off x="3448341" y="6138026"/>
            <a:ext cx="107632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Shapley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CA2DAD-F87B-446D-AA1F-2550B0C88001}"/>
              </a:ext>
            </a:extLst>
          </p:cNvPr>
          <p:cNvSpPr txBox="1"/>
          <p:nvPr/>
        </p:nvSpPr>
        <p:spPr>
          <a:xfrm>
            <a:off x="4562130" y="6108783"/>
            <a:ext cx="1406839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Randomized search</a:t>
            </a:r>
          </a:p>
        </p:txBody>
      </p:sp>
      <p:pic>
        <p:nvPicPr>
          <p:cNvPr id="1040" name="Picture 16" descr="Optimal Threshold for Imbalanced Classification | by Audhi Aprilliant |  Towards Data Science">
            <a:extLst>
              <a:ext uri="{FF2B5EF4-FFF2-40B4-BE49-F238E27FC236}">
                <a16:creationId xmlns:a16="http://schemas.microsoft.com/office/drawing/2014/main" id="{4FB49991-30FD-414F-8728-BDD3B4C9E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667" y="4338680"/>
            <a:ext cx="1426435" cy="71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D04B76F-A437-4DEA-AA05-0F4FCEDACE3B}"/>
              </a:ext>
            </a:extLst>
          </p:cNvPr>
          <p:cNvSpPr txBox="1"/>
          <p:nvPr/>
        </p:nvSpPr>
        <p:spPr>
          <a:xfrm>
            <a:off x="4642117" y="5071975"/>
            <a:ext cx="11704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Threshold tuning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7E9F114-A71F-460A-BD9B-930A13E7EBBF}"/>
              </a:ext>
            </a:extLst>
          </p:cNvPr>
          <p:cNvCxnSpPr>
            <a:cxnSpLocks/>
          </p:cNvCxnSpPr>
          <p:nvPr/>
        </p:nvCxnSpPr>
        <p:spPr>
          <a:xfrm>
            <a:off x="6115953" y="4220569"/>
            <a:ext cx="0" cy="214728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6">
            <a:extLst>
              <a:ext uri="{FF2B5EF4-FFF2-40B4-BE49-F238E27FC236}">
                <a16:creationId xmlns:a16="http://schemas.microsoft.com/office/drawing/2014/main" id="{5A824FAC-E619-4932-BC76-534F2793B5FF}"/>
              </a:ext>
            </a:extLst>
          </p:cNvPr>
          <p:cNvSpPr txBox="1">
            <a:spLocks/>
          </p:cNvSpPr>
          <p:nvPr/>
        </p:nvSpPr>
        <p:spPr>
          <a:xfrm>
            <a:off x="6280804" y="4153900"/>
            <a:ext cx="1958319" cy="391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Business impact</a:t>
            </a:r>
            <a:endParaRPr lang="en-US" altLang="zh-CN" sz="2000" dirty="0"/>
          </a:p>
        </p:txBody>
      </p:sp>
      <p:pic>
        <p:nvPicPr>
          <p:cNvPr id="1042" name="Picture 18" descr="10 Ways Business Systems &quot;Directly&quot; Increase Profit!">
            <a:extLst>
              <a:ext uri="{FF2B5EF4-FFF2-40B4-BE49-F238E27FC236}">
                <a16:creationId xmlns:a16="http://schemas.microsoft.com/office/drawing/2014/main" id="{5025DDFB-A86A-4133-8DDB-6EE142415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901" y="4779625"/>
            <a:ext cx="1008556" cy="102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703D71F-0451-45B0-86E8-419BB6A294CD}"/>
              </a:ext>
            </a:extLst>
          </p:cNvPr>
          <p:cNvSpPr txBox="1"/>
          <p:nvPr/>
        </p:nvSpPr>
        <p:spPr>
          <a:xfrm>
            <a:off x="7508182" y="4868714"/>
            <a:ext cx="2200837" cy="90024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The model improved revenue by </a:t>
            </a:r>
            <a:r>
              <a:rPr lang="en-US" sz="1050" dirty="0">
                <a:solidFill>
                  <a:srgbClr val="FF0000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164.24%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 compared to the 'do nothing' program and by </a:t>
            </a:r>
            <a:r>
              <a:rPr lang="en-US" sz="1050" dirty="0">
                <a:solidFill>
                  <a:srgbClr val="FF0000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44.51% 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compared to the 'retain all' program.</a:t>
            </a:r>
          </a:p>
        </p:txBody>
      </p:sp>
      <p:pic>
        <p:nvPicPr>
          <p:cNvPr id="1044" name="Picture 20" descr="DIGI">
            <a:extLst>
              <a:ext uri="{FF2B5EF4-FFF2-40B4-BE49-F238E27FC236}">
                <a16:creationId xmlns:a16="http://schemas.microsoft.com/office/drawing/2014/main" id="{9A2B5B1C-E277-46E3-8292-9D9176958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82" y="5776684"/>
            <a:ext cx="901812" cy="36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483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2C5A0-8FD8-407F-9ECA-A591F5BF10FD}"/>
              </a:ext>
            </a:extLst>
          </p:cNvPr>
          <p:cNvSpPr txBox="1"/>
          <p:nvPr/>
        </p:nvSpPr>
        <p:spPr>
          <a:xfrm>
            <a:off x="581710" y="1390243"/>
            <a:ext cx="9629090" cy="31700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1F1F1F"/>
                </a:solidFill>
                <a:latin typeface="Abadi (Body)"/>
              </a:rPr>
              <a:t>Reference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https://medium.com/@stephen.blount99/putting-a-price-on-customer-churn-38a184e530b8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1F1F"/>
              </a:solidFill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1F1F1F"/>
                </a:solidFill>
                <a:effectLst/>
                <a:latin typeface="Abadi (Body)"/>
              </a:rPr>
              <a:t>https://www.kaggle.com/datasets/blastchar/telco-customer-churn/data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1F1F1F"/>
                </a:solidFill>
                <a:effectLst/>
                <a:latin typeface="Abadi (Body)"/>
              </a:rPr>
              <a:t>https://www.kaggle.com/code/bandiatindra/telecom-churn-prediction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1F1F"/>
              </a:solidFill>
              <a:latin typeface="Abadi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https://machinelearningmastery.com/smote-oversampling-for-imbalanced-classification/</a:t>
            </a:r>
          </a:p>
        </p:txBody>
      </p:sp>
    </p:spTree>
    <p:extLst>
      <p:ext uri="{BB962C8B-B14F-4D97-AF65-F5344CB8AC3E}">
        <p14:creationId xmlns:p14="http://schemas.microsoft.com/office/powerpoint/2010/main" val="2464769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910148" y="1622967"/>
            <a:ext cx="7092833" cy="1422664"/>
          </a:xfrm>
        </p:spPr>
        <p:txBody>
          <a:bodyPr/>
          <a:lstStyle/>
          <a:p>
            <a:r>
              <a:rPr lang="en-US" sz="1800" dirty="0"/>
              <a:t>Peerapat Tancharoen holds a Bachelor's degree in Economics from </a:t>
            </a:r>
            <a:r>
              <a:rPr lang="en-US" sz="1800" dirty="0" err="1"/>
              <a:t>Srinakharinwirot</a:t>
            </a:r>
            <a:r>
              <a:rPr lang="en-US" sz="1800" dirty="0"/>
              <a:t> University, graduating with first honors and a GPA of 3.67. He also earned a Master's degree in Economics from Thammasat University, achieving a GPA of 3.98.</a:t>
            </a:r>
          </a:p>
        </p:txBody>
      </p:sp>
      <p:pic>
        <p:nvPicPr>
          <p:cNvPr id="196" name="Picture Placeholder 195" descr="Link with solid fill">
            <a:extLst>
              <a:ext uri="{FF2B5EF4-FFF2-40B4-BE49-F238E27FC236}">
                <a16:creationId xmlns:a16="http://schemas.microsoft.com/office/drawing/2014/main" id="{B21D7164-3991-2960-0F80-CB302359CD8D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528" r="2528"/>
          <a:stretch>
            <a:fillRect/>
          </a:stretch>
        </p:blipFill>
        <p:spPr>
          <a:xfrm>
            <a:off x="3613238" y="5284212"/>
            <a:ext cx="536270" cy="565882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E02E0C-26E8-8160-D35F-2398015C051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170776" y="5165644"/>
            <a:ext cx="5162709" cy="421399"/>
          </a:xfrm>
        </p:spPr>
        <p:txBody>
          <a:bodyPr/>
          <a:lstStyle/>
          <a:p>
            <a:r>
              <a:rPr lang="en-US" dirty="0"/>
              <a:t>Contact me 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8180D0-1AB6-8416-0EB1-10648E1A605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170777" y="5610093"/>
            <a:ext cx="5162709" cy="684175"/>
          </a:xfrm>
        </p:spPr>
        <p:txBody>
          <a:bodyPr/>
          <a:lstStyle/>
          <a:p>
            <a:r>
              <a:rPr lang="en-US" sz="1400" dirty="0"/>
              <a:t>linkedin.com/in/peerapat-tancharoen-664759220</a:t>
            </a:r>
            <a:r>
              <a:rPr lang="th-TH" sz="1400" dirty="0"/>
              <a:t>/</a:t>
            </a:r>
            <a:endParaRPr lang="en-US" sz="1400" dirty="0"/>
          </a:p>
          <a:p>
            <a:r>
              <a:rPr lang="en-US" dirty="0"/>
              <a:t>peerapat.tcr@gmail.com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pic>
        <p:nvPicPr>
          <p:cNvPr id="15" name="Picture Placeholder 23">
            <a:extLst>
              <a:ext uri="{FF2B5EF4-FFF2-40B4-BE49-F238E27FC236}">
                <a16:creationId xmlns:a16="http://schemas.microsoft.com/office/drawing/2014/main" id="{290F3B1B-A5E3-457E-84D5-695034B4779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760" r="6760"/>
          <a:stretch/>
        </p:blipFill>
        <p:spPr>
          <a:xfrm>
            <a:off x="794531" y="1474417"/>
            <a:ext cx="1558051" cy="1803267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28" name="Title 11">
            <a:extLst>
              <a:ext uri="{FF2B5EF4-FFF2-40B4-BE49-F238E27FC236}">
                <a16:creationId xmlns:a16="http://schemas.microsoft.com/office/drawing/2014/main" id="{85AB9E4F-AC4F-4A18-B076-38FC6784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9849553" cy="673368"/>
          </a:xfrm>
        </p:spPr>
        <p:txBody>
          <a:bodyPr/>
          <a:lstStyle/>
          <a:p>
            <a:r>
              <a:rPr lang="en-US" dirty="0"/>
              <a:t>8. ABOUT 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1AE24A-DFE2-439F-8524-E9D0B137E7A8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B4CB028-62DC-4EA5-B62C-D45DC332F576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8500146" cy="403187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Problem Statement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Business Value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Methodology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Results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Conclusions/Recommendations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Future Work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Appendix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380317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1. PROBLEM STATEMENT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8500146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The cost of retaining a customer is typically much lower than the cost of acquiring a new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For example, a study by Bain &amp; Company found that it costs 5 to 7 times more to acquire a new customer than it does to retain an existing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This is because existing customers are already familiar with your product or service and they are more likely to continue doing business with you.</a:t>
            </a:r>
          </a:p>
        </p:txBody>
      </p:sp>
    </p:spTree>
    <p:extLst>
      <p:ext uri="{BB962C8B-B14F-4D97-AF65-F5344CB8AC3E}">
        <p14:creationId xmlns:p14="http://schemas.microsoft.com/office/powerpoint/2010/main" val="171534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2. BUSINESS VALUE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8500146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A churn prediction model in a telco company provides substantial business value by forecasting which customers are likely to leave the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This predictive capability allows the company to take proactive measures to retain customers, such as offering personalized incentives or addressing their concerns.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By reducing churn, the company can achieve cost savings associated with customer acquisition, preserve existing revenue streams, and enhance overall customer satisfaction. </a:t>
            </a:r>
          </a:p>
        </p:txBody>
      </p:sp>
    </p:spTree>
    <p:extLst>
      <p:ext uri="{BB962C8B-B14F-4D97-AF65-F5344CB8AC3E}">
        <p14:creationId xmlns:p14="http://schemas.microsoft.com/office/powerpoint/2010/main" val="24747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3. METHODOLOGY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5126363" cy="486287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Do nothing</a:t>
            </a:r>
            <a:endParaRPr lang="th-TH" sz="2000" b="1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not take any action to retain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F1F1F"/>
              </a:solidFill>
              <a:effectLst/>
              <a:latin typeface="Abadi (Body)"/>
            </a:endParaRPr>
          </a:p>
          <a:p>
            <a:pPr algn="l"/>
            <a:r>
              <a:rPr lang="en-US" sz="2000" b="1" dirty="0">
                <a:solidFill>
                  <a:srgbClr val="1F1F1F"/>
                </a:solidFill>
                <a:latin typeface="Abadi (Body)"/>
              </a:rPr>
              <a:t>R</a:t>
            </a:r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etain all customers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take action to retain every customer.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F1F1F"/>
              </a:solidFill>
              <a:effectLst/>
              <a:latin typeface="Abadi (Body)"/>
            </a:endParaRPr>
          </a:p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Use a churn prediction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u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se churn prediction model to predict the probability of churning and use this score to decide whether a customer will churn.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Churn prediction can help businesses identify customers who are at risk of leaving.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This allows businesses to take action to retain those customers, such as offering them discounts or special promotions.</a:t>
            </a:r>
            <a:endParaRPr lang="en-US" b="0" i="0" dirty="0">
              <a:solidFill>
                <a:srgbClr val="1F1F1F"/>
              </a:solidFill>
              <a:effectLst/>
              <a:latin typeface="Abadi (Body)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C16A08-7E58-45FC-A494-A5F10EB87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98777"/>
              </p:ext>
            </p:extLst>
          </p:nvPr>
        </p:nvGraphicFramePr>
        <p:xfrm>
          <a:off x="6285391" y="1588302"/>
          <a:ext cx="5367372" cy="3187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124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1789124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1789124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</a:tblGrid>
              <a:tr h="390353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Effectiveness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58553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Do nothing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Least expensive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Least effective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845765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Abadi (Body)"/>
                        </a:rPr>
                        <a:t>Retain all customers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Most expensive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Most effective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1366236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Use a churn prediction 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More cost-effective than retaining all customers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More effective than doing nothing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12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3. METHODOLOGY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A376B-F142-475B-91EF-01901F331035}"/>
              </a:ext>
            </a:extLst>
          </p:cNvPr>
          <p:cNvSpPr txBox="1"/>
          <p:nvPr/>
        </p:nvSpPr>
        <p:spPr>
          <a:xfrm>
            <a:off x="581710" y="1390243"/>
            <a:ext cx="5438090" cy="15081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Target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There are 7,032 customers in the dataset, including churn and not-churn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Churn customers are those who have unsubscribed within the last month.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CF564-4EE5-48FF-B817-5AF203C173A1}"/>
              </a:ext>
            </a:extLst>
          </p:cNvPr>
          <p:cNvSpPr txBox="1"/>
          <p:nvPr/>
        </p:nvSpPr>
        <p:spPr>
          <a:xfrm>
            <a:off x="581710" y="3114268"/>
            <a:ext cx="5438090" cy="23391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Features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 dataset contains 22 features, which can be categorized into 3 groups: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Services that each customer has signed up for: This includes phone, multiple lines, internet, online security, online backup, device protection, tech support, and streaming TV and movies.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99BC73-1E42-4056-A3EF-1AD5290DBA80}"/>
              </a:ext>
            </a:extLst>
          </p:cNvPr>
          <p:cNvSpPr txBox="1"/>
          <p:nvPr/>
        </p:nvSpPr>
        <p:spPr>
          <a:xfrm>
            <a:off x="6271821" y="1685518"/>
            <a:ext cx="5438090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 startAt="2"/>
            </a:pPr>
            <a:r>
              <a:rPr lang="en-US" i="0" dirty="0">
                <a:solidFill>
                  <a:srgbClr val="1F1F1F"/>
                </a:solidFill>
                <a:effectLst/>
                <a:latin typeface="Abadi (Body)"/>
              </a:rPr>
              <a:t>Customer account information: This includes how long they've been a customer, contract, payment method, paperless billing, monthly charges, and total charges.</a:t>
            </a:r>
          </a:p>
          <a:p>
            <a:pPr marL="457200" indent="-457200" algn="l">
              <a:buFont typeface="+mj-lt"/>
              <a:buAutoNum type="arabicPeriod" startAt="2"/>
            </a:pPr>
            <a:r>
              <a:rPr lang="en-US" i="0" dirty="0">
                <a:solidFill>
                  <a:srgbClr val="1F1F1F"/>
                </a:solidFill>
                <a:effectLst/>
                <a:latin typeface="Abadi (Body)"/>
              </a:rPr>
              <a:t>Demographic info about customers: This includes gender, age range, and if they have partners and dependents.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8C6136-A392-4239-810A-B23F3E56EA49}"/>
              </a:ext>
            </a:extLst>
          </p:cNvPr>
          <p:cNvSpPr/>
          <p:nvPr/>
        </p:nvSpPr>
        <p:spPr>
          <a:xfrm>
            <a:off x="6991350" y="4058057"/>
            <a:ext cx="1790700" cy="800100"/>
          </a:xfrm>
          <a:prstGeom prst="rect">
            <a:avLst/>
          </a:prstGeom>
          <a:solidFill>
            <a:srgbClr val="FFFAF7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Universe: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7,032 customers who still active in this month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0FAEC0-7467-42A2-85C4-C672BBDCE921}"/>
              </a:ext>
            </a:extLst>
          </p:cNvPr>
          <p:cNvSpPr/>
          <p:nvPr/>
        </p:nvSpPr>
        <p:spPr>
          <a:xfrm>
            <a:off x="9267825" y="4058057"/>
            <a:ext cx="1790700" cy="800100"/>
          </a:xfrm>
          <a:prstGeom prst="rect">
            <a:avLst/>
          </a:prstGeom>
          <a:solidFill>
            <a:srgbClr val="FFFAF7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Unsubscribe (target 1)</a:t>
            </a:r>
          </a:p>
          <a:p>
            <a:r>
              <a:rPr lang="en-US" sz="1100" dirty="0">
                <a:solidFill>
                  <a:schemeClr val="tx1"/>
                </a:solidFill>
              </a:rPr>
              <a:t>Not unsubscribe (target 0)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FB607A-71F8-43BE-BAE8-C3C1506A7604}"/>
              </a:ext>
            </a:extLst>
          </p:cNvPr>
          <p:cNvCxnSpPr>
            <a:cxnSpLocks/>
          </p:cNvCxnSpPr>
          <p:nvPr/>
        </p:nvCxnSpPr>
        <p:spPr>
          <a:xfrm flipV="1">
            <a:off x="8782050" y="4219982"/>
            <a:ext cx="485775" cy="2381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B3C804-C41C-4859-BAD8-8B02EB5BEFC7}"/>
              </a:ext>
            </a:extLst>
          </p:cNvPr>
          <p:cNvCxnSpPr>
            <a:stCxn id="14" idx="3"/>
          </p:cNvCxnSpPr>
          <p:nvPr/>
        </p:nvCxnSpPr>
        <p:spPr>
          <a:xfrm>
            <a:off x="8782050" y="4458107"/>
            <a:ext cx="485775" cy="2095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DC57FE1-53F9-4362-9938-44340A2DB61D}"/>
              </a:ext>
            </a:extLst>
          </p:cNvPr>
          <p:cNvSpPr txBox="1"/>
          <p:nvPr/>
        </p:nvSpPr>
        <p:spPr>
          <a:xfrm>
            <a:off x="6991350" y="4872090"/>
            <a:ext cx="179070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100" dirty="0">
                <a:latin typeface="Abadi (Body)"/>
                <a:ea typeface="微软雅黑"/>
                <a:cs typeface="Posterama" panose="020B0504020200020000" pitchFamily="34" charset="0"/>
              </a:rPr>
              <a:t>This month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4887FB-2FE1-4F6C-86C0-7E82CBEE0085}"/>
              </a:ext>
            </a:extLst>
          </p:cNvPr>
          <p:cNvSpPr txBox="1"/>
          <p:nvPr/>
        </p:nvSpPr>
        <p:spPr>
          <a:xfrm>
            <a:off x="9267825" y="4886732"/>
            <a:ext cx="179070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100" dirty="0">
                <a:latin typeface="Abadi (Body)"/>
                <a:ea typeface="微软雅黑"/>
                <a:cs typeface="Posterama" panose="020B0504020200020000" pitchFamily="34" charset="0"/>
              </a:rPr>
              <a:t>Next month</a:t>
            </a:r>
          </a:p>
        </p:txBody>
      </p:sp>
    </p:spTree>
    <p:extLst>
      <p:ext uri="{BB962C8B-B14F-4D97-AF65-F5344CB8AC3E}">
        <p14:creationId xmlns:p14="http://schemas.microsoft.com/office/powerpoint/2010/main" val="1538380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4. RESULT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FAAFE9-C069-41CE-A40D-D63054847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358371"/>
              </p:ext>
            </p:extLst>
          </p:nvPr>
        </p:nvGraphicFramePr>
        <p:xfrm>
          <a:off x="677721" y="1925668"/>
          <a:ext cx="1027732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188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1310005">
                  <a:extLst>
                    <a:ext uri="{9D8B030D-6E8A-4147-A177-3AD203B41FA5}">
                      <a16:colId xmlns:a16="http://schemas.microsoft.com/office/drawing/2014/main" val="1635937557"/>
                    </a:ext>
                  </a:extLst>
                </a:gridCol>
                <a:gridCol w="1603693">
                  <a:extLst>
                    <a:ext uri="{9D8B030D-6E8A-4147-A177-3AD203B41FA5}">
                      <a16:colId xmlns:a16="http://schemas.microsoft.com/office/drawing/2014/main" val="2230312977"/>
                    </a:ext>
                  </a:extLst>
                </a:gridCol>
                <a:gridCol w="1793289">
                  <a:extLst>
                    <a:ext uri="{9D8B030D-6E8A-4147-A177-3AD203B41FA5}">
                      <a16:colId xmlns:a16="http://schemas.microsoft.com/office/drawing/2014/main" val="2157934362"/>
                    </a:ext>
                  </a:extLst>
                </a:gridCol>
                <a:gridCol w="1260630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1768519">
                  <a:extLst>
                    <a:ext uri="{9D8B030D-6E8A-4147-A177-3AD203B41FA5}">
                      <a16:colId xmlns:a16="http://schemas.microsoft.com/office/drawing/2014/main" val="3828595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Total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Actual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Overspend (FP)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Save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Gains (or Loss)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Do nothing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</a:t>
                      </a: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9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badi (Body)"/>
                        <a:ea typeface="+mn-ea"/>
                        <a:cs typeface="+mn-cs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0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0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-186,500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Retain all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</a:t>
                      </a: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9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badi (Body)"/>
                        <a:ea typeface="+mn-ea"/>
                        <a:cs typeface="+mn-cs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1,036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82,900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Churn prediction 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</a:t>
                      </a: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9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badi (Body)"/>
                        <a:ea typeface="+mn-ea"/>
                        <a:cs typeface="+mn-cs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253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302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119,800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2EAFD01-7CA3-493D-89A9-625BBF7B29E2}"/>
              </a:ext>
            </a:extLst>
          </p:cNvPr>
          <p:cNvSpPr txBox="1"/>
          <p:nvPr/>
        </p:nvSpPr>
        <p:spPr>
          <a:xfrm>
            <a:off x="581709" y="4508570"/>
            <a:ext cx="10737319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Utilizing data from the test set involving approximately 1,409 customers, the churn prediction model yielded a gain of </a:t>
            </a:r>
            <a:r>
              <a:rPr lang="en-US" dirty="0">
                <a:solidFill>
                  <a:srgbClr val="FF0000"/>
                </a:solidFill>
                <a:latin typeface="Abadi (Body)"/>
              </a:rPr>
              <a:t>164.24%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when compared to the 'do nothing' program, and </a:t>
            </a:r>
            <a:r>
              <a:rPr lang="en-US" dirty="0">
                <a:solidFill>
                  <a:srgbClr val="FF0000"/>
                </a:solidFill>
                <a:latin typeface="Abadi (Body)"/>
              </a:rPr>
              <a:t>44.51%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when compared to the 'retain all' program.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01667-97CA-4ECF-9D5F-BCA25474C43B}"/>
              </a:ext>
            </a:extLst>
          </p:cNvPr>
          <p:cNvSpPr txBox="1"/>
          <p:nvPr/>
        </p:nvSpPr>
        <p:spPr>
          <a:xfrm>
            <a:off x="677721" y="4005058"/>
            <a:ext cx="887311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1F1F1F"/>
                </a:solidFill>
                <a:latin typeface="Abadi (Body)"/>
              </a:rPr>
              <a:t>* These calculations are based on the assumption that the cost of promotion is 100, the cost of loss is 500, and the savings per customer is 500.</a:t>
            </a:r>
            <a:endParaRPr lang="en-US" sz="105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7FDDB2-8D35-4CAB-AC7B-9F9658507360}"/>
              </a:ext>
            </a:extLst>
          </p:cNvPr>
          <p:cNvSpPr txBox="1"/>
          <p:nvPr/>
        </p:nvSpPr>
        <p:spPr>
          <a:xfrm>
            <a:off x="581710" y="1390243"/>
            <a:ext cx="543809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Model result</a:t>
            </a:r>
          </a:p>
        </p:txBody>
      </p:sp>
    </p:spTree>
    <p:extLst>
      <p:ext uri="{BB962C8B-B14F-4D97-AF65-F5344CB8AC3E}">
        <p14:creationId xmlns:p14="http://schemas.microsoft.com/office/powerpoint/2010/main" val="3677016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4. RESULT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graphicFrame>
        <p:nvGraphicFramePr>
          <p:cNvPr id="24" name="Table 7">
            <a:extLst>
              <a:ext uri="{FF2B5EF4-FFF2-40B4-BE49-F238E27FC236}">
                <a16:creationId xmlns:a16="http://schemas.microsoft.com/office/drawing/2014/main" id="{A11C2CC6-BE33-4FEB-BB54-E59526361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204590"/>
              </p:ext>
            </p:extLst>
          </p:nvPr>
        </p:nvGraphicFramePr>
        <p:xfrm>
          <a:off x="670484" y="1925668"/>
          <a:ext cx="9200787" cy="4022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49887181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  <a:gridCol w="6379164">
                  <a:extLst>
                    <a:ext uri="{9D8B030D-6E8A-4147-A177-3AD203B41FA5}">
                      <a16:colId xmlns:a16="http://schemas.microsoft.com/office/drawing/2014/main" val="2681954238"/>
                    </a:ext>
                  </a:extLst>
                </a:gridCol>
              </a:tblGrid>
              <a:tr h="23918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badi (Body)"/>
                        </a:rPr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badi (Body)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badi (Body)"/>
                        </a:rPr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badi (Body)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1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Contract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Customers on contract or top-up plans are more likely to churn, possibly due to the ease of changing numbers for top-up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594344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Tenure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Long-time customers have a higher churn probability, potentially due to elderly individuals reducing phone usage to cut expenses.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Monthly charges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 paying lower charges are more likely to churn, influenced by industry trends towards appealing, low-priced packages from other operators.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0580080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Internet service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Customers without internet in their package are at a higher churn risk, as competitors offer inclusive internet services, reflecting its growing importance.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40471882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5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Payment method</a:t>
                      </a:r>
                      <a:br>
                        <a:rPr lang="en-US" sz="1400" b="0" dirty="0">
                          <a:effectLst/>
                          <a:latin typeface="Abadi (Body)"/>
                        </a:rPr>
                      </a:br>
                      <a:r>
                        <a:rPr lang="en-US" sz="1400" b="0" dirty="0">
                          <a:effectLst/>
                          <a:latin typeface="Abadi (Body)"/>
                        </a:rPr>
                        <a:t>(electronic check)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Non-users of electronic payment for bills are more likely to churn, possibly due to the inconvenience of payment, prompting a switch to other providers.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993279132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13F14B8-E154-44D5-88C6-A719716D6590}"/>
              </a:ext>
            </a:extLst>
          </p:cNvPr>
          <p:cNvSpPr txBox="1"/>
          <p:nvPr/>
        </p:nvSpPr>
        <p:spPr>
          <a:xfrm>
            <a:off x="581710" y="1390243"/>
            <a:ext cx="543809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241457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C81503-9DEF-42F3-A99B-D5E0223E19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2598</TotalTime>
  <Words>1866</Words>
  <Application>Microsoft Office PowerPoint</Application>
  <PresentationFormat>Widescreen</PresentationFormat>
  <Paragraphs>286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等线</vt:lpstr>
      <vt:lpstr>Abadi</vt:lpstr>
      <vt:lpstr>Abadi (Body)</vt:lpstr>
      <vt:lpstr>Arial</vt:lpstr>
      <vt:lpstr>Calibri</vt:lpstr>
      <vt:lpstr>Consolas</vt:lpstr>
      <vt:lpstr>Posterama Text Black</vt:lpstr>
      <vt:lpstr>Posterama Text SemiBold</vt:lpstr>
      <vt:lpstr>Office 主题​​</vt:lpstr>
      <vt:lpstr>TELCO CHURN PREDICTION MODEL A model for Predicting Customer Retention in Telecom</vt:lpstr>
      <vt:lpstr>TELCO CHURN PREDICTION MODEL</vt:lpstr>
      <vt:lpstr>TABLE OF CONTENT</vt:lpstr>
      <vt:lpstr>1. PROBLEM STATEMENT</vt:lpstr>
      <vt:lpstr>2. BUSINESS VALUE</vt:lpstr>
      <vt:lpstr>3. METHODOLOGY</vt:lpstr>
      <vt:lpstr>3. METHODOLOGY</vt:lpstr>
      <vt:lpstr>4. RESULT</vt:lpstr>
      <vt:lpstr>4. RESULT</vt:lpstr>
      <vt:lpstr>5. CONCLUSIONS/RECOMMENDATIONS</vt:lpstr>
      <vt:lpstr>6. FUTURE WORK</vt:lpstr>
      <vt:lpstr>END OF PRESENTATION</vt:lpstr>
      <vt:lpstr>7. APPENDIX</vt:lpstr>
      <vt:lpstr>7. APPENDIX</vt:lpstr>
      <vt:lpstr>7. APPENDIX</vt:lpstr>
      <vt:lpstr>7. APPENDIX</vt:lpstr>
      <vt:lpstr>7. APPENDIX</vt:lpstr>
      <vt:lpstr>7. APPENDIX</vt:lpstr>
      <vt:lpstr>7. APPENDIX</vt:lpstr>
      <vt:lpstr>7. APPENDIX</vt:lpstr>
      <vt:lpstr>8. ABOUT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 model</dc:title>
  <dc:creator>peerapat tancharoen</dc:creator>
  <cp:lastModifiedBy>peerapat tancharoen</cp:lastModifiedBy>
  <cp:revision>220</cp:revision>
  <dcterms:created xsi:type="dcterms:W3CDTF">2023-08-12T05:32:41Z</dcterms:created>
  <dcterms:modified xsi:type="dcterms:W3CDTF">2023-10-02T15:21:22Z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