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9" r:id="rId6"/>
    <p:sldId id="296" r:id="rId7"/>
    <p:sldId id="297" r:id="rId8"/>
    <p:sldId id="309" r:id="rId9"/>
    <p:sldId id="298" r:id="rId10"/>
    <p:sldId id="299" r:id="rId11"/>
    <p:sldId id="312" r:id="rId12"/>
    <p:sldId id="300" r:id="rId13"/>
    <p:sldId id="302" r:id="rId14"/>
    <p:sldId id="303" r:id="rId15"/>
    <p:sldId id="301" r:id="rId16"/>
    <p:sldId id="304" r:id="rId17"/>
    <p:sldId id="307" r:id="rId18"/>
    <p:sldId id="308" r:id="rId19"/>
    <p:sldId id="310" r:id="rId20"/>
    <p:sldId id="31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5"/>
    <a:srgbClr val="FFFAF7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5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9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75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06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201378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me on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510A3-D4C3-4B49-8614-83FF7C084DFD}"/>
              </a:ext>
            </a:extLst>
          </p:cNvPr>
          <p:cNvSpPr txBox="1"/>
          <p:nvPr/>
        </p:nvSpPr>
        <p:spPr>
          <a:xfrm>
            <a:off x="6299448" y="1859339"/>
            <a:ext cx="4894721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2222B-9D53-439D-917D-3B80DAA8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4" y="1903728"/>
            <a:ext cx="5258799" cy="25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Data understanding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C5809-8FF8-43CC-BAF9-809B16841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C10A7-44B4-4B04-883A-5D9A30CFCBF2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E050-7248-482B-9F00-78A4383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64" y="1929836"/>
            <a:ext cx="3205075" cy="339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DB075-DA69-4F9D-8F29-F2371FDC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0" y="1929836"/>
            <a:ext cx="7983088" cy="33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.2 Technique used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1DB15976-618F-4A27-BAFB-3E732727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39595"/>
              </p:ext>
            </p:extLst>
          </p:nvPr>
        </p:nvGraphicFramePr>
        <p:xfrm>
          <a:off x="692457" y="1971135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E80478AF-13E1-4DED-B756-E7806918E27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4.3 Model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61B54-BDFA-4C1B-98EC-CC79AEAF197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8753-F447-4218-AF8A-275DAE757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74"/>
          <a:stretch/>
        </p:blipFill>
        <p:spPr>
          <a:xfrm>
            <a:off x="670486" y="1991232"/>
            <a:ext cx="5632659" cy="20158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631F59-7FD2-4C8B-8AF2-C1861CDCD6F9}"/>
              </a:ext>
            </a:extLst>
          </p:cNvPr>
          <p:cNvSpPr/>
          <p:nvPr/>
        </p:nvSpPr>
        <p:spPr>
          <a:xfrm>
            <a:off x="617219" y="3689606"/>
            <a:ext cx="575694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78B6B-893A-43EF-8A4F-511A30961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68"/>
          <a:stretch/>
        </p:blipFill>
        <p:spPr>
          <a:xfrm>
            <a:off x="670486" y="4087495"/>
            <a:ext cx="1834307" cy="1987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40531-7E83-43AD-95A5-FD3CB1262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3"/>
          <a:stretch/>
        </p:blipFill>
        <p:spPr>
          <a:xfrm>
            <a:off x="2504793" y="4087495"/>
            <a:ext cx="2388094" cy="19890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107F78-2AFD-4B8F-8272-34EEB84F5594}"/>
              </a:ext>
            </a:extLst>
          </p:cNvPr>
          <p:cNvSpPr/>
          <p:nvPr/>
        </p:nvSpPr>
        <p:spPr>
          <a:xfrm>
            <a:off x="617220" y="5548613"/>
            <a:ext cx="4345397" cy="2787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F5D4-93FE-448E-BFA2-EA8DEDB9C139}"/>
              </a:ext>
            </a:extLst>
          </p:cNvPr>
          <p:cNvSpPr txBox="1"/>
          <p:nvPr/>
        </p:nvSpPr>
        <p:spPr>
          <a:xfrm>
            <a:off x="6654556" y="1859339"/>
            <a:ext cx="438926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 AUCROC and the highest Recall.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LightGBM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to deploy in our system."</a:t>
            </a:r>
          </a:p>
        </p:txBody>
      </p:sp>
    </p:spTree>
    <p:extLst>
      <p:ext uri="{BB962C8B-B14F-4D97-AF65-F5344CB8AC3E}">
        <p14:creationId xmlns:p14="http://schemas.microsoft.com/office/powerpoint/2010/main" val="21710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6A3F-8E2D-4230-8C51-A4CEB07A8DCA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4.4 Feature importance (cont.)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1237D-3A47-4B94-BB1D-B49E754D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E9F07CC-5BF8-45EF-85C0-C5349E7A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8406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494020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280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56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628C3-FA6E-4534-83C2-2A276A97B2EC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A0AA9-3CC1-44C3-A0A4-6FE96AB14652}"/>
              </a:ext>
            </a:extLst>
          </p:cNvPr>
          <p:cNvSpPr txBox="1"/>
          <p:nvPr/>
        </p:nvSpPr>
        <p:spPr>
          <a:xfrm>
            <a:off x="581710" y="1390243"/>
            <a:ext cx="995608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  <a:endParaRPr lang="en-US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84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8284021" cy="248739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  <a:p>
            <a:r>
              <a:rPr lang="en-US" sz="1800" dirty="0"/>
              <a:t>With four years of experience as a Data Scientist at </a:t>
            </a:r>
            <a:r>
              <a:rPr lang="en-US" sz="1800" dirty="0" err="1"/>
              <a:t>Kasikorn</a:t>
            </a:r>
            <a:r>
              <a:rPr lang="en-US" sz="1800" dirty="0"/>
              <a:t> Asset Management, Peerapat is dedicated to utilizing machine learning models to address intricate business challenges, notably in the realm of marketing. His passion lies in leveraging data-driven solutions to drive impactful outcomes.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330F-C1CE-4A34-BC83-09126FC6CB8C}"/>
              </a:ext>
            </a:extLst>
          </p:cNvPr>
          <p:cNvSpPr txBox="1"/>
          <p:nvPr/>
        </p:nvSpPr>
        <p:spPr>
          <a:xfrm>
            <a:off x="692458" y="1819922"/>
            <a:ext cx="8984202" cy="3968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A871-0FA9-4E81-8DBA-E73CE3865FC2}"/>
              </a:ext>
            </a:extLst>
          </p:cNvPr>
          <p:cNvSpPr txBox="1"/>
          <p:nvPr/>
        </p:nvSpPr>
        <p:spPr>
          <a:xfrm>
            <a:off x="581710" y="1390243"/>
            <a:ext cx="494020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1. Business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Cost of acquiring a new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 How to solve this problem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Retain all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3.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 </a:t>
            </a:r>
            <a:r>
              <a:rPr lang="en-US" b="1" dirty="0">
                <a:solidFill>
                  <a:srgbClr val="1F1F1F"/>
                </a:solidFill>
                <a:latin typeface="Abadi (Body)"/>
              </a:rPr>
              <a:t>S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olution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model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Promotion/campaign to retain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Use of model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5845-E3E3-4CC2-A924-0D4FBE469F07}"/>
              </a:ext>
            </a:extLst>
          </p:cNvPr>
          <p:cNvSpPr txBox="1"/>
          <p:nvPr/>
        </p:nvSpPr>
        <p:spPr>
          <a:xfrm>
            <a:off x="5632660" y="1390243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4.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Data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Technique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Future work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References</a:t>
            </a: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Author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6BCED8-E7B5-4911-AFF0-30E741C1AD0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7" name="Title 11">
            <a:extLst>
              <a:ext uri="{FF2B5EF4-FFF2-40B4-BE49-F238E27FC236}">
                <a16:creationId xmlns:a16="http://schemas.microsoft.com/office/drawing/2014/main" id="{ABD15E01-7BDF-467C-8B58-FBCC85E3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1. 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66305-45F2-48E9-BCA4-0EB7C472160C}"/>
              </a:ext>
            </a:extLst>
          </p:cNvPr>
          <p:cNvSpPr txBox="1"/>
          <p:nvPr/>
        </p:nvSpPr>
        <p:spPr>
          <a:xfrm>
            <a:off x="581709" y="1390243"/>
            <a:ext cx="76834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1.1 Cost of acquiring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AF03E-6C33-4629-AB2B-E09FC7890FD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21961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8260450" cy="673368"/>
          </a:xfrm>
        </p:spPr>
        <p:txBody>
          <a:bodyPr/>
          <a:lstStyle/>
          <a:p>
            <a:r>
              <a:rPr lang="en-US" dirty="0"/>
              <a:t>2. HOW TO SOLVE THIS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09F994-EFF0-4DE3-A4E9-A35DCE7FFC05}"/>
              </a:ext>
            </a:extLst>
          </p:cNvPr>
          <p:cNvSpPr txBox="1"/>
          <p:nvPr/>
        </p:nvSpPr>
        <p:spPr>
          <a:xfrm>
            <a:off x="581710" y="1390243"/>
            <a:ext cx="551429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2.1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2.2 R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2.3 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use churn prediction to predicts who are at risk of churning.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prediction can help businesses identify customers who are at risk of leaving.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This allows businesses to take action to retain those customers, such as offering them discounts or special promotions.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3.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822F4E-5ED6-4891-878F-CFC9B036CD8A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E5E0-D990-49EB-B46B-F536B4BA3529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3.1 Target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There are 7,032 customers in the dataset, including churn and not-churn customers.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F556E-8111-40F4-B72C-D13D24109C6A}"/>
              </a:ext>
            </a:extLst>
          </p:cNvPr>
          <p:cNvSpPr txBox="1"/>
          <p:nvPr/>
        </p:nvSpPr>
        <p:spPr>
          <a:xfrm>
            <a:off x="581710" y="3361918"/>
            <a:ext cx="494020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3.2 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3 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groups: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F0913-148B-439A-86C7-D3384EBB9A63}"/>
              </a:ext>
            </a:extLst>
          </p:cNvPr>
          <p:cNvSpPr txBox="1"/>
          <p:nvPr/>
        </p:nvSpPr>
        <p:spPr>
          <a:xfrm>
            <a:off x="5598112" y="1949537"/>
            <a:ext cx="471404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</p:spTree>
    <p:extLst>
      <p:ext uri="{BB962C8B-B14F-4D97-AF65-F5344CB8AC3E}">
        <p14:creationId xmlns:p14="http://schemas.microsoft.com/office/powerpoint/2010/main" val="3928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9731516-35B5-4387-8ECA-3CD07645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59813"/>
              </p:ext>
            </p:extLst>
          </p:nvPr>
        </p:nvGraphicFramePr>
        <p:xfrm>
          <a:off x="677721" y="1916143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-187,000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83,700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295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110,700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latin typeface="Abadi (Body)"/>
              </a:rPr>
              <a:t>4.1 Churn prediction model performance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3BF9-0D92-4029-A988-03332C9D7EAC}"/>
              </a:ext>
            </a:extLst>
          </p:cNvPr>
          <p:cNvSpPr txBox="1"/>
          <p:nvPr/>
        </p:nvSpPr>
        <p:spPr>
          <a:xfrm>
            <a:off x="581709" y="4161449"/>
            <a:ext cx="1073731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1,407 customers, the churn prediction model yielded a gain of 3.38 times when compared to the 'do nothing' program, and 0.32 times when compared to the 'retain all' program.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These calculations are based on the assumption that the cost of promotion is 100, the cost of loss is 500, and the savings per customer is 500."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8060-3B33-4FF7-BAD6-8AB1F6316A4E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1006261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4.2 Promotion/campaign to retain customers</a:t>
            </a:r>
          </a:p>
          <a:p>
            <a:pPr algn="l"/>
            <a:endParaRPr lang="en-US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top-up package,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 we should introduce promotions to transition them to a contract package. Additionally, provide a limited-time offer like free 10GB internet for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they are elder,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offer a budget-friendly package accompanied by a message like "Stay connected with your number.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using a low-price package,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be presented with a comparison of our package against competitors' offerings, followed by a strategic response.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no current internet service,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introduce an affordable internet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1F1F"/>
                </a:solidFill>
                <a:latin typeface="Abadi (Body)"/>
              </a:rPr>
              <a:t>For customers who have signal of churning and still pay bills physically,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we should encourage them to explore more convenient payment options, such as automatic credit card billing.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7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05316-D36C-4F99-9AB3-DC68B8502F28}"/>
              </a:ext>
            </a:extLst>
          </p:cNvPr>
          <p:cNvSpPr/>
          <p:nvPr/>
        </p:nvSpPr>
        <p:spPr>
          <a:xfrm>
            <a:off x="892437" y="3643047"/>
            <a:ext cx="6325109" cy="1000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sz="1200" dirty="0"/>
              <a:t>Churn prediction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3E0C9E0-C0F6-491E-A7F8-067677D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7019241" cy="673368"/>
          </a:xfrm>
        </p:spPr>
        <p:txBody>
          <a:bodyPr/>
          <a:lstStyle/>
          <a:p>
            <a:r>
              <a:rPr lang="en-US" dirty="0"/>
              <a:t>4.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A86EB-52D0-49D0-9063-244DE0889BC7}"/>
              </a:ext>
            </a:extLst>
          </p:cNvPr>
          <p:cNvSpPr txBox="1"/>
          <p:nvPr/>
        </p:nvSpPr>
        <p:spPr>
          <a:xfrm>
            <a:off x="581710" y="1390243"/>
            <a:ext cx="494020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Abadi (Body)"/>
              </a:rPr>
              <a:t>4</a:t>
            </a:r>
            <a:r>
              <a:rPr lang="en-US" b="1" i="0" dirty="0">
                <a:solidFill>
                  <a:srgbClr val="1F1F1F"/>
                </a:solidFill>
                <a:effectLst/>
                <a:latin typeface="Abadi (Body)"/>
              </a:rPr>
              <a:t>.3 Use of model in the future</a:t>
            </a:r>
          </a:p>
          <a:p>
            <a:endParaRPr lang="en-US" b="1" dirty="0">
              <a:solidFill>
                <a:srgbClr val="1F1F1F"/>
              </a:solidFill>
              <a:latin typeface="Abadi (Body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badi (Body)"/>
              </a:rPr>
              <a:t>Predict customer who are at risk to churn in the next month using the model and send leads to marketing team for retention campaign.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F056A-E4BB-479B-A7F5-D45DA47B32A2}"/>
              </a:ext>
            </a:extLst>
          </p:cNvPr>
          <p:cNvSpPr/>
          <p:nvPr/>
        </p:nvSpPr>
        <p:spPr>
          <a:xfrm>
            <a:off x="1111511" y="3964306"/>
            <a:ext cx="2016247" cy="257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Train/Val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43BBB-3B06-4291-B541-6F79B69F23F4}"/>
              </a:ext>
            </a:extLst>
          </p:cNvPr>
          <p:cNvSpPr/>
          <p:nvPr/>
        </p:nvSpPr>
        <p:spPr>
          <a:xfrm>
            <a:off x="3127758" y="3964305"/>
            <a:ext cx="1459463" cy="2571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4511-D385-40B7-BD6A-DC7F77C5F5B6}"/>
              </a:ext>
            </a:extLst>
          </p:cNvPr>
          <p:cNvSpPr/>
          <p:nvPr/>
        </p:nvSpPr>
        <p:spPr>
          <a:xfrm>
            <a:off x="5031463" y="3964305"/>
            <a:ext cx="2016245" cy="2571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2CEDE-AF16-4C6F-BF33-F5ED4DA2AFC6}"/>
              </a:ext>
            </a:extLst>
          </p:cNvPr>
          <p:cNvSpPr txBox="1"/>
          <p:nvPr/>
        </p:nvSpPr>
        <p:spPr>
          <a:xfrm>
            <a:off x="1106749" y="4252274"/>
            <a:ext cx="2016247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202201-202212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CA327-6A6D-4008-B6EB-57E591C50D91}"/>
              </a:ext>
            </a:extLst>
          </p:cNvPr>
          <p:cNvSpPr txBox="1"/>
          <p:nvPr/>
        </p:nvSpPr>
        <p:spPr>
          <a:xfrm>
            <a:off x="3122996" y="4252274"/>
            <a:ext cx="1468974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658A1-8626-4E35-AC11-54980B99C6CD}"/>
              </a:ext>
            </a:extLst>
          </p:cNvPr>
          <p:cNvSpPr txBox="1"/>
          <p:nvPr/>
        </p:nvSpPr>
        <p:spPr>
          <a:xfrm>
            <a:off x="5031463" y="4252273"/>
            <a:ext cx="201624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800" dirty="0">
                <a:latin typeface="Abadi (Body)"/>
                <a:ea typeface="微软雅黑"/>
                <a:cs typeface="Posterama" panose="020B0504020200020000" pitchFamily="34" charset="0"/>
              </a:rPr>
              <a:t>202302-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247AC-12D4-44A0-B52D-5821E2759CFD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2083DD-FC2A-4A29-A1B8-CED35532FB41}"/>
              </a:ext>
            </a:extLst>
          </p:cNvPr>
          <p:cNvSpPr/>
          <p:nvPr/>
        </p:nvSpPr>
        <p:spPr>
          <a:xfrm>
            <a:off x="4699128" y="4017919"/>
            <a:ext cx="233011" cy="1500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BUSINESS SESSION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823</TotalTime>
  <Words>1496</Words>
  <Application>Microsoft Office PowerPoint</Application>
  <PresentationFormat>Widescreen</PresentationFormat>
  <Paragraphs>243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Abadi</vt:lpstr>
      <vt:lpstr>Abadi (Body)</vt:lpstr>
      <vt:lpstr>Arial</vt:lpstr>
      <vt:lpstr>Calibri</vt:lpstr>
      <vt:lpstr>Consolas</vt:lpstr>
      <vt:lpstr>Posterama</vt:lpstr>
      <vt:lpstr>Posterama Text Black</vt:lpstr>
      <vt:lpstr>Posterama Text SemiBold</vt:lpstr>
      <vt:lpstr>Office 主题​​</vt:lpstr>
      <vt:lpstr>TELCO CHURN PREDICTION MODEL</vt:lpstr>
      <vt:lpstr>TABLE OF CONTENT</vt:lpstr>
      <vt:lpstr>1. BUSINESS PROBLEM</vt:lpstr>
      <vt:lpstr>2. HOW TO SOLVE THIS PROBLEM</vt:lpstr>
      <vt:lpstr>3. DATA</vt:lpstr>
      <vt:lpstr>4. SOLUTION</vt:lpstr>
      <vt:lpstr>4. SOLUTION</vt:lpstr>
      <vt:lpstr>4. SOLUTION</vt:lpstr>
      <vt:lpstr>END OF BUSINESS SESSION</vt:lpstr>
      <vt:lpstr>4. MODEL</vt:lpstr>
      <vt:lpstr>4. MODEL</vt:lpstr>
      <vt:lpstr>4. MODEL</vt:lpstr>
      <vt:lpstr>4. MODEL</vt:lpstr>
      <vt:lpstr>4. MODEL</vt:lpstr>
      <vt:lpstr>5. FUTURE WORK</vt:lpstr>
      <vt:lpstr>END OF PRESENTATION</vt:lpstr>
      <vt:lpstr>6. REFERENCE</vt:lpstr>
      <vt:lpstr>7.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113</cp:revision>
  <dcterms:created xsi:type="dcterms:W3CDTF">2023-08-12T05:32:41Z</dcterms:created>
  <dcterms:modified xsi:type="dcterms:W3CDTF">2023-08-14T17:24:41Z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